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82"/>
  </p:notesMasterIdLst>
  <p:handoutMasterIdLst>
    <p:handoutMasterId r:id="rId83"/>
  </p:handoutMasterIdLst>
  <p:sldIdLst>
    <p:sldId id="376" r:id="rId2"/>
    <p:sldId id="259" r:id="rId3"/>
    <p:sldId id="329" r:id="rId4"/>
    <p:sldId id="334" r:id="rId5"/>
    <p:sldId id="336" r:id="rId6"/>
    <p:sldId id="384" r:id="rId7"/>
    <p:sldId id="385" r:id="rId8"/>
    <p:sldId id="386" r:id="rId9"/>
    <p:sldId id="260" r:id="rId10"/>
    <p:sldId id="310" r:id="rId11"/>
    <p:sldId id="312" r:id="rId12"/>
    <p:sldId id="316" r:id="rId13"/>
    <p:sldId id="323" r:id="rId14"/>
    <p:sldId id="324" r:id="rId15"/>
    <p:sldId id="330" r:id="rId16"/>
    <p:sldId id="262" r:id="rId17"/>
    <p:sldId id="263" r:id="rId18"/>
    <p:sldId id="266" r:id="rId19"/>
    <p:sldId id="267" r:id="rId20"/>
    <p:sldId id="268" r:id="rId21"/>
    <p:sldId id="269" r:id="rId22"/>
    <p:sldId id="367" r:id="rId23"/>
    <p:sldId id="271" r:id="rId24"/>
    <p:sldId id="368" r:id="rId25"/>
    <p:sldId id="272" r:id="rId26"/>
    <p:sldId id="369" r:id="rId27"/>
    <p:sldId id="273" r:id="rId28"/>
    <p:sldId id="379" r:id="rId29"/>
    <p:sldId id="275" r:id="rId30"/>
    <p:sldId id="353" r:id="rId31"/>
    <p:sldId id="354" r:id="rId32"/>
    <p:sldId id="276" r:id="rId33"/>
    <p:sldId id="356" r:id="rId34"/>
    <p:sldId id="277" r:id="rId35"/>
    <p:sldId id="337" r:id="rId36"/>
    <p:sldId id="279" r:id="rId37"/>
    <p:sldId id="371" r:id="rId38"/>
    <p:sldId id="280" r:id="rId39"/>
    <p:sldId id="372" r:id="rId40"/>
    <p:sldId id="326" r:id="rId41"/>
    <p:sldId id="373" r:id="rId42"/>
    <p:sldId id="281" r:id="rId43"/>
    <p:sldId id="282" r:id="rId44"/>
    <p:sldId id="374" r:id="rId45"/>
    <p:sldId id="283" r:id="rId46"/>
    <p:sldId id="284" r:id="rId47"/>
    <p:sldId id="338" r:id="rId48"/>
    <p:sldId id="287" r:id="rId49"/>
    <p:sldId id="288" r:id="rId50"/>
    <p:sldId id="290" r:id="rId51"/>
    <p:sldId id="292" r:id="rId52"/>
    <p:sldId id="357" r:id="rId53"/>
    <p:sldId id="358" r:id="rId54"/>
    <p:sldId id="375" r:id="rId55"/>
    <p:sldId id="295" r:id="rId56"/>
    <p:sldId id="327" r:id="rId57"/>
    <p:sldId id="340" r:id="rId58"/>
    <p:sldId id="296" r:id="rId59"/>
    <p:sldId id="297" r:id="rId60"/>
    <p:sldId id="655" r:id="rId61"/>
    <p:sldId id="298" r:id="rId62"/>
    <p:sldId id="342" r:id="rId63"/>
    <p:sldId id="359" r:id="rId64"/>
    <p:sldId id="360" r:id="rId65"/>
    <p:sldId id="361" r:id="rId66"/>
    <p:sldId id="387" r:id="rId67"/>
    <p:sldId id="366" r:id="rId68"/>
    <p:sldId id="362" r:id="rId69"/>
    <p:sldId id="363" r:id="rId70"/>
    <p:sldId id="299" r:id="rId71"/>
    <p:sldId id="364" r:id="rId72"/>
    <p:sldId id="365" r:id="rId73"/>
    <p:sldId id="639" r:id="rId74"/>
    <p:sldId id="377" r:id="rId75"/>
    <p:sldId id="305" r:id="rId76"/>
    <p:sldId id="328" r:id="rId77"/>
    <p:sldId id="347" r:id="rId78"/>
    <p:sldId id="348" r:id="rId79"/>
    <p:sldId id="306" r:id="rId80"/>
    <p:sldId id="307" r:id="rId8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DFF"/>
    <a:srgbClr val="FF0000"/>
    <a:srgbClr val="008000"/>
    <a:srgbClr val="0000FF"/>
    <a:srgbClr val="FF6601"/>
    <a:srgbClr val="FF5BF6"/>
    <a:srgbClr val="5F5F5F"/>
    <a:srgbClr val="808080"/>
    <a:srgbClr val="08080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0" autoAdjust="0"/>
    <p:restoredTop sz="82800" autoAdjust="0"/>
  </p:normalViewPr>
  <p:slideViewPr>
    <p:cSldViewPr>
      <p:cViewPr varScale="1">
        <p:scale>
          <a:sx n="107" d="100"/>
          <a:sy n="107" d="100"/>
        </p:scale>
        <p:origin x="1936" y="16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4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04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3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83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3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2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2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1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79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6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4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93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7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37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6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70A0F3-460E-8C4F-81EA-EA8EB8EF53C3}" type="slidenum">
              <a:rPr lang="en-US"/>
              <a:pPr/>
              <a:t>10</a:t>
            </a:fld>
            <a:endParaRPr lang="en-US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B32FB8-B2D5-5C43-B848-F0BE9FB33BA0}" type="slidenum">
              <a:rPr lang="en-US"/>
              <a:pPr/>
              <a:t>11</a:t>
            </a:fld>
            <a:endParaRPr 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3E8F95-5E23-3045-A84F-9953D1E86745}" type="slidenum">
              <a:rPr lang="en-US"/>
              <a:pPr/>
              <a:t>12</a:t>
            </a:fld>
            <a:endParaRPr lang="en-US"/>
          </a:p>
        </p:txBody>
      </p:sp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345F47-6F9B-FE4F-8861-EA5F7A3EC879}" type="slidenum">
              <a:rPr lang="en-US"/>
              <a:pPr/>
              <a:t>13</a:t>
            </a:fld>
            <a:endParaRPr lang="en-US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25607" eaLnBrk="0" hangingPunct="0">
              <a:buClr>
                <a:srgbClr val="000000"/>
              </a:buClr>
              <a:buSzPct val="100000"/>
            </a:pPr>
            <a:endParaRPr lang="en-US" sz="11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95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40E1F5-CAAD-FB47-902B-1BCD43910B73}" type="slidenum">
              <a:rPr lang="en-US"/>
              <a:pPr/>
              <a:t>15</a:t>
            </a:fld>
            <a:endParaRPr lang="en-US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3733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ESE370 Fall2014 --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CE2B6-201D-8247-9509-75D017D46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9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12:  October 4,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Scaling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29756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Microprocessor Trans Count 1971-2015</a:t>
            </a:r>
          </a:p>
        </p:txBody>
      </p:sp>
      <p:sp>
        <p:nvSpPr>
          <p:cNvPr id="8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557E3A-15B6-274C-B9A1-0D3EC20274ED}" type="slidenum">
              <a:rPr lang="en-US"/>
              <a:pPr/>
              <a:t>10</a:t>
            </a:fld>
            <a:endParaRPr lang="en-US"/>
          </a:p>
        </p:txBody>
      </p:sp>
      <p:sp>
        <p:nvSpPr>
          <p:cNvPr id="87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Kenneth R. Laker, University of Pennsylvania, updated 20Jan15 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/>
        </p:blipFill>
        <p:spPr bwMode="auto">
          <a:xfrm>
            <a:off x="4321" y="1055710"/>
            <a:ext cx="8313120" cy="57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113280" y="2716125"/>
            <a:ext cx="1434240" cy="50261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33600" y="1524000"/>
            <a:ext cx="2515680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400" b="1" dirty="0">
                <a:solidFill>
                  <a:srgbClr val="800000"/>
                </a:solidFill>
              </a:rPr>
              <a:t>Curve shows transistor count doubling every two years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71681" y="2344566"/>
            <a:ext cx="1015200" cy="18001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044960" y="3096325"/>
            <a:ext cx="89280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Pentium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110720" y="1054191"/>
            <a:ext cx="1186560" cy="49397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851840" y="5630992"/>
            <a:ext cx="218880" cy="9505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32960" y="5546023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4004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74241" y="5488417"/>
            <a:ext cx="208800" cy="9505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746721" y="5383285"/>
            <a:ext cx="77904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8006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354400" y="5033329"/>
            <a:ext cx="33264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2108160" y="5260873"/>
            <a:ext cx="227520" cy="12241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879201" y="5203267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8080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2344321" y="5174464"/>
            <a:ext cx="246240" cy="76328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841761" y="4994445"/>
            <a:ext cx="940320" cy="27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Mot 6800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2695681" y="4823067"/>
            <a:ext cx="24624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2478241" y="4728017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8086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2753281" y="4510554"/>
            <a:ext cx="30384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2164321" y="4415504"/>
            <a:ext cx="987840" cy="27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Mot 68000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123361" y="4283010"/>
            <a:ext cx="312480" cy="16129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867041" y="4206682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80286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3493440" y="4054026"/>
            <a:ext cx="31392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255841" y="3941694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80386</a:t>
            </a:r>
          </a:p>
        </p:txBody>
      </p:sp>
      <p:sp>
        <p:nvSpPr>
          <p:cNvPr id="10264" name="Rectangle 24"/>
          <p:cNvSpPr>
            <a:spLocks noChangeArrowheads="1"/>
          </p:cNvSpPr>
          <p:nvPr/>
        </p:nvSpPr>
        <p:spPr bwMode="auto">
          <a:xfrm>
            <a:off x="3997440" y="3580216"/>
            <a:ext cx="29520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3731041" y="3503888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80486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2658241" y="5478335"/>
            <a:ext cx="465120" cy="1324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2610720" y="5422170"/>
            <a:ext cx="97776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MOS 6502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2790721" y="5289676"/>
            <a:ext cx="24624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2895840" y="5108217"/>
            <a:ext cx="407520" cy="20018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2715840" y="5223429"/>
            <a:ext cx="107280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Zilog Z80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3540960" y="4586882"/>
            <a:ext cx="33264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456000" y="4529276"/>
            <a:ext cx="77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80186</a:t>
            </a: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2269440" y="5649714"/>
            <a:ext cx="446400" cy="180018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439360" y="5535942"/>
            <a:ext cx="10512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5" name="Rectangle 35"/>
          <p:cNvSpPr>
            <a:spLocks noChangeArrowheads="1"/>
          </p:cNvSpPr>
          <p:nvPr/>
        </p:nvSpPr>
        <p:spPr bwMode="auto">
          <a:xfrm>
            <a:off x="3180961" y="4804345"/>
            <a:ext cx="227520" cy="9505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898880" y="3266263"/>
            <a:ext cx="34128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7" name="Rectangle 37"/>
          <p:cNvSpPr>
            <a:spLocks noChangeArrowheads="1"/>
          </p:cNvSpPr>
          <p:nvPr/>
        </p:nvSpPr>
        <p:spPr bwMode="auto">
          <a:xfrm>
            <a:off x="5260321" y="3162572"/>
            <a:ext cx="417600" cy="1324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051520" y="3228819"/>
            <a:ext cx="959040" cy="28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AMD K5</a:t>
            </a: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5374080" y="3001276"/>
            <a:ext cx="48384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5649120" y="2933589"/>
            <a:ext cx="483840" cy="84968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5279040" y="3009916"/>
            <a:ext cx="95904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Pentium II</a:t>
            </a:r>
          </a:p>
        </p:txBody>
      </p:sp>
      <p:sp>
        <p:nvSpPr>
          <p:cNvPr id="10282" name="Text Box 42"/>
          <p:cNvSpPr txBox="1">
            <a:spLocks noChangeArrowheads="1"/>
          </p:cNvSpPr>
          <p:nvPr/>
        </p:nvSpPr>
        <p:spPr bwMode="auto">
          <a:xfrm>
            <a:off x="5564160" y="2860141"/>
            <a:ext cx="104400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Pentium III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5440320" y="2791013"/>
            <a:ext cx="398880" cy="9505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5279041" y="2924948"/>
            <a:ext cx="171360" cy="76328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5374081" y="2858701"/>
            <a:ext cx="8496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5630400" y="2592273"/>
            <a:ext cx="578880" cy="20018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5545441" y="2592272"/>
            <a:ext cx="95904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AMD K7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5212800" y="2402172"/>
            <a:ext cx="417600" cy="10513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803840" y="2308563"/>
            <a:ext cx="95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Pentium 4</a:t>
            </a:r>
          </a:p>
        </p:txBody>
      </p:sp>
      <p:sp>
        <p:nvSpPr>
          <p:cNvPr id="10290" name="Rectangle 50"/>
          <p:cNvSpPr>
            <a:spLocks noChangeArrowheads="1"/>
          </p:cNvSpPr>
          <p:nvPr/>
        </p:nvSpPr>
        <p:spPr bwMode="auto">
          <a:xfrm>
            <a:off x="6114241" y="2127104"/>
            <a:ext cx="436320" cy="1324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6048000" y="2091100"/>
            <a:ext cx="95904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AMD K8</a:t>
            </a:r>
          </a:p>
        </p:txBody>
      </p:sp>
      <p:sp>
        <p:nvSpPr>
          <p:cNvPr id="10292" name="Rectangle 52"/>
          <p:cNvSpPr>
            <a:spLocks noChangeArrowheads="1"/>
          </p:cNvSpPr>
          <p:nvPr/>
        </p:nvSpPr>
        <p:spPr bwMode="auto">
          <a:xfrm>
            <a:off x="5591521" y="1852035"/>
            <a:ext cx="42768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3" name="Rectangle 53"/>
          <p:cNvSpPr>
            <a:spLocks noChangeArrowheads="1"/>
          </p:cNvSpPr>
          <p:nvPr/>
        </p:nvSpPr>
        <p:spPr bwMode="auto">
          <a:xfrm>
            <a:off x="6484320" y="1804510"/>
            <a:ext cx="522720" cy="1901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4" name="Rectangle 54"/>
          <p:cNvSpPr>
            <a:spLocks noChangeArrowheads="1"/>
          </p:cNvSpPr>
          <p:nvPr/>
        </p:nvSpPr>
        <p:spPr bwMode="auto">
          <a:xfrm>
            <a:off x="6409440" y="1852034"/>
            <a:ext cx="56160" cy="13249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6341761" y="1804510"/>
            <a:ext cx="142560" cy="11377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5060161" y="1566885"/>
            <a:ext cx="1300320" cy="84969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7" name="Line 57"/>
          <p:cNvSpPr>
            <a:spLocks noChangeShapeType="1"/>
          </p:cNvSpPr>
          <p:nvPr/>
        </p:nvSpPr>
        <p:spPr bwMode="auto">
          <a:xfrm flipV="1">
            <a:off x="2145601" y="1356622"/>
            <a:ext cx="4785120" cy="4389581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98" name="Rectangle 58"/>
          <p:cNvSpPr>
            <a:spLocks noChangeArrowheads="1"/>
          </p:cNvSpPr>
          <p:nvPr/>
        </p:nvSpPr>
        <p:spPr bwMode="auto">
          <a:xfrm>
            <a:off x="6104160" y="1461754"/>
            <a:ext cx="49392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6095521" y="1633132"/>
            <a:ext cx="427680" cy="9505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5716800" y="1528001"/>
            <a:ext cx="959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AMD K10</a:t>
            </a:r>
          </a:p>
        </p:txBody>
      </p:sp>
      <p:sp>
        <p:nvSpPr>
          <p:cNvPr id="10301" name="Rectangle 61"/>
          <p:cNvSpPr>
            <a:spLocks noChangeArrowheads="1"/>
          </p:cNvSpPr>
          <p:nvPr/>
        </p:nvSpPr>
        <p:spPr bwMode="auto">
          <a:xfrm>
            <a:off x="6143040" y="1319179"/>
            <a:ext cx="541440" cy="171378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02" name="Rectangle 62"/>
          <p:cNvSpPr>
            <a:spLocks noChangeArrowheads="1"/>
          </p:cNvSpPr>
          <p:nvPr/>
        </p:nvSpPr>
        <p:spPr bwMode="auto">
          <a:xfrm>
            <a:off x="6816960" y="1670576"/>
            <a:ext cx="69264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03" name="Rectangle 63"/>
          <p:cNvSpPr>
            <a:spLocks noChangeArrowheads="1"/>
          </p:cNvSpPr>
          <p:nvPr/>
        </p:nvSpPr>
        <p:spPr bwMode="auto">
          <a:xfrm>
            <a:off x="6930721" y="1575526"/>
            <a:ext cx="987840" cy="123853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04" name="Text Box 64"/>
          <p:cNvSpPr txBox="1">
            <a:spLocks noChangeArrowheads="1"/>
          </p:cNvSpPr>
          <p:nvPr/>
        </p:nvSpPr>
        <p:spPr bwMode="auto">
          <a:xfrm>
            <a:off x="6854400" y="1548163"/>
            <a:ext cx="218304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AMD 6-Core Opteron 2400</a:t>
            </a:r>
          </a:p>
        </p:txBody>
      </p:sp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6674400" y="1699379"/>
            <a:ext cx="97776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4-Core i7</a:t>
            </a:r>
          </a:p>
        </p:txBody>
      </p:sp>
      <p:sp>
        <p:nvSpPr>
          <p:cNvPr id="10306" name="Rectangle 66"/>
          <p:cNvSpPr>
            <a:spLocks noChangeArrowheads="1"/>
          </p:cNvSpPr>
          <p:nvPr/>
        </p:nvSpPr>
        <p:spPr bwMode="auto">
          <a:xfrm>
            <a:off x="5554080" y="1205407"/>
            <a:ext cx="83520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5012640" y="1149241"/>
            <a:ext cx="146160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2-Core Itanium 2</a:t>
            </a: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5857921" y="911616"/>
            <a:ext cx="90288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6-Core i7</a:t>
            </a:r>
          </a:p>
        </p:txBody>
      </p:sp>
      <p:sp>
        <p:nvSpPr>
          <p:cNvPr id="10309" name="Rectangle 69"/>
          <p:cNvSpPr>
            <a:spLocks noChangeArrowheads="1"/>
          </p:cNvSpPr>
          <p:nvPr/>
        </p:nvSpPr>
        <p:spPr bwMode="auto">
          <a:xfrm>
            <a:off x="6598081" y="1157882"/>
            <a:ext cx="142560" cy="14257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10" name="Rectangle 70"/>
          <p:cNvSpPr>
            <a:spLocks noChangeArrowheads="1"/>
          </p:cNvSpPr>
          <p:nvPr/>
        </p:nvSpPr>
        <p:spPr bwMode="auto">
          <a:xfrm>
            <a:off x="5706721" y="901535"/>
            <a:ext cx="959040" cy="29379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5886721" y="911616"/>
            <a:ext cx="977760" cy="28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 dirty="0">
                <a:solidFill>
                  <a:srgbClr val="000080"/>
                </a:solidFill>
              </a:rPr>
              <a:t>6-Core i7</a:t>
            </a:r>
          </a:p>
        </p:txBody>
      </p:sp>
      <p:sp>
        <p:nvSpPr>
          <p:cNvPr id="10312" name="Rectangle 72"/>
          <p:cNvSpPr>
            <a:spLocks noChangeArrowheads="1"/>
          </p:cNvSpPr>
          <p:nvPr/>
        </p:nvSpPr>
        <p:spPr bwMode="auto">
          <a:xfrm>
            <a:off x="6503041" y="758960"/>
            <a:ext cx="845280" cy="105131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5839201" y="636547"/>
            <a:ext cx="166176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 dirty="0">
                <a:solidFill>
                  <a:srgbClr val="000080"/>
                </a:solidFill>
              </a:rPr>
              <a:t>16-Core SPARC T3</a:t>
            </a:r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6930720" y="874172"/>
            <a:ext cx="1490400" cy="26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10-Core Xenon </a:t>
            </a:r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6996961" y="1062832"/>
            <a:ext cx="144288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IBM 4-Core z196</a:t>
            </a:r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988320" y="1386866"/>
            <a:ext cx="161280" cy="56165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7102080" y="1224129"/>
            <a:ext cx="175968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IBM 8-Core POWER7</a:t>
            </a:r>
          </a:p>
        </p:txBody>
      </p:sp>
      <p:sp>
        <p:nvSpPr>
          <p:cNvPr id="10318" name="Text Box 78"/>
          <p:cNvSpPr txBox="1">
            <a:spLocks noChangeArrowheads="1"/>
          </p:cNvSpPr>
          <p:nvPr/>
        </p:nvSpPr>
        <p:spPr bwMode="auto">
          <a:xfrm>
            <a:off x="7007040" y="1376785"/>
            <a:ext cx="1975680" cy="26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300" b="1">
                <a:solidFill>
                  <a:srgbClr val="000080"/>
                </a:solidFill>
              </a:rPr>
              <a:t>4-Core Itanium Tukwilla</a:t>
            </a:r>
          </a:p>
        </p:txBody>
      </p:sp>
      <p:sp>
        <p:nvSpPr>
          <p:cNvPr id="10320" name="Text Box 80"/>
          <p:cNvSpPr txBox="1">
            <a:spLocks noChangeArrowheads="1"/>
          </p:cNvSpPr>
          <p:nvPr/>
        </p:nvSpPr>
        <p:spPr bwMode="auto">
          <a:xfrm>
            <a:off x="3849121" y="5263753"/>
            <a:ext cx="5319360" cy="73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>
              <a:buFont typeface="Times New Roman" charset="0"/>
              <a:buBlip>
                <a:blip r:embed="rId4"/>
              </a:buBlip>
            </a:pPr>
            <a:r>
              <a:rPr lang="en-US" sz="2000" dirty="0">
                <a:solidFill>
                  <a:srgbClr val="008000"/>
                </a:solidFill>
                <a:cs typeface="Arial" charset="0"/>
              </a:rPr>
              <a:t> 2015: Oracle SPARC M7, 20 nm CMOS,</a:t>
            </a:r>
          </a:p>
          <a:p>
            <a:pPr>
              <a:buClrTx/>
              <a:buSzTx/>
              <a:buFontTx/>
              <a:buNone/>
            </a:pPr>
            <a:r>
              <a:rPr lang="en-US" sz="2000" dirty="0">
                <a:solidFill>
                  <a:srgbClr val="008000"/>
                </a:solidFill>
                <a:cs typeface="Arial" charset="0"/>
              </a:rPr>
              <a:t>             32-Core, 10B 3-D </a:t>
            </a:r>
            <a:r>
              <a:rPr lang="en-US" sz="2000" dirty="0" err="1">
                <a:solidFill>
                  <a:srgbClr val="008000"/>
                </a:solidFill>
                <a:cs typeface="Arial" charset="0"/>
              </a:rPr>
              <a:t>FinFET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 transistors.</a:t>
            </a:r>
          </a:p>
          <a:p>
            <a:pPr>
              <a:buClrTx/>
              <a:buSzTx/>
              <a:buFontTx/>
              <a:buNone/>
            </a:pPr>
            <a:endParaRPr lang="en-US" sz="1200" dirty="0">
              <a:cs typeface="Arial" charset="0"/>
            </a:endParaRPr>
          </a:p>
        </p:txBody>
      </p:sp>
      <p:pic>
        <p:nvPicPr>
          <p:cNvPr id="10321" name="Picture 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20" y="2373370"/>
            <a:ext cx="2547360" cy="277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2122560" y="6097600"/>
            <a:ext cx="57024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7800481" y="6097600"/>
            <a:ext cx="1440" cy="8640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324" name="Text Box 84"/>
          <p:cNvSpPr txBox="1">
            <a:spLocks noChangeArrowheads="1"/>
          </p:cNvSpPr>
          <p:nvPr/>
        </p:nvSpPr>
        <p:spPr bwMode="auto">
          <a:xfrm>
            <a:off x="7492320" y="6148006"/>
            <a:ext cx="130752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400" dirty="0">
                <a:solidFill>
                  <a:srgbClr val="008000"/>
                </a:solidFill>
              </a:rPr>
              <a:t>2015</a:t>
            </a:r>
          </a:p>
        </p:txBody>
      </p:sp>
      <p:sp>
        <p:nvSpPr>
          <p:cNvPr id="10325" name="Line 85"/>
          <p:cNvSpPr>
            <a:spLocks noChangeShapeType="1"/>
          </p:cNvSpPr>
          <p:nvPr/>
        </p:nvSpPr>
        <p:spPr bwMode="auto">
          <a:xfrm flipV="1">
            <a:off x="5948640" y="4726576"/>
            <a:ext cx="505440" cy="496853"/>
          </a:xfrm>
          <a:prstGeom prst="line">
            <a:avLst/>
          </a:prstGeom>
          <a:noFill/>
          <a:ln w="9525" cap="flat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" name="Footer Placeholder 4"/>
          <p:cNvSpPr txBox="1">
            <a:spLocks/>
          </p:cNvSpPr>
          <p:nvPr/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굴림" charset="0"/>
                <a:cs typeface="굴림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865797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Cost Scaling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1E181-CD45-194E-B0CB-99F24A6C2605}" type="slidenum">
              <a:rPr lang="en-US"/>
              <a:pPr/>
              <a:t>11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0" y="1555363"/>
            <a:ext cx="9023040" cy="391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07521" y="5727482"/>
            <a:ext cx="8220960" cy="71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>
                <a:solidFill>
                  <a:srgbClr val="000080"/>
                </a:solidFill>
              </a:rPr>
              <a:t>http://www.anandtech.com/show/8367/intels-14nm-technology-in-detail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378378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Moore </a:t>
            </a:r>
            <a:r>
              <a:rPr lang="en-US" dirty="0">
                <a:sym typeface="Wingdings"/>
              </a:rPr>
              <a:t> 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Geometrical Scaling 	</a:t>
            </a:r>
          </a:p>
          <a:p>
            <a:pPr lvl="1"/>
            <a:r>
              <a:rPr lang="en-US" dirty="0"/>
              <a:t>continued shrinking of horizontal and vertical physical feature sizes</a:t>
            </a:r>
          </a:p>
          <a:p>
            <a:r>
              <a:rPr lang="en-US" dirty="0"/>
              <a:t>Design Equivalent Scaling</a:t>
            </a:r>
          </a:p>
          <a:p>
            <a:pPr lvl="1"/>
            <a:r>
              <a:rPr lang="en-US" dirty="0"/>
              <a:t>design technologies that enable high performance, low power, high reliability, low cost, and high design productivity even if neither geometrical nor equivalent scaling can be used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055174-C5DE-EE49-AE2D-C5D2E025F4D9}" type="slidenum">
              <a:rPr lang="en-US"/>
              <a:pPr/>
              <a:t>12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603397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22nm 3D </a:t>
            </a:r>
            <a:r>
              <a:rPr lang="en-US" dirty="0" err="1"/>
              <a:t>FinFET</a:t>
            </a:r>
            <a:r>
              <a:rPr lang="en-US" dirty="0"/>
              <a:t> Transistor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F76E39-0BFE-654C-8A5A-8910BDD725E9}" type="slidenum">
              <a:rPr lang="en-US"/>
              <a:pPr/>
              <a:t>13</a:t>
            </a:fld>
            <a:endParaRPr lang="en-US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0" y="1129495"/>
            <a:ext cx="3998880" cy="290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00" y="1106036"/>
            <a:ext cx="4281120" cy="3342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815361" y="4562399"/>
            <a:ext cx="3938400" cy="109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55600" algn="l"/>
                <a:tab pos="711200" algn="l"/>
                <a:tab pos="1065213" algn="l"/>
                <a:tab pos="1420813" algn="l"/>
                <a:tab pos="1778000" algn="l"/>
                <a:tab pos="2133600" algn="l"/>
                <a:tab pos="2487613" algn="l"/>
                <a:tab pos="2843213" algn="l"/>
                <a:tab pos="3200400" algn="l"/>
                <a:tab pos="3556000" algn="l"/>
                <a:tab pos="3911600" algn="l"/>
                <a:tab pos="42656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>
                <a:solidFill>
                  <a:srgbClr val="9A1A13"/>
                </a:solidFill>
                <a:cs typeface="ArialMT" charset="0"/>
              </a:rPr>
              <a:t>Tri-Gate transistors with multiple fins connected together increases total drive strength for higher performance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58720" y="6225774"/>
            <a:ext cx="8107200" cy="3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400" dirty="0"/>
              <a:t>http://</a:t>
            </a:r>
            <a:r>
              <a:rPr lang="en-US" sz="1400" dirty="0" err="1"/>
              <a:t>download.intel.com</a:t>
            </a:r>
            <a:r>
              <a:rPr lang="en-US" sz="1400" dirty="0"/>
              <a:t>/newsroom/kits/22nm/</a:t>
            </a:r>
            <a:r>
              <a:rPr lang="en-US" sz="1400" dirty="0" err="1"/>
              <a:t>pdfs</a:t>
            </a:r>
            <a:r>
              <a:rPr lang="en-US" sz="1400" dirty="0"/>
              <a:t>/22nm-Details_Presentation.pdf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1" y="3800560"/>
            <a:ext cx="2527200" cy="241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389760" y="4298852"/>
            <a:ext cx="1410840" cy="80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400" dirty="0"/>
              <a:t>High-k gate dielectric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2224800" y="4596963"/>
            <a:ext cx="1244160" cy="177139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975680" y="4406863"/>
            <a:ext cx="227520" cy="1394066"/>
          </a:xfrm>
          <a:prstGeom prst="rect">
            <a:avLst/>
          </a:prstGeom>
          <a:solidFill>
            <a:srgbClr val="999999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 flipV="1">
            <a:off x="2060641" y="5269514"/>
            <a:ext cx="348480" cy="15409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18208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ITRS Roadmap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International Technology Roadmap for Semiconductors</a:t>
            </a:r>
          </a:p>
          <a:p>
            <a:pPr lvl="1"/>
            <a:r>
              <a:rPr lang="en-US" dirty="0"/>
              <a:t>Try to predict where industry going</a:t>
            </a:r>
          </a:p>
          <a:p>
            <a:r>
              <a:rPr lang="en-US" dirty="0"/>
              <a:t>ITRS 2.0 started in 2015 with new focus</a:t>
            </a:r>
          </a:p>
          <a:p>
            <a:pPr lvl="1"/>
            <a:r>
              <a:rPr lang="en-US" dirty="0"/>
              <a:t>System Integration, Heterogeneous Integration, Heterogeneous Components, Outside System </a:t>
            </a:r>
            <a:r>
              <a:rPr lang="en-US" dirty="0" err="1"/>
              <a:t>Connectiviy</a:t>
            </a:r>
            <a:r>
              <a:rPr lang="en-US" dirty="0"/>
              <a:t>, More Moore, Beyond CMOS and Factory </a:t>
            </a:r>
            <a:r>
              <a:rPr lang="en-US" dirty="0" err="1"/>
              <a:t>Integartion</a:t>
            </a:r>
            <a:r>
              <a:rPr lang="en-US" dirty="0"/>
              <a:t>.  </a:t>
            </a:r>
          </a:p>
          <a:p>
            <a:pPr lvl="1"/>
            <a:endParaRPr lang="en-US" dirty="0"/>
          </a:p>
          <a:p>
            <a:r>
              <a:rPr lang="en-US" dirty="0"/>
              <a:t>http://www.itrs2.net/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2208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More-than-Moore</a:t>
            </a: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103EA-78BF-7043-88D5-EB6B7F0BCC94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/>
          <a:stretch/>
        </p:blipFill>
        <p:spPr bwMode="auto">
          <a:xfrm>
            <a:off x="498240" y="1121692"/>
            <a:ext cx="8290080" cy="518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4220640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 dirty="0"/>
              <a:t>“More-than-Moore”, International Road Map (IRC) White Paper, 2011.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52217" y="5993461"/>
            <a:ext cx="528912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1600" dirty="0"/>
              <a:t>International Technology Road Map for Semiconductors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54400" y="2204872"/>
            <a:ext cx="298080" cy="232584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 rot="16140000">
            <a:off x="-9437" y="3038019"/>
            <a:ext cx="1461754" cy="37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84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</a:rPr>
              <a:t>Scaling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80763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Scaling from 32nm 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 22nm, what is 1/S?</a:t>
            </a:r>
          </a:p>
          <a:p>
            <a:pPr lvl="1"/>
            <a:r>
              <a:rPr lang="en-US" dirty="0">
                <a:sym typeface="Wingdings"/>
              </a:rPr>
              <a:t>Scaling minimum gate length</a:t>
            </a:r>
          </a:p>
          <a:p>
            <a:pPr lvl="1"/>
            <a:r>
              <a:rPr lang="en-US" dirty="0">
                <a:sym typeface="Wingdings"/>
              </a:rPr>
              <a:t>And pitch distance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8576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sz="3200" dirty="0"/>
              <a:t>MOS Transistor </a:t>
            </a:r>
            <a:r>
              <a:rPr lang="en-US" sz="3200" dirty="0">
                <a:solidFill>
                  <a:srgbClr val="0000FF"/>
                </a:solidFill>
                <a:latin typeface="Comic Sans MS" charset="0"/>
              </a:rPr>
              <a:t>Scaling</a:t>
            </a:r>
            <a:r>
              <a:rPr lang="en-US" sz="3200" dirty="0"/>
              <a:t> - (1974 to present)</a:t>
            </a:r>
          </a:p>
        </p:txBody>
      </p:sp>
      <p:grpSp>
        <p:nvGrpSpPr>
          <p:cNvPr id="34821" name="Group 3"/>
          <p:cNvGrpSpPr>
            <a:grpSpLocks/>
          </p:cNvGrpSpPr>
          <p:nvPr/>
        </p:nvGrpSpPr>
        <p:grpSpPr bwMode="auto">
          <a:xfrm>
            <a:off x="1776412" y="2006600"/>
            <a:ext cx="5762627" cy="3327400"/>
            <a:chOff x="1119" y="1264"/>
            <a:chExt cx="3630" cy="2096"/>
          </a:xfrm>
        </p:grpSpPr>
        <p:sp>
          <p:nvSpPr>
            <p:cNvPr id="34824" name="Text Box 4"/>
            <p:cNvSpPr txBox="1">
              <a:spLocks noChangeArrowheads="1"/>
            </p:cNvSpPr>
            <p:nvPr/>
          </p:nvSpPr>
          <p:spPr bwMode="auto">
            <a:xfrm>
              <a:off x="1119" y="1264"/>
              <a:ext cx="3630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00FF"/>
                  </a:solidFill>
                  <a:latin typeface="Arial" charset="0"/>
                </a:rPr>
                <a:t>1/S=0.7 </a:t>
              </a:r>
            </a:p>
            <a:p>
              <a:pPr algn="ctr"/>
              <a:r>
                <a:rPr lang="en-US" sz="4800" dirty="0">
                  <a:solidFill>
                    <a:srgbClr val="0000FF"/>
                  </a:solidFill>
                  <a:latin typeface="Arial" charset="0"/>
                </a:rPr>
                <a:t>per technology node</a:t>
              </a:r>
            </a:p>
            <a:p>
              <a:pPr algn="ctr"/>
              <a:r>
                <a:rPr lang="en-US" sz="3200" dirty="0">
                  <a:solidFill>
                    <a:srgbClr val="0000FF"/>
                  </a:solidFill>
                  <a:latin typeface="Arial" charset="0"/>
                </a:rPr>
                <a:t>[0.5x per 2 nodes]</a:t>
              </a:r>
              <a:endParaRPr lang="en-US" sz="4800" dirty="0">
                <a:solidFill>
                  <a:srgbClr val="0000FF"/>
                </a:solidFill>
                <a:latin typeface="Arial" charset="0"/>
              </a:endParaRPr>
            </a:p>
          </p:txBody>
        </p:sp>
        <p:grpSp>
          <p:nvGrpSpPr>
            <p:cNvPr id="34825" name="Group 5"/>
            <p:cNvGrpSpPr>
              <a:grpSpLocks/>
            </p:cNvGrpSpPr>
            <p:nvPr/>
          </p:nvGrpSpPr>
          <p:grpSpPr bwMode="auto">
            <a:xfrm>
              <a:off x="1132" y="2808"/>
              <a:ext cx="3496" cy="552"/>
              <a:chOff x="1132" y="2808"/>
              <a:chExt cx="3496" cy="552"/>
            </a:xfrm>
          </p:grpSpPr>
          <p:sp>
            <p:nvSpPr>
              <p:cNvPr id="34826" name="Rectangle 6"/>
              <p:cNvSpPr>
                <a:spLocks noChangeArrowheads="1"/>
              </p:cNvSpPr>
              <p:nvPr/>
            </p:nvSpPr>
            <p:spPr bwMode="auto">
              <a:xfrm>
                <a:off x="1132" y="2808"/>
                <a:ext cx="3496" cy="552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grpSp>
            <p:nvGrpSpPr>
              <p:cNvPr id="34827" name="Group 7"/>
              <p:cNvGrpSpPr>
                <a:grpSpLocks/>
              </p:cNvGrpSpPr>
              <p:nvPr/>
            </p:nvGrpSpPr>
            <p:grpSpPr bwMode="auto">
              <a:xfrm>
                <a:off x="1181" y="2856"/>
                <a:ext cx="1358" cy="423"/>
                <a:chOff x="1181" y="2856"/>
                <a:chExt cx="1358" cy="423"/>
              </a:xfrm>
            </p:grpSpPr>
            <p:sp>
              <p:nvSpPr>
                <p:cNvPr id="34831" name="Rectangle 8"/>
                <p:cNvSpPr>
                  <a:spLocks noChangeArrowheads="1"/>
                </p:cNvSpPr>
                <p:nvPr/>
              </p:nvSpPr>
              <p:spPr bwMode="auto">
                <a:xfrm>
                  <a:off x="1185" y="2857"/>
                  <a:ext cx="1354" cy="142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600"/>
                </a:p>
              </p:txBody>
            </p:sp>
            <p:sp>
              <p:nvSpPr>
                <p:cNvPr id="34832" name="Rectangle 9"/>
                <p:cNvSpPr>
                  <a:spLocks noChangeArrowheads="1"/>
                </p:cNvSpPr>
                <p:nvPr/>
              </p:nvSpPr>
              <p:spPr bwMode="auto">
                <a:xfrm>
                  <a:off x="1181" y="3137"/>
                  <a:ext cx="1354" cy="142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600"/>
                </a:p>
              </p:txBody>
            </p:sp>
            <p:sp>
              <p:nvSpPr>
                <p:cNvPr id="34833" name="Line 10"/>
                <p:cNvSpPr>
                  <a:spLocks noChangeShapeType="1"/>
                </p:cNvSpPr>
                <p:nvPr/>
              </p:nvSpPr>
              <p:spPr bwMode="auto">
                <a:xfrm>
                  <a:off x="1924" y="2856"/>
                  <a:ext cx="0" cy="2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3600"/>
                </a:p>
              </p:txBody>
            </p:sp>
          </p:grpSp>
          <p:sp>
            <p:nvSpPr>
              <p:cNvPr id="34828" name="Text Box 11"/>
              <p:cNvSpPr txBox="1">
                <a:spLocks noChangeArrowheads="1"/>
              </p:cNvSpPr>
              <p:nvPr/>
            </p:nvSpPr>
            <p:spPr bwMode="auto">
              <a:xfrm>
                <a:off x="2620" y="2893"/>
                <a:ext cx="51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Arial" charset="0"/>
                  </a:rPr>
                  <a:t>Pitch</a:t>
                </a:r>
                <a:endParaRPr lang="en-US" sz="36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4829" name="Rectangle 12"/>
              <p:cNvSpPr>
                <a:spLocks noChangeArrowheads="1"/>
              </p:cNvSpPr>
              <p:nvPr/>
            </p:nvSpPr>
            <p:spPr bwMode="auto">
              <a:xfrm>
                <a:off x="3548" y="3191"/>
                <a:ext cx="1016" cy="9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34830" name="Text Box 13"/>
              <p:cNvSpPr txBox="1">
                <a:spLocks noChangeArrowheads="1"/>
              </p:cNvSpPr>
              <p:nvPr/>
            </p:nvSpPr>
            <p:spPr bwMode="auto">
              <a:xfrm>
                <a:off x="3673" y="2904"/>
                <a:ext cx="61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b="1">
                    <a:solidFill>
                      <a:schemeClr val="bg1"/>
                    </a:solidFill>
                    <a:latin typeface="Arial" charset="0"/>
                  </a:rPr>
                  <a:t>   Gate</a:t>
                </a:r>
              </a:p>
            </p:txBody>
          </p:sp>
        </p:grp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2590800" y="6248400"/>
            <a:ext cx="372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/>
              <a:t>Source:  2001 ITRS - Exec. Summary, ORTC Figure, Andrew </a:t>
            </a:r>
            <a:r>
              <a:rPr lang="en-US" sz="1200" b="1" dirty="0" err="1"/>
              <a:t>Kahng</a:t>
            </a:r>
            <a:endParaRPr lang="en-US" sz="1200" b="1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72453345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Channel Length (L)</a:t>
            </a:r>
          </a:p>
          <a:p>
            <a:r>
              <a:rPr lang="en-US" sz="2800" dirty="0"/>
              <a:t>Channel Width (W)</a:t>
            </a:r>
          </a:p>
          <a:p>
            <a:r>
              <a:rPr lang="en-US" sz="2800" dirty="0"/>
              <a:t>Oxide Thickness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) </a:t>
            </a:r>
            <a:endParaRPr lang="en-US" sz="2800" dirty="0"/>
          </a:p>
          <a:p>
            <a:r>
              <a:rPr lang="en-US" sz="2800" dirty="0"/>
              <a:t>Doping (N</a:t>
            </a:r>
            <a:r>
              <a:rPr lang="en-US" sz="2800" baseline="-25000" dirty="0"/>
              <a:t>a</a:t>
            </a:r>
            <a:r>
              <a:rPr lang="en-US" sz="2800" dirty="0"/>
              <a:t>)</a:t>
            </a:r>
          </a:p>
          <a:p>
            <a:r>
              <a:rPr lang="en-US" sz="2800" dirty="0"/>
              <a:t>Voltage </a:t>
            </a:r>
            <a:r>
              <a:rPr lang="en-US" dirty="0"/>
              <a:t>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 err="1"/>
              <a:t>,V</a:t>
            </a:r>
            <a:r>
              <a:rPr lang="en-US" baseline="-25000" dirty="0" err="1"/>
              <a:t>t</a:t>
            </a:r>
            <a:r>
              <a:rPr lang="en-US" dirty="0"/>
              <a:t>,) </a:t>
            </a:r>
            <a:endParaRPr lang="en-US" sz="2800" baseline="-25000" dirty="0"/>
          </a:p>
        </p:txBody>
      </p:sp>
      <p:pic>
        <p:nvPicPr>
          <p:cNvPr id="7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9330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Scaling (Ideal Scaling)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Channel Length (L)   	1/S</a:t>
            </a:r>
          </a:p>
          <a:p>
            <a:r>
              <a:rPr lang="en-US" dirty="0"/>
              <a:t>Channel Width (W)     	1/S</a:t>
            </a:r>
          </a:p>
          <a:p>
            <a:r>
              <a:rPr lang="en-US" dirty="0"/>
              <a:t>Oxide Thickness (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) 	1/S</a:t>
            </a:r>
          </a:p>
          <a:p>
            <a:r>
              <a:rPr lang="en-US" dirty="0"/>
              <a:t>Doping (N</a:t>
            </a:r>
            <a:r>
              <a:rPr lang="en-US" baseline="-25000" dirty="0"/>
              <a:t>a</a:t>
            </a:r>
            <a:r>
              <a:rPr lang="en-US" dirty="0"/>
              <a:t>)              	  S</a:t>
            </a:r>
          </a:p>
          <a:p>
            <a:r>
              <a:rPr lang="en-US" dirty="0"/>
              <a:t>Voltage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 err="1"/>
              <a:t>,V</a:t>
            </a:r>
            <a:r>
              <a:rPr lang="en-US" baseline="-25000" dirty="0" err="1"/>
              <a:t>t</a:t>
            </a:r>
            <a:r>
              <a:rPr lang="en-US" dirty="0"/>
              <a:t>,)      	1/S</a:t>
            </a:r>
            <a:endParaRPr lang="en-US" baseline="-25000" dirty="0"/>
          </a:p>
        </p:txBody>
      </p:sp>
      <p:pic>
        <p:nvPicPr>
          <p:cNvPr id="39940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3932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Layout Roundup</a:t>
            </a:r>
          </a:p>
          <a:p>
            <a:pPr lvl="1"/>
            <a:r>
              <a:rPr lang="en-US" dirty="0"/>
              <a:t>Extraction</a:t>
            </a:r>
          </a:p>
          <a:p>
            <a:r>
              <a:rPr lang="en-US" dirty="0"/>
              <a:t>VLSI Scaling Trends/Disciplines</a:t>
            </a:r>
          </a:p>
          <a:p>
            <a:r>
              <a:rPr lang="en-US" dirty="0"/>
              <a:t>Effects</a:t>
            </a:r>
          </a:p>
          <a:p>
            <a:r>
              <a:rPr lang="en-US" dirty="0"/>
              <a:t>Alternatives (cheating)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4790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Physical Properties and Specs?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Area</a:t>
            </a:r>
          </a:p>
          <a:p>
            <a:r>
              <a:rPr lang="en-US" dirty="0"/>
              <a:t>Capacitance 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ox </a:t>
            </a:r>
            <a:r>
              <a:rPr lang="en-US" dirty="0"/>
              <a:t>and </a:t>
            </a:r>
            <a:r>
              <a:rPr lang="en-US" dirty="0" err="1"/>
              <a:t>C</a:t>
            </a:r>
            <a:r>
              <a:rPr lang="en-US" baseline="-25000" dirty="0" err="1"/>
              <a:t>gate</a:t>
            </a:r>
            <a:endParaRPr lang="en-US" dirty="0"/>
          </a:p>
          <a:p>
            <a:r>
              <a:rPr lang="en-US" dirty="0"/>
              <a:t>Resistance</a:t>
            </a:r>
          </a:p>
          <a:p>
            <a:r>
              <a:rPr lang="en-US" dirty="0"/>
              <a:t>Current (I</a:t>
            </a:r>
            <a:r>
              <a:rPr lang="en-US" baseline="-25000" dirty="0"/>
              <a:t>d</a:t>
            </a:r>
            <a:r>
              <a:rPr lang="en-US" dirty="0"/>
              <a:t>)</a:t>
            </a:r>
          </a:p>
          <a:p>
            <a:r>
              <a:rPr lang="en-US" dirty="0"/>
              <a:t>Gate Delay (</a:t>
            </a:r>
            <a:r>
              <a:rPr lang="en-US" dirty="0" err="1">
                <a:latin typeface="Symbol" charset="2"/>
              </a:rPr>
              <a:t>t</a:t>
            </a:r>
            <a:r>
              <a:rPr lang="en-US" baseline="-25000" dirty="0" err="1"/>
              <a:t>gd</a:t>
            </a:r>
            <a:r>
              <a:rPr lang="en-US" dirty="0"/>
              <a:t>)</a:t>
            </a:r>
          </a:p>
          <a:p>
            <a:r>
              <a:rPr lang="en-US" dirty="0"/>
              <a:t>Wire Delay (</a:t>
            </a:r>
            <a:r>
              <a:rPr lang="en-US" dirty="0">
                <a:latin typeface="Symbol" charset="2"/>
              </a:rPr>
              <a:t>t</a:t>
            </a:r>
            <a:r>
              <a:rPr lang="en-US" baseline="-25000" dirty="0"/>
              <a:t>wire</a:t>
            </a:r>
            <a:r>
              <a:rPr lang="en-US" dirty="0"/>
              <a:t>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093075-85DB-B446-AF19-D1881ACA95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Power </a:t>
            </a:r>
          </a:p>
          <a:p>
            <a:pPr lvl="1"/>
            <a:r>
              <a:rPr lang="en-US" dirty="0"/>
              <a:t>Same frequency</a:t>
            </a:r>
          </a:p>
          <a:p>
            <a:pPr lvl="1"/>
            <a:r>
              <a:rPr lang="en-US" dirty="0"/>
              <a:t>Scaled frequency</a:t>
            </a:r>
          </a:p>
          <a:p>
            <a:r>
              <a:rPr lang="en-US" dirty="0"/>
              <a:t>Power Density</a:t>
            </a:r>
          </a:p>
          <a:p>
            <a:pPr lvl="1"/>
            <a:r>
              <a:rPr lang="en-US" dirty="0"/>
              <a:t>Same frequency</a:t>
            </a:r>
          </a:p>
          <a:p>
            <a:pPr lvl="1"/>
            <a:r>
              <a:rPr lang="en-US" dirty="0"/>
              <a:t>Scaled frequency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4B9B45-FA05-F74E-BC8D-C44E3AAD39D3}"/>
              </a:ext>
            </a:extLst>
          </p:cNvPr>
          <p:cNvSpPr txBox="1"/>
          <p:nvPr/>
        </p:nvSpPr>
        <p:spPr>
          <a:xfrm>
            <a:off x="4614237" y="5091450"/>
            <a:ext cx="3286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6601"/>
                </a:solidFill>
              </a:rPr>
              <a:t>Preclass</a:t>
            </a:r>
            <a:r>
              <a:rPr lang="en-US" sz="3200" dirty="0">
                <a:solidFill>
                  <a:srgbClr val="FF6601"/>
                </a:solidFill>
              </a:rPr>
              <a:t> 2 - table</a:t>
            </a:r>
          </a:p>
        </p:txBody>
      </p:sp>
    </p:spTree>
    <p:extLst>
      <p:ext uri="{BB962C8B-B14F-4D97-AF65-F5344CB8AC3E}">
        <p14:creationId xmlns:p14="http://schemas.microsoft.com/office/powerpoint/2010/main" val="64939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l’ </a:t>
            </a:r>
            <a:r>
              <a:rPr lang="en-US" sz="36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600" dirty="0">
                <a:latin typeface="Symbol" charset="2"/>
              </a:rPr>
              <a:t> l/</a:t>
            </a:r>
            <a:r>
              <a:rPr lang="en-US" sz="3600" dirty="0"/>
              <a:t>S</a:t>
            </a:r>
          </a:p>
          <a:p>
            <a:pPr>
              <a:buFont typeface="Wingdings" charset="2"/>
              <a:buChar char="q"/>
            </a:pPr>
            <a:r>
              <a:rPr lang="en-US" sz="3600" dirty="0">
                <a:solidFill>
                  <a:srgbClr val="FF6600"/>
                </a:solidFill>
              </a:rPr>
              <a:t>Area impact?</a:t>
            </a:r>
          </a:p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A = </a:t>
            </a:r>
            <a:r>
              <a:rPr lang="en-US" sz="3600" dirty="0"/>
              <a:t>L × W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endParaRPr lang="en-US" sz="3600" dirty="0"/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143000"/>
            <a:ext cx="3810000" cy="4114800"/>
          </a:xfrm>
        </p:spPr>
        <p:txBody>
          <a:bodyPr/>
          <a:lstStyle/>
          <a:p>
            <a:pPr>
              <a:buFont typeface="Wingdings" charset="2"/>
              <a:buChar char="q"/>
            </a:pPr>
            <a:endParaRPr lang="en-US" dirty="0"/>
          </a:p>
        </p:txBody>
      </p:sp>
      <p:grpSp>
        <p:nvGrpSpPr>
          <p:cNvPr id="41992" name="Group 18"/>
          <p:cNvGrpSpPr>
            <a:grpSpLocks/>
          </p:cNvGrpSpPr>
          <p:nvPr/>
        </p:nvGrpSpPr>
        <p:grpSpPr bwMode="auto">
          <a:xfrm>
            <a:off x="5562600" y="3352800"/>
            <a:ext cx="2286000" cy="3124200"/>
            <a:chOff x="1143000" y="1843088"/>
            <a:chExt cx="2286000" cy="3124200"/>
          </a:xfrm>
        </p:grpSpPr>
        <p:sp>
          <p:nvSpPr>
            <p:cNvPr id="41993" name="Rectangle 11"/>
            <p:cNvSpPr>
              <a:spLocks noChangeArrowheads="1"/>
            </p:cNvSpPr>
            <p:nvPr/>
          </p:nvSpPr>
          <p:spPr bwMode="auto">
            <a:xfrm>
              <a:off x="1143000" y="2909888"/>
              <a:ext cx="2286000" cy="1600200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2057400" y="2452688"/>
              <a:ext cx="457200" cy="2514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Line 13"/>
            <p:cNvSpPr>
              <a:spLocks noChangeShapeType="1"/>
            </p:cNvSpPr>
            <p:nvPr/>
          </p:nvSpPr>
          <p:spPr bwMode="auto">
            <a:xfrm>
              <a:off x="2057400" y="23002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Text Box 14"/>
            <p:cNvSpPr txBox="1">
              <a:spLocks noChangeArrowheads="1"/>
            </p:cNvSpPr>
            <p:nvPr/>
          </p:nvSpPr>
          <p:spPr bwMode="auto">
            <a:xfrm>
              <a:off x="1981200" y="1843088"/>
              <a:ext cx="609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L</a:t>
              </a:r>
            </a:p>
          </p:txBody>
        </p:sp>
        <p:sp>
          <p:nvSpPr>
            <p:cNvPr id="41997" name="Line 15"/>
            <p:cNvSpPr>
              <a:spLocks noChangeShapeType="1"/>
            </p:cNvSpPr>
            <p:nvPr/>
          </p:nvSpPr>
          <p:spPr bwMode="auto">
            <a:xfrm>
              <a:off x="1981200" y="2909888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Text Box 17"/>
            <p:cNvSpPr txBox="1">
              <a:spLocks noChangeArrowheads="1"/>
            </p:cNvSpPr>
            <p:nvPr/>
          </p:nvSpPr>
          <p:spPr bwMode="auto">
            <a:xfrm>
              <a:off x="1371600" y="3367088"/>
              <a:ext cx="609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W</a:t>
              </a:r>
            </a:p>
          </p:txBody>
        </p:sp>
      </p:grpSp>
      <p:sp>
        <p:nvSpPr>
          <p:cNvPr id="2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777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4096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Area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l’ </a:t>
            </a:r>
            <a:r>
              <a:rPr lang="en-US" sz="36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600" dirty="0">
                <a:latin typeface="Symbol" charset="2"/>
              </a:rPr>
              <a:t> l/</a:t>
            </a:r>
            <a:r>
              <a:rPr lang="en-US" sz="3600" dirty="0"/>
              <a:t>S</a:t>
            </a:r>
          </a:p>
          <a:p>
            <a:pPr>
              <a:buFont typeface="Wingdings" charset="2"/>
              <a:buChar char="q"/>
            </a:pPr>
            <a:r>
              <a:rPr lang="en-US" sz="3600" dirty="0">
                <a:solidFill>
                  <a:srgbClr val="FF6600"/>
                </a:solidFill>
              </a:rPr>
              <a:t>Area impact?</a:t>
            </a:r>
          </a:p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A = </a:t>
            </a:r>
            <a:r>
              <a:rPr lang="en-US" sz="3600" dirty="0"/>
              <a:t>L × W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A’ </a:t>
            </a:r>
            <a:r>
              <a:rPr lang="en-US" sz="3600" dirty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 A/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>
                <a:solidFill>
                  <a:srgbClr val="0000FF"/>
                </a:solidFill>
              </a:rPr>
              <a:t>2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143000"/>
            <a:ext cx="3810000" cy="41148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32nm </a:t>
            </a:r>
            <a:r>
              <a:rPr lang="en-US" dirty="0" err="1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22nm</a:t>
            </a:r>
          </a:p>
          <a:p>
            <a:pPr>
              <a:buFont typeface="Wingdings" charset="2"/>
              <a:buChar char="q"/>
            </a:pPr>
            <a:r>
              <a:rPr lang="en-US" dirty="0"/>
              <a:t>50% area</a:t>
            </a:r>
          </a:p>
          <a:p>
            <a:pPr>
              <a:buFont typeface="Wingdings" charset="2"/>
              <a:buChar char="q"/>
            </a:pPr>
            <a:r>
              <a:rPr lang="en-US" dirty="0"/>
              <a:t>2 </a:t>
            </a:r>
            <a:r>
              <a:rPr lang="en-US" dirty="0">
                <a:ea typeface="Arial" charset="0"/>
                <a:cs typeface="Arial" charset="0"/>
              </a:rPr>
              <a:t>×</a:t>
            </a:r>
            <a:r>
              <a:rPr lang="en-US" dirty="0"/>
              <a:t> transistor </a:t>
            </a:r>
            <a:r>
              <a:rPr lang="en-US"/>
              <a:t>capacity for  </a:t>
            </a:r>
            <a:r>
              <a:rPr lang="en-US" dirty="0"/>
              <a:t>same area</a:t>
            </a:r>
          </a:p>
        </p:txBody>
      </p:sp>
      <p:grpSp>
        <p:nvGrpSpPr>
          <p:cNvPr id="41992" name="Group 18"/>
          <p:cNvGrpSpPr>
            <a:grpSpLocks/>
          </p:cNvGrpSpPr>
          <p:nvPr/>
        </p:nvGrpSpPr>
        <p:grpSpPr bwMode="auto">
          <a:xfrm>
            <a:off x="5562600" y="3352800"/>
            <a:ext cx="2286000" cy="3124200"/>
            <a:chOff x="1143000" y="1843088"/>
            <a:chExt cx="2286000" cy="3124200"/>
          </a:xfrm>
        </p:grpSpPr>
        <p:sp>
          <p:nvSpPr>
            <p:cNvPr id="41993" name="Rectangle 11"/>
            <p:cNvSpPr>
              <a:spLocks noChangeArrowheads="1"/>
            </p:cNvSpPr>
            <p:nvPr/>
          </p:nvSpPr>
          <p:spPr bwMode="auto">
            <a:xfrm>
              <a:off x="1143000" y="2909888"/>
              <a:ext cx="2286000" cy="1600200"/>
            </a:xfrm>
            <a:prstGeom prst="rect">
              <a:avLst/>
            </a:prstGeom>
            <a:solidFill>
              <a:srgbClr val="6FCB7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2057400" y="2452688"/>
              <a:ext cx="457200" cy="2514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Line 13"/>
            <p:cNvSpPr>
              <a:spLocks noChangeShapeType="1"/>
            </p:cNvSpPr>
            <p:nvPr/>
          </p:nvSpPr>
          <p:spPr bwMode="auto">
            <a:xfrm>
              <a:off x="2057400" y="2300288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Text Box 14"/>
            <p:cNvSpPr txBox="1">
              <a:spLocks noChangeArrowheads="1"/>
            </p:cNvSpPr>
            <p:nvPr/>
          </p:nvSpPr>
          <p:spPr bwMode="auto">
            <a:xfrm>
              <a:off x="1981200" y="1843088"/>
              <a:ext cx="609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L</a:t>
              </a:r>
            </a:p>
          </p:txBody>
        </p:sp>
        <p:sp>
          <p:nvSpPr>
            <p:cNvPr id="41997" name="Line 15"/>
            <p:cNvSpPr>
              <a:spLocks noChangeShapeType="1"/>
            </p:cNvSpPr>
            <p:nvPr/>
          </p:nvSpPr>
          <p:spPr bwMode="auto">
            <a:xfrm>
              <a:off x="1981200" y="2909888"/>
              <a:ext cx="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Text Box 17"/>
            <p:cNvSpPr txBox="1">
              <a:spLocks noChangeArrowheads="1"/>
            </p:cNvSpPr>
            <p:nvPr/>
          </p:nvSpPr>
          <p:spPr bwMode="auto">
            <a:xfrm>
              <a:off x="1371600" y="3367088"/>
              <a:ext cx="6096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>
                  <a:latin typeface="Arial" charset="0"/>
                </a:rPr>
                <a:t>W</a:t>
              </a: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768634" y="4648200"/>
            <a:ext cx="25911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>
                <a:solidFill>
                  <a:srgbClr val="0000FF"/>
                </a:solidFill>
                <a:latin typeface="Arial" charset="0"/>
              </a:rPr>
              <a:t>1/S=0.7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4670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build="p"/>
      <p:bldP spid="409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Capacitance per unit area scaling?</a:t>
            </a:r>
          </a:p>
          <a:p>
            <a:pPr lvl="1"/>
            <a:r>
              <a:rPr lang="en-US" sz="3200" dirty="0"/>
              <a:t>C</a:t>
            </a:r>
            <a:r>
              <a:rPr lang="en-US" sz="3200" baseline="-25000" dirty="0"/>
              <a:t>ox</a:t>
            </a:r>
            <a:r>
              <a:rPr lang="en-US" sz="3200" dirty="0"/>
              <a:t>=</a:t>
            </a:r>
            <a:r>
              <a:rPr lang="en-US" sz="3200" dirty="0">
                <a:latin typeface="Symbol" charset="2"/>
              </a:rPr>
              <a:t> e</a:t>
            </a:r>
            <a:r>
              <a:rPr lang="en-US" sz="3200" baseline="-25000" dirty="0"/>
              <a:t>SiO</a:t>
            </a:r>
            <a:r>
              <a:rPr lang="en-US" sz="3200" baseline="-40000" dirty="0"/>
              <a:t>2</a:t>
            </a:r>
            <a:r>
              <a:rPr lang="en-US" sz="3200" dirty="0"/>
              <a:t>/</a:t>
            </a:r>
            <a:r>
              <a:rPr lang="en-US" sz="3200" dirty="0" err="1"/>
              <a:t>t</a:t>
            </a:r>
            <a:r>
              <a:rPr lang="en-US" sz="3200" baseline="-25000" dirty="0" err="1"/>
              <a:t>ox</a:t>
            </a:r>
            <a:endParaRPr lang="en-US" sz="3200" baseline="-25000" dirty="0"/>
          </a:p>
          <a:p>
            <a:pPr lvl="1"/>
            <a:r>
              <a:rPr lang="en-US" sz="3200" dirty="0" err="1"/>
              <a:t>t’</a:t>
            </a:r>
            <a:r>
              <a:rPr lang="en-US" sz="3200" baseline="-25000" dirty="0" err="1"/>
              <a:t>ox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t</a:t>
            </a:r>
            <a:r>
              <a:rPr lang="en-US" sz="3200" baseline="-25000" dirty="0" err="1"/>
              <a:t>ox</a:t>
            </a:r>
            <a:r>
              <a:rPr lang="en-US" sz="3200" dirty="0"/>
              <a:t>/S</a:t>
            </a:r>
            <a:endParaRPr lang="en-US" sz="3200" dirty="0">
              <a:latin typeface="Symbol" charset="2"/>
            </a:endParaRPr>
          </a:p>
        </p:txBody>
      </p:sp>
      <p:pic>
        <p:nvPicPr>
          <p:cNvPr id="7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962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Capacitance per unit area scaling?</a:t>
            </a:r>
          </a:p>
          <a:p>
            <a:pPr lvl="1"/>
            <a:r>
              <a:rPr lang="en-US" sz="3200" dirty="0"/>
              <a:t>C</a:t>
            </a:r>
            <a:r>
              <a:rPr lang="en-US" sz="3200" baseline="-25000" dirty="0"/>
              <a:t>ox</a:t>
            </a:r>
            <a:r>
              <a:rPr lang="en-US" sz="3200" dirty="0"/>
              <a:t>=</a:t>
            </a:r>
            <a:r>
              <a:rPr lang="en-US" sz="3200" dirty="0">
                <a:latin typeface="Symbol" charset="2"/>
              </a:rPr>
              <a:t> e</a:t>
            </a:r>
            <a:r>
              <a:rPr lang="en-US" sz="3200" baseline="-25000" dirty="0"/>
              <a:t>SiO</a:t>
            </a:r>
            <a:r>
              <a:rPr lang="en-US" sz="3200" baseline="-40000" dirty="0"/>
              <a:t>2</a:t>
            </a:r>
            <a:r>
              <a:rPr lang="en-US" sz="3200" dirty="0"/>
              <a:t>/</a:t>
            </a:r>
            <a:r>
              <a:rPr lang="en-US" sz="3200" dirty="0" err="1"/>
              <a:t>t</a:t>
            </a:r>
            <a:r>
              <a:rPr lang="en-US" sz="3200" baseline="-25000" dirty="0" err="1"/>
              <a:t>ox</a:t>
            </a:r>
            <a:endParaRPr lang="en-US" sz="3200" baseline="-25000" dirty="0"/>
          </a:p>
          <a:p>
            <a:pPr lvl="1"/>
            <a:r>
              <a:rPr lang="en-US" sz="3200" dirty="0" err="1"/>
              <a:t>t’</a:t>
            </a:r>
            <a:r>
              <a:rPr lang="en-US" sz="3200" baseline="-25000" dirty="0" err="1"/>
              <a:t>ox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t</a:t>
            </a:r>
            <a:r>
              <a:rPr lang="en-US" sz="3200" baseline="-25000" dirty="0" err="1"/>
              <a:t>ox</a:t>
            </a:r>
            <a:r>
              <a:rPr lang="en-US" sz="3200" dirty="0"/>
              <a:t>/S</a:t>
            </a:r>
            <a:endParaRPr lang="en-US" sz="3200" dirty="0">
              <a:latin typeface="Symbol" charset="2"/>
            </a:endParaRPr>
          </a:p>
          <a:p>
            <a:pPr lvl="1"/>
            <a:r>
              <a:rPr lang="en-US" sz="3200" dirty="0" err="1">
                <a:solidFill>
                  <a:srgbClr val="0000FF"/>
                </a:solidFill>
              </a:rPr>
              <a:t>C’</a:t>
            </a:r>
            <a:r>
              <a:rPr lang="en-US" sz="3200" baseline="-25000" dirty="0" err="1">
                <a:solidFill>
                  <a:srgbClr val="0000FF"/>
                </a:solidFill>
              </a:rPr>
              <a:t>ox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</a:t>
            </a:r>
            <a:r>
              <a:rPr lang="en-US" sz="3200" baseline="-25000" dirty="0" err="1">
                <a:solidFill>
                  <a:srgbClr val="0000FF"/>
                </a:solidFill>
              </a:rPr>
              <a:t>ox</a:t>
            </a:r>
            <a:r>
              <a:rPr lang="en-US" sz="3200" dirty="0" err="1">
                <a:solidFill>
                  <a:srgbClr val="0000FF"/>
                </a:solidFill>
              </a:rPr>
              <a:t>×S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7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6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 Capacitance scaling?</a:t>
            </a:r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C</a:t>
            </a:r>
            <a:r>
              <a:rPr lang="en-US" sz="3200" baseline="-25000" dirty="0" err="1"/>
              <a:t>gate</a:t>
            </a:r>
            <a:r>
              <a:rPr lang="en-US" sz="3200" dirty="0"/>
              <a:t>= </a:t>
            </a:r>
            <a:r>
              <a:rPr lang="en-US" sz="3200" dirty="0" err="1"/>
              <a:t>A×C</a:t>
            </a:r>
            <a:r>
              <a:rPr lang="en-US" sz="3200" baseline="-25000" dirty="0" err="1"/>
              <a:t>ox</a:t>
            </a:r>
            <a:endParaRPr lang="en-US" sz="3200" baseline="-25000" dirty="0"/>
          </a:p>
          <a:p>
            <a:pPr lvl="1">
              <a:buFont typeface="Wingdings" charset="2"/>
              <a:buChar char="§"/>
            </a:pPr>
            <a:r>
              <a:rPr lang="en-US" sz="3200" dirty="0">
                <a:latin typeface="Symbol" charset="2"/>
              </a:rPr>
              <a:t>A’ 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A</a:t>
            </a:r>
            <a:r>
              <a:rPr lang="en-US" sz="3200" dirty="0"/>
              <a:t>/S</a:t>
            </a:r>
            <a:r>
              <a:rPr lang="en-US" sz="3200" baseline="30000" dirty="0"/>
              <a:t>2</a:t>
            </a:r>
            <a:endParaRPr lang="en-US" sz="3200" dirty="0">
              <a:latin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C’</a:t>
            </a:r>
            <a:r>
              <a:rPr lang="en-US" sz="3200" baseline="-25000" dirty="0" err="1"/>
              <a:t>ox</a:t>
            </a:r>
            <a:r>
              <a:rPr lang="en-US" sz="3200" baseline="-25000" dirty="0"/>
              <a:t> 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C</a:t>
            </a:r>
            <a:r>
              <a:rPr lang="en-US" sz="3200" baseline="-25000" dirty="0" err="1"/>
              <a:t>ox</a:t>
            </a:r>
            <a:r>
              <a:rPr lang="en-US" sz="3200" dirty="0" err="1"/>
              <a:t>×S</a:t>
            </a:r>
            <a:endParaRPr lang="en-US" sz="3200" dirty="0">
              <a:latin typeface="Symbol" charset="2"/>
            </a:endParaRPr>
          </a:p>
        </p:txBody>
      </p:sp>
      <p:pic>
        <p:nvPicPr>
          <p:cNvPr id="7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1244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Gate Capacitance scaling?</a:t>
            </a:r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C</a:t>
            </a:r>
            <a:r>
              <a:rPr lang="en-US" sz="3200" baseline="-25000" dirty="0" err="1"/>
              <a:t>gate</a:t>
            </a:r>
            <a:r>
              <a:rPr lang="en-US" sz="3200" dirty="0"/>
              <a:t>= </a:t>
            </a:r>
            <a:r>
              <a:rPr lang="en-US" sz="3200" dirty="0" err="1"/>
              <a:t>A×C</a:t>
            </a:r>
            <a:r>
              <a:rPr lang="en-US" sz="3200" baseline="-25000" dirty="0" err="1"/>
              <a:t>ox</a:t>
            </a:r>
            <a:endParaRPr lang="en-US" sz="3200" baseline="-25000" dirty="0"/>
          </a:p>
          <a:p>
            <a:pPr lvl="1">
              <a:buFont typeface="Wingdings" charset="2"/>
              <a:buChar char="§"/>
            </a:pPr>
            <a:r>
              <a:rPr lang="en-US" sz="3200" dirty="0">
                <a:latin typeface="Symbol" charset="2"/>
              </a:rPr>
              <a:t>A’ 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A</a:t>
            </a:r>
            <a:r>
              <a:rPr lang="en-US" sz="3200" dirty="0"/>
              <a:t>/S</a:t>
            </a:r>
            <a:r>
              <a:rPr lang="en-US" sz="3200" baseline="30000" dirty="0"/>
              <a:t>2</a:t>
            </a:r>
            <a:endParaRPr lang="en-US" sz="3200" dirty="0">
              <a:latin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C’</a:t>
            </a:r>
            <a:r>
              <a:rPr lang="en-US" sz="3200" baseline="-25000" dirty="0" err="1"/>
              <a:t>ox</a:t>
            </a:r>
            <a:r>
              <a:rPr lang="en-US" sz="3200" baseline="-25000" dirty="0"/>
              <a:t> </a:t>
            </a:r>
            <a:r>
              <a:rPr lang="en-US" sz="3200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C</a:t>
            </a:r>
            <a:r>
              <a:rPr lang="en-US" sz="3200" baseline="-25000" dirty="0" err="1"/>
              <a:t>ox</a:t>
            </a:r>
            <a:r>
              <a:rPr lang="en-US" sz="3200" dirty="0" err="1"/>
              <a:t>×S</a:t>
            </a:r>
            <a:endParaRPr lang="en-US" sz="3200" dirty="0">
              <a:latin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 err="1">
                <a:solidFill>
                  <a:srgbClr val="0000FF"/>
                </a:solidFill>
              </a:rPr>
              <a:t>C’</a:t>
            </a:r>
            <a:r>
              <a:rPr lang="en-US" sz="3200" baseline="-25000" dirty="0" err="1">
                <a:solidFill>
                  <a:srgbClr val="0000FF"/>
                </a:solidFill>
              </a:rPr>
              <a:t>gate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</a:t>
            </a:r>
            <a:r>
              <a:rPr lang="en-US" sz="3200" baseline="-25000" dirty="0" err="1">
                <a:solidFill>
                  <a:srgbClr val="0000FF"/>
                </a:solidFill>
              </a:rPr>
              <a:t>gate</a:t>
            </a:r>
            <a:r>
              <a:rPr lang="en-US" sz="3200" dirty="0">
                <a:solidFill>
                  <a:srgbClr val="0000FF"/>
                </a:solidFill>
              </a:rPr>
              <a:t>/S</a:t>
            </a:r>
            <a:endParaRPr lang="en-US" sz="3200" dirty="0">
              <a:solidFill>
                <a:srgbClr val="0000FF"/>
              </a:solidFill>
              <a:latin typeface="Symbol" charset="2"/>
            </a:endParaRPr>
          </a:p>
        </p:txBody>
      </p:sp>
      <p:pic>
        <p:nvPicPr>
          <p:cNvPr id="7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326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Resistance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6600"/>
                </a:solidFill>
              </a:rPr>
              <a:t>Resistance scaling?</a:t>
            </a:r>
          </a:p>
          <a:p>
            <a:r>
              <a:rPr lang="en-US" sz="3600" dirty="0"/>
              <a:t>R=</a:t>
            </a:r>
            <a:r>
              <a:rPr lang="en-US" sz="3600" dirty="0" err="1">
                <a:latin typeface="Symbol" charset="2"/>
              </a:rPr>
              <a:t>r</a:t>
            </a:r>
            <a:r>
              <a:rPr lang="en-US" sz="3600" dirty="0" err="1"/>
              <a:t>L</a:t>
            </a:r>
            <a:r>
              <a:rPr lang="en-US" sz="3600" dirty="0"/>
              <a:t>/(W*t)</a:t>
            </a:r>
          </a:p>
          <a:p>
            <a:pPr lvl="1"/>
            <a:r>
              <a:rPr lang="en-US" sz="3200" dirty="0"/>
              <a:t>L, t remain similar (not scaled)</a:t>
            </a:r>
          </a:p>
          <a:p>
            <a:r>
              <a:rPr lang="en-US" sz="3600" dirty="0"/>
              <a:t>W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W/S</a:t>
            </a:r>
            <a:endParaRPr lang="en-US" sz="3600" dirty="0">
              <a:latin typeface="Symbol" charset="2"/>
            </a:endParaRPr>
          </a:p>
        </p:txBody>
      </p:sp>
      <p:pic>
        <p:nvPicPr>
          <p:cNvPr id="52230" name="Picture 4" descr="rect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114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089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Resistance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6600"/>
                </a:solidFill>
              </a:rPr>
              <a:t>Resistance scaling?</a:t>
            </a:r>
          </a:p>
          <a:p>
            <a:r>
              <a:rPr lang="en-US" sz="3600" dirty="0"/>
              <a:t>R=</a:t>
            </a:r>
            <a:r>
              <a:rPr lang="en-US" sz="3600" dirty="0" err="1">
                <a:latin typeface="Symbol" charset="2"/>
              </a:rPr>
              <a:t>r</a:t>
            </a:r>
            <a:r>
              <a:rPr lang="en-US" sz="3600" dirty="0" err="1"/>
              <a:t>L</a:t>
            </a:r>
            <a:r>
              <a:rPr lang="en-US" sz="3600" dirty="0"/>
              <a:t>/(W*t)</a:t>
            </a:r>
          </a:p>
          <a:p>
            <a:pPr lvl="1"/>
            <a:r>
              <a:rPr lang="en-US" sz="3200" dirty="0"/>
              <a:t>L, t remain similar (not scaled)</a:t>
            </a:r>
          </a:p>
          <a:p>
            <a:r>
              <a:rPr lang="en-US" sz="3600" dirty="0"/>
              <a:t>W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W/S</a:t>
            </a:r>
          </a:p>
          <a:p>
            <a:r>
              <a:rPr lang="en-US" sz="3600" dirty="0">
                <a:solidFill>
                  <a:srgbClr val="0000FF"/>
                </a:solidFill>
              </a:rPr>
              <a:t>R’ 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R×S</a:t>
            </a:r>
          </a:p>
          <a:p>
            <a:endParaRPr lang="en-US" sz="3600" dirty="0">
              <a:latin typeface="Symbol" charset="2"/>
            </a:endParaRPr>
          </a:p>
        </p:txBody>
      </p:sp>
      <p:pic>
        <p:nvPicPr>
          <p:cNvPr id="52230" name="Picture 4" descr="rectan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114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182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Which Voltages matters here? (</a:t>
            </a:r>
            <a:r>
              <a:rPr lang="en-US" sz="2400" dirty="0" err="1">
                <a:solidFill>
                  <a:srgbClr val="FF6600"/>
                </a:solidFill>
              </a:rPr>
              <a:t>V</a:t>
            </a:r>
            <a:r>
              <a:rPr lang="en-US" sz="2400" baseline="-25000" dirty="0" err="1">
                <a:solidFill>
                  <a:srgbClr val="FF6600"/>
                </a:solidFill>
              </a:rPr>
              <a:t>gs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ds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th</a:t>
            </a:r>
            <a:r>
              <a:rPr lang="en-US" sz="2400" dirty="0">
                <a:solidFill>
                  <a:srgbClr val="FF6600"/>
                </a:solidFill>
              </a:rPr>
              <a:t>…)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/>
                </a:solidFill>
              </a:rPr>
              <a:t>Transistor charging looks like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voltage-controlled current source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Saturation Current scaling?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baseline="-25000" dirty="0"/>
              <a:t>d</a:t>
            </a:r>
            <a:r>
              <a:rPr lang="en-US" sz="2800" dirty="0"/>
              <a:t>=(</a:t>
            </a:r>
            <a:r>
              <a:rPr lang="en-US" sz="2800" dirty="0">
                <a:latin typeface="Symbol" charset="2"/>
              </a:rPr>
              <a:t>m</a:t>
            </a:r>
            <a:r>
              <a:rPr lang="en-US" sz="2800" dirty="0"/>
              <a:t>C</a:t>
            </a:r>
            <a:r>
              <a:rPr lang="en-US" sz="2800" baseline="-25000" dirty="0"/>
              <a:t>OX</a:t>
            </a:r>
            <a:r>
              <a:rPr lang="en-US" sz="2800" dirty="0"/>
              <a:t>/2)(W/L)(V</a:t>
            </a:r>
            <a:r>
              <a:rPr lang="en-US" sz="2800" baseline="-25000" dirty="0"/>
              <a:t>gs</a:t>
            </a:r>
            <a:r>
              <a:rPr lang="en-US" sz="2800" dirty="0"/>
              <a:t>-V</a:t>
            </a:r>
            <a:r>
              <a:rPr lang="en-US" sz="2800" baseline="-25000" dirty="0"/>
              <a:t>TH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 err="1"/>
              <a:t>,V</a:t>
            </a:r>
            <a:r>
              <a:rPr lang="en-US" sz="2800" baseline="-25000" dirty="0" err="1"/>
              <a:t>TH</a:t>
            </a:r>
            <a:r>
              <a:rPr lang="en-US" sz="2800" dirty="0"/>
              <a:t>:</a:t>
            </a:r>
            <a:r>
              <a:rPr lang="en-US" sz="2800" baseline="-25000" dirty="0"/>
              <a:t> </a:t>
            </a:r>
            <a:r>
              <a:rPr lang="en-US" sz="2800" dirty="0"/>
              <a:t>V’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V/S</a:t>
            </a: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W’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W/S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L’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L/S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C’</a:t>
            </a:r>
            <a:r>
              <a:rPr lang="en-US" sz="2800" baseline="-25000" dirty="0" err="1"/>
              <a:t>ox</a:t>
            </a:r>
            <a:r>
              <a:rPr lang="en-US" sz="2800" baseline="-25000" dirty="0"/>
              <a:t> 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/>
              <a:t>×S</a:t>
            </a:r>
            <a:endParaRPr lang="en-US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pic>
        <p:nvPicPr>
          <p:cNvPr id="10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5052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820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4x4 6T SRAM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11432" r="3987" b="6950"/>
          <a:stretch>
            <a:fillRect/>
          </a:stretch>
        </p:blipFill>
        <p:spPr bwMode="auto">
          <a:xfrm rot="10800000">
            <a:off x="2971800" y="1981200"/>
            <a:ext cx="5881687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7" name="Picture 6" descr="snapsho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4196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927655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Which Voltages matters here? (</a:t>
            </a:r>
            <a:r>
              <a:rPr lang="en-US" sz="2400" dirty="0" err="1">
                <a:solidFill>
                  <a:srgbClr val="FF6600"/>
                </a:solidFill>
              </a:rPr>
              <a:t>V</a:t>
            </a:r>
            <a:r>
              <a:rPr lang="en-US" sz="2400" baseline="-25000" dirty="0" err="1">
                <a:solidFill>
                  <a:srgbClr val="FF6600"/>
                </a:solidFill>
              </a:rPr>
              <a:t>gs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ds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th</a:t>
            </a:r>
            <a:r>
              <a:rPr lang="en-US" sz="2400" dirty="0">
                <a:solidFill>
                  <a:srgbClr val="FF6600"/>
                </a:solidFill>
              </a:rPr>
              <a:t>…)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/>
                </a:solidFill>
              </a:rPr>
              <a:t>Transistor charging looks like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voltage-controlled current source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Saturation Current scaling?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baseline="-25000" dirty="0"/>
              <a:t>d</a:t>
            </a:r>
            <a:r>
              <a:rPr lang="en-US" sz="2800" dirty="0"/>
              <a:t>=(</a:t>
            </a:r>
            <a:r>
              <a:rPr lang="en-US" sz="2800" dirty="0">
                <a:latin typeface="Symbol" charset="2"/>
              </a:rPr>
              <a:t>m</a:t>
            </a:r>
            <a:r>
              <a:rPr lang="en-US" sz="2800" dirty="0"/>
              <a:t>C</a:t>
            </a:r>
            <a:r>
              <a:rPr lang="en-US" sz="2800" baseline="-25000" dirty="0"/>
              <a:t>OX</a:t>
            </a:r>
            <a:r>
              <a:rPr lang="en-US" sz="2800" dirty="0"/>
              <a:t>/2)(W/L)(V</a:t>
            </a:r>
            <a:r>
              <a:rPr lang="en-US" sz="2800" baseline="-25000" dirty="0"/>
              <a:t>gs</a:t>
            </a:r>
            <a:r>
              <a:rPr lang="en-US" sz="2800" dirty="0"/>
              <a:t>-V</a:t>
            </a:r>
            <a:r>
              <a:rPr lang="en-US" sz="2800" baseline="-25000" dirty="0"/>
              <a:t>TH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 err="1"/>
              <a:t>,V</a:t>
            </a:r>
            <a:r>
              <a:rPr lang="en-US" sz="2800" baseline="-25000" dirty="0" err="1"/>
              <a:t>TH</a:t>
            </a:r>
            <a:r>
              <a:rPr lang="en-US" sz="2800" dirty="0"/>
              <a:t>:</a:t>
            </a:r>
            <a:r>
              <a:rPr lang="en-US" sz="2800" baseline="-25000" dirty="0"/>
              <a:t> </a:t>
            </a:r>
            <a:r>
              <a:rPr lang="en-US" sz="2800" dirty="0"/>
              <a:t>V’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V/S</a:t>
            </a: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W’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W/S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L’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L/S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C’</a:t>
            </a:r>
            <a:r>
              <a:rPr lang="en-US" sz="2800" baseline="-25000" dirty="0" err="1"/>
              <a:t>ox</a:t>
            </a:r>
            <a:r>
              <a:rPr lang="en-US" sz="2800" baseline="-25000" dirty="0"/>
              <a:t> 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/>
              <a:t>×S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/>
              <a:t>I’</a:t>
            </a:r>
            <a:r>
              <a:rPr lang="en-US" sz="2800" baseline="-25000" dirty="0"/>
              <a:t>d</a:t>
            </a:r>
            <a:r>
              <a:rPr lang="en-US" sz="2800" dirty="0"/>
              <a:t>=(</a:t>
            </a:r>
            <a:r>
              <a:rPr lang="en-US" sz="2800" dirty="0" err="1">
                <a:latin typeface="Symbol" charset="2"/>
              </a:rPr>
              <a:t>m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/>
              <a:t>/2)((W/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))(</a:t>
            </a: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-V</a:t>
            </a:r>
            <a:r>
              <a:rPr lang="en-US" sz="2800" baseline="-25000" dirty="0"/>
              <a:t>TH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pic>
        <p:nvPicPr>
          <p:cNvPr id="10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201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077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Which Voltages matters here? (</a:t>
            </a:r>
            <a:r>
              <a:rPr lang="en-US" sz="2400" dirty="0" err="1">
                <a:solidFill>
                  <a:srgbClr val="FF6600"/>
                </a:solidFill>
              </a:rPr>
              <a:t>V</a:t>
            </a:r>
            <a:r>
              <a:rPr lang="en-US" sz="2400" baseline="-25000" dirty="0" err="1">
                <a:solidFill>
                  <a:srgbClr val="FF6600"/>
                </a:solidFill>
              </a:rPr>
              <a:t>gs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ds</a:t>
            </a:r>
            <a:r>
              <a:rPr lang="en-US" sz="2400" dirty="0" err="1">
                <a:solidFill>
                  <a:srgbClr val="FF6600"/>
                </a:solidFill>
              </a:rPr>
              <a:t>,V</a:t>
            </a:r>
            <a:r>
              <a:rPr lang="en-US" sz="2400" baseline="-25000" dirty="0" err="1">
                <a:solidFill>
                  <a:srgbClr val="FF6600"/>
                </a:solidFill>
              </a:rPr>
              <a:t>th</a:t>
            </a:r>
            <a:r>
              <a:rPr lang="en-US" sz="2400" dirty="0">
                <a:solidFill>
                  <a:srgbClr val="FF6600"/>
                </a:solidFill>
              </a:rPr>
              <a:t>…)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accent4"/>
                </a:solidFill>
              </a:rPr>
              <a:t>Transistor charging looks like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voltage-controlled current source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Saturation Current scaling?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I</a:t>
            </a:r>
            <a:r>
              <a:rPr lang="en-US" sz="2800" baseline="-25000" dirty="0"/>
              <a:t>d</a:t>
            </a:r>
            <a:r>
              <a:rPr lang="en-US" sz="2800" dirty="0"/>
              <a:t>=(</a:t>
            </a:r>
            <a:r>
              <a:rPr lang="en-US" sz="2800" dirty="0">
                <a:latin typeface="Symbol" charset="2"/>
              </a:rPr>
              <a:t>m</a:t>
            </a:r>
            <a:r>
              <a:rPr lang="en-US" sz="2800" dirty="0"/>
              <a:t>C</a:t>
            </a:r>
            <a:r>
              <a:rPr lang="en-US" sz="2800" baseline="-25000" dirty="0"/>
              <a:t>OX</a:t>
            </a:r>
            <a:r>
              <a:rPr lang="en-US" sz="2800" dirty="0"/>
              <a:t>/2)(W/L)(V</a:t>
            </a:r>
            <a:r>
              <a:rPr lang="en-US" sz="2800" baseline="-25000" dirty="0"/>
              <a:t>gs</a:t>
            </a:r>
            <a:r>
              <a:rPr lang="en-US" sz="2800" dirty="0"/>
              <a:t>-V</a:t>
            </a:r>
            <a:r>
              <a:rPr lang="en-US" sz="2800" baseline="-25000" dirty="0"/>
              <a:t>TH</a:t>
            </a:r>
            <a:r>
              <a:rPr lang="en-US" sz="2800" dirty="0"/>
              <a:t>)</a:t>
            </a:r>
            <a:r>
              <a:rPr lang="en-US" sz="2800" baseline="30000" dirty="0"/>
              <a:t>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 err="1"/>
              <a:t>,V</a:t>
            </a:r>
            <a:r>
              <a:rPr lang="en-US" sz="2800" baseline="-25000" dirty="0" err="1"/>
              <a:t>TH</a:t>
            </a:r>
            <a:r>
              <a:rPr lang="en-US" sz="2800" dirty="0"/>
              <a:t>:</a:t>
            </a:r>
            <a:r>
              <a:rPr lang="en-US" sz="2800" baseline="-25000" dirty="0"/>
              <a:t> </a:t>
            </a:r>
            <a:r>
              <a:rPr lang="en-US" sz="2800" dirty="0"/>
              <a:t>V’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V/S</a:t>
            </a: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W’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W/S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L’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L/S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C’</a:t>
            </a:r>
            <a:r>
              <a:rPr lang="en-US" sz="2800" baseline="-25000" dirty="0" err="1"/>
              <a:t>ox</a:t>
            </a:r>
            <a:r>
              <a:rPr lang="en-US" sz="2800" baseline="-25000" dirty="0"/>
              <a:t> 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/>
              <a:t>×S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 err="1"/>
              <a:t>I’</a:t>
            </a:r>
            <a:r>
              <a:rPr lang="en-US" sz="2800" baseline="-25000" dirty="0" err="1"/>
              <a:t>d</a:t>
            </a:r>
            <a:r>
              <a:rPr lang="en-US" sz="2800" dirty="0" err="1">
                <a:sym typeface="Wingdings" charset="2"/>
              </a:rPr>
              <a:t>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baseline="-25000" dirty="0" err="1">
                <a:solidFill>
                  <a:srgbClr val="0000FF"/>
                </a:solidFill>
              </a:rPr>
              <a:t>d</a:t>
            </a:r>
            <a:r>
              <a:rPr lang="en-US" sz="2800" dirty="0">
                <a:solidFill>
                  <a:srgbClr val="0000FF"/>
                </a:solidFill>
              </a:rPr>
              <a:t>/S</a:t>
            </a:r>
            <a:endParaRPr lang="en-US" sz="2800" dirty="0">
              <a:solidFill>
                <a:srgbClr val="0000FF"/>
              </a:solidFill>
              <a:latin typeface="Symbol" charset="2"/>
            </a:endParaRPr>
          </a:p>
          <a:p>
            <a:pPr lvl="1">
              <a:lnSpc>
                <a:spcPct val="90000"/>
              </a:lnSpc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pic>
        <p:nvPicPr>
          <p:cNvPr id="10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052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7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Velocity Saturation Current scaling?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 err="1"/>
              <a:t>,V</a:t>
            </a:r>
            <a:r>
              <a:rPr lang="en-US" sz="2800" baseline="-25000" dirty="0" err="1"/>
              <a:t>TH</a:t>
            </a:r>
            <a:r>
              <a:rPr lang="en-US" sz="2800" dirty="0"/>
              <a:t>:</a:t>
            </a:r>
            <a:r>
              <a:rPr lang="en-US" sz="2800" baseline="-25000" dirty="0"/>
              <a:t> </a:t>
            </a:r>
            <a:r>
              <a:rPr lang="en-US" sz="2800" dirty="0"/>
              <a:t>V’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V/S</a:t>
            </a:r>
            <a:endParaRPr lang="en-US" sz="2800" baseline="30000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/>
              <a:t>L’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L/S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W’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W/S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C’</a:t>
            </a:r>
            <a:r>
              <a:rPr lang="en-US" sz="2800" baseline="-25000" dirty="0" err="1"/>
              <a:t>ox</a:t>
            </a:r>
            <a:r>
              <a:rPr lang="en-US" sz="2800" baseline="-25000" dirty="0"/>
              <a:t> 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/>
              <a:t>S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</p:txBody>
      </p:sp>
      <p:pic>
        <p:nvPicPr>
          <p:cNvPr id="9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07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6600"/>
                </a:solidFill>
              </a:rPr>
              <a:t>Velocity Saturation Current scaling?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V</a:t>
            </a:r>
            <a:r>
              <a:rPr lang="en-US" sz="2800" baseline="-25000" dirty="0" err="1"/>
              <a:t>gs</a:t>
            </a:r>
            <a:r>
              <a:rPr lang="en-US" sz="2800" dirty="0" err="1"/>
              <a:t>,V</a:t>
            </a:r>
            <a:r>
              <a:rPr lang="en-US" sz="2800" baseline="-25000" dirty="0" err="1"/>
              <a:t>TH</a:t>
            </a:r>
            <a:r>
              <a:rPr lang="en-US" sz="2800" dirty="0"/>
              <a:t>:</a:t>
            </a:r>
            <a:r>
              <a:rPr lang="en-US" sz="2800" baseline="-25000" dirty="0"/>
              <a:t> </a:t>
            </a:r>
            <a:r>
              <a:rPr lang="en-US" sz="2800" dirty="0"/>
              <a:t>V’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V/S</a:t>
            </a:r>
            <a:endParaRPr lang="en-US" sz="2800" baseline="30000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/>
              <a:t>L’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L/S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/>
              <a:t>W’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/>
              <a:t>W/S</a:t>
            </a:r>
            <a:endParaRPr lang="en-US" sz="2800" dirty="0">
              <a:latin typeface="Symbol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 err="1"/>
              <a:t>C’</a:t>
            </a:r>
            <a:r>
              <a:rPr lang="en-US" sz="2800" baseline="-25000" dirty="0" err="1"/>
              <a:t>ox</a:t>
            </a:r>
            <a:r>
              <a:rPr lang="en-US" sz="2800" baseline="-25000" dirty="0"/>
              <a:t> </a:t>
            </a:r>
            <a:r>
              <a:rPr lang="en-US" sz="2800" dirty="0">
                <a:sym typeface="Wingdings" charset="2"/>
              </a:rPr>
              <a:t></a:t>
            </a:r>
            <a:r>
              <a:rPr lang="en-US" sz="2800" dirty="0">
                <a:latin typeface="Symbol" charset="2"/>
              </a:rPr>
              <a:t> </a:t>
            </a:r>
            <a:r>
              <a:rPr lang="en-US" sz="2800" dirty="0" err="1"/>
              <a:t>C</a:t>
            </a:r>
            <a:r>
              <a:rPr lang="en-US" sz="2800" baseline="-25000" dirty="0" err="1"/>
              <a:t>ox</a:t>
            </a:r>
            <a:r>
              <a:rPr lang="en-US" sz="2800" dirty="0" err="1"/>
              <a:t>S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None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baseline="-25000" dirty="0">
                <a:solidFill>
                  <a:srgbClr val="0000FF"/>
                </a:solidFill>
              </a:rPr>
              <a:t>d</a:t>
            </a:r>
            <a:r>
              <a:rPr lang="en-US" sz="2800" dirty="0">
                <a:solidFill>
                  <a:srgbClr val="0000FF"/>
                </a:solidFill>
              </a:rPr>
              <a:t>/S</a:t>
            </a:r>
            <a:endParaRPr lang="en-US" sz="2800" dirty="0">
              <a:solidFill>
                <a:srgbClr val="0000FF"/>
              </a:solidFill>
              <a:latin typeface="Symbol" charset="2"/>
            </a:endParaRPr>
          </a:p>
          <a:p>
            <a:pPr lvl="1">
              <a:lnSpc>
                <a:spcPct val="90000"/>
              </a:lnSpc>
              <a:buNone/>
            </a:pPr>
            <a:endParaRPr lang="en-US" sz="2800" dirty="0">
              <a:solidFill>
                <a:srgbClr val="0000FF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endParaRPr lang="en-US" sz="2800" baseline="30000" dirty="0"/>
          </a:p>
        </p:txBody>
      </p:sp>
      <p:pic>
        <p:nvPicPr>
          <p:cNvPr id="9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6576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558493"/>
              </p:ext>
            </p:extLst>
          </p:nvPr>
        </p:nvGraphicFramePr>
        <p:xfrm>
          <a:off x="4419600" y="2971800"/>
          <a:ext cx="4114800" cy="768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4" imgW="2108200" imgH="393700" progId="Equation.3">
                  <p:embed/>
                </p:oleObj>
              </mc:Choice>
              <mc:Fallback>
                <p:oleObj name="Equation" r:id="rId4" imgW="210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971800"/>
                        <a:ext cx="4114800" cy="768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33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600" dirty="0">
                <a:solidFill>
                  <a:srgbClr val="FF6600"/>
                </a:solidFill>
              </a:rPr>
              <a:t>Gate Delay scaling?</a:t>
            </a:r>
          </a:p>
          <a:p>
            <a:pPr>
              <a:buFont typeface="Wingdings" charset="2"/>
              <a:buChar char="§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3600" dirty="0"/>
              <a:t>V’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V/S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I</a:t>
            </a:r>
            <a:r>
              <a:rPr lang="en-US" sz="3600" baseline="-25000" dirty="0"/>
              <a:t>d</a:t>
            </a:r>
            <a:r>
              <a:rPr lang="en-US" sz="3600" dirty="0"/>
              <a:t>/S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</p:txBody>
      </p:sp>
      <p:pic>
        <p:nvPicPr>
          <p:cNvPr id="49158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265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727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600" dirty="0">
                <a:solidFill>
                  <a:srgbClr val="FF6600"/>
                </a:solidFill>
              </a:rPr>
              <a:t>Gate Delay scaling?</a:t>
            </a:r>
          </a:p>
          <a:p>
            <a:pPr>
              <a:buFont typeface="Wingdings" charset="2"/>
              <a:buChar char="§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3600" dirty="0"/>
              <a:t>V’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V/S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I</a:t>
            </a:r>
            <a:r>
              <a:rPr lang="en-US" sz="3600" baseline="-25000" dirty="0"/>
              <a:t>d</a:t>
            </a:r>
            <a:r>
              <a:rPr lang="en-US" sz="3600" dirty="0"/>
              <a:t>/S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dirty="0" err="1">
                <a:solidFill>
                  <a:srgbClr val="0000FF"/>
                </a:solidFill>
                <a:latin typeface="Garamond"/>
                <a:cs typeface="Garamond"/>
              </a:rPr>
              <a:t>’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dirty="0">
                <a:solidFill>
                  <a:srgbClr val="0000FF"/>
                </a:solidFill>
              </a:rPr>
              <a:t>/S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  <a:latin typeface="Symbol" charset="2"/>
            </a:endParaRPr>
          </a:p>
        </p:txBody>
      </p:sp>
      <p:pic>
        <p:nvPicPr>
          <p:cNvPr id="49158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265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6182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200" dirty="0">
                <a:solidFill>
                  <a:srgbClr val="FF6600"/>
                </a:solidFill>
              </a:rPr>
              <a:t>Wire delay scaling?</a:t>
            </a:r>
          </a:p>
          <a:p>
            <a:pPr>
              <a:buFont typeface="Wingdings" charset="2"/>
              <a:buChar char="§"/>
            </a:pP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wire</a:t>
            </a:r>
            <a:r>
              <a:rPr lang="en-US" sz="3200" dirty="0"/>
              <a:t>=R</a:t>
            </a:r>
            <a:r>
              <a:rPr lang="en-US" sz="3200" dirty="0">
                <a:sym typeface="Symbol" charset="2"/>
              </a:rPr>
              <a:t></a:t>
            </a:r>
            <a:r>
              <a:rPr lang="en-US" sz="3200" dirty="0"/>
              <a:t>C</a:t>
            </a:r>
          </a:p>
          <a:p>
            <a:pPr>
              <a:buFont typeface="Wingdings" charset="2"/>
              <a:buChar char="§"/>
            </a:pPr>
            <a:endParaRPr lang="en-US" sz="3200" dirty="0"/>
          </a:p>
          <a:p>
            <a:pPr>
              <a:buFont typeface="Wingdings" charset="2"/>
              <a:buChar char="§"/>
            </a:pPr>
            <a:r>
              <a:rPr lang="en-US" sz="3200" dirty="0"/>
              <a:t>R’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R×S</a:t>
            </a:r>
          </a:p>
          <a:p>
            <a:pPr>
              <a:buFont typeface="Wingdings" charset="2"/>
              <a:buChar char="§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/>
          </a:p>
          <a:p>
            <a:pPr marL="0" indent="0">
              <a:buNone/>
            </a:pPr>
            <a:r>
              <a:rPr lang="en-US" sz="3200" dirty="0">
                <a:latin typeface="Symbol" charset="2"/>
              </a:rPr>
              <a:t> </a:t>
            </a:r>
          </a:p>
        </p:txBody>
      </p:sp>
      <p:sp>
        <p:nvSpPr>
          <p:cNvPr id="5325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43400" y="2133600"/>
            <a:ext cx="4495800" cy="4114800"/>
          </a:xfrm>
        </p:spPr>
        <p:txBody>
          <a:bodyPr/>
          <a:lstStyle/>
          <a:p>
            <a:r>
              <a:rPr lang="en-US" dirty="0"/>
              <a:t>Again assuming (logical) wire lengths remain constant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3785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5325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Delay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200" dirty="0">
                <a:solidFill>
                  <a:srgbClr val="FF6600"/>
                </a:solidFill>
              </a:rPr>
              <a:t>Wire delay scaling?</a:t>
            </a:r>
          </a:p>
          <a:p>
            <a:pPr>
              <a:buFont typeface="Wingdings" charset="2"/>
              <a:buChar char="§"/>
            </a:pP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wire</a:t>
            </a:r>
            <a:r>
              <a:rPr lang="en-US" sz="3200" dirty="0"/>
              <a:t>=R</a:t>
            </a:r>
            <a:r>
              <a:rPr lang="en-US" sz="3200" dirty="0">
                <a:sym typeface="Symbol" charset="2"/>
              </a:rPr>
              <a:t></a:t>
            </a:r>
            <a:r>
              <a:rPr lang="en-US" sz="3200" dirty="0"/>
              <a:t>C</a:t>
            </a:r>
          </a:p>
          <a:p>
            <a:pPr>
              <a:buFont typeface="Wingdings" charset="2"/>
              <a:buChar char="§"/>
            </a:pPr>
            <a:endParaRPr lang="en-US" sz="3200" dirty="0"/>
          </a:p>
          <a:p>
            <a:pPr>
              <a:buFont typeface="Wingdings" charset="2"/>
              <a:buChar char="§"/>
            </a:pPr>
            <a:r>
              <a:rPr lang="en-US" sz="3200" dirty="0"/>
              <a:t>R’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R×S</a:t>
            </a:r>
          </a:p>
          <a:p>
            <a:pPr>
              <a:buFont typeface="Wingdings" charset="2"/>
              <a:buChar char="§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/>
          </a:p>
          <a:p>
            <a:pPr>
              <a:buFont typeface="Wingdings" charset="2"/>
              <a:buChar char="§"/>
            </a:pP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Symbol" charset="2"/>
              </a:rPr>
              <a:t>t’</a:t>
            </a:r>
            <a:r>
              <a:rPr lang="en-US" sz="3200" baseline="-25000" dirty="0" err="1">
                <a:solidFill>
                  <a:srgbClr val="0000FF"/>
                </a:solidFill>
              </a:rPr>
              <a:t>wire</a:t>
            </a:r>
            <a:r>
              <a:rPr lang="en-US" sz="3200" baseline="-250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  <a:sym typeface="Wingdings" charset="2"/>
              </a:rPr>
              <a:t> </a:t>
            </a:r>
            <a:r>
              <a:rPr lang="en-US" sz="32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200" baseline="-25000" dirty="0" err="1">
                <a:solidFill>
                  <a:srgbClr val="0000FF"/>
                </a:solidFill>
              </a:rPr>
              <a:t>wire</a:t>
            </a:r>
            <a:endParaRPr lang="en-US" sz="3200" dirty="0">
              <a:solidFill>
                <a:srgbClr val="0000FF"/>
              </a:solidFill>
            </a:endParaRPr>
          </a:p>
          <a:p>
            <a:endParaRPr lang="en-US" sz="3200" dirty="0">
              <a:latin typeface="Symbol" charset="2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343400" y="2133600"/>
            <a:ext cx="4495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/>
              <a:t>Again assuming (logical) wire lengths remain constant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  <p:bldP spid="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Dissipation (Dynamic)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dirty="0">
                <a:solidFill>
                  <a:srgbClr val="FF6600"/>
                </a:solidFill>
              </a:rPr>
              <a:t>Capacitive (</a:t>
            </a:r>
            <a:r>
              <a:rPr lang="en-US" dirty="0" err="1">
                <a:solidFill>
                  <a:srgbClr val="FF6600"/>
                </a:solidFill>
              </a:rPr>
              <a:t>Dis)charging</a:t>
            </a:r>
            <a:r>
              <a:rPr lang="en-US" dirty="0">
                <a:solidFill>
                  <a:srgbClr val="FF6600"/>
                </a:solidFill>
              </a:rPr>
              <a:t> scaling?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0A8BE50-F62B-0345-99C7-41F684D643B0}"/>
              </a:ext>
            </a:extLst>
          </p:cNvPr>
          <p:cNvSpPr/>
          <p:nvPr/>
        </p:nvSpPr>
        <p:spPr bwMode="auto">
          <a:xfrm>
            <a:off x="8458200" y="228600"/>
            <a:ext cx="304800" cy="3048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1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Dissipation (Dynamic)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dirty="0">
                <a:solidFill>
                  <a:srgbClr val="FF6600"/>
                </a:solidFill>
              </a:rPr>
              <a:t>Capacitive (</a:t>
            </a:r>
            <a:r>
              <a:rPr lang="en-US" dirty="0" err="1">
                <a:solidFill>
                  <a:srgbClr val="FF6600"/>
                </a:solidFill>
              </a:rPr>
              <a:t>Dis)charging</a:t>
            </a:r>
            <a:r>
              <a:rPr lang="en-US" dirty="0">
                <a:solidFill>
                  <a:srgbClr val="FF6600"/>
                </a:solidFill>
              </a:rPr>
              <a:t> scaling?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0000FF"/>
                </a:solidFill>
              </a:rPr>
              <a:t>P’</a:t>
            </a:r>
            <a:r>
              <a:rPr lang="en-US" sz="32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P/S</a:t>
            </a:r>
            <a:r>
              <a:rPr lang="en-US" sz="3200" baseline="30000" dirty="0">
                <a:solidFill>
                  <a:srgbClr val="0000FF"/>
                </a:solidFill>
              </a:rPr>
              <a:t>3</a:t>
            </a:r>
            <a:endParaRPr lang="en-US" sz="3200" dirty="0">
              <a:solidFill>
                <a:srgbClr val="0000FF"/>
              </a:solidFill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39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484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Circuit extraction extracts a schematic representation of a layout, including transistors, wires, and possibly wire and device resistance and capacitance.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Circuit extraction is used for LVS, and for spice simulation of layouts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 descr="screen-capture-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3962400" cy="1628559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72200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Dissipation (Dynamic)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dirty="0">
                <a:solidFill>
                  <a:srgbClr val="FF6600"/>
                </a:solidFill>
              </a:rPr>
              <a:t>Capacitive (</a:t>
            </a:r>
            <a:r>
              <a:rPr lang="en-US" dirty="0" err="1">
                <a:solidFill>
                  <a:srgbClr val="FF6600"/>
                </a:solidFill>
              </a:rPr>
              <a:t>Dis)charging</a:t>
            </a:r>
            <a:r>
              <a:rPr lang="en-US" dirty="0">
                <a:solidFill>
                  <a:srgbClr val="FF6600"/>
                </a:solidFill>
              </a:rPr>
              <a:t> scaling?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P’</a:t>
            </a:r>
            <a:r>
              <a:rPr lang="en-US" sz="3200" dirty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00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P/S</a:t>
            </a:r>
            <a:r>
              <a:rPr lang="en-US" sz="3200" baseline="30000" dirty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FF6600"/>
                </a:solidFill>
              </a:rPr>
              <a:t>Increase Frequency?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6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gd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gd</a:t>
            </a:r>
            <a:r>
              <a:rPr lang="en-US" sz="3200" dirty="0"/>
              <a:t>/S</a:t>
            </a:r>
            <a:r>
              <a:rPr lang="en-US" sz="3200" baseline="-25000" dirty="0"/>
              <a:t> </a:t>
            </a:r>
            <a:r>
              <a:rPr lang="en-US" sz="3200" dirty="0"/>
              <a:t> 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So: f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f×S</a:t>
            </a:r>
            <a:r>
              <a:rPr lang="en-US" sz="3200" dirty="0"/>
              <a:t>  </a:t>
            </a:r>
          </a:p>
          <a:p>
            <a:pPr>
              <a:lnSpc>
                <a:spcPct val="90000"/>
              </a:lnSpc>
              <a:buFont typeface="Wingdings" charset="2"/>
              <a:buChar char="q"/>
            </a:pP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5215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bldLvl="2"/>
      <p:bldP spid="28676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Dissipation (Dynamic)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dirty="0">
                <a:solidFill>
                  <a:srgbClr val="FF6600"/>
                </a:solidFill>
              </a:rPr>
              <a:t>Capacitive (</a:t>
            </a:r>
            <a:r>
              <a:rPr lang="en-US" dirty="0" err="1">
                <a:solidFill>
                  <a:srgbClr val="FF6600"/>
                </a:solidFill>
              </a:rPr>
              <a:t>Dis)charging</a:t>
            </a:r>
            <a:r>
              <a:rPr lang="en-US" dirty="0">
                <a:solidFill>
                  <a:srgbClr val="FF6600"/>
                </a:solidFill>
              </a:rPr>
              <a:t> scaling?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  <a:r>
              <a:rPr lang="en-US" sz="3200" baseline="-25000" dirty="0"/>
              <a:t> </a:t>
            </a:r>
            <a:endParaRPr lang="en-US" sz="3200" dirty="0"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000000"/>
                </a:solidFill>
              </a:rPr>
              <a:t>P’</a:t>
            </a:r>
            <a:r>
              <a:rPr lang="en-US" sz="3200" dirty="0">
                <a:solidFill>
                  <a:srgbClr val="000000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00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P/S</a:t>
            </a:r>
            <a:r>
              <a:rPr lang="en-US" sz="3200" baseline="30000" dirty="0">
                <a:solidFill>
                  <a:srgbClr val="000000"/>
                </a:solidFill>
              </a:rPr>
              <a:t>3</a:t>
            </a:r>
            <a:endParaRPr lang="en-US" sz="3200" dirty="0">
              <a:solidFill>
                <a:srgbClr val="000000"/>
              </a:solidFill>
              <a:latin typeface="Symbol" charset="2"/>
            </a:endParaRP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1981200"/>
            <a:ext cx="38100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FF6600"/>
                </a:solidFill>
              </a:rPr>
              <a:t>Increase Frequency?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6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gd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gd</a:t>
            </a:r>
            <a:r>
              <a:rPr lang="en-US" sz="3200" dirty="0"/>
              <a:t>/S</a:t>
            </a:r>
            <a:r>
              <a:rPr lang="en-US" sz="3200" baseline="-25000" dirty="0"/>
              <a:t> </a:t>
            </a:r>
            <a:r>
              <a:rPr lang="en-US" sz="3200" dirty="0"/>
              <a:t> </a:t>
            </a:r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endParaRPr lang="en-US" sz="32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/>
              <a:t>So: f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/>
              <a:t>f×S</a:t>
            </a:r>
            <a:r>
              <a:rPr lang="en-US" sz="3200" dirty="0"/>
              <a:t>  </a:t>
            </a:r>
          </a:p>
          <a:p>
            <a:pPr>
              <a:lnSpc>
                <a:spcPct val="90000"/>
              </a:lnSpc>
              <a:buFont typeface="Wingdings" charset="2"/>
              <a:buChar char="q"/>
            </a:pPr>
            <a:endParaRPr lang="en-US" sz="3600" dirty="0"/>
          </a:p>
          <a:p>
            <a:pPr lvl="1">
              <a:lnSpc>
                <a:spcPct val="90000"/>
              </a:lnSpc>
              <a:buFont typeface="Wingdings" charset="2"/>
              <a:buChar char="q"/>
            </a:pPr>
            <a:r>
              <a:rPr lang="en-US" sz="3200" dirty="0">
                <a:solidFill>
                  <a:srgbClr val="0000FF"/>
                </a:solidFill>
              </a:rPr>
              <a:t>P </a:t>
            </a:r>
            <a:r>
              <a:rPr lang="en-US" sz="32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P/S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endParaRPr lang="en-US" sz="3200" baseline="30000" dirty="0">
              <a:solidFill>
                <a:srgbClr val="0000FF"/>
              </a:solidFill>
              <a:latin typeface="Symbol" charset="2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9564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build="p" bldLvl="2"/>
      <p:bldP spid="28676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Effects?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Area                      		1/S</a:t>
            </a:r>
            <a:r>
              <a:rPr lang="en-US" sz="3200" baseline="30000" dirty="0"/>
              <a:t>2</a:t>
            </a:r>
            <a:endParaRPr lang="en-US" sz="3200" dirty="0"/>
          </a:p>
          <a:p>
            <a:r>
              <a:rPr lang="en-US" sz="3200" dirty="0"/>
              <a:t>Capacitance (C</a:t>
            </a:r>
            <a:r>
              <a:rPr lang="en-US" sz="3200" baseline="-25000" dirty="0"/>
              <a:t>ox</a:t>
            </a:r>
            <a:r>
              <a:rPr lang="en-US" sz="3200" dirty="0"/>
              <a:t>, C</a:t>
            </a:r>
            <a:r>
              <a:rPr lang="en-US" sz="3200" baseline="-25000" dirty="0"/>
              <a:t>g</a:t>
            </a:r>
            <a:r>
              <a:rPr lang="en-US" sz="3200" dirty="0"/>
              <a:t>)     	S, 1/S</a:t>
            </a:r>
          </a:p>
          <a:p>
            <a:r>
              <a:rPr lang="en-US" sz="3200" dirty="0"/>
              <a:t>Resistance              		S</a:t>
            </a:r>
          </a:p>
          <a:p>
            <a:r>
              <a:rPr lang="en-US" sz="3200" dirty="0"/>
              <a:t>Threshold (</a:t>
            </a:r>
            <a:r>
              <a:rPr lang="en-US" sz="3200" dirty="0" err="1"/>
              <a:t>V</a:t>
            </a:r>
            <a:r>
              <a:rPr lang="en-US" sz="3200" baseline="-25000" dirty="0" err="1"/>
              <a:t>th</a:t>
            </a:r>
            <a:r>
              <a:rPr lang="en-US" sz="3200" dirty="0"/>
              <a:t>)       		1/S</a:t>
            </a:r>
          </a:p>
          <a:p>
            <a:r>
              <a:rPr lang="en-US" sz="3200" dirty="0"/>
              <a:t>Current (I</a:t>
            </a:r>
            <a:r>
              <a:rPr lang="en-US" sz="3200" baseline="-25000" dirty="0"/>
              <a:t>d</a:t>
            </a:r>
            <a:r>
              <a:rPr lang="en-US" sz="3200" dirty="0"/>
              <a:t>)             		1/S</a:t>
            </a:r>
          </a:p>
          <a:p>
            <a:r>
              <a:rPr lang="en-US" sz="3200" dirty="0"/>
              <a:t>Gate Delay (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gd</a:t>
            </a:r>
            <a:r>
              <a:rPr lang="en-US" sz="3200" dirty="0"/>
              <a:t>)     		1/S</a:t>
            </a:r>
          </a:p>
          <a:p>
            <a:r>
              <a:rPr lang="en-US" sz="3200" dirty="0"/>
              <a:t>Wire Delay (</a:t>
            </a:r>
            <a:r>
              <a:rPr lang="en-US" sz="3200" dirty="0" err="1">
                <a:latin typeface="Symbol" charset="2"/>
              </a:rPr>
              <a:t>t</a:t>
            </a:r>
            <a:r>
              <a:rPr lang="en-US" sz="3200" baseline="-25000" dirty="0" err="1"/>
              <a:t>wire</a:t>
            </a:r>
            <a:r>
              <a:rPr lang="en-US" sz="3200" dirty="0"/>
              <a:t>)    		1</a:t>
            </a:r>
          </a:p>
          <a:p>
            <a:r>
              <a:rPr lang="en-US" sz="3200" dirty="0"/>
              <a:t>Power               		1/S</a:t>
            </a:r>
            <a:r>
              <a:rPr lang="en-US" sz="3200" baseline="30000" dirty="0"/>
              <a:t>3</a:t>
            </a:r>
            <a:r>
              <a:rPr lang="en-US" sz="3200" dirty="0"/>
              <a:t>,</a:t>
            </a:r>
            <a:r>
              <a:rPr lang="en-US" sz="3200" baseline="30000" dirty="0"/>
              <a:t> </a:t>
            </a:r>
            <a:r>
              <a:rPr lang="en-US" sz="3200" dirty="0">
                <a:sym typeface="Wingdings" charset="2"/>
              </a:rPr>
              <a:t>1/</a:t>
            </a:r>
            <a:r>
              <a:rPr lang="en-US" sz="3200" dirty="0"/>
              <a:t>S</a:t>
            </a:r>
            <a:r>
              <a:rPr lang="en-US" sz="3200" baseline="30000" dirty="0"/>
              <a:t>2 </a:t>
            </a:r>
            <a:endParaRPr lang="en-US" sz="3200" dirty="0">
              <a:latin typeface="Symbol" charset="2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1800" y="3505200"/>
            <a:ext cx="21455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charset="0"/>
              </a:rPr>
              <a:t>1/S=0.7</a:t>
            </a:r>
          </a:p>
        </p:txBody>
      </p:sp>
    </p:spTree>
    <p:extLst>
      <p:ext uri="{BB962C8B-B14F-4D97-AF65-F5344CB8AC3E}">
        <p14:creationId xmlns:p14="http://schemas.microsoft.com/office/powerpoint/2010/main" val="3382538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P’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P/S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(increased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/>
              <a:t>P’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 </a:t>
            </a:r>
            <a:r>
              <a:rPr lang="en-US" dirty="0"/>
              <a:t>P/S</a:t>
            </a:r>
            <a:r>
              <a:rPr lang="en-US" baseline="30000" dirty="0"/>
              <a:t>3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(same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/>
              <a:t>A’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/>
              <a:t> A/S</a:t>
            </a:r>
            <a:r>
              <a:rPr lang="en-US" baseline="30000" dirty="0"/>
              <a:t>2</a:t>
            </a:r>
            <a:endParaRPr lang="en-US" baseline="30000" dirty="0">
              <a:latin typeface="Symbol" charset="2"/>
            </a:endParaRPr>
          </a:p>
          <a:p>
            <a:endParaRPr lang="en-US" baseline="30000" dirty="0">
              <a:latin typeface="Symbol" charset="2"/>
            </a:endParaRPr>
          </a:p>
          <a:p>
            <a:r>
              <a:rPr lang="en-US" dirty="0">
                <a:solidFill>
                  <a:srgbClr val="FF6600"/>
                </a:solidFill>
              </a:rPr>
              <a:t>Power Density: P/A two cases?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27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P’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P/S</a:t>
            </a:r>
            <a:r>
              <a:rPr lang="en-US" baseline="30000" dirty="0"/>
              <a:t>2</a:t>
            </a:r>
            <a:r>
              <a:rPr lang="en-US" baseline="-25000" dirty="0"/>
              <a:t> </a:t>
            </a:r>
            <a:r>
              <a:rPr lang="en-US" dirty="0"/>
              <a:t>(increased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/>
              <a:t>P’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 </a:t>
            </a:r>
            <a:r>
              <a:rPr lang="en-US" dirty="0"/>
              <a:t>P/S</a:t>
            </a:r>
            <a:r>
              <a:rPr lang="en-US" baseline="30000" dirty="0"/>
              <a:t>3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(same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/>
              <a:t>A’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/>
              <a:t> A/S</a:t>
            </a:r>
            <a:r>
              <a:rPr lang="en-US" baseline="30000" dirty="0"/>
              <a:t>2</a:t>
            </a:r>
            <a:endParaRPr lang="en-US" baseline="30000" dirty="0">
              <a:latin typeface="Symbol" charset="2"/>
            </a:endParaRPr>
          </a:p>
          <a:p>
            <a:endParaRPr lang="en-US" baseline="30000" dirty="0">
              <a:latin typeface="Symbol" charset="2"/>
            </a:endParaRPr>
          </a:p>
          <a:p>
            <a:r>
              <a:rPr lang="en-US" dirty="0">
                <a:solidFill>
                  <a:srgbClr val="FF6600"/>
                </a:solidFill>
              </a:rPr>
              <a:t>Power Density: P/A two cases?</a:t>
            </a:r>
          </a:p>
          <a:p>
            <a:pPr lvl="1"/>
            <a:r>
              <a:rPr lang="en-US" dirty="0"/>
              <a:t>P/A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solidFill>
                  <a:srgbClr val="002DFF"/>
                </a:solidFill>
              </a:rPr>
              <a:t>P/A   </a:t>
            </a:r>
            <a:r>
              <a:rPr lang="en-US" dirty="0"/>
              <a:t>	   increase freq.</a:t>
            </a:r>
          </a:p>
          <a:p>
            <a:pPr lvl="1"/>
            <a:r>
              <a:rPr lang="en-US" dirty="0"/>
              <a:t>P/A </a:t>
            </a:r>
            <a:r>
              <a:rPr lang="en-US" dirty="0">
                <a:latin typeface="Wingdings" charset="2"/>
                <a:ea typeface="Wingdings" charset="2"/>
                <a:cs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solidFill>
                  <a:srgbClr val="002DFF"/>
                </a:solidFill>
              </a:rPr>
              <a:t>(P/A)/S   </a:t>
            </a:r>
            <a:r>
              <a:rPr lang="en-US" dirty="0"/>
              <a:t>same freq.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443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Don’t like some of the implications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High resistance wires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Higher gate oxide capacitance with atomic-scale dimensions</a:t>
            </a:r>
          </a:p>
          <a:p>
            <a:pPr lvl="2">
              <a:buFont typeface="Wingdings" charset="2"/>
              <a:buChar char="q"/>
            </a:pPr>
            <a:r>
              <a:rPr lang="en-US" dirty="0"/>
              <a:t>…. Quantum tunneling 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Need for more wiring</a:t>
            </a:r>
          </a:p>
          <a:p>
            <a:pPr lvl="1">
              <a:buFont typeface="Wingdings" charset="2"/>
              <a:buChar char="q"/>
            </a:pPr>
            <a:r>
              <a:rPr lang="en-US" dirty="0"/>
              <a:t>Not scale speed fast enough</a:t>
            </a:r>
          </a:p>
          <a:p>
            <a:pPr lvl="1">
              <a:buFont typeface="Wingdings" charset="2"/>
              <a:buChar char="q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5835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Resistance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R=</a:t>
            </a:r>
            <a:r>
              <a:rPr lang="en-US" sz="3600" dirty="0" err="1">
                <a:latin typeface="Symbol" charset="2"/>
              </a:rPr>
              <a:t>r</a:t>
            </a:r>
            <a:r>
              <a:rPr lang="en-US" sz="3600" dirty="0" err="1"/>
              <a:t>L</a:t>
            </a:r>
            <a:r>
              <a:rPr lang="en-US" sz="3600" dirty="0"/>
              <a:t>/(</a:t>
            </a:r>
            <a:r>
              <a:rPr lang="en-US" sz="3600" dirty="0" err="1"/>
              <a:t>W×t</a:t>
            </a:r>
            <a:r>
              <a:rPr lang="en-US" sz="3600" dirty="0"/>
              <a:t>)</a:t>
            </a:r>
          </a:p>
          <a:p>
            <a:r>
              <a:rPr lang="en-US" sz="3600" dirty="0"/>
              <a:t>W’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W/S</a:t>
            </a:r>
            <a:endParaRPr lang="en-US" sz="3600" dirty="0">
              <a:latin typeface="Symbol" charset="2"/>
            </a:endParaRPr>
          </a:p>
          <a:p>
            <a:pPr lvl="1"/>
            <a:r>
              <a:rPr lang="en-US" sz="3200" dirty="0"/>
              <a:t>L, t similar</a:t>
            </a:r>
          </a:p>
          <a:p>
            <a:r>
              <a:rPr lang="en-US" sz="3600" dirty="0"/>
              <a:t>R’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R×S</a:t>
            </a:r>
          </a:p>
        </p:txBody>
      </p:sp>
      <p:pic>
        <p:nvPicPr>
          <p:cNvPr id="59398" name="Picture 4" descr="rect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114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540587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Resistance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R=</a:t>
            </a:r>
            <a:r>
              <a:rPr lang="en-US" sz="3600" dirty="0" err="1">
                <a:latin typeface="Symbol" charset="2"/>
              </a:rPr>
              <a:t>r</a:t>
            </a:r>
            <a:r>
              <a:rPr lang="en-US" sz="3600" dirty="0" err="1"/>
              <a:t>L</a:t>
            </a:r>
            <a:r>
              <a:rPr lang="en-US" sz="3600" dirty="0"/>
              <a:t>/(</a:t>
            </a:r>
            <a:r>
              <a:rPr lang="en-US" sz="3600" dirty="0" err="1"/>
              <a:t>W×t</a:t>
            </a:r>
            <a:r>
              <a:rPr lang="en-US" sz="3600" dirty="0"/>
              <a:t>)</a:t>
            </a:r>
          </a:p>
          <a:p>
            <a:r>
              <a:rPr lang="en-US" sz="3600" dirty="0"/>
              <a:t>W’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W/S</a:t>
            </a:r>
            <a:endParaRPr lang="en-US" sz="3600" dirty="0">
              <a:latin typeface="Symbol" charset="2"/>
            </a:endParaRPr>
          </a:p>
          <a:p>
            <a:pPr lvl="1"/>
            <a:r>
              <a:rPr lang="en-US" sz="3200" dirty="0"/>
              <a:t>L, t similar</a:t>
            </a:r>
          </a:p>
          <a:p>
            <a:r>
              <a:rPr lang="en-US" sz="3600" dirty="0"/>
              <a:t>R’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R×S</a:t>
            </a:r>
          </a:p>
        </p:txBody>
      </p:sp>
      <p:pic>
        <p:nvPicPr>
          <p:cNvPr id="59398" name="Picture 4" descr="rectan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981200"/>
            <a:ext cx="3114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849523" y="4800600"/>
            <a:ext cx="56557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Garamond"/>
                <a:cs typeface="Garamond"/>
              </a:rPr>
              <a:t>What might we do?</a:t>
            </a:r>
          </a:p>
          <a:p>
            <a:r>
              <a:rPr lang="en-US" sz="2800" dirty="0">
                <a:latin typeface="Garamond"/>
                <a:cs typeface="Garamond"/>
              </a:rPr>
              <a:t>Decrease </a:t>
            </a:r>
            <a:r>
              <a:rPr lang="en-US" sz="2800" dirty="0" err="1">
                <a:latin typeface="Lucida Grande"/>
                <a:ea typeface="Lucida Grande"/>
                <a:cs typeface="Lucida Grande"/>
              </a:rPr>
              <a:t>ρ</a:t>
            </a:r>
            <a:r>
              <a:rPr lang="en-US" sz="2800" dirty="0">
                <a:latin typeface="Garamond"/>
                <a:cs typeface="Garamond"/>
              </a:rPr>
              <a:t> (copper) – introduced 1997</a:t>
            </a:r>
          </a:p>
        </p:txBody>
      </p:sp>
      <p:sp>
        <p:nvSpPr>
          <p:cNvPr id="59400" name="TextBox 7"/>
          <p:cNvSpPr txBox="1">
            <a:spLocks noChangeArrowheads="1"/>
          </p:cNvSpPr>
          <p:nvPr/>
        </p:nvSpPr>
        <p:spPr bwMode="auto">
          <a:xfrm>
            <a:off x="1998601" y="5784800"/>
            <a:ext cx="5506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+mn-lt"/>
              </a:rPr>
              <a:t>http://www.ibm.com/ibm100/us/en/icons/copperchip/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397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uild="p"/>
      <p:bldP spid="5940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 and Leakage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Capacitance per unit area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ox</a:t>
            </a:r>
            <a:r>
              <a:rPr lang="en-US" dirty="0"/>
              <a:t>=</a:t>
            </a:r>
            <a:r>
              <a:rPr lang="en-US" dirty="0">
                <a:latin typeface="Symbol" charset="2"/>
              </a:rPr>
              <a:t> e</a:t>
            </a:r>
            <a:r>
              <a:rPr lang="en-US" baseline="-25000" dirty="0"/>
              <a:t>SiO</a:t>
            </a:r>
            <a:r>
              <a:rPr lang="en-US" baseline="-40000" dirty="0"/>
              <a:t>2</a:t>
            </a:r>
            <a:r>
              <a:rPr lang="en-US" dirty="0"/>
              <a:t>/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endParaRPr lang="en-US" baseline="-25000" dirty="0"/>
          </a:p>
          <a:p>
            <a:pPr lvl="1"/>
            <a:r>
              <a:rPr lang="en-US" dirty="0" err="1">
                <a:latin typeface="Garamond"/>
                <a:cs typeface="Garamond"/>
              </a:rPr>
              <a:t>t’</a:t>
            </a:r>
            <a:r>
              <a:rPr lang="en-US" baseline="-25000" dirty="0" err="1">
                <a:latin typeface="Garamond"/>
                <a:cs typeface="Garamond"/>
              </a:rPr>
              <a:t>o</a:t>
            </a:r>
            <a:r>
              <a:rPr lang="en-US" baseline="-25000" dirty="0" err="1"/>
              <a:t>x</a:t>
            </a:r>
            <a:r>
              <a:rPr lang="en-US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/S</a:t>
            </a:r>
            <a:endParaRPr lang="en-US" dirty="0">
              <a:latin typeface="Symbol" charset="2"/>
            </a:endParaRPr>
          </a:p>
          <a:p>
            <a:pPr lvl="1"/>
            <a:r>
              <a:rPr lang="en-US" dirty="0" err="1"/>
              <a:t>C’</a:t>
            </a:r>
            <a:r>
              <a:rPr lang="en-US" baseline="-25000" dirty="0" err="1"/>
              <a:t>ox</a:t>
            </a:r>
            <a:r>
              <a:rPr lang="en-US" baseline="-25000" dirty="0"/>
              <a:t> </a:t>
            </a:r>
            <a:r>
              <a:rPr lang="en-US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 err="1"/>
              <a:t>C</a:t>
            </a:r>
            <a:r>
              <a:rPr lang="en-US" baseline="-25000" dirty="0" err="1"/>
              <a:t>ox</a:t>
            </a:r>
            <a:r>
              <a:rPr lang="en-US" dirty="0" err="1"/>
              <a:t>×S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46" name="Picture 4" descr="mosfet_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094506" y="4876800"/>
            <a:ext cx="528154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  <a:latin typeface="Garamond"/>
                <a:cs typeface="Garamond"/>
              </a:rPr>
              <a:t>What’s wrong with </a:t>
            </a:r>
            <a:r>
              <a:rPr lang="en-US" sz="3200" dirty="0" err="1">
                <a:solidFill>
                  <a:srgbClr val="FF6600"/>
                </a:solidFill>
                <a:latin typeface="Garamond"/>
                <a:cs typeface="Garamond"/>
              </a:rPr>
              <a:t>t</a:t>
            </a:r>
            <a:r>
              <a:rPr lang="en-US" sz="3200" baseline="-25000" dirty="0" err="1">
                <a:solidFill>
                  <a:srgbClr val="FF6600"/>
                </a:solidFill>
                <a:latin typeface="Garamond"/>
                <a:cs typeface="Garamond"/>
              </a:rPr>
              <a:t>ox</a:t>
            </a:r>
            <a:r>
              <a:rPr lang="en-US" sz="3200" dirty="0">
                <a:solidFill>
                  <a:srgbClr val="FF6600"/>
                </a:solidFill>
                <a:latin typeface="Garamond"/>
                <a:cs typeface="Garamond"/>
              </a:rPr>
              <a:t> = 1.2nm?</a:t>
            </a:r>
            <a:endParaRPr lang="en-US" sz="1800" dirty="0">
              <a:solidFill>
                <a:srgbClr val="FF6600"/>
              </a:solidFill>
              <a:latin typeface="Garamond"/>
              <a:cs typeface="Garamond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1745462" cy="1763692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38400" y="59436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charset="0"/>
              </a:rPr>
              <a:t>source: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Borkar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/Micro 2004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63096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Capacitance and Leakage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Capacitance per unit area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ox</a:t>
            </a:r>
            <a:r>
              <a:rPr lang="en-US" dirty="0"/>
              <a:t>=</a:t>
            </a:r>
            <a:r>
              <a:rPr lang="en-US" dirty="0">
                <a:latin typeface="Symbol" charset="2"/>
              </a:rPr>
              <a:t> e</a:t>
            </a:r>
            <a:r>
              <a:rPr lang="en-US" baseline="-25000" dirty="0"/>
              <a:t>SiO</a:t>
            </a:r>
            <a:r>
              <a:rPr lang="en-US" baseline="-40000" dirty="0"/>
              <a:t>2</a:t>
            </a:r>
            <a:r>
              <a:rPr lang="en-US" dirty="0"/>
              <a:t>/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endParaRPr lang="en-US" baseline="-25000" dirty="0"/>
          </a:p>
          <a:p>
            <a:pPr lvl="1"/>
            <a:r>
              <a:rPr lang="en-US" dirty="0" err="1">
                <a:cs typeface="Garamond"/>
              </a:rPr>
              <a:t>t’</a:t>
            </a:r>
            <a:r>
              <a:rPr lang="en-US" baseline="-25000" dirty="0" err="1">
                <a:cs typeface="Garamond"/>
              </a:rPr>
              <a:t>o</a:t>
            </a:r>
            <a:r>
              <a:rPr lang="en-US" baseline="-25000" dirty="0" err="1"/>
              <a:t>x</a:t>
            </a:r>
            <a:r>
              <a:rPr lang="en-US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 err="1"/>
              <a:t>t</a:t>
            </a:r>
            <a:r>
              <a:rPr lang="en-US" baseline="-25000" dirty="0" err="1"/>
              <a:t>ox</a:t>
            </a:r>
            <a:r>
              <a:rPr lang="en-US" dirty="0"/>
              <a:t>/S</a:t>
            </a:r>
            <a:endParaRPr lang="en-US" dirty="0">
              <a:latin typeface="Symbol" charset="2"/>
            </a:endParaRPr>
          </a:p>
          <a:p>
            <a:pPr lvl="1"/>
            <a:r>
              <a:rPr lang="en-US" dirty="0" err="1"/>
              <a:t>C’</a:t>
            </a:r>
            <a:r>
              <a:rPr lang="en-US" baseline="-25000" dirty="0" err="1"/>
              <a:t>ox</a:t>
            </a:r>
            <a:r>
              <a:rPr lang="en-US" baseline="-25000" dirty="0"/>
              <a:t> </a:t>
            </a:r>
            <a:r>
              <a:rPr lang="en-US" dirty="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</a:t>
            </a:r>
            <a:r>
              <a:rPr lang="en-US" dirty="0">
                <a:latin typeface="Symbol" charset="2"/>
              </a:rPr>
              <a:t> </a:t>
            </a:r>
            <a:r>
              <a:rPr lang="en-US" dirty="0" err="1"/>
              <a:t>C</a:t>
            </a:r>
            <a:r>
              <a:rPr lang="en-US" baseline="-25000" dirty="0" err="1"/>
              <a:t>ox</a:t>
            </a:r>
            <a:r>
              <a:rPr lang="en-US" dirty="0" err="1"/>
              <a:t>×S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1446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43000" y="4953000"/>
            <a:ext cx="68030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  <a:latin typeface="Garamond"/>
                <a:cs typeface="Garamond"/>
              </a:rPr>
              <a:t>What might we do?</a:t>
            </a:r>
          </a:p>
          <a:p>
            <a:r>
              <a:rPr lang="en-US" sz="2800" dirty="0">
                <a:latin typeface="Garamond"/>
                <a:cs typeface="Garamond"/>
              </a:rPr>
              <a:t>Reduce dielectric constant, </a:t>
            </a:r>
            <a:r>
              <a:rPr lang="en-US" sz="2800" dirty="0">
                <a:latin typeface="Symbol" charset="2"/>
              </a:rPr>
              <a:t>e, </a:t>
            </a:r>
            <a:r>
              <a:rPr lang="en-US" sz="2800" dirty="0">
                <a:latin typeface="Garamond"/>
                <a:cs typeface="Garamond"/>
              </a:rPr>
              <a:t>and not scale thickness to mimic t</a:t>
            </a:r>
            <a:r>
              <a:rPr lang="en-US" sz="2800" baseline="-25000" dirty="0">
                <a:latin typeface="Garamond"/>
                <a:cs typeface="Garamond"/>
              </a:rPr>
              <a:t>ox</a:t>
            </a:r>
            <a:r>
              <a:rPr lang="en-US" sz="2800" dirty="0">
                <a:latin typeface="Garamond"/>
                <a:cs typeface="Garamond"/>
              </a:rPr>
              <a:t> scaling.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49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179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6200" y="-76200"/>
            <a:ext cx="9372600" cy="7010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Circuit Extraction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7308" r="-3730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Penn ESE 370 Fall </a:t>
            </a:r>
            <a:r>
              <a:rPr lang="is-IS" altLang="ko-KR" dirty="0">
                <a:solidFill>
                  <a:schemeClr val="bg1"/>
                </a:solidFill>
              </a:rPr>
              <a:t>2021</a:t>
            </a:r>
            <a:r>
              <a:rPr lang="en-US" altLang="ko-KR" dirty="0">
                <a:solidFill>
                  <a:schemeClr val="bg1"/>
                </a:solidFill>
              </a:rPr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87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High-K dielectric Survey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9200"/>
            <a:ext cx="885825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971800" y="6019800"/>
            <a:ext cx="56830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 charset="0"/>
              </a:rPr>
              <a:t>Wong/IBM J. of R&amp;D, V46N2/3P133—168, 2002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05964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 Layers = More Wiring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86467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69899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3600" dirty="0"/>
              <a:t>V’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V/S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I</a:t>
            </a:r>
            <a:r>
              <a:rPr lang="en-US" sz="3600" baseline="-25000" dirty="0"/>
              <a:t>d</a:t>
            </a:r>
            <a:r>
              <a:rPr lang="en-US" sz="3600" dirty="0"/>
              <a:t>/S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dirty="0" err="1">
                <a:solidFill>
                  <a:srgbClr val="0000FF"/>
                </a:solidFill>
                <a:latin typeface="Garamond"/>
                <a:cs typeface="Garamond"/>
              </a:rPr>
              <a:t>’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dirty="0">
                <a:solidFill>
                  <a:srgbClr val="0000FF"/>
                </a:solidFill>
              </a:rPr>
              <a:t>/S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  <a:latin typeface="Symbol" charset="2"/>
            </a:endParaRPr>
          </a:p>
        </p:txBody>
      </p:sp>
      <p:pic>
        <p:nvPicPr>
          <p:cNvPr id="49158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981200"/>
            <a:ext cx="26574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1295400"/>
            <a:ext cx="276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How might we</a:t>
            </a:r>
          </a:p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  accelerate speed up?</a:t>
            </a:r>
          </a:p>
          <a:p>
            <a:endParaRPr lang="en-US" sz="24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50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3600" dirty="0">
                <a:solidFill>
                  <a:srgbClr val="FF5BF6"/>
                </a:solidFill>
              </a:rPr>
              <a:t>V’</a:t>
            </a:r>
            <a:r>
              <a:rPr lang="en-US" sz="3600" dirty="0">
                <a:solidFill>
                  <a:srgbClr val="FF5BF6"/>
                </a:solidFill>
                <a:sym typeface="Wingdings" charset="2"/>
              </a:rPr>
              <a:t></a:t>
            </a:r>
            <a:r>
              <a:rPr lang="en-US" sz="3600" dirty="0">
                <a:solidFill>
                  <a:srgbClr val="FF5BF6"/>
                </a:solidFill>
                <a:latin typeface="Symbol" charset="2"/>
              </a:rPr>
              <a:t> </a:t>
            </a:r>
            <a:r>
              <a:rPr lang="en-US" sz="3600" dirty="0">
                <a:solidFill>
                  <a:srgbClr val="FF5BF6"/>
                </a:solidFill>
              </a:rPr>
              <a:t>V</a:t>
            </a:r>
            <a:r>
              <a:rPr lang="en-US" sz="3600" baseline="-25000" dirty="0">
                <a:solidFill>
                  <a:srgbClr val="FF5BF6"/>
                </a:solidFill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I’</a:t>
            </a:r>
            <a:r>
              <a:rPr lang="en-US" sz="3200" baseline="-25000" dirty="0">
                <a:solidFill>
                  <a:srgbClr val="000000"/>
                </a:solidFill>
              </a:rPr>
              <a:t>d</a:t>
            </a:r>
            <a:r>
              <a:rPr lang="en-US" sz="3200" dirty="0">
                <a:solidFill>
                  <a:srgbClr val="000000"/>
                </a:solidFill>
              </a:rPr>
              <a:t>=(</a:t>
            </a:r>
            <a:r>
              <a:rPr lang="en-US" sz="32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3200" dirty="0" err="1">
                <a:solidFill>
                  <a:srgbClr val="000000"/>
                </a:solidFill>
              </a:rPr>
              <a:t>C</a:t>
            </a:r>
            <a:r>
              <a:rPr lang="en-US" sz="3200" baseline="-25000" dirty="0" err="1">
                <a:solidFill>
                  <a:srgbClr val="000000"/>
                </a:solidFill>
              </a:rPr>
              <a:t>OX</a:t>
            </a:r>
            <a:r>
              <a:rPr lang="en-US" sz="3200" dirty="0" err="1">
                <a:solidFill>
                  <a:srgbClr val="0000FF"/>
                </a:solidFill>
              </a:rPr>
              <a:t>S</a:t>
            </a:r>
            <a:r>
              <a:rPr lang="en-US" sz="3200" dirty="0">
                <a:solidFill>
                  <a:srgbClr val="000000"/>
                </a:solidFill>
              </a:rPr>
              <a:t>/2)((W/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/>
              <a:t>)/(</a:t>
            </a:r>
            <a:r>
              <a:rPr lang="en-US" sz="3200" dirty="0">
                <a:solidFill>
                  <a:srgbClr val="000000"/>
                </a:solidFill>
              </a:rPr>
              <a:t>L/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>
                <a:solidFill>
                  <a:srgbClr val="000000"/>
                </a:solidFill>
              </a:rPr>
              <a:t>))(</a:t>
            </a:r>
            <a:r>
              <a:rPr lang="en-US" sz="3200" dirty="0" err="1">
                <a:solidFill>
                  <a:srgbClr val="000000"/>
                </a:solidFill>
              </a:rPr>
              <a:t>V</a:t>
            </a:r>
            <a:r>
              <a:rPr lang="en-US" sz="3200" baseline="-25000" dirty="0" err="1">
                <a:solidFill>
                  <a:srgbClr val="000000"/>
                </a:solidFill>
              </a:rPr>
              <a:t>gs</a:t>
            </a:r>
            <a:r>
              <a:rPr lang="en-US" sz="3200" dirty="0">
                <a:solidFill>
                  <a:srgbClr val="000000"/>
                </a:solidFill>
              </a:rPr>
              <a:t>-V</a:t>
            </a:r>
            <a:r>
              <a:rPr lang="en-US" sz="3200" baseline="-25000" dirty="0">
                <a:solidFill>
                  <a:srgbClr val="000000"/>
                </a:solidFill>
              </a:rPr>
              <a:t>TH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/>
              <a:t>I</a:t>
            </a:r>
            <a:r>
              <a:rPr lang="en-US" sz="3600" baseline="-25000" dirty="0" err="1"/>
              <a:t>d</a:t>
            </a:r>
            <a:r>
              <a:rPr lang="en-US" sz="3600" dirty="0" err="1"/>
              <a:t>×S</a:t>
            </a:r>
            <a:endParaRPr lang="en-US" sz="3600" dirty="0">
              <a:latin typeface="Symbol" charset="2"/>
            </a:endParaRPr>
          </a:p>
        </p:txBody>
      </p:sp>
      <p:pic>
        <p:nvPicPr>
          <p:cNvPr id="49158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132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34200" y="2057400"/>
            <a:ext cx="20720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Don’t scale V!</a:t>
            </a: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 </a:t>
            </a:r>
            <a:endParaRPr lang="en-US" sz="2400" dirty="0">
              <a:solidFill>
                <a:srgbClr val="0000FF"/>
              </a:solidFill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C1328-3FE8-9E41-A409-9B250A18C47B}"/>
              </a:ext>
            </a:extLst>
          </p:cNvPr>
          <p:cNvSpPr txBox="1"/>
          <p:nvPr/>
        </p:nvSpPr>
        <p:spPr>
          <a:xfrm>
            <a:off x="6172200" y="1295400"/>
            <a:ext cx="276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How might we</a:t>
            </a:r>
          </a:p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  accelerate speed up?</a:t>
            </a:r>
          </a:p>
          <a:p>
            <a:endParaRPr lang="en-US" sz="24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770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Delay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§"/>
            </a:pPr>
            <a:r>
              <a:rPr lang="en-US" sz="3600" dirty="0"/>
              <a:t>V’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V</a:t>
            </a:r>
            <a:r>
              <a:rPr lang="en-US" sz="3600" baseline="-25000" dirty="0"/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I’</a:t>
            </a:r>
            <a:r>
              <a:rPr lang="en-US" sz="3200" baseline="-25000" dirty="0">
                <a:solidFill>
                  <a:srgbClr val="000000"/>
                </a:solidFill>
              </a:rPr>
              <a:t>d</a:t>
            </a:r>
            <a:r>
              <a:rPr lang="en-US" sz="3200" dirty="0">
                <a:solidFill>
                  <a:srgbClr val="000000"/>
                </a:solidFill>
              </a:rPr>
              <a:t>=(</a:t>
            </a:r>
            <a:r>
              <a:rPr lang="en-US" sz="32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3200" dirty="0" err="1">
                <a:solidFill>
                  <a:srgbClr val="000000"/>
                </a:solidFill>
              </a:rPr>
              <a:t>C</a:t>
            </a:r>
            <a:r>
              <a:rPr lang="en-US" sz="3200" baseline="-25000" dirty="0" err="1">
                <a:solidFill>
                  <a:srgbClr val="000000"/>
                </a:solidFill>
              </a:rPr>
              <a:t>OX</a:t>
            </a:r>
            <a:r>
              <a:rPr lang="en-US" sz="3200" dirty="0" err="1">
                <a:solidFill>
                  <a:srgbClr val="0000FF"/>
                </a:solidFill>
              </a:rPr>
              <a:t>S</a:t>
            </a:r>
            <a:r>
              <a:rPr lang="en-US" sz="3200" dirty="0">
                <a:solidFill>
                  <a:srgbClr val="000000"/>
                </a:solidFill>
              </a:rPr>
              <a:t>/2)((W/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/>
              <a:t>)/(</a:t>
            </a:r>
            <a:r>
              <a:rPr lang="en-US" sz="3200" dirty="0">
                <a:solidFill>
                  <a:srgbClr val="000000"/>
                </a:solidFill>
              </a:rPr>
              <a:t>L/</a:t>
            </a:r>
            <a:r>
              <a:rPr lang="en-US" sz="3200" dirty="0">
                <a:solidFill>
                  <a:srgbClr val="0000FF"/>
                </a:solidFill>
              </a:rPr>
              <a:t>S</a:t>
            </a:r>
            <a:r>
              <a:rPr lang="en-US" sz="3200" dirty="0">
                <a:solidFill>
                  <a:srgbClr val="000000"/>
                </a:solidFill>
              </a:rPr>
              <a:t>))(</a:t>
            </a:r>
            <a:r>
              <a:rPr lang="en-US" sz="3200" dirty="0" err="1">
                <a:solidFill>
                  <a:srgbClr val="000000"/>
                </a:solidFill>
              </a:rPr>
              <a:t>V</a:t>
            </a:r>
            <a:r>
              <a:rPr lang="en-US" sz="3200" baseline="-25000" dirty="0" err="1">
                <a:solidFill>
                  <a:srgbClr val="000000"/>
                </a:solidFill>
              </a:rPr>
              <a:t>gs</a:t>
            </a:r>
            <a:r>
              <a:rPr lang="en-US" sz="3200" dirty="0">
                <a:solidFill>
                  <a:srgbClr val="000000"/>
                </a:solidFill>
              </a:rPr>
              <a:t>-V</a:t>
            </a:r>
            <a:r>
              <a:rPr lang="en-US" sz="3200" baseline="-25000" dirty="0">
                <a:solidFill>
                  <a:srgbClr val="000000"/>
                </a:solidFill>
              </a:rPr>
              <a:t>TH</a:t>
            </a:r>
            <a:r>
              <a:rPr lang="en-US" sz="3200" dirty="0">
                <a:solidFill>
                  <a:srgbClr val="000000"/>
                </a:solidFill>
              </a:rPr>
              <a:t>)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endParaRPr lang="en-US" sz="32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/>
              <a:t>I</a:t>
            </a:r>
            <a:r>
              <a:rPr lang="en-US" sz="3600" baseline="-25000" dirty="0" err="1"/>
              <a:t>d</a:t>
            </a:r>
            <a:r>
              <a:rPr lang="en-US" sz="3600" dirty="0" err="1"/>
              <a:t>×S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</a:t>
            </a:r>
            <a:r>
              <a:rPr lang="en-US" sz="3600" baseline="-25000" dirty="0"/>
              <a:t>g</a:t>
            </a:r>
            <a:r>
              <a:rPr lang="en-US" sz="3600" dirty="0"/>
              <a:t>/S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§"/>
            </a:pP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dirty="0" err="1">
                <a:solidFill>
                  <a:srgbClr val="0000FF"/>
                </a:solidFill>
                <a:latin typeface="Garamond"/>
                <a:cs typeface="Garamond"/>
              </a:rPr>
              <a:t>’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6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Symbol" charset="2"/>
              </a:rPr>
              <a:t>t</a:t>
            </a:r>
            <a:r>
              <a:rPr lang="en-US" sz="3600" baseline="-25000" dirty="0" err="1">
                <a:solidFill>
                  <a:srgbClr val="0000FF"/>
                </a:solidFill>
              </a:rPr>
              <a:t>gd</a:t>
            </a:r>
            <a:r>
              <a:rPr lang="en-US" sz="3600" dirty="0">
                <a:solidFill>
                  <a:srgbClr val="0000FF"/>
                </a:solidFill>
              </a:rPr>
              <a:t>/S</a:t>
            </a:r>
            <a:r>
              <a:rPr lang="en-US" sz="3600" baseline="30000" dirty="0">
                <a:solidFill>
                  <a:srgbClr val="0000FF"/>
                </a:solidFill>
              </a:rPr>
              <a:t>2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  <a:latin typeface="Symbol" charset="2"/>
            </a:endParaRPr>
          </a:p>
        </p:txBody>
      </p:sp>
      <p:pic>
        <p:nvPicPr>
          <p:cNvPr id="49158" name="Picture 4" descr="charge_c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886200"/>
            <a:ext cx="13287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34200" y="2057400"/>
            <a:ext cx="20720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Don’t scale V!</a:t>
            </a:r>
          </a:p>
          <a:p>
            <a:r>
              <a:rPr lang="en-US" sz="2400" dirty="0">
                <a:solidFill>
                  <a:srgbClr val="0000FF"/>
                </a:solidFill>
                <a:latin typeface="Arial" charset="0"/>
              </a:rPr>
              <a:t>   </a:t>
            </a:r>
            <a:endParaRPr lang="en-US" sz="2400" dirty="0">
              <a:solidFill>
                <a:srgbClr val="0000FF"/>
              </a:solidFill>
              <a:sym typeface="Wingdings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55369-E2C4-7C4F-BAE0-12C2E5D01BE3}"/>
              </a:ext>
            </a:extLst>
          </p:cNvPr>
          <p:cNvSpPr txBox="1"/>
          <p:nvPr/>
        </p:nvSpPr>
        <p:spPr>
          <a:xfrm>
            <a:off x="6172200" y="1295400"/>
            <a:ext cx="2767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How might we</a:t>
            </a:r>
          </a:p>
          <a:p>
            <a:r>
              <a:rPr lang="en-US" sz="2400" dirty="0">
                <a:solidFill>
                  <a:srgbClr val="FF6600"/>
                </a:solidFill>
                <a:latin typeface="+mn-lt"/>
              </a:rPr>
              <a:t>  accelerate speed up?</a:t>
            </a:r>
          </a:p>
          <a:p>
            <a:endParaRPr lang="en-US" sz="2400" dirty="0">
              <a:solidFill>
                <a:srgbClr val="FF66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37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2"/>
      <p:bldP spid="1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But… Power Dissipation (Dynamic)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Capacitive (</a:t>
            </a:r>
            <a:r>
              <a:rPr lang="en-US" dirty="0" err="1"/>
              <a:t>Dis)charging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buFont typeface="Wingdings" charset="2"/>
              <a:buChar char="§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</a:t>
            </a:r>
            <a:endParaRPr lang="en-US" sz="3200" dirty="0">
              <a:latin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00FF"/>
                </a:solidFill>
              </a:rPr>
              <a:t>P’</a:t>
            </a:r>
            <a:r>
              <a:rPr lang="en-US" sz="32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P/S</a:t>
            </a:r>
            <a:endParaRPr lang="en-US" sz="3200" dirty="0">
              <a:solidFill>
                <a:srgbClr val="0000FF"/>
              </a:solidFill>
              <a:latin typeface="Symbol" charset="2"/>
            </a:endParaRPr>
          </a:p>
          <a:p>
            <a:pPr lvl="1"/>
            <a:endParaRPr lang="en-US" sz="32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5278600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But… Power Dissipation (Dynamic)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Capacitive (</a:t>
            </a:r>
            <a:r>
              <a:rPr lang="en-US" dirty="0" err="1"/>
              <a:t>Dis)charging</a:t>
            </a:r>
            <a:endParaRPr lang="en-US" dirty="0"/>
          </a:p>
          <a:p>
            <a:pPr lvl="1">
              <a:buFont typeface="Wingdings" charset="2"/>
              <a:buChar char="§"/>
            </a:pPr>
            <a:r>
              <a:rPr lang="en-US" sz="3200" dirty="0"/>
              <a:t>P=(1/2)CV</a:t>
            </a:r>
            <a:r>
              <a:rPr lang="en-US" sz="3200" baseline="30000" dirty="0"/>
              <a:t>2</a:t>
            </a:r>
            <a:r>
              <a:rPr lang="en-US" sz="3200" dirty="0"/>
              <a:t>f</a:t>
            </a:r>
          </a:p>
          <a:p>
            <a:pPr lvl="1">
              <a:buFont typeface="Wingdings" charset="2"/>
              <a:buChar char="§"/>
            </a:pPr>
            <a:r>
              <a:rPr lang="en-US" sz="3200" dirty="0"/>
              <a:t>V’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V</a:t>
            </a:r>
            <a:endParaRPr lang="en-US" sz="3200" dirty="0">
              <a:latin typeface="Symbol" charset="2"/>
            </a:endParaRPr>
          </a:p>
          <a:p>
            <a:pPr lvl="1">
              <a:buFont typeface="Wingdings" charset="2"/>
              <a:buChar char="§"/>
            </a:pPr>
            <a:r>
              <a:rPr lang="en-US" sz="3200" dirty="0"/>
              <a:t>C’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C/S</a:t>
            </a:r>
          </a:p>
          <a:p>
            <a:pPr lvl="1">
              <a:buFont typeface="Wingdings" charset="2"/>
              <a:buChar char="§"/>
            </a:pPr>
            <a:r>
              <a:rPr lang="en-US" sz="3200" dirty="0"/>
              <a:t>P’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P/S</a:t>
            </a:r>
            <a:endParaRPr lang="en-US" sz="3200" dirty="0">
              <a:latin typeface="Symbol" charset="2"/>
            </a:endParaRPr>
          </a:p>
          <a:p>
            <a:pPr lvl="1"/>
            <a:endParaRPr lang="en-US" sz="3200" dirty="0"/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143000"/>
            <a:ext cx="3810000" cy="3352800"/>
          </a:xfrm>
        </p:spPr>
        <p:txBody>
          <a:bodyPr/>
          <a:lstStyle/>
          <a:p>
            <a:r>
              <a:rPr lang="en-US" sz="3200" dirty="0">
                <a:solidFill>
                  <a:srgbClr val="FF6600"/>
                </a:solidFill>
              </a:rPr>
              <a:t>Increase Frequency?</a:t>
            </a:r>
          </a:p>
          <a:p>
            <a:pPr lvl="1">
              <a:buFont typeface="Wingdings" charset="2"/>
              <a:buChar char="§"/>
            </a:pPr>
            <a:r>
              <a:rPr lang="en-US" sz="3200" dirty="0" err="1">
                <a:latin typeface="Symbol" charset="2"/>
              </a:rPr>
              <a:t>t</a:t>
            </a:r>
            <a:r>
              <a:rPr lang="en-US" sz="3200" dirty="0" err="1">
                <a:cs typeface="Garamond"/>
              </a:rPr>
              <a:t>’</a:t>
            </a:r>
            <a:r>
              <a:rPr lang="en-US" sz="3200" baseline="-25000" dirty="0" err="1"/>
              <a:t>gd</a:t>
            </a:r>
            <a:r>
              <a:rPr lang="en-US" sz="3200" baseline="-25000" dirty="0"/>
              <a:t>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t</a:t>
            </a:r>
            <a:r>
              <a:rPr lang="en-US" sz="3200" baseline="-25000" dirty="0"/>
              <a:t>gd</a:t>
            </a:r>
            <a:r>
              <a:rPr lang="en-US" sz="3200" dirty="0"/>
              <a:t>/S</a:t>
            </a:r>
            <a:r>
              <a:rPr lang="en-US" sz="3200" baseline="30000" dirty="0"/>
              <a:t>2</a:t>
            </a:r>
            <a:r>
              <a:rPr lang="en-US" sz="3200" baseline="-25000" dirty="0"/>
              <a:t> </a:t>
            </a:r>
            <a:endParaRPr lang="en-US" sz="3200" dirty="0"/>
          </a:p>
          <a:p>
            <a:pPr lvl="1">
              <a:buFont typeface="Wingdings" charset="2"/>
              <a:buChar char="§"/>
            </a:pPr>
            <a:r>
              <a:rPr lang="en-US" sz="3200" dirty="0"/>
              <a:t>f’ </a:t>
            </a:r>
            <a:r>
              <a:rPr lang="en-US" sz="3200" dirty="0">
                <a:sym typeface="Wingdings" charset="2"/>
              </a:rPr>
              <a:t>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/>
              <a:t>f×S</a:t>
            </a:r>
            <a:r>
              <a:rPr lang="en-US" sz="3200" baseline="30000" dirty="0"/>
              <a:t>2</a:t>
            </a:r>
            <a:r>
              <a:rPr lang="en-US" sz="3200" dirty="0"/>
              <a:t>  </a:t>
            </a:r>
          </a:p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00FF"/>
                </a:solidFill>
              </a:rPr>
              <a:t>P’ </a:t>
            </a:r>
            <a:r>
              <a:rPr lang="en-US" sz="3200" dirty="0">
                <a:solidFill>
                  <a:srgbClr val="0000FF"/>
                </a:solidFill>
                <a:sym typeface="Wingdings" charset="2"/>
              </a:rPr>
              <a:t></a:t>
            </a:r>
            <a:r>
              <a:rPr lang="en-US" sz="3200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P×S</a:t>
            </a:r>
            <a:endParaRPr lang="en-US" sz="3200" baseline="30000" dirty="0">
              <a:solidFill>
                <a:srgbClr val="0000FF"/>
              </a:solidFill>
              <a:latin typeface="Symbol" charset="2"/>
            </a:endParaRPr>
          </a:p>
          <a:p>
            <a:pPr lvl="1">
              <a:buFont typeface="Wingdings" charset="2"/>
              <a:buChar char="§"/>
            </a:pPr>
            <a:endParaRPr lang="en-US" sz="3200" baseline="30000" dirty="0">
              <a:latin typeface="Symbol" charset="2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41064" y="5522488"/>
            <a:ext cx="8802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5BF6"/>
                </a:solidFill>
                <a:latin typeface="Arial" charset="0"/>
              </a:rPr>
              <a:t>If don’t scale V, power dissipation </a:t>
            </a:r>
            <a:r>
              <a:rPr lang="en-US" sz="2800" dirty="0" err="1">
                <a:solidFill>
                  <a:srgbClr val="FF5BF6"/>
                </a:solidFill>
                <a:latin typeface="Arial" charset="0"/>
              </a:rPr>
              <a:t>doesn</a:t>
            </a:r>
            <a:r>
              <a:rPr lang="uk-UA" sz="2800" dirty="0">
                <a:solidFill>
                  <a:srgbClr val="FF5BF6"/>
                </a:solidFill>
                <a:latin typeface="Arial" charset="0"/>
              </a:rPr>
              <a:t>’</a:t>
            </a:r>
            <a:r>
              <a:rPr lang="en-US" sz="2800" dirty="0">
                <a:solidFill>
                  <a:srgbClr val="FF5BF6"/>
                </a:solidFill>
                <a:latin typeface="Arial" charset="0"/>
              </a:rPr>
              <a:t>t scale down!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56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926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build="p" bldLvl="2"/>
      <p:bldP spid="7168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…And Power Density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P’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P×S</a:t>
            </a:r>
            <a:r>
              <a:rPr lang="en-US" baseline="-25000" dirty="0"/>
              <a:t> </a:t>
            </a:r>
            <a:r>
              <a:rPr lang="en-US" dirty="0"/>
              <a:t>(increase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>
                <a:latin typeface="Symbol" charset="2"/>
              </a:rPr>
              <a:t>A’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A/</a:t>
            </a:r>
            <a:r>
              <a:rPr lang="en-US" dirty="0"/>
              <a:t>S</a:t>
            </a:r>
            <a:r>
              <a:rPr lang="en-US" baseline="30000" dirty="0"/>
              <a:t>2</a:t>
            </a:r>
            <a:endParaRPr lang="en-US" dirty="0">
              <a:latin typeface="Symbol" charset="2"/>
            </a:endParaRPr>
          </a:p>
          <a:p>
            <a:r>
              <a:rPr lang="en-US" dirty="0">
                <a:solidFill>
                  <a:srgbClr val="FF6600"/>
                </a:solidFill>
              </a:rPr>
              <a:t>What happens to power density?</a:t>
            </a:r>
          </a:p>
          <a:p>
            <a:endParaRPr lang="en-US" baseline="30000" dirty="0">
              <a:latin typeface="Symbol" charset="2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57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335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…And Power Density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P’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P×S</a:t>
            </a:r>
            <a:r>
              <a:rPr lang="en-US" baseline="-25000" dirty="0"/>
              <a:t> </a:t>
            </a:r>
            <a:r>
              <a:rPr lang="en-US" dirty="0"/>
              <a:t>(increase frequency)</a:t>
            </a:r>
            <a:endParaRPr lang="en-US" baseline="30000" dirty="0">
              <a:latin typeface="Symbol" charset="2"/>
            </a:endParaRPr>
          </a:p>
          <a:p>
            <a:r>
              <a:rPr lang="en-US" dirty="0">
                <a:latin typeface="Symbol" charset="2"/>
              </a:rPr>
              <a:t>A’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A/</a:t>
            </a:r>
            <a:r>
              <a:rPr lang="en-US" dirty="0"/>
              <a:t>S</a:t>
            </a:r>
            <a:r>
              <a:rPr lang="en-US" baseline="30000" dirty="0"/>
              <a:t>2</a:t>
            </a:r>
            <a:endParaRPr lang="en-US" dirty="0">
              <a:latin typeface="Symbol" charset="2"/>
            </a:endParaRPr>
          </a:p>
          <a:p>
            <a:r>
              <a:rPr lang="en-US" dirty="0">
                <a:solidFill>
                  <a:srgbClr val="FF6600"/>
                </a:solidFill>
              </a:rPr>
              <a:t>What happens to power density?</a:t>
            </a:r>
          </a:p>
          <a:p>
            <a:endParaRPr lang="en-US" baseline="30000" dirty="0">
              <a:latin typeface="Symbol" charset="2"/>
            </a:endParaRP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</a:t>
            </a:r>
            <a:r>
              <a:rPr lang="en-US" dirty="0"/>
              <a:t>S</a:t>
            </a:r>
            <a:r>
              <a:rPr lang="en-US" baseline="30000" dirty="0"/>
              <a:t>3</a:t>
            </a:r>
            <a:r>
              <a:rPr lang="en-US" dirty="0"/>
              <a:t>×P</a:t>
            </a:r>
          </a:p>
          <a:p>
            <a:endParaRPr lang="en-US" dirty="0"/>
          </a:p>
          <a:p>
            <a:r>
              <a:rPr lang="en-US" dirty="0">
                <a:solidFill>
                  <a:srgbClr val="FF5BF6"/>
                </a:solidFill>
              </a:rPr>
              <a:t>Power Density Increases!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58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4166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Voltage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990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impact?</a:t>
            </a:r>
          </a:p>
          <a:p>
            <a:r>
              <a:rPr lang="en-US" dirty="0">
                <a:solidFill>
                  <a:srgbClr val="FF6600"/>
                </a:solidFill>
              </a:rPr>
              <a:t>Power Density impact?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6388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33" y="4724400"/>
            <a:ext cx="845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http://software.intel.com/en-us/articles/gigascale-integration-challenges-and-opportunities/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59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8182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-76200" y="-76200"/>
            <a:ext cx="9372600" cy="701040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Circuit Extraction</a:t>
            </a:r>
          </a:p>
        </p:txBody>
      </p:sp>
      <p:pic>
        <p:nvPicPr>
          <p:cNvPr id="6" name="Content Placeholder 5" descr="screen-capture-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" t="2916" r="1639" b="2929"/>
          <a:stretch/>
        </p:blipFill>
        <p:spPr>
          <a:xfrm>
            <a:off x="1043622" y="1289644"/>
            <a:ext cx="7108445" cy="473525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FFFFFF"/>
                </a:solidFill>
              </a:rPr>
              <a:t>Penn ESE 370 Fall </a:t>
            </a:r>
            <a:r>
              <a:rPr lang="is-IS" altLang="ko-KR" dirty="0">
                <a:solidFill>
                  <a:srgbClr val="FFFFFF"/>
                </a:solidFill>
              </a:rPr>
              <a:t>2021</a:t>
            </a:r>
            <a:r>
              <a:rPr lang="en-US" altLang="ko-KR" dirty="0">
                <a:solidFill>
                  <a:srgbClr val="FFFFFF"/>
                </a:solidFill>
              </a:rPr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343400" y="4419600"/>
            <a:ext cx="762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24600" y="3352800"/>
            <a:ext cx="1524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81600" y="3200400"/>
            <a:ext cx="762000" cy="914400"/>
          </a:xfrm>
          <a:prstGeom prst="ellips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61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Voltage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57800"/>
            <a:ext cx="7772400" cy="9906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impact?</a:t>
            </a:r>
          </a:p>
          <a:p>
            <a:r>
              <a:rPr lang="en-US" dirty="0">
                <a:solidFill>
                  <a:srgbClr val="FF6600"/>
                </a:solidFill>
              </a:rPr>
              <a:t>Power Density impact?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524000"/>
            <a:ext cx="56388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33" y="4724400"/>
            <a:ext cx="845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http://software.intel.com/en-us/articles/gigascale-integration-challenges-and-opportunities/</a:t>
            </a:r>
            <a:endParaRPr lang="en-US" sz="1600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60</a:t>
            </a:fld>
            <a:endParaRPr lang="en-US" sz="1800" dirty="0">
              <a:latin typeface="Garamond"/>
              <a:cs typeface="Garamond"/>
            </a:endParaRPr>
          </a:p>
        </p:txBody>
      </p:sp>
      <p:pic>
        <p:nvPicPr>
          <p:cNvPr id="10" name="Picture 2" descr="Supply voltage history from 1974 to ≈2018 for high-performance logic and selected low-power devices [Davari95, Sadana18]. Also shown is the supply voltage change with gate length if contact electric field (Dennard) scaling had been applied since 1974. The year of introduction of several CMOS device &quot;nodes&quot; are also indicated as a partial time scale.">
            <a:extLst>
              <a:ext uri="{FF2B5EF4-FFF2-40B4-BE49-F238E27FC236}">
                <a16:creationId xmlns:a16="http://schemas.microsoft.com/office/drawing/2014/main" id="{3C822514-1489-544D-9027-B11EE9D7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6" y="1164843"/>
            <a:ext cx="5613400" cy="498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5146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/>
              <a:t>, (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solidFill>
                <a:srgbClr val="008000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525713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</a:t>
            </a:r>
            <a:r>
              <a:rPr lang="en-US" dirty="0">
                <a:solidFill>
                  <a:srgbClr val="008000"/>
                </a:solidFill>
              </a:rPr>
              <a:t>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930602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latin typeface="Garamond"/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63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81397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64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774735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"/>
            <a:ext cx="1642747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Ideal scale 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/>
              <a:t>S=100</a:t>
            </a:r>
          </a:p>
          <a:p>
            <a:pPr algn="l"/>
            <a:r>
              <a:rPr lang="en-US" sz="2400" dirty="0"/>
              <a:t>U=100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ideal</a:t>
            </a:r>
            <a:r>
              <a:rPr lang="en-US" sz="2400" dirty="0"/>
              <a:t>=100</a:t>
            </a:r>
          </a:p>
        </p:txBody>
      </p:sp>
    </p:spTree>
    <p:extLst>
      <p:ext uri="{BB962C8B-B14F-4D97-AF65-F5344CB8AC3E}">
        <p14:creationId xmlns:p14="http://schemas.microsoft.com/office/powerpoint/2010/main" val="32468577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947B-D94F-AD4E-A379-DAA7016E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3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C42FB-12C3-8E4D-B5F5-BD42B6B35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=10V in a 10</a:t>
            </a:r>
            <a:r>
              <a:rPr lang="el-GR" dirty="0"/>
              <a:t>μ</a:t>
            </a:r>
            <a:r>
              <a:rPr lang="en-US" dirty="0"/>
              <a:t>m process and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=1V in a 100nm process, what are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and 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/>
              <a:t>? (assume everything else scales according to ideal scaling.)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S </a:t>
            </a:r>
            <a:r>
              <a:rPr lang="en-US" sz="2800" dirty="0"/>
              <a:t>=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>
                <a:solidFill>
                  <a:srgbClr val="008000"/>
                </a:solidFill>
              </a:rPr>
              <a:t>U </a:t>
            </a:r>
            <a:r>
              <a:rPr lang="en-US" sz="2800" dirty="0"/>
              <a:t>=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490A6-CAFF-A048-AC0C-6FABCAD08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C1D4C-728C-5A44-8F86-F9E56537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77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latin typeface="Garamond"/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"/>
            <a:ext cx="1642747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Ideal scale 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/>
              <a:t>S=100</a:t>
            </a:r>
          </a:p>
          <a:p>
            <a:pPr algn="l"/>
            <a:r>
              <a:rPr lang="en-US" sz="2400" dirty="0"/>
              <a:t>U=100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ideal</a:t>
            </a:r>
            <a:r>
              <a:rPr lang="en-US" sz="2400" dirty="0"/>
              <a:t>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352800"/>
            <a:ext cx="1379705" cy="1569660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Cheating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S=100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</a:rPr>
              <a:t>U=10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5791200"/>
            <a:ext cx="463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How much faster are gates?</a:t>
            </a:r>
          </a:p>
        </p:txBody>
      </p:sp>
    </p:spTree>
    <p:extLst>
      <p:ext uri="{BB962C8B-B14F-4D97-AF65-F5344CB8AC3E}">
        <p14:creationId xmlns:p14="http://schemas.microsoft.com/office/powerpoint/2010/main" val="3104860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latin typeface="Garamond"/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"/>
            <a:ext cx="1642747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Ideal scale 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/>
              <a:t>S=100</a:t>
            </a:r>
          </a:p>
          <a:p>
            <a:pPr algn="l"/>
            <a:r>
              <a:rPr lang="en-US" sz="2400" dirty="0"/>
              <a:t>U=100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ideal</a:t>
            </a:r>
            <a:r>
              <a:rPr lang="en-US" sz="2400" dirty="0"/>
              <a:t>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352800"/>
            <a:ext cx="1552156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Cheating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S=100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</a:rPr>
              <a:t>U=10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new</a:t>
            </a:r>
            <a:r>
              <a:rPr lang="en-US" sz="2400" dirty="0"/>
              <a:t>=1000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5791200"/>
            <a:ext cx="4633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How much faster are gates?</a:t>
            </a:r>
          </a:p>
        </p:txBody>
      </p:sp>
    </p:spTree>
    <p:extLst>
      <p:ext uri="{BB962C8B-B14F-4D97-AF65-F5344CB8AC3E}">
        <p14:creationId xmlns:p14="http://schemas.microsoft.com/office/powerpoint/2010/main" val="34271967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0" name="Picture 4" descr="charge_c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3200400"/>
            <a:ext cx="15190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V separately with Factor U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sz="3600" dirty="0">
                <a:latin typeface="Symbol" charset="2"/>
              </a:rPr>
              <a:t> </a:t>
            </a:r>
            <a:r>
              <a:rPr lang="en-US" sz="3600" dirty="0" err="1">
                <a:latin typeface="Symbol" charset="2"/>
              </a:rPr>
              <a:t>t</a:t>
            </a:r>
            <a:r>
              <a:rPr lang="en-US" sz="3600" baseline="-25000" dirty="0" err="1"/>
              <a:t>gd</a:t>
            </a:r>
            <a:r>
              <a:rPr lang="en-US" sz="3600" dirty="0"/>
              <a:t>=Q/I=(CV)/I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V’</a:t>
            </a:r>
            <a:r>
              <a:rPr lang="en-US" sz="3600" dirty="0">
                <a:sym typeface="Wingdings"/>
              </a:rPr>
              <a:t>V/</a:t>
            </a:r>
            <a:r>
              <a:rPr lang="en-US" sz="3600" dirty="0">
                <a:solidFill>
                  <a:srgbClr val="008000"/>
                </a:solidFill>
                <a:sym typeface="Wingdings"/>
              </a:rPr>
              <a:t>U</a:t>
            </a:r>
            <a:endParaRPr lang="en-US" sz="3600" dirty="0">
              <a:latin typeface="Symbol" charset="2"/>
            </a:endParaRPr>
          </a:p>
          <a:p>
            <a:pPr lvl="1"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</a:rPr>
              <a:t>I’</a:t>
            </a:r>
            <a:r>
              <a:rPr lang="en-US" sz="2800" baseline="-25000" dirty="0">
                <a:solidFill>
                  <a:srgbClr val="000000"/>
                </a:solidFill>
              </a:rPr>
              <a:t>d</a:t>
            </a:r>
            <a:r>
              <a:rPr lang="en-US" sz="2800" dirty="0">
                <a:solidFill>
                  <a:srgbClr val="000000"/>
                </a:solidFill>
              </a:rPr>
              <a:t>=(</a:t>
            </a:r>
            <a:r>
              <a:rPr lang="en-US" sz="2800" dirty="0" err="1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sz="2800" dirty="0" err="1">
                <a:solidFill>
                  <a:srgbClr val="000000"/>
                </a:solidFill>
              </a:rPr>
              <a:t>C</a:t>
            </a:r>
            <a:r>
              <a:rPr lang="en-US" sz="2800" baseline="-25000" dirty="0" err="1">
                <a:solidFill>
                  <a:srgbClr val="000000"/>
                </a:solidFill>
              </a:rPr>
              <a:t>OX</a:t>
            </a:r>
            <a:r>
              <a:rPr lang="en-US" sz="2800" dirty="0" err="1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/2)(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00"/>
                </a:solidFill>
              </a:rPr>
              <a:t>W/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)/(L/</a:t>
            </a:r>
            <a:r>
              <a:rPr lang="en-US" sz="2800" dirty="0">
                <a:solidFill>
                  <a:srgbClr val="0000FF"/>
                </a:solidFill>
              </a:rPr>
              <a:t>S</a:t>
            </a:r>
            <a:r>
              <a:rPr lang="en-US" sz="2800" dirty="0">
                <a:solidFill>
                  <a:srgbClr val="000000"/>
                </a:solidFill>
              </a:rPr>
              <a:t>)(</a:t>
            </a:r>
            <a:r>
              <a:rPr lang="en-US" sz="2800" dirty="0" err="1">
                <a:solidFill>
                  <a:srgbClr val="000000"/>
                </a:solidFill>
              </a:rPr>
              <a:t>V</a:t>
            </a:r>
            <a:r>
              <a:rPr lang="en-US" sz="2800" baseline="-25000" dirty="0" err="1">
                <a:solidFill>
                  <a:srgbClr val="000000"/>
                </a:solidFill>
              </a:rPr>
              <a:t>gs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-V</a:t>
            </a:r>
            <a:r>
              <a:rPr lang="en-US" sz="2800" baseline="-25000" dirty="0">
                <a:solidFill>
                  <a:srgbClr val="000000"/>
                </a:solidFill>
              </a:rPr>
              <a:t>TH</a:t>
            </a:r>
            <a:r>
              <a:rPr lang="en-US" sz="2800" dirty="0">
                <a:sym typeface="Wingdings"/>
              </a:rPr>
              <a:t>/</a:t>
            </a:r>
            <a:r>
              <a:rPr lang="en-US" sz="2800" dirty="0">
                <a:solidFill>
                  <a:srgbClr val="008000"/>
                </a:solidFill>
                <a:sym typeface="Wingdings"/>
              </a:rPr>
              <a:t>U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baseline="30000" dirty="0">
                <a:solidFill>
                  <a:srgbClr val="000000"/>
                </a:solidFill>
              </a:rPr>
              <a:t>2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I’</a:t>
            </a:r>
            <a:r>
              <a:rPr lang="en-US" sz="3600" baseline="-25000" dirty="0"/>
              <a:t>d</a:t>
            </a:r>
            <a:r>
              <a:rPr lang="en-US" sz="3600" baseline="-25000" dirty="0">
                <a:sym typeface="Wingdings" charset="2"/>
              </a:rPr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×I</a:t>
            </a:r>
            <a:r>
              <a:rPr lang="en-US" sz="3600" baseline="-25000" dirty="0"/>
              <a:t>d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r>
              <a:rPr lang="en-US" sz="3600" dirty="0"/>
              <a:t>C’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</a:t>
            </a:r>
            <a:r>
              <a:rPr lang="en-US" sz="3600" dirty="0"/>
              <a:t>C/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-25000" dirty="0">
                <a:solidFill>
                  <a:srgbClr val="0000FF"/>
                </a:solidFill>
              </a:rPr>
              <a:t> 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 (1/(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)) /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baseline="30000" dirty="0"/>
              <a:t>2</a:t>
            </a:r>
            <a:r>
              <a:rPr lang="en-US" sz="3600" dirty="0"/>
              <a:t>) 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</a:t>
            </a:r>
          </a:p>
          <a:p>
            <a:pPr>
              <a:buFont typeface="Wingdings" charset="2"/>
              <a:buChar char="q"/>
            </a:pPr>
            <a:r>
              <a:rPr lang="en-US" sz="3600" dirty="0" err="1">
                <a:latin typeface="Symbol" charset="2"/>
              </a:rPr>
              <a:t>t</a:t>
            </a:r>
            <a:r>
              <a:rPr lang="en-US" sz="3600" dirty="0" err="1">
                <a:cs typeface="Garamond"/>
              </a:rPr>
              <a:t>’</a:t>
            </a:r>
            <a:r>
              <a:rPr lang="en-US" sz="3600" baseline="-25000" dirty="0" err="1"/>
              <a:t>gd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)×</a:t>
            </a:r>
            <a:r>
              <a:rPr lang="en-US" sz="3600" dirty="0">
                <a:latin typeface="Symbol" charset="2"/>
              </a:rPr>
              <a:t>t</a:t>
            </a:r>
            <a:r>
              <a:rPr lang="en-US" sz="3600" baseline="-25000" dirty="0"/>
              <a:t>gd </a:t>
            </a:r>
          </a:p>
          <a:p>
            <a:pPr>
              <a:buFont typeface="Wingdings" charset="2"/>
              <a:buChar char="q"/>
            </a:pPr>
            <a:r>
              <a:rPr lang="en-US" sz="3600" dirty="0"/>
              <a:t>f</a:t>
            </a:r>
            <a:r>
              <a:rPr lang="en-US" sz="3600" dirty="0">
                <a:cs typeface="Garamond"/>
              </a:rPr>
              <a:t>’</a:t>
            </a:r>
            <a:r>
              <a:rPr lang="en-US" sz="3600" baseline="-250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>
                <a:latin typeface="Symbol" charset="2"/>
              </a:rPr>
              <a:t> (</a:t>
            </a:r>
            <a:r>
              <a:rPr lang="en-US" sz="3600" dirty="0">
                <a:solidFill>
                  <a:srgbClr val="0000FF"/>
                </a:solidFill>
              </a:rPr>
              <a:t>S</a:t>
            </a:r>
            <a:r>
              <a:rPr lang="en-US" sz="3600" baseline="30000" dirty="0"/>
              <a:t>2</a:t>
            </a:r>
            <a:r>
              <a:rPr lang="en-US" sz="3600" dirty="0"/>
              <a:t>/</a:t>
            </a:r>
            <a:r>
              <a:rPr lang="en-US" sz="3600" dirty="0">
                <a:solidFill>
                  <a:srgbClr val="008000"/>
                </a:solidFill>
              </a:rPr>
              <a:t>U</a:t>
            </a:r>
            <a:r>
              <a:rPr lang="en-US" sz="3600" dirty="0"/>
              <a:t>)×f</a:t>
            </a:r>
            <a:r>
              <a:rPr lang="en-US" sz="3600" baseline="-25000" dirty="0"/>
              <a:t> </a:t>
            </a: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solidFill>
                <a:srgbClr val="0000FF"/>
              </a:solidFill>
              <a:latin typeface="Symbol" charset="2"/>
            </a:endParaRPr>
          </a:p>
          <a:p>
            <a:pPr>
              <a:buFont typeface="Wingdings" charset="2"/>
              <a:buChar char="q"/>
            </a:pPr>
            <a:endParaRPr lang="en-US" sz="3600" dirty="0">
              <a:latin typeface="Symbol" charset="2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69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52400"/>
            <a:ext cx="1642747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Ideal scale 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/>
              <a:t>S=100</a:t>
            </a:r>
          </a:p>
          <a:p>
            <a:pPr algn="l"/>
            <a:r>
              <a:rPr lang="en-US" sz="2400" dirty="0"/>
              <a:t>U=100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ideal</a:t>
            </a:r>
            <a:r>
              <a:rPr lang="en-US" sz="2400" dirty="0"/>
              <a:t>=100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3352800"/>
            <a:ext cx="1552156" cy="2308324"/>
          </a:xfrm>
          <a:prstGeom prst="rect">
            <a:avLst/>
          </a:prstGeom>
          <a:solidFill>
            <a:srgbClr val="FFFFFF"/>
          </a:solidFill>
          <a:ln>
            <a:solidFill>
              <a:srgbClr val="002DFF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Cheating</a:t>
            </a:r>
          </a:p>
          <a:p>
            <a:pPr algn="l"/>
            <a:r>
              <a:rPr lang="en-US" sz="2400" dirty="0"/>
              <a:t>factors: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</a:rPr>
              <a:t>S=100</a:t>
            </a:r>
          </a:p>
          <a:p>
            <a:pPr algn="l"/>
            <a:r>
              <a:rPr lang="en-US" sz="2400" dirty="0">
                <a:solidFill>
                  <a:srgbClr val="008000"/>
                </a:solidFill>
              </a:rPr>
              <a:t>U=10</a:t>
            </a:r>
          </a:p>
          <a:p>
            <a:pPr algn="l"/>
            <a:r>
              <a:rPr lang="en-US" sz="2400" dirty="0">
                <a:latin typeface="Symbol" charset="2"/>
              </a:rPr>
              <a:t>t</a:t>
            </a:r>
            <a:r>
              <a:rPr lang="en-US" sz="2400" dirty="0"/>
              <a:t>=1/1000</a:t>
            </a:r>
          </a:p>
          <a:p>
            <a:pPr algn="l"/>
            <a:r>
              <a:rPr lang="en-US" sz="2400" dirty="0" err="1"/>
              <a:t>f</a:t>
            </a:r>
            <a:r>
              <a:rPr lang="en-US" sz="2400" baseline="-25000" dirty="0" err="1"/>
              <a:t>new</a:t>
            </a:r>
            <a:r>
              <a:rPr lang="en-US" sz="2400" dirty="0"/>
              <a:t>=1000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991" y="5486400"/>
            <a:ext cx="2132187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5BF6"/>
                </a:solidFill>
              </a:rPr>
              <a:t>f</a:t>
            </a:r>
            <a:r>
              <a:rPr lang="en-US" sz="2800" baseline="-25000" dirty="0" err="1">
                <a:solidFill>
                  <a:srgbClr val="FF5BF6"/>
                </a:solidFill>
              </a:rPr>
              <a:t>new</a:t>
            </a:r>
            <a:r>
              <a:rPr lang="en-US" sz="2800" dirty="0">
                <a:solidFill>
                  <a:srgbClr val="FF5BF6"/>
                </a:solidFill>
              </a:rPr>
              <a:t>/</a:t>
            </a:r>
            <a:r>
              <a:rPr lang="en-US" sz="2800" dirty="0" err="1">
                <a:solidFill>
                  <a:srgbClr val="FF5BF6"/>
                </a:solidFill>
              </a:rPr>
              <a:t>f</a:t>
            </a:r>
            <a:r>
              <a:rPr lang="en-US" sz="2800" baseline="-25000" dirty="0" err="1">
                <a:solidFill>
                  <a:srgbClr val="FF5BF6"/>
                </a:solidFill>
              </a:rPr>
              <a:t>ideal</a:t>
            </a:r>
            <a:r>
              <a:rPr lang="en-US" sz="2800" dirty="0">
                <a:solidFill>
                  <a:srgbClr val="FF5BF6"/>
                </a:solidFill>
              </a:rPr>
              <a:t>=10</a:t>
            </a:r>
            <a:endParaRPr lang="en-US" sz="2800" baseline="-25000" dirty="0">
              <a:solidFill>
                <a:srgbClr val="FF5B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8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2075BC3-13D4-8142-9E71-67C0DA6AF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Scaling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90EEA65-D2E3-0D44-9263-C97C152EF4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4526D-19EF-1D43-BBE2-4299567A5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B359B-2CE7-5443-BF6F-A798BAD397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05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(1/2)CV</a:t>
            </a:r>
            <a:r>
              <a:rPr lang="en-US" baseline="30000" dirty="0"/>
              <a:t>2</a:t>
            </a:r>
            <a:r>
              <a:rPr lang="en-US" dirty="0"/>
              <a:t> f</a:t>
            </a:r>
          </a:p>
          <a:p>
            <a:r>
              <a:rPr lang="en-US" dirty="0"/>
              <a:t>P </a:t>
            </a:r>
            <a:r>
              <a:rPr lang="en-US" dirty="0">
                <a:sym typeface="Wingdings" charset="2"/>
              </a:rPr>
              <a:t> (1/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) (1/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baseline="30000" dirty="0"/>
              <a:t>2</a:t>
            </a:r>
            <a:r>
              <a:rPr lang="en-US" dirty="0"/>
              <a:t>) (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/>
              <a:t>) =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baseline="30000" dirty="0"/>
              <a:t>3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baseline="30000" dirty="0"/>
              <a:t>3</a:t>
            </a:r>
            <a:r>
              <a:rPr lang="en-US" dirty="0"/>
              <a:t>) / (1/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30000" dirty="0"/>
              <a:t>3</a:t>
            </a:r>
            <a:r>
              <a:rPr lang="en-US" dirty="0"/>
              <a:t>/</a:t>
            </a:r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baseline="30000" dirty="0"/>
              <a:t>3</a:t>
            </a:r>
            <a:endParaRPr lang="en-US" dirty="0"/>
          </a:p>
          <a:p>
            <a:endParaRPr lang="en-US" baseline="30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607677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(1/2)CV</a:t>
            </a:r>
            <a:r>
              <a:rPr lang="en-US" baseline="30000" dirty="0"/>
              <a:t>2</a:t>
            </a:r>
            <a:r>
              <a:rPr lang="en-US" dirty="0"/>
              <a:t> f</a:t>
            </a:r>
          </a:p>
          <a:p>
            <a:r>
              <a:rPr lang="en-US" dirty="0"/>
              <a:t>P </a:t>
            </a:r>
            <a:r>
              <a:rPr lang="en-US" dirty="0">
                <a:sym typeface="Wingdings" charset="2"/>
              </a:rPr>
              <a:t> (1/</a:t>
            </a:r>
            <a:r>
              <a:rPr lang="en-US" dirty="0"/>
              <a:t>S) (1/U</a:t>
            </a:r>
            <a:r>
              <a:rPr lang="en-US" baseline="30000" dirty="0"/>
              <a:t>2</a:t>
            </a:r>
            <a:r>
              <a:rPr lang="en-US" dirty="0"/>
              <a:t>) (S</a:t>
            </a:r>
            <a:r>
              <a:rPr lang="en-US" baseline="30000" dirty="0"/>
              <a:t>2</a:t>
            </a:r>
            <a:r>
              <a:rPr lang="en-US" dirty="0"/>
              <a:t>/U) = S/U</a:t>
            </a:r>
            <a:r>
              <a:rPr lang="en-US" baseline="30000" dirty="0"/>
              <a:t>3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(S/U</a:t>
            </a:r>
            <a:r>
              <a:rPr lang="en-US" baseline="30000" dirty="0"/>
              <a:t>3</a:t>
            </a:r>
            <a:r>
              <a:rPr lang="en-US" dirty="0"/>
              <a:t>) / (1/S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S</a:t>
            </a:r>
            <a:r>
              <a:rPr lang="en-US" baseline="30000" dirty="0"/>
              <a:t>3</a:t>
            </a:r>
            <a:r>
              <a:rPr lang="en-US" dirty="0"/>
              <a:t>/U</a:t>
            </a:r>
            <a:r>
              <a:rPr lang="en-US" baseline="30000" dirty="0"/>
              <a:t>3</a:t>
            </a:r>
            <a:endParaRPr lang="en-US" dirty="0"/>
          </a:p>
          <a:p>
            <a:endParaRPr lang="en-US" baseline="30000" dirty="0"/>
          </a:p>
          <a:p>
            <a:r>
              <a:rPr lang="en-US" dirty="0">
                <a:solidFill>
                  <a:srgbClr val="008000"/>
                </a:solidFill>
              </a:rPr>
              <a:t>U=10   </a:t>
            </a:r>
            <a:r>
              <a:rPr lang="en-US" dirty="0">
                <a:solidFill>
                  <a:srgbClr val="0000FF"/>
                </a:solidFill>
              </a:rPr>
              <a:t>S=100</a:t>
            </a:r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1000 (P/A)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71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652915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Density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(1/2)CV</a:t>
            </a:r>
            <a:r>
              <a:rPr lang="en-US" baseline="30000" dirty="0"/>
              <a:t>2</a:t>
            </a:r>
            <a:r>
              <a:rPr lang="en-US" dirty="0"/>
              <a:t> f</a:t>
            </a:r>
          </a:p>
          <a:p>
            <a:r>
              <a:rPr lang="en-US" dirty="0"/>
              <a:t>P </a:t>
            </a:r>
            <a:r>
              <a:rPr lang="en-US" dirty="0">
                <a:sym typeface="Wingdings" charset="2"/>
              </a:rPr>
              <a:t> (1/</a:t>
            </a:r>
            <a:r>
              <a:rPr lang="en-US" dirty="0"/>
              <a:t>S) (1/U</a:t>
            </a:r>
            <a:r>
              <a:rPr lang="en-US" baseline="30000" dirty="0"/>
              <a:t>2</a:t>
            </a:r>
            <a:r>
              <a:rPr lang="en-US" dirty="0"/>
              <a:t>) (S</a:t>
            </a:r>
            <a:r>
              <a:rPr lang="en-US" baseline="30000" dirty="0"/>
              <a:t>2</a:t>
            </a:r>
            <a:r>
              <a:rPr lang="en-US" dirty="0"/>
              <a:t>/U) = S/U</a:t>
            </a:r>
            <a:r>
              <a:rPr lang="en-US" baseline="30000" dirty="0"/>
              <a:t>3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 (S/U</a:t>
            </a:r>
            <a:r>
              <a:rPr lang="en-US" baseline="30000" dirty="0"/>
              <a:t>3</a:t>
            </a:r>
            <a:r>
              <a:rPr lang="en-US" dirty="0"/>
              <a:t>) / (1/S</a:t>
            </a:r>
            <a:r>
              <a:rPr lang="en-US" baseline="30000" dirty="0"/>
              <a:t>2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S</a:t>
            </a:r>
            <a:r>
              <a:rPr lang="en-US" baseline="30000" dirty="0"/>
              <a:t>3</a:t>
            </a:r>
            <a:r>
              <a:rPr lang="en-US" dirty="0"/>
              <a:t>/U</a:t>
            </a:r>
            <a:r>
              <a:rPr lang="en-US" baseline="30000" dirty="0"/>
              <a:t>3</a:t>
            </a:r>
            <a:endParaRPr lang="en-US" dirty="0"/>
          </a:p>
          <a:p>
            <a:endParaRPr lang="en-US" baseline="30000" dirty="0"/>
          </a:p>
          <a:p>
            <a:r>
              <a:rPr lang="en-US" dirty="0">
                <a:solidFill>
                  <a:srgbClr val="008000"/>
                </a:solidFill>
              </a:rPr>
              <a:t>U=10   </a:t>
            </a:r>
            <a:r>
              <a:rPr lang="en-US" dirty="0">
                <a:solidFill>
                  <a:srgbClr val="0000FF"/>
                </a:solidFill>
              </a:rPr>
              <a:t>S=100</a:t>
            </a:r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1000 (P/A)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Compare with ideal scaling:</a:t>
            </a:r>
          </a:p>
          <a:p>
            <a:r>
              <a:rPr lang="en-US" dirty="0"/>
              <a:t>P/A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baseline="30000" dirty="0"/>
              <a:t>3</a:t>
            </a:r>
            <a:r>
              <a:rPr lang="en-US" dirty="0"/>
              <a:t>×P </a:t>
            </a:r>
            <a:r>
              <a:rPr lang="en-US" dirty="0">
                <a:sym typeface="Wingdings"/>
              </a:rPr>
              <a:t>(ideal scaling)</a:t>
            </a:r>
            <a:endParaRPr lang="en-US" dirty="0"/>
          </a:p>
          <a:p>
            <a:r>
              <a:rPr lang="en-US" dirty="0"/>
              <a:t>P/A </a:t>
            </a:r>
            <a:r>
              <a:rPr lang="en-US" dirty="0">
                <a:sym typeface="Wingdings"/>
              </a:rPr>
              <a:t> 1,000,000 (P/A) (ideal scaling)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72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08664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Methods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4" b="41448"/>
          <a:stretch/>
        </p:blipFill>
        <p:spPr>
          <a:xfrm>
            <a:off x="685800" y="1600200"/>
            <a:ext cx="7772400" cy="293309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311846-0A5D-2948-B65B-537891E8F1FD}"/>
              </a:ext>
            </a:extLst>
          </p:cNvPr>
          <p:cNvSpPr txBox="1"/>
          <p:nvPr/>
        </p:nvSpPr>
        <p:spPr>
          <a:xfrm>
            <a:off x="3694902" y="2133600"/>
            <a:ext cx="115448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4EFE58"/>
                </a:solidFill>
                <a:latin typeface="Times" pitchFamily="2" charset="0"/>
              </a:rPr>
              <a:t>Constant Field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A156A-6CEC-4848-A99C-7F5401E9D71D}"/>
              </a:ext>
            </a:extLst>
          </p:cNvPr>
          <p:cNvSpPr txBox="1"/>
          <p:nvPr/>
        </p:nvSpPr>
        <p:spPr>
          <a:xfrm>
            <a:off x="6536016" y="2133600"/>
            <a:ext cx="1693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366FF"/>
                </a:solidFill>
                <a:latin typeface="Times" pitchFamily="2" charset="0"/>
              </a:rPr>
              <a:t>Constant Voltage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A9AF00-7271-2640-B019-33A16AE3268D}"/>
              </a:ext>
            </a:extLst>
          </p:cNvPr>
          <p:cNvSpPr txBox="1"/>
          <p:nvPr/>
        </p:nvSpPr>
        <p:spPr>
          <a:xfrm>
            <a:off x="5334000" y="4648200"/>
            <a:ext cx="782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225EF"/>
                </a:solidFill>
              </a:rPr>
              <a:t>U&lt;S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FDAC03D4-D743-0543-88CF-75069A2BB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4994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42 Years of </a:t>
            </a:r>
            <a:r>
              <a:rPr lang="en-US" dirty="0" err="1"/>
              <a:t>uP</a:t>
            </a:r>
            <a:r>
              <a:rPr lang="en-US" dirty="0"/>
              <a:t> Trend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5" name="Picture 4" descr="screen-capt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8230043" cy="52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548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Scaling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Ends in your lifetime</a:t>
            </a:r>
          </a:p>
          <a:p>
            <a:r>
              <a:rPr lang="en-US" dirty="0"/>
              <a:t>Perhaps already:</a:t>
            </a:r>
          </a:p>
          <a:p>
            <a:pPr lvl="1"/>
            <a:r>
              <a:rPr lang="en-US" dirty="0"/>
              <a:t>"Basically, this is the end of scaling.”</a:t>
            </a:r>
          </a:p>
          <a:p>
            <a:pPr lvl="2"/>
            <a:r>
              <a:rPr lang="en-US" dirty="0"/>
              <a:t>May 2005, Bernard </a:t>
            </a:r>
            <a:r>
              <a:rPr lang="en-US" dirty="0" err="1"/>
              <a:t>Meyerson</a:t>
            </a:r>
            <a:r>
              <a:rPr lang="en-US" dirty="0"/>
              <a:t>, V.P. and chief technologist for IBM's systems and technology group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75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372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ITRS 2.0 Report 2015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hlink"/>
              </a:buClr>
              <a:buSzPct val="60000"/>
              <a:buFont typeface="Wingdings" charset="0"/>
              <a:buChar char="q"/>
            </a:pPr>
            <a:r>
              <a:rPr lang="en-US" dirty="0"/>
              <a:t>“After 2021, the report forecasts, it will no longer be economically desirable for companies to continue traditional transistor miniaturization in microprocessors.”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75248D-43C6-1347-B7C5-B96934628EC5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860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23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is-IS" dirty="0"/>
              <a:t>…</a:t>
            </a:r>
            <a:endParaRPr lang="en-US" dirty="0"/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00" b="-2160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288" y="5715000"/>
            <a:ext cx="8806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Source:https</a:t>
            </a:r>
            <a:r>
              <a:rPr lang="en-US" sz="1200" dirty="0"/>
              <a:t>://</a:t>
            </a:r>
            <a:r>
              <a:rPr lang="en-US" sz="1200" dirty="0" err="1"/>
              <a:t>newsroom.intel.com</a:t>
            </a:r>
            <a:r>
              <a:rPr lang="en-US" sz="1200" dirty="0"/>
              <a:t>/newsroom/</a:t>
            </a:r>
            <a:r>
              <a:rPr lang="en-US" sz="1200" dirty="0" err="1"/>
              <a:t>wp</a:t>
            </a:r>
            <a:r>
              <a:rPr lang="en-US" sz="1200" dirty="0"/>
              <a:t>-content/uploads/sites/11/2017/09/mark-</a:t>
            </a:r>
            <a:r>
              <a:rPr lang="en-US" sz="1200" dirty="0" err="1"/>
              <a:t>bohr</a:t>
            </a:r>
            <a:r>
              <a:rPr lang="en-US" sz="1200" dirty="0"/>
              <a:t>-on-continuing-</a:t>
            </a:r>
            <a:r>
              <a:rPr lang="en-US" sz="1200" dirty="0" err="1"/>
              <a:t>moores</a:t>
            </a:r>
            <a:r>
              <a:rPr lang="en-US" sz="1200" dirty="0"/>
              <a:t>-</a:t>
            </a:r>
            <a:r>
              <a:rPr lang="en-US" sz="1200" dirty="0" err="1"/>
              <a:t>law.pdf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4067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7" name="Content Placeholder 6" descr="screen-capture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92" b="-10392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23288" y="5715000"/>
            <a:ext cx="8806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Source:https</a:t>
            </a:r>
            <a:r>
              <a:rPr lang="en-US" sz="1200" dirty="0"/>
              <a:t>://</a:t>
            </a:r>
            <a:r>
              <a:rPr lang="en-US" sz="1200" dirty="0" err="1"/>
              <a:t>newsroom.intel.com</a:t>
            </a:r>
            <a:r>
              <a:rPr lang="en-US" sz="1200" dirty="0"/>
              <a:t>/newsroom/</a:t>
            </a:r>
            <a:r>
              <a:rPr lang="en-US" sz="1200" dirty="0" err="1"/>
              <a:t>wp</a:t>
            </a:r>
            <a:r>
              <a:rPr lang="en-US" sz="1200" dirty="0"/>
              <a:t>-content/uploads/sites/11/2017/09/mark-</a:t>
            </a:r>
            <a:r>
              <a:rPr lang="en-US" sz="1200" dirty="0" err="1"/>
              <a:t>bohr</a:t>
            </a:r>
            <a:r>
              <a:rPr lang="en-US" sz="1200" dirty="0"/>
              <a:t>-on-continuing-</a:t>
            </a:r>
            <a:r>
              <a:rPr lang="en-US" sz="1200" dirty="0" err="1"/>
              <a:t>moores</a:t>
            </a:r>
            <a:r>
              <a:rPr lang="en-US" sz="1200" dirty="0"/>
              <a:t>-</a:t>
            </a:r>
            <a:r>
              <a:rPr lang="en-US" sz="1200" dirty="0" err="1"/>
              <a:t>law.pdf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8408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Moderately predictable VLSI Scaling</a:t>
            </a:r>
          </a:p>
          <a:p>
            <a:pPr lvl="1"/>
            <a:r>
              <a:rPr lang="en-US" dirty="0"/>
              <a:t>unprecedented capacities/capability growth for engineered systems</a:t>
            </a:r>
          </a:p>
          <a:p>
            <a:pPr lvl="1"/>
            <a:r>
              <a:rPr lang="en-US" dirty="0"/>
              <a:t>…but not for much longer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79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2136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Cells</a:t>
            </a:r>
          </a:p>
        </p:txBody>
      </p:sp>
      <p:pic>
        <p:nvPicPr>
          <p:cNvPr id="6" name="Content Placeholder 5" descr="screen-captur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 b="-555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35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HW 4 due </a:t>
            </a:r>
            <a:r>
              <a:rPr lang="en-US" dirty="0">
                <a:solidFill>
                  <a:srgbClr val="FF0000"/>
                </a:solidFill>
              </a:rPr>
              <a:t>Friday </a:t>
            </a:r>
            <a:r>
              <a:rPr lang="en-US" dirty="0"/>
              <a:t>10/8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4953000" cy="457200"/>
          </a:xfrm>
          <a:prstGeom prst="rect">
            <a:avLst/>
          </a:prstGeom>
        </p:spPr>
        <p:txBody>
          <a:bodyPr anchor="b"/>
          <a:lstStyle/>
          <a:p>
            <a:pPr algn="l"/>
            <a:r>
              <a:rPr lang="en-US" altLang="ko-KR" sz="1600" dirty="0">
                <a:latin typeface="Garamond"/>
                <a:cs typeface="Garamond"/>
              </a:rPr>
              <a:t>Penn ESE 370 Fall </a:t>
            </a:r>
            <a:r>
              <a:rPr lang="is-IS" altLang="ko-KR" sz="1600" dirty="0">
                <a:latin typeface="Garamond"/>
                <a:cs typeface="Garamond"/>
              </a:rPr>
              <a:t>2021</a:t>
            </a:r>
            <a:r>
              <a:rPr lang="en-US" altLang="ko-KR" sz="1600" dirty="0">
                <a:latin typeface="Garamond"/>
                <a:cs typeface="Garamond"/>
              </a:rPr>
              <a:t> - Khanna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80</a:t>
            </a:fld>
            <a:endParaRPr lang="en-US" sz="1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94372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Technology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Premise:</a:t>
            </a:r>
            <a:r>
              <a:rPr lang="en-US" dirty="0"/>
              <a:t> features scale “uniformly”</a:t>
            </a:r>
          </a:p>
          <a:p>
            <a:pPr lvl="1"/>
            <a:r>
              <a:rPr lang="en-US" dirty="0"/>
              <a:t>everything gets better in a predictable manner</a:t>
            </a:r>
          </a:p>
          <a:p>
            <a:endParaRPr lang="en-US" b="1" dirty="0"/>
          </a:p>
          <a:p>
            <a:r>
              <a:rPr lang="en-US" b="1" dirty="0"/>
              <a:t>Parameters: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latin typeface="Symbol" charset="2"/>
              </a:rPr>
              <a:t>l </a:t>
            </a:r>
            <a:r>
              <a:rPr lang="en-US" dirty="0"/>
              <a:t>(lambda) -- Mead and Conway (L=2</a:t>
            </a:r>
            <a:r>
              <a:rPr lang="en-US" dirty="0">
                <a:latin typeface="Symbol" charset="2"/>
              </a:rPr>
              <a:t>l</a:t>
            </a:r>
            <a:r>
              <a:rPr lang="en-US" dirty="0"/>
              <a:t>)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F -- Half pitch – ITRS   (F=2</a:t>
            </a:r>
            <a:r>
              <a:rPr lang="en-US" dirty="0">
                <a:latin typeface="Symbol" charset="2"/>
              </a:rPr>
              <a:t>l</a:t>
            </a:r>
            <a:r>
              <a:rPr lang="en-US" dirty="0"/>
              <a:t>=L)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S – scale factor –</a:t>
            </a:r>
            <a:r>
              <a:rPr lang="en-US" dirty="0">
                <a:latin typeface="Symbol" charset="2"/>
              </a:rPr>
              <a:t> </a:t>
            </a:r>
            <a:r>
              <a:rPr lang="en-US" dirty="0" err="1"/>
              <a:t>Rabaey</a:t>
            </a:r>
            <a:endParaRPr lang="en-US" dirty="0"/>
          </a:p>
          <a:p>
            <a:pPr lvl="2">
              <a:buFont typeface="Wingdings" charset="2"/>
              <a:buChar char="§"/>
            </a:pPr>
            <a:r>
              <a:rPr lang="en-US" sz="2800" dirty="0"/>
              <a:t>F</a:t>
            </a:r>
            <a:r>
              <a:rPr lang="en-US" sz="2800" baseline="30000" dirty="0"/>
              <a:t>’</a:t>
            </a:r>
            <a:r>
              <a:rPr lang="en-US" sz="2800" dirty="0"/>
              <a:t>=F/S</a:t>
            </a:r>
          </a:p>
          <a:p>
            <a:pPr lvl="3">
              <a:buFont typeface="Wingdings" charset="2"/>
              <a:buChar char="§"/>
            </a:pPr>
            <a:r>
              <a:rPr lang="en-US" sz="2400" dirty="0"/>
              <a:t>S&gt;1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800" smtClean="0">
                <a:latin typeface="Garamond"/>
                <a:cs typeface="Garamond"/>
              </a:rPr>
              <a:pPr algn="r"/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C6E15A-CB74-DC4A-AE9E-8BA290DF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0403" y="2270125"/>
            <a:ext cx="1905000" cy="39782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3EE654E2-DE12-2B4F-8C49-8F728F990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867" y="5181600"/>
            <a:ext cx="1325298" cy="90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(Typical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DRAM)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CBF0BF12-3948-DE42-84FC-A0CEF1AED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141" y="3168650"/>
            <a:ext cx="273050" cy="19367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77BD1479-FF1E-B045-8C98-194E5F361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666" y="3168650"/>
            <a:ext cx="268288" cy="19367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DB1143FD-5D10-C54A-8648-413192B2D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366" y="4532313"/>
            <a:ext cx="231775" cy="269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880D58EE-13BB-9844-A26A-7C7C98AF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366" y="3492500"/>
            <a:ext cx="231775" cy="257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4D9A8944-7CF9-F843-AA1D-83CFF671A6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2716" y="3497263"/>
            <a:ext cx="211138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2A71CA25-4034-E04C-A427-E51656F9F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2241" y="3508375"/>
            <a:ext cx="212725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B19283B3-BCED-6C42-8649-D4D28E5B1D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2716" y="4537075"/>
            <a:ext cx="211138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65561703-143D-9343-86E1-55793B042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2241" y="4548188"/>
            <a:ext cx="212725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E22C711E-97B6-D94A-A3CC-756C5BD6F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0716" y="4014788"/>
            <a:ext cx="230188" cy="2619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CB23AE3F-A53E-B34F-9D14-5DDBB142C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23891" y="4019550"/>
            <a:ext cx="206375" cy="241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454FFC48-1A8D-E947-ACF9-49D289F60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3416" y="4032250"/>
            <a:ext cx="209550" cy="238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5">
            <a:extLst>
              <a:ext uri="{FF2B5EF4-FFF2-40B4-BE49-F238E27FC236}">
                <a16:creationId xmlns:a16="http://schemas.microsoft.com/office/drawing/2014/main" id="{19466F06-821F-9C47-B960-B589EDDBAA7E}"/>
              </a:ext>
            </a:extLst>
          </p:cNvPr>
          <p:cNvGrpSpPr>
            <a:grpSpLocks/>
          </p:cNvGrpSpPr>
          <p:nvPr/>
        </p:nvGrpSpPr>
        <p:grpSpPr bwMode="auto">
          <a:xfrm>
            <a:off x="7200003" y="2368550"/>
            <a:ext cx="611188" cy="788988"/>
            <a:chOff x="1392" y="1492"/>
            <a:chExt cx="385" cy="497"/>
          </a:xfrm>
        </p:grpSpPr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07041D0B-1BBB-FD4A-8DC2-628908565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878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CA3A5C1B-2764-DB4A-AB4F-BAF0B8047E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3" y="1878"/>
              <a:ext cx="0" cy="1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8">
              <a:extLst>
                <a:ext uri="{FF2B5EF4-FFF2-40B4-BE49-F238E27FC236}">
                  <a16:creationId xmlns:a16="http://schemas.microsoft.com/office/drawing/2014/main" id="{1E474FA9-11B0-D847-BA04-0242146FC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1492"/>
              <a:ext cx="38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20000"/>
                </a:spcBef>
                <a:buFontTx/>
                <a:buChar char=" "/>
              </a:pPr>
              <a:r>
                <a:rPr lang="en-US" sz="1400" b="1" dirty="0">
                  <a:solidFill>
                    <a:srgbClr val="000000"/>
                  </a:solidFill>
                </a:rPr>
                <a:t>Metal </a:t>
              </a:r>
            </a:p>
            <a:p>
              <a:pPr algn="ctr" eaLnBrk="1" hangingPunct="1">
                <a:spcBef>
                  <a:spcPct val="20000"/>
                </a:spcBef>
                <a:buFontTx/>
                <a:buChar char=" "/>
              </a:pPr>
              <a:r>
                <a:rPr lang="en-US" sz="1400" b="1" dirty="0">
                  <a:solidFill>
                    <a:srgbClr val="000000"/>
                  </a:solidFill>
                </a:rPr>
                <a:t>Pitch</a:t>
              </a:r>
            </a:p>
            <a:p>
              <a:pPr algn="ctr" eaLnBrk="1" hangingPunct="1">
                <a:spcBef>
                  <a:spcPct val="20000"/>
                </a:spcBef>
                <a:buFontTx/>
                <a:buChar char=" "/>
              </a:pP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B4B6F58A-25DD-8748-A221-63A574B7F2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1941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206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MIT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28595</TotalTime>
  <Words>3984</Words>
  <Application>Microsoft Macintosh PowerPoint</Application>
  <PresentationFormat>On-screen Show (4:3)</PresentationFormat>
  <Paragraphs>785</Paragraphs>
  <Slides>80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Comic Sans MS</vt:lpstr>
      <vt:lpstr>Constantia</vt:lpstr>
      <vt:lpstr>Garamond</vt:lpstr>
      <vt:lpstr>Lucida Grande</vt:lpstr>
      <vt:lpstr>Symbol</vt:lpstr>
      <vt:lpstr>Tahoma</vt:lpstr>
      <vt:lpstr>Times</vt:lpstr>
      <vt:lpstr>Times New Roman</vt:lpstr>
      <vt:lpstr>Wingdings</vt:lpstr>
      <vt:lpstr>MIT</vt:lpstr>
      <vt:lpstr>Equation</vt:lpstr>
      <vt:lpstr>PowerPoint Presentation</vt:lpstr>
      <vt:lpstr>Today</vt:lpstr>
      <vt:lpstr>4x4 6T SRAM Memory</vt:lpstr>
      <vt:lpstr>Circuit Extraction</vt:lpstr>
      <vt:lpstr>Circuit Extraction</vt:lpstr>
      <vt:lpstr>Circuit Extraction</vt:lpstr>
      <vt:lpstr>Scaling</vt:lpstr>
      <vt:lpstr>Standard Cells</vt:lpstr>
      <vt:lpstr>Scaling Technology</vt:lpstr>
      <vt:lpstr>Microprocessor Trans Count 1971-2015</vt:lpstr>
      <vt:lpstr>Intel Cost Scaling</vt:lpstr>
      <vt:lpstr>More Moore  Scaling</vt:lpstr>
      <vt:lpstr>22nm 3D FinFET Transistor</vt:lpstr>
      <vt:lpstr>ITRS Roadmap</vt:lpstr>
      <vt:lpstr>More-than-Moore</vt:lpstr>
      <vt:lpstr>Preclass 1</vt:lpstr>
      <vt:lpstr>MOS Transistor Scaling - (1974 to present)</vt:lpstr>
      <vt:lpstr>Scaling</vt:lpstr>
      <vt:lpstr>Full Scaling (Ideal Scaling)</vt:lpstr>
      <vt:lpstr>Effects on Physical Properties and Specs?</vt:lpstr>
      <vt:lpstr>Area</vt:lpstr>
      <vt:lpstr>Area</vt:lpstr>
      <vt:lpstr>Capacitance</vt:lpstr>
      <vt:lpstr>Capacitance</vt:lpstr>
      <vt:lpstr>Capacitance</vt:lpstr>
      <vt:lpstr>Capacitance</vt:lpstr>
      <vt:lpstr>Wire Resistance</vt:lpstr>
      <vt:lpstr>Wire Resistance</vt:lpstr>
      <vt:lpstr>Current</vt:lpstr>
      <vt:lpstr>Current</vt:lpstr>
      <vt:lpstr>Current</vt:lpstr>
      <vt:lpstr>Current</vt:lpstr>
      <vt:lpstr>Current</vt:lpstr>
      <vt:lpstr>Gate Delay</vt:lpstr>
      <vt:lpstr>Gate Delay</vt:lpstr>
      <vt:lpstr>Wire Delay</vt:lpstr>
      <vt:lpstr>Wire Delay</vt:lpstr>
      <vt:lpstr>Power Dissipation (Dynamic)</vt:lpstr>
      <vt:lpstr>Power Dissipation (Dynamic)</vt:lpstr>
      <vt:lpstr>Power Dissipation (Dynamic)</vt:lpstr>
      <vt:lpstr>Power Dissipation (Dynamic)</vt:lpstr>
      <vt:lpstr>Effects? (Preclass 2)</vt:lpstr>
      <vt:lpstr>Power Density</vt:lpstr>
      <vt:lpstr>Power Density</vt:lpstr>
      <vt:lpstr>But…</vt:lpstr>
      <vt:lpstr>Improving Resistance</vt:lpstr>
      <vt:lpstr>Improving Resistance</vt:lpstr>
      <vt:lpstr>Capacitance and Leakage</vt:lpstr>
      <vt:lpstr>Capacitance and Leakage</vt:lpstr>
      <vt:lpstr>High-K dielectric Survey</vt:lpstr>
      <vt:lpstr>Wire Layers = More Wiring</vt:lpstr>
      <vt:lpstr>Gate Delay</vt:lpstr>
      <vt:lpstr>Gate Delay</vt:lpstr>
      <vt:lpstr>Gate Delay</vt:lpstr>
      <vt:lpstr>But… Power Dissipation (Dynamic)</vt:lpstr>
      <vt:lpstr>But… Power Dissipation (Dynamic)</vt:lpstr>
      <vt:lpstr>…And Power Density</vt:lpstr>
      <vt:lpstr>…And Power Density</vt:lpstr>
      <vt:lpstr>Historical Voltage Scaling</vt:lpstr>
      <vt:lpstr>Historical Voltage Scaling</vt:lpstr>
      <vt:lpstr>Scale V separately with Factor U, (U&lt;S)</vt:lpstr>
      <vt:lpstr>Scale V separately with Factor U</vt:lpstr>
      <vt:lpstr>Scale V separately with Factor U</vt:lpstr>
      <vt:lpstr>Scale V separately with Factor U</vt:lpstr>
      <vt:lpstr>Scale V separately with Factor U</vt:lpstr>
      <vt:lpstr>Preclass 3 </vt:lpstr>
      <vt:lpstr>Scale V separately with Factor U</vt:lpstr>
      <vt:lpstr>Scale V separately with Factor U</vt:lpstr>
      <vt:lpstr>Scale V separately with Factor U</vt:lpstr>
      <vt:lpstr>Power Density Impact</vt:lpstr>
      <vt:lpstr>Power Density Impact</vt:lpstr>
      <vt:lpstr>Power Density Impact</vt:lpstr>
      <vt:lpstr>Scaling Methods</vt:lpstr>
      <vt:lpstr>42 Years of uP Trend Data</vt:lpstr>
      <vt:lpstr>Conventional Scaling</vt:lpstr>
      <vt:lpstr>ITRS 2.0 Report 2015</vt:lpstr>
      <vt:lpstr>BUT…</vt:lpstr>
      <vt:lpstr>BUT…</vt:lpstr>
      <vt:lpstr>Big Ideas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2175</cp:revision>
  <cp:lastPrinted>2020-10-02T15:56:58Z</cp:lastPrinted>
  <dcterms:created xsi:type="dcterms:W3CDTF">2001-05-14T03:33:13Z</dcterms:created>
  <dcterms:modified xsi:type="dcterms:W3CDTF">2021-10-04T15:37:46Z</dcterms:modified>
</cp:coreProperties>
</file>