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317" r:id="rId2"/>
    <p:sldId id="363" r:id="rId3"/>
    <p:sldId id="364" r:id="rId4"/>
    <p:sldId id="365" r:id="rId5"/>
    <p:sldId id="639" r:id="rId6"/>
    <p:sldId id="377" r:id="rId7"/>
    <p:sldId id="305" r:id="rId8"/>
    <p:sldId id="328" r:id="rId9"/>
    <p:sldId id="347" r:id="rId10"/>
    <p:sldId id="348" r:id="rId11"/>
    <p:sldId id="259" r:id="rId12"/>
    <p:sldId id="260" r:id="rId13"/>
    <p:sldId id="261" r:id="rId14"/>
    <p:sldId id="316" r:id="rId15"/>
    <p:sldId id="263" r:id="rId16"/>
    <p:sldId id="262" r:id="rId17"/>
    <p:sldId id="264" r:id="rId18"/>
    <p:sldId id="266" r:id="rId19"/>
    <p:sldId id="378" r:id="rId20"/>
    <p:sldId id="290" r:id="rId21"/>
    <p:sldId id="321" r:id="rId22"/>
    <p:sldId id="382" r:id="rId23"/>
    <p:sldId id="270" r:id="rId24"/>
    <p:sldId id="29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383" r:id="rId33"/>
    <p:sldId id="280" r:id="rId34"/>
    <p:sldId id="380" r:id="rId35"/>
    <p:sldId id="281" r:id="rId36"/>
    <p:sldId id="292" r:id="rId37"/>
    <p:sldId id="282" r:id="rId38"/>
    <p:sldId id="283" r:id="rId39"/>
    <p:sldId id="285" r:id="rId40"/>
    <p:sldId id="289" r:id="rId41"/>
    <p:sldId id="286" r:id="rId42"/>
    <p:sldId id="287" r:id="rId43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6300"/>
    <a:srgbClr val="FF6601"/>
    <a:srgbClr val="5F5F5F"/>
    <a:srgbClr val="808080"/>
    <a:srgbClr val="080808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9" autoAdjust="0"/>
    <p:restoredTop sz="77107" autoAdjust="0"/>
  </p:normalViewPr>
  <p:slideViewPr>
    <p:cSldViewPr>
      <p:cViewPr varScale="1">
        <p:scale>
          <a:sx n="82" d="100"/>
          <a:sy n="82" d="100"/>
        </p:scale>
        <p:origin x="1184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4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3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3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5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5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28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1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13:  October 6,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Inverter Performance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4591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screen-capture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92" b="-1039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3288" y="5715000"/>
            <a:ext cx="8806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Source:https</a:t>
            </a:r>
            <a:r>
              <a:rPr lang="en-US" sz="1200" dirty="0"/>
              <a:t>://</a:t>
            </a:r>
            <a:r>
              <a:rPr lang="en-US" sz="1200" dirty="0" err="1"/>
              <a:t>newsroom.intel.com</a:t>
            </a:r>
            <a:r>
              <a:rPr lang="en-US" sz="1200" dirty="0"/>
              <a:t>/newsroom/</a:t>
            </a:r>
            <a:r>
              <a:rPr lang="en-US" sz="1200" dirty="0" err="1"/>
              <a:t>wp</a:t>
            </a:r>
            <a:r>
              <a:rPr lang="en-US" sz="1200" dirty="0"/>
              <a:t>-content/uploads/sites/11/2017/09/mark-</a:t>
            </a:r>
            <a:r>
              <a:rPr lang="en-US" sz="1200" dirty="0" err="1"/>
              <a:t>bohr</a:t>
            </a:r>
            <a:r>
              <a:rPr lang="en-US" sz="1200" dirty="0"/>
              <a:t>-on-continuing-</a:t>
            </a:r>
            <a:r>
              <a:rPr lang="en-US" sz="1200" dirty="0" err="1"/>
              <a:t>moores</a:t>
            </a:r>
            <a:r>
              <a:rPr lang="en-US" sz="1200" dirty="0"/>
              <a:t>-</a:t>
            </a:r>
            <a:r>
              <a:rPr lang="en-US" sz="1200" dirty="0" err="1"/>
              <a:t>law.pdf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88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Previously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as RC-charging</a:t>
            </a:r>
          </a:p>
          <a:p>
            <a:r>
              <a:rPr lang="en-US" dirty="0"/>
              <a:t>Transistor</a:t>
            </a:r>
          </a:p>
          <a:p>
            <a:pPr lvl="1"/>
            <a:r>
              <a:rPr lang="en-US" dirty="0"/>
              <a:t>Capacitance</a:t>
            </a:r>
          </a:p>
          <a:p>
            <a:pPr lvl="1"/>
            <a:r>
              <a:rPr lang="en-US" dirty="0"/>
              <a:t>Drive Current</a:t>
            </a:r>
          </a:p>
          <a:p>
            <a:pPr lvl="1"/>
            <a:r>
              <a:rPr lang="en-US" dirty="0"/>
              <a:t>Function of geometry (W/L)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dirty="0"/>
              <a:t>-model</a:t>
            </a:r>
          </a:p>
          <a:p>
            <a:r>
              <a:rPr lang="en-US" dirty="0"/>
              <a:t>Sizing</a:t>
            </a:r>
          </a:p>
          <a:p>
            <a:r>
              <a:rPr lang="en-US" dirty="0"/>
              <a:t>Large </a:t>
            </a:r>
            <a:r>
              <a:rPr lang="en-US" dirty="0" err="1"/>
              <a:t>Fanout</a:t>
            </a:r>
            <a:endParaRPr lang="en-US" dirty="0"/>
          </a:p>
          <a:p>
            <a:r>
              <a:rPr lang="en-US" dirty="0"/>
              <a:t>Capacitance Revisited</a:t>
            </a:r>
          </a:p>
          <a:p>
            <a:pPr lvl="1"/>
            <a:r>
              <a:rPr lang="en-US" dirty="0"/>
              <a:t>Miller Effect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 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I</a:t>
            </a:r>
            <a:r>
              <a:rPr lang="en-US" baseline="-25000" dirty="0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 as a function of W?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happens to C</a:t>
            </a:r>
            <a:r>
              <a:rPr lang="en-US" baseline="-25000" dirty="0">
                <a:solidFill>
                  <a:srgbClr val="FF6600"/>
                </a:solidFill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 as a function of W?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5476"/>
              </p:ext>
            </p:extLst>
          </p:nvPr>
        </p:nvGraphicFramePr>
        <p:xfrm>
          <a:off x="4648200" y="3429000"/>
          <a:ext cx="2452688" cy="55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3" imgW="787400" imgH="177800" progId="Equation.3">
                  <p:embed/>
                </p:oleObj>
              </mc:Choice>
              <mc:Fallback>
                <p:oleObj name="Equation" r:id="rId3" imgW="787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2452688" cy="552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687738"/>
              </p:ext>
            </p:extLst>
          </p:nvPr>
        </p:nvGraphicFramePr>
        <p:xfrm>
          <a:off x="2667000" y="1676400"/>
          <a:ext cx="55784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5" imgW="2044700" imgH="393700" progId="Equation.3">
                  <p:embed/>
                </p:oleObj>
              </mc:Choice>
              <mc:Fallback>
                <p:oleObj name="Equation" r:id="rId5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5578475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 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I</a:t>
            </a:r>
            <a:r>
              <a:rPr lang="en-US" baseline="-25000" dirty="0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 as a function of W?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happens to C</a:t>
            </a:r>
            <a:r>
              <a:rPr lang="en-US" baseline="-25000" dirty="0">
                <a:solidFill>
                  <a:srgbClr val="FF6600"/>
                </a:solidFill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 as a function of W?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Conclude: </a:t>
            </a:r>
            <a:r>
              <a:rPr lang="en-US" dirty="0"/>
              <a:t>faster transistors present more load on their inputs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00094"/>
              </p:ext>
            </p:extLst>
          </p:nvPr>
        </p:nvGraphicFramePr>
        <p:xfrm>
          <a:off x="4648200" y="3429000"/>
          <a:ext cx="2452688" cy="55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3" imgW="787400" imgH="177800" progId="Equation.3">
                  <p:embed/>
                </p:oleObj>
              </mc:Choice>
              <mc:Fallback>
                <p:oleObj name="Equation" r:id="rId3" imgW="787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2452688" cy="552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19064"/>
              </p:ext>
            </p:extLst>
          </p:nvPr>
        </p:nvGraphicFramePr>
        <p:xfrm>
          <a:off x="2667000" y="1676400"/>
          <a:ext cx="55784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5" imgW="2044700" imgH="393700" progId="Equation.3">
                  <p:embed/>
                </p:oleObj>
              </mc:Choice>
              <mc:Fallback>
                <p:oleObj name="Equation" r:id="rId5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5578475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Delay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 = I</a:t>
            </a:r>
            <a:r>
              <a:rPr lang="en-US" baseline="-25000" dirty="0"/>
              <a:t>ds</a:t>
            </a:r>
            <a:r>
              <a:rPr lang="en-US" dirty="0"/>
              <a:t> of minimum size NMOS device</a:t>
            </a:r>
          </a:p>
          <a:p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= gate capacitance of minimum size NMOS device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baseline="-25000" dirty="0" err="1"/>
              <a:t>drive</a:t>
            </a:r>
            <a:r>
              <a:rPr lang="en-US" dirty="0"/>
              <a:t> = WI</a:t>
            </a:r>
            <a:r>
              <a:rPr lang="en-US" baseline="-25000" dirty="0"/>
              <a:t>0</a:t>
            </a:r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g</a:t>
            </a:r>
            <a:r>
              <a:rPr lang="en-US" dirty="0"/>
              <a:t> = WC</a:t>
            </a:r>
            <a:r>
              <a:rPr lang="en-US" baseline="-25000" dirty="0"/>
              <a:t>0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Delay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Resistance of minimum size NMOS device</a:t>
            </a:r>
          </a:p>
          <a:p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= gate capacitance of minimum size NMOS device</a:t>
            </a:r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baseline="-25000" dirty="0" err="1"/>
              <a:t>drive</a:t>
            </a:r>
            <a:r>
              <a:rPr lang="en-US" dirty="0"/>
              <a:t> = R</a:t>
            </a:r>
            <a:r>
              <a:rPr lang="en-US" baseline="-25000" dirty="0"/>
              <a:t>0</a:t>
            </a:r>
            <a:r>
              <a:rPr lang="en-US" dirty="0"/>
              <a:t>/W </a:t>
            </a:r>
          </a:p>
          <a:p>
            <a:r>
              <a:rPr lang="en-US" dirty="0"/>
              <a:t>C</a:t>
            </a:r>
            <a:r>
              <a:rPr lang="en-US" baseline="-25000" dirty="0"/>
              <a:t>g</a:t>
            </a:r>
            <a:r>
              <a:rPr lang="en-US" dirty="0"/>
              <a:t> = WC</a:t>
            </a:r>
            <a:r>
              <a:rPr lang="en-US" baseline="-25000" dirty="0"/>
              <a:t>0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delays are RC delays </a:t>
            </a:r>
          </a:p>
          <a:p>
            <a:r>
              <a:rPr lang="en-US" dirty="0"/>
              <a:t>Always have an R</a:t>
            </a:r>
            <a:r>
              <a:rPr lang="en-US" baseline="-25000" dirty="0"/>
              <a:t>0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term </a:t>
            </a:r>
          </a:p>
          <a:p>
            <a:r>
              <a:rPr lang="en-US" dirty="0">
                <a:latin typeface="Symbol" charset="2"/>
                <a:cs typeface="Symbol" charset="2"/>
              </a:rPr>
              <a:t>t </a:t>
            </a:r>
            <a:r>
              <a:rPr lang="en-US" dirty="0"/>
              <a:t>= R</a:t>
            </a:r>
            <a:r>
              <a:rPr lang="en-US" baseline="-25000" dirty="0"/>
              <a:t>0</a:t>
            </a:r>
            <a:r>
              <a:rPr lang="en-US" dirty="0"/>
              <a:t>C</a:t>
            </a:r>
            <a:r>
              <a:rPr lang="en-US" baseline="-25000" dirty="0"/>
              <a:t>0  </a:t>
            </a:r>
          </a:p>
          <a:p>
            <a:r>
              <a:rPr lang="en-US" dirty="0"/>
              <a:t>Express all delays in </a:t>
            </a:r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dirty="0"/>
              <a:t> units</a:t>
            </a:r>
          </a:p>
          <a:p>
            <a:r>
              <a:rPr lang="en-US" dirty="0"/>
              <a:t>Like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dirty="0"/>
              <a:t> units for measurement</a:t>
            </a:r>
          </a:p>
          <a:p>
            <a:pPr lvl="1"/>
            <a:r>
              <a:rPr lang="en-US" dirty="0"/>
              <a:t>Separate delay into </a:t>
            </a:r>
          </a:p>
          <a:p>
            <a:pPr lvl="2"/>
            <a:r>
              <a:rPr lang="en-US" dirty="0"/>
              <a:t>Technology dependent term </a:t>
            </a:r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= R</a:t>
            </a:r>
            <a:r>
              <a:rPr lang="en-US" baseline="-25000" dirty="0"/>
              <a:t>0</a:t>
            </a:r>
            <a:r>
              <a:rPr lang="en-US" dirty="0"/>
              <a:t>C</a:t>
            </a:r>
            <a:r>
              <a:rPr lang="en-US" baseline="-25000" dirty="0"/>
              <a:t>0</a:t>
            </a:r>
            <a:endParaRPr lang="en-US" dirty="0"/>
          </a:p>
          <a:p>
            <a:pPr lvl="2"/>
            <a:r>
              <a:rPr lang="en-US" dirty="0"/>
              <a:t>Technology independent coefficient </a:t>
            </a:r>
          </a:p>
          <a:p>
            <a:pPr lvl="1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should we size to equalize Rise and Fall?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Given: </a:t>
            </a:r>
          </a:p>
          <a:p>
            <a:pPr lvl="1"/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 dirty="0" err="1"/>
              <a:t>n</a:t>
            </a:r>
            <a:r>
              <a:rPr lang="en-US" dirty="0"/>
              <a:t>=500cm</a:t>
            </a:r>
            <a:r>
              <a:rPr lang="en-US" baseline="30000" dirty="0"/>
              <a:t>2</a:t>
            </a:r>
            <a:r>
              <a:rPr lang="en-US" dirty="0"/>
              <a:t>/Vs,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 dirty="0"/>
              <a:t>p</a:t>
            </a:r>
            <a:r>
              <a:rPr lang="en-US" dirty="0"/>
              <a:t>=200cm</a:t>
            </a:r>
            <a:r>
              <a:rPr lang="en-US" baseline="30000" dirty="0"/>
              <a:t>2</a:t>
            </a:r>
            <a:r>
              <a:rPr lang="en-US" dirty="0"/>
              <a:t>/Vs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drive</a:t>
            </a:r>
            <a:r>
              <a:rPr lang="en-US" dirty="0"/>
              <a:t>=R</a:t>
            </a:r>
            <a:r>
              <a:rPr lang="en-US" baseline="-25000" dirty="0"/>
              <a:t>0</a:t>
            </a:r>
            <a:r>
              <a:rPr lang="en-US" dirty="0"/>
              <a:t>/2 (</a:t>
            </a:r>
            <a:r>
              <a:rPr lang="en-US" dirty="0" err="1"/>
              <a:t>I</a:t>
            </a:r>
            <a:r>
              <a:rPr lang="en-US" baseline="-25000" dirty="0" err="1"/>
              <a:t>drive</a:t>
            </a:r>
            <a:r>
              <a:rPr lang="en-US" dirty="0"/>
              <a:t>=2I</a:t>
            </a:r>
            <a:r>
              <a:rPr lang="en-US" baseline="-25000" dirty="0"/>
              <a:t>0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How to Size Transistors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2)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07011"/>
              </p:ext>
            </p:extLst>
          </p:nvPr>
        </p:nvGraphicFramePr>
        <p:xfrm>
          <a:off x="1066800" y="3810000"/>
          <a:ext cx="42624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4" imgW="1562100" imgH="406400" progId="Equation.3">
                  <p:embed/>
                </p:oleObj>
              </mc:Choice>
              <mc:Fallback>
                <p:oleObj name="Equation" r:id="rId4" imgW="1562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426243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5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should we size to equalize Rise and Fall?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Given: </a:t>
            </a:r>
          </a:p>
          <a:p>
            <a:pPr lvl="1"/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 dirty="0" err="1"/>
              <a:t>n</a:t>
            </a:r>
            <a:r>
              <a:rPr lang="en-US" dirty="0"/>
              <a:t>=500cm</a:t>
            </a:r>
            <a:r>
              <a:rPr lang="en-US" baseline="30000" dirty="0"/>
              <a:t>2</a:t>
            </a:r>
            <a:r>
              <a:rPr lang="en-US" dirty="0"/>
              <a:t>/Vs,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 dirty="0"/>
              <a:t>p</a:t>
            </a:r>
            <a:r>
              <a:rPr lang="en-US" dirty="0"/>
              <a:t>=200cm</a:t>
            </a:r>
            <a:r>
              <a:rPr lang="en-US" baseline="30000" dirty="0"/>
              <a:t>2</a:t>
            </a:r>
            <a:r>
              <a:rPr lang="en-US" dirty="0"/>
              <a:t>/Vs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drive</a:t>
            </a:r>
            <a:r>
              <a:rPr lang="en-US" dirty="0"/>
              <a:t>=R</a:t>
            </a:r>
            <a:r>
              <a:rPr lang="en-US" baseline="-25000" dirty="0"/>
              <a:t>0</a:t>
            </a:r>
            <a:r>
              <a:rPr lang="en-US" dirty="0"/>
              <a:t>/2 (</a:t>
            </a:r>
            <a:r>
              <a:rPr lang="en-US" dirty="0" err="1"/>
              <a:t>I</a:t>
            </a:r>
            <a:r>
              <a:rPr lang="en-US" baseline="-25000" dirty="0" err="1"/>
              <a:t>drive</a:t>
            </a:r>
            <a:r>
              <a:rPr lang="en-US" dirty="0"/>
              <a:t>=2I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r>
              <a:rPr lang="en-US" dirty="0">
                <a:solidFill>
                  <a:srgbClr val="FF6601"/>
                </a:solidFill>
              </a:rPr>
              <a:t>What is input capacitance for sized devices?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How to Size Transistors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2)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66800" y="3810000"/>
          <a:ext cx="42624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4" imgW="1562100" imgH="406400" progId="Equation.3">
                  <p:embed/>
                </p:oleObj>
              </mc:Choice>
              <mc:Fallback>
                <p:oleObj name="Equation" r:id="rId4" imgW="1562100" imgH="40640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426243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8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 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f</a:t>
            </a:r>
            <a:r>
              <a:rPr lang="en-US" sz="3600" dirty="0">
                <a:cs typeface="Garamond"/>
              </a:rPr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)×f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"/>
            <a:ext cx="1642747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Ideal scale 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/>
              <a:t>S=100</a:t>
            </a:r>
          </a:p>
          <a:p>
            <a:pPr algn="l"/>
            <a:r>
              <a:rPr lang="en-US" sz="2400" dirty="0"/>
              <a:t>U=100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ideal</a:t>
            </a:r>
            <a:r>
              <a:rPr lang="en-US" sz="2400" dirty="0"/>
              <a:t>=100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352800"/>
            <a:ext cx="1552156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Cheating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S=100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</a:rPr>
              <a:t>U=10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new</a:t>
            </a:r>
            <a:r>
              <a:rPr lang="en-US" sz="2400" dirty="0"/>
              <a:t>=1000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991" y="5486400"/>
            <a:ext cx="213218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5BF6"/>
                </a:solidFill>
              </a:rPr>
              <a:t>f</a:t>
            </a:r>
            <a:r>
              <a:rPr lang="en-US" sz="2800" baseline="-25000" dirty="0" err="1">
                <a:solidFill>
                  <a:srgbClr val="FF5BF6"/>
                </a:solidFill>
              </a:rPr>
              <a:t>new</a:t>
            </a:r>
            <a:r>
              <a:rPr lang="en-US" sz="2800" dirty="0">
                <a:solidFill>
                  <a:srgbClr val="FF5BF6"/>
                </a:solidFill>
              </a:rPr>
              <a:t>/</a:t>
            </a:r>
            <a:r>
              <a:rPr lang="en-US" sz="2800" dirty="0" err="1">
                <a:solidFill>
                  <a:srgbClr val="FF5BF6"/>
                </a:solidFill>
              </a:rPr>
              <a:t>f</a:t>
            </a:r>
            <a:r>
              <a:rPr lang="en-US" sz="2800" baseline="-25000" dirty="0" err="1">
                <a:solidFill>
                  <a:srgbClr val="FF5BF6"/>
                </a:solidFill>
              </a:rPr>
              <a:t>ideal</a:t>
            </a:r>
            <a:r>
              <a:rPr lang="en-US" sz="2800" dirty="0">
                <a:solidFill>
                  <a:srgbClr val="FF5BF6"/>
                </a:solidFill>
              </a:rPr>
              <a:t>=10</a:t>
            </a:r>
            <a:endParaRPr lang="en-US" sz="2800" baseline="-25000" dirty="0">
              <a:solidFill>
                <a:srgbClr val="FF5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1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Transistors – Minimum </a:t>
            </a:r>
            <a:r>
              <a:rPr lang="en-US" dirty="0" err="1"/>
              <a:t>Avg</a:t>
            </a:r>
            <a:r>
              <a:rPr lang="en-US" dirty="0"/>
              <a:t> Delay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486399" y="2057400"/>
            <a:ext cx="3676797" cy="41148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400" dirty="0">
                <a:latin typeface="Garmond"/>
                <a:cs typeface="Garmond"/>
                <a:sym typeface="Symbol" charset="0"/>
              </a:rPr>
              <a:t> of 2.4 (= 31 </a:t>
            </a:r>
            <a:r>
              <a:rPr lang="en-US" sz="2400" dirty="0">
                <a:latin typeface="Garmond"/>
                <a:cs typeface="Garmond"/>
              </a:rPr>
              <a:t>k</a:t>
            </a:r>
            <a:r>
              <a:rPr lang="en-US" sz="2400" dirty="0">
                <a:latin typeface="Garmond"/>
                <a:cs typeface="Garmond"/>
                <a:sym typeface="Symbol" charset="0"/>
              </a:rPr>
              <a:t>/13 </a:t>
            </a:r>
            <a:r>
              <a:rPr lang="en-US" sz="2400" dirty="0">
                <a:latin typeface="Garmond"/>
                <a:cs typeface="Garmond"/>
              </a:rPr>
              <a:t>k</a:t>
            </a:r>
            <a:r>
              <a:rPr lang="en-US" sz="2400" dirty="0">
                <a:latin typeface="Garmond"/>
                <a:cs typeface="Garmond"/>
                <a:sym typeface="Symbol" charset="0"/>
              </a:rPr>
              <a:t>) gives symmetrical response</a:t>
            </a:r>
          </a:p>
          <a:p>
            <a:pPr>
              <a:buFont typeface="Wingdings" charset="2"/>
              <a:buChar char="q"/>
            </a:pPr>
            <a:r>
              <a:rPr lang="en-US" sz="2400" dirty="0">
                <a:latin typeface="Garmond"/>
                <a:cs typeface="Garmond"/>
                <a:sym typeface="Symbol" charset="0"/>
              </a:rPr>
              <a:t> of 1.6 to 1.9 gives optimal performance</a:t>
            </a:r>
          </a:p>
          <a:p>
            <a:endParaRPr lang="en-US" sz="2400" dirty="0">
              <a:latin typeface="Garmond"/>
              <a:cs typeface="Gar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250"/>
              </p:ext>
            </p:extLst>
          </p:nvPr>
        </p:nvGraphicFramePr>
        <p:xfrm>
          <a:off x="685800" y="1219200"/>
          <a:ext cx="472440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Chart" r:id="rId3" imgW="7781849" imgH="4515002" progId="MSGraph.Chart.8">
                  <p:embed followColorScheme="full"/>
                </p:oleObj>
              </mc:Choice>
              <mc:Fallback>
                <p:oleObj name="Chart" r:id="rId3" imgW="7781849" imgH="45150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472440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19489" y="5673725"/>
            <a:ext cx="1363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charset="0"/>
                <a:sym typeface="Symbol" charset="0"/>
              </a:rPr>
              <a:t> =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sym typeface="Symbol" charset="0"/>
              </a:rPr>
              <a:t>W</a:t>
            </a:r>
            <a:r>
              <a:rPr lang="en-US" sz="2000" baseline="-25000" dirty="0" err="1">
                <a:solidFill>
                  <a:schemeClr val="tx1"/>
                </a:solidFill>
                <a:latin typeface="Arial" charset="0"/>
                <a:sym typeface="Symbol" charset="0"/>
              </a:rPr>
              <a:t>p</a:t>
            </a:r>
            <a:r>
              <a:rPr lang="en-US" sz="2000" dirty="0">
                <a:solidFill>
                  <a:schemeClr val="tx1"/>
                </a:solidFill>
                <a:latin typeface="Arial" charset="0"/>
                <a:sym typeface="Symbol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sym typeface="Symbol" charset="0"/>
              </a:rPr>
              <a:t>W</a:t>
            </a:r>
            <a:r>
              <a:rPr lang="en-US" sz="2000" baseline="-25000" dirty="0" err="1">
                <a:solidFill>
                  <a:schemeClr val="tx1"/>
                </a:solidFill>
                <a:latin typeface="Arial" charset="0"/>
                <a:sym typeface="Symbol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16209256">
            <a:off x="34131" y="3491706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(sec)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00112" y="1330325"/>
            <a:ext cx="715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x 10</a:t>
            </a:r>
            <a:r>
              <a:rPr lang="en-US" sz="1400" baseline="30000">
                <a:solidFill>
                  <a:schemeClr val="tx1"/>
                </a:solidFill>
                <a:latin typeface="Arial" charset="0"/>
              </a:rPr>
              <a:t>-11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94009" y="1981200"/>
            <a:ext cx="569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pLH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88440" y="3159125"/>
            <a:ext cx="35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2000" baseline="-25000">
                <a:solidFill>
                  <a:srgbClr val="0000FF"/>
                </a:solidFill>
                <a:latin typeface="Arial" charset="0"/>
              </a:rPr>
              <a:t>p</a:t>
            </a:r>
            <a:endParaRPr lang="en-US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27609" y="1981200"/>
            <a:ext cx="569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2000" baseline="-25000">
                <a:solidFill>
                  <a:srgbClr val="008000"/>
                </a:solidFill>
                <a:latin typeface="Arial" charset="0"/>
              </a:rPr>
              <a:t>pHL</a:t>
            </a:r>
            <a:endParaRPr lang="en-US" sz="200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1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 Simulation 45nm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5CB1E11-166A-FF44-8201-26D5325C90B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863A0E-C0B2-2C47-9AE2-E6AE307A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67056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 Simulation 22nm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5CB1E11-166A-FF44-8201-26D5325C90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6682099" cy="467819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13290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Equalizing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simplicity, for today</a:t>
            </a:r>
          </a:p>
          <a:p>
            <a:pPr lvl="1"/>
            <a:r>
              <a:rPr lang="en-US" dirty="0"/>
              <a:t>Assume </a:t>
            </a:r>
            <a:r>
              <a:rPr lang="en-US" dirty="0" err="1"/>
              <a:t>W</a:t>
            </a:r>
            <a:r>
              <a:rPr lang="en-US" baseline="-25000" dirty="0" err="1"/>
              <a:t>p</a:t>
            </a:r>
            <a:r>
              <a:rPr lang="en-US" dirty="0"/>
              <a:t>=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 equalizes I</a:t>
            </a:r>
            <a:r>
              <a:rPr lang="en-US" baseline="-25000" dirty="0"/>
              <a:t>ds</a:t>
            </a:r>
          </a:p>
          <a:p>
            <a:pPr lvl="2"/>
            <a:r>
              <a:rPr lang="en-US" dirty="0" err="1"/>
              <a:t>I.e</a:t>
            </a:r>
            <a:r>
              <a:rPr lang="en-US" dirty="0"/>
              <a:t>  I</a:t>
            </a:r>
            <a:r>
              <a:rPr lang="en-US" baseline="-25000" dirty="0"/>
              <a:t>0,n</a:t>
            </a:r>
            <a:r>
              <a:rPr lang="en-US" dirty="0"/>
              <a:t>=I</a:t>
            </a:r>
            <a:r>
              <a:rPr lang="en-US" baseline="-25000" dirty="0"/>
              <a:t>0,p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Inverter Sizing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impact of the delay if we double size of all the transistors?</a:t>
            </a:r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87637"/>
            <a:ext cx="33718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Multistage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delay = sum of stage delays</a:t>
            </a:r>
          </a:p>
          <a:p>
            <a:r>
              <a:rPr lang="en-US" dirty="0">
                <a:solidFill>
                  <a:srgbClr val="FF6600"/>
                </a:solidFill>
              </a:rPr>
              <a:t>What is delay here?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From (P1,N1) to final capacitive load</a:t>
            </a:r>
          </a:p>
        </p:txBody>
      </p:sp>
      <p:pic>
        <p:nvPicPr>
          <p:cNvPr id="6" name="Picture 5" descr="inv_inv_2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429000"/>
            <a:ext cx="2693324" cy="2743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 descr="inv_inv_2c.gif"/>
          <p:cNvPicPr>
            <a:picLocks noChangeAspect="1"/>
          </p:cNvPicPr>
          <p:nvPr/>
        </p:nvPicPr>
        <p:blipFill rotWithShape="1">
          <a:blip r:embed="rId3"/>
          <a:srcRect l="21376" t="69136" r="64635" b="25308"/>
          <a:stretch/>
        </p:blipFill>
        <p:spPr>
          <a:xfrm>
            <a:off x="3856563" y="4258734"/>
            <a:ext cx="376767" cy="152400"/>
          </a:xfrm>
          <a:prstGeom prst="rect">
            <a:avLst/>
          </a:prstGeom>
        </p:spPr>
      </p:pic>
      <p:pic>
        <p:nvPicPr>
          <p:cNvPr id="10" name="Picture 9" descr="inv_inv_2c.gif"/>
          <p:cNvPicPr>
            <a:picLocks noChangeAspect="1"/>
          </p:cNvPicPr>
          <p:nvPr/>
        </p:nvPicPr>
        <p:blipFill rotWithShape="1">
          <a:blip r:embed="rId3"/>
          <a:srcRect l="21376" t="69136" r="64635" b="25308"/>
          <a:stretch/>
        </p:blipFill>
        <p:spPr>
          <a:xfrm>
            <a:off x="4639734" y="4258734"/>
            <a:ext cx="376767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29" y="1295400"/>
            <a:ext cx="5179071" cy="5334000"/>
          </a:xfrm>
          <a:prstGeom prst="rect">
            <a:avLst/>
          </a:prstGeo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Fanout Delay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3)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if must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drive </a:t>
            </a:r>
            <a:r>
              <a:rPr lang="en-US" dirty="0" err="1">
                <a:solidFill>
                  <a:srgbClr val="FF6600"/>
                </a:solidFill>
              </a:rPr>
              <a:t>fanout</a:t>
            </a:r>
            <a:r>
              <a:rPr lang="en-US" dirty="0">
                <a:solidFill>
                  <a:srgbClr val="FF6600"/>
                </a:solidFill>
              </a:rPr>
              <a:t> of 100?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72" y="1219200"/>
            <a:ext cx="4820478" cy="5486400"/>
          </a:xfrm>
          <a:prstGeom prst="rect">
            <a:avLst/>
          </a:prstGeom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Graduated Fanout Delay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3)</a:t>
            </a:r>
            <a:endParaRPr lang="en-US" dirty="0"/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here?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65" y="1143000"/>
            <a:ext cx="4961836" cy="5647285"/>
          </a:xfrm>
          <a:prstGeom prst="rect">
            <a:avLst/>
          </a:prstGeom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Fanout Delay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can we size transistors to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minimize delay?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69668" y="3352800"/>
            <a:ext cx="6081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/>
                <a:cs typeface="Arial"/>
              </a:rPr>
              <a:t>W</a:t>
            </a:r>
            <a:r>
              <a:rPr lang="en-US" sz="1100" baseline="-25000" dirty="0" err="1">
                <a:latin typeface="Arial"/>
                <a:cs typeface="Arial"/>
              </a:rPr>
              <a:t>mid</a:t>
            </a:r>
            <a:r>
              <a:rPr lang="en-US" sz="1100" dirty="0">
                <a:latin typeface="Arial"/>
                <a:cs typeface="Arial"/>
              </a:rPr>
              <a:t>/1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9152" y="4504323"/>
            <a:ext cx="6081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/>
                <a:cs typeface="Arial"/>
              </a:rPr>
              <a:t>W</a:t>
            </a:r>
            <a:r>
              <a:rPr lang="en-US" sz="1100" baseline="-25000" dirty="0" err="1">
                <a:latin typeface="Arial"/>
                <a:cs typeface="Arial"/>
              </a:rPr>
              <a:t>mid</a:t>
            </a:r>
            <a:r>
              <a:rPr lang="en-US" sz="1100" dirty="0">
                <a:latin typeface="Arial"/>
                <a:cs typeface="Arial"/>
              </a:rPr>
              <a:t>/1</a:t>
            </a:r>
          </a:p>
        </p:txBody>
      </p:sp>
    </p:spTree>
    <p:extLst>
      <p:ext uri="{BB962C8B-B14F-4D97-AF65-F5344CB8AC3E}">
        <p14:creationId xmlns:p14="http://schemas.microsoft.com/office/powerpoint/2010/main" val="4099021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Derivate to minimize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49495"/>
              </p:ext>
            </p:extLst>
          </p:nvPr>
        </p:nvGraphicFramePr>
        <p:xfrm>
          <a:off x="2328863" y="2133600"/>
          <a:ext cx="465772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3" imgW="2070100" imgH="1574800" progId="Equation.3">
                  <p:embed/>
                </p:oleObj>
              </mc:Choice>
              <mc:Fallback>
                <p:oleObj name="Equation" r:id="rId3" imgW="2070100" imgH="157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8863" y="2133600"/>
                        <a:ext cx="4657725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Density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(1/2)CV</a:t>
            </a:r>
            <a:r>
              <a:rPr lang="en-US" baseline="30000" dirty="0"/>
              <a:t>2</a:t>
            </a:r>
            <a:r>
              <a:rPr lang="en-US" dirty="0"/>
              <a:t> f</a:t>
            </a:r>
          </a:p>
          <a:p>
            <a:r>
              <a:rPr lang="en-US" dirty="0"/>
              <a:t>P </a:t>
            </a:r>
            <a:r>
              <a:rPr lang="en-US" dirty="0">
                <a:sym typeface="Wingdings" charset="2"/>
              </a:rPr>
              <a:t> (1/</a:t>
            </a:r>
            <a:r>
              <a:rPr lang="en-US" dirty="0"/>
              <a:t>S) (1/U</a:t>
            </a:r>
            <a:r>
              <a:rPr lang="en-US" baseline="30000" dirty="0"/>
              <a:t>2</a:t>
            </a:r>
            <a:r>
              <a:rPr lang="en-US" dirty="0"/>
              <a:t>) (S</a:t>
            </a:r>
            <a:r>
              <a:rPr lang="en-US" baseline="30000" dirty="0"/>
              <a:t>2</a:t>
            </a:r>
            <a:r>
              <a:rPr lang="en-US" dirty="0"/>
              <a:t>/U) = S/U</a:t>
            </a:r>
            <a:r>
              <a:rPr lang="en-US" baseline="30000" dirty="0"/>
              <a:t>3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(S/U</a:t>
            </a:r>
            <a:r>
              <a:rPr lang="en-US" baseline="30000" dirty="0"/>
              <a:t>3</a:t>
            </a:r>
            <a:r>
              <a:rPr lang="en-US" dirty="0"/>
              <a:t>) / (1/S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= S</a:t>
            </a:r>
            <a:r>
              <a:rPr lang="en-US" baseline="30000" dirty="0"/>
              <a:t>3</a:t>
            </a:r>
            <a:r>
              <a:rPr lang="en-US" dirty="0"/>
              <a:t>/U</a:t>
            </a:r>
            <a:r>
              <a:rPr lang="en-US" baseline="30000" dirty="0"/>
              <a:t>3</a:t>
            </a:r>
            <a:endParaRPr lang="en-US" dirty="0"/>
          </a:p>
          <a:p>
            <a:endParaRPr lang="en-US" baseline="30000" dirty="0"/>
          </a:p>
          <a:p>
            <a:r>
              <a:rPr lang="en-US" dirty="0">
                <a:solidFill>
                  <a:srgbClr val="008000"/>
                </a:solidFill>
              </a:rPr>
              <a:t>U=10   </a:t>
            </a:r>
            <a:r>
              <a:rPr lang="en-US" dirty="0">
                <a:solidFill>
                  <a:srgbClr val="0000FF"/>
                </a:solidFill>
              </a:rPr>
              <a:t>S=100</a:t>
            </a:r>
          </a:p>
          <a:p>
            <a:r>
              <a:rPr lang="en-US" dirty="0"/>
              <a:t>P/A </a:t>
            </a:r>
            <a:r>
              <a:rPr lang="en-US" dirty="0">
                <a:sym typeface="Wingdings"/>
              </a:rPr>
              <a:t> 1000 (P/A)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3666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64" y="1219200"/>
            <a:ext cx="4619625" cy="5257800"/>
          </a:xfrm>
          <a:prstGeom prst="rect">
            <a:avLst/>
          </a:prstGeom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Delay?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optimal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mid</a:t>
            </a:r>
            <a:r>
              <a:rPr lang="en-US" dirty="0">
                <a:solidFill>
                  <a:srgbClr val="FF6600"/>
                </a:solidFill>
              </a:rPr>
              <a:t>?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00847" y="3276600"/>
            <a:ext cx="735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/>
                <a:cs typeface="Arial"/>
              </a:rPr>
              <a:t>W</a:t>
            </a:r>
            <a:r>
              <a:rPr lang="en-US" sz="1100" baseline="-25000" dirty="0" err="1">
                <a:latin typeface="Arial"/>
                <a:cs typeface="Arial"/>
              </a:rPr>
              <a:t>mid</a:t>
            </a:r>
            <a:r>
              <a:rPr lang="en-US" sz="1100" dirty="0">
                <a:latin typeface="Arial"/>
                <a:cs typeface="Arial"/>
              </a:rPr>
              <a:t>/1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0331" y="4428123"/>
            <a:ext cx="735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/>
                <a:cs typeface="Arial"/>
              </a:rPr>
              <a:t>W</a:t>
            </a:r>
            <a:r>
              <a:rPr lang="en-US" sz="1100" baseline="-25000" dirty="0" err="1">
                <a:latin typeface="Arial"/>
                <a:cs typeface="Arial"/>
              </a:rPr>
              <a:t>mid</a:t>
            </a:r>
            <a:r>
              <a:rPr lang="en-US" sz="1100" dirty="0">
                <a:latin typeface="Arial"/>
                <a:cs typeface="Arial"/>
              </a:rPr>
              <a:t>/1</a:t>
            </a:r>
          </a:p>
        </p:txBody>
      </p:sp>
    </p:spTree>
    <p:extLst>
      <p:ext uri="{BB962C8B-B14F-4D97-AF65-F5344CB8AC3E}">
        <p14:creationId xmlns:p14="http://schemas.microsoft.com/office/powerpoint/2010/main" val="2918822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45306"/>
            <a:ext cx="2937151" cy="2896000"/>
          </a:xfrm>
          <a:prstGeom prst="rect">
            <a:avLst/>
          </a:prstGeo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Again with More Stages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5)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delay here?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F6223B-0C22-754C-A5E9-5CEFFBB5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299" y="2286000"/>
            <a:ext cx="4589901" cy="26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1219200"/>
            <a:ext cx="5410200" cy="5334400"/>
          </a:xfrm>
          <a:prstGeom prst="rect">
            <a:avLst/>
          </a:prstGeo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Again with More Stages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5)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delay here?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5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" y="1524000"/>
            <a:ext cx="8669656" cy="4940300"/>
          </a:xfrm>
          <a:prstGeom prst="rect">
            <a:avLst/>
          </a:prstGeom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Again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5)</a:t>
            </a:r>
            <a:endParaRPr lang="en-US" dirty="0"/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here?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8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6635"/>
            <a:ext cx="4021456" cy="2291578"/>
          </a:xfrm>
          <a:prstGeom prst="rect">
            <a:avLst/>
          </a:prstGeom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Summary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462F70-7762-0145-964C-CABFD95CD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115" y="1272835"/>
            <a:ext cx="2550332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1D1AF1-A380-8947-B9C6-FF5DC5813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038600"/>
            <a:ext cx="1950204" cy="2219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5DB5E4-F8CF-F843-A782-75AF8C12A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" y="1099270"/>
            <a:ext cx="2610086" cy="26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5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Don’t drive large fanout with a single stage</a:t>
            </a:r>
          </a:p>
          <a:p>
            <a:r>
              <a:rPr lang="en-US"/>
              <a:t>Must scale up over a number of stages</a:t>
            </a:r>
          </a:p>
          <a:p>
            <a:r>
              <a:rPr lang="en-US"/>
              <a:t>…but not too many</a:t>
            </a:r>
          </a:p>
          <a:p>
            <a:r>
              <a:rPr lang="en-US"/>
              <a:t>Exact number will be technology dependent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Reminder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" b="-852"/>
          <a:stretch>
            <a:fillRect/>
          </a:stretch>
        </p:blipFill>
        <p:spPr>
          <a:xfrm>
            <a:off x="990600" y="1295400"/>
            <a:ext cx="6844145" cy="44285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2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on Capacitors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6)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37</a:t>
            </a:fld>
            <a:endParaRPr lang="en-US" sz="160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4C1FC-83F9-F149-884F-42E49075D00A}"/>
              </a:ext>
            </a:extLst>
          </p:cNvPr>
          <p:cNvSpPr txBox="1"/>
          <p:nvPr/>
        </p:nvSpPr>
        <p:spPr>
          <a:xfrm>
            <a:off x="2289519" y="1689695"/>
            <a:ext cx="449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6601"/>
                </a:solidFill>
              </a:rPr>
              <a:t>What is charge, Q,  on each of the capacitors when Vin=</a:t>
            </a:r>
            <a:r>
              <a:rPr lang="en-US" sz="1800" dirty="0" err="1">
                <a:solidFill>
                  <a:srgbClr val="FF6601"/>
                </a:solidFill>
              </a:rPr>
              <a:t>Vdd</a:t>
            </a:r>
            <a:r>
              <a:rPr lang="en-US" sz="1800" dirty="0">
                <a:solidFill>
                  <a:srgbClr val="FF6601"/>
                </a:solidFill>
              </a:rPr>
              <a:t> and</a:t>
            </a:r>
          </a:p>
          <a:p>
            <a:r>
              <a:rPr lang="en-US" sz="1800" dirty="0">
                <a:solidFill>
                  <a:srgbClr val="FF6601"/>
                </a:solidFill>
              </a:rPr>
              <a:t>     Vin=</a:t>
            </a:r>
            <a:r>
              <a:rPr lang="en-US" sz="1800" dirty="0" err="1">
                <a:solidFill>
                  <a:srgbClr val="FF6601"/>
                </a:solidFill>
              </a:rPr>
              <a:t>Gnd</a:t>
            </a:r>
            <a:r>
              <a:rPr lang="en-US" sz="1800" dirty="0">
                <a:solidFill>
                  <a:srgbClr val="FF6601"/>
                </a:solidFill>
              </a:rPr>
              <a:t>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65B058-78F1-8649-BB7C-22B4CA50F8EB}"/>
              </a:ext>
            </a:extLst>
          </p:cNvPr>
          <p:cNvGrpSpPr/>
          <p:nvPr/>
        </p:nvGrpSpPr>
        <p:grpSpPr>
          <a:xfrm>
            <a:off x="0" y="1456808"/>
            <a:ext cx="3027485" cy="4147380"/>
            <a:chOff x="3979141" y="1045532"/>
            <a:chExt cx="2957843" cy="4957031"/>
          </a:xfrm>
        </p:grpSpPr>
        <p:sp>
          <p:nvSpPr>
            <p:cNvPr id="9" name="Text Box 57">
              <a:extLst>
                <a:ext uri="{FF2B5EF4-FFF2-40B4-BE49-F238E27FC236}">
                  <a16:creationId xmlns:a16="http://schemas.microsoft.com/office/drawing/2014/main" id="{81758FE3-FB26-4A49-B11D-D9617C394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260" y="3317389"/>
              <a:ext cx="810724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Times"/>
                  <a:cs typeface="Times"/>
                </a:rPr>
                <a:t>OUT</a:t>
              </a:r>
              <a:endParaRPr lang="en-US" sz="1400" baseline="-25000" dirty="0">
                <a:latin typeface="Times"/>
                <a:cs typeface="Times"/>
              </a:endParaRPr>
            </a:p>
          </p:txBody>
        </p:sp>
        <p:sp>
          <p:nvSpPr>
            <p:cNvPr id="12" name="Line 237">
              <a:extLst>
                <a:ext uri="{FF2B5EF4-FFF2-40B4-BE49-F238E27FC236}">
                  <a16:creationId xmlns:a16="http://schemas.microsoft.com/office/drawing/2014/main" id="{C1A97416-606D-1B40-89E5-6C70E106F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4664" y="3540155"/>
              <a:ext cx="385263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13" name="Line 237">
              <a:extLst>
                <a:ext uri="{FF2B5EF4-FFF2-40B4-BE49-F238E27FC236}">
                  <a16:creationId xmlns:a16="http://schemas.microsoft.com/office/drawing/2014/main" id="{0AC2CEEE-E4EC-224B-8DEC-A60AE6BD3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8762" y="1442174"/>
              <a:ext cx="611836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1DDC011F-6569-D94D-9C36-3456D5B7B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132" y="1045532"/>
              <a:ext cx="643466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>
                  <a:latin typeface="Times"/>
                  <a:cs typeface="Times"/>
                </a:rPr>
                <a:t>V</a:t>
              </a:r>
              <a:r>
                <a:rPr lang="en-US" sz="1400" baseline="-25000" dirty="0">
                  <a:latin typeface="Times"/>
                  <a:cs typeface="Times"/>
                </a:rPr>
                <a:t>DD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EE111D-E740-0748-B0E0-9250682F2F5D}"/>
                </a:ext>
              </a:extLst>
            </p:cNvPr>
            <p:cNvGrpSpPr/>
            <p:nvPr/>
          </p:nvGrpSpPr>
          <p:grpSpPr>
            <a:xfrm>
              <a:off x="4932234" y="2597531"/>
              <a:ext cx="886595" cy="3075022"/>
              <a:chOff x="2304569" y="2054809"/>
              <a:chExt cx="417465" cy="1447915"/>
            </a:xfrm>
          </p:grpSpPr>
          <p:sp>
            <p:nvSpPr>
              <p:cNvPr id="45" name="Line 195">
                <a:extLst>
                  <a:ext uri="{FF2B5EF4-FFF2-40B4-BE49-F238E27FC236}">
                    <a16:creationId xmlns:a16="http://schemas.microsoft.com/office/drawing/2014/main" id="{CED28E44-EDF3-CE43-8304-2AF75B0DC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6" name="Line 196">
                <a:extLst>
                  <a:ext uri="{FF2B5EF4-FFF2-40B4-BE49-F238E27FC236}">
                    <a16:creationId xmlns:a16="http://schemas.microsoft.com/office/drawing/2014/main" id="{1F10AEDC-B365-AE42-AD51-D41EC338A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7" name="Line 197">
                <a:extLst>
                  <a:ext uri="{FF2B5EF4-FFF2-40B4-BE49-F238E27FC236}">
                    <a16:creationId xmlns:a16="http://schemas.microsoft.com/office/drawing/2014/main" id="{21FD0ABD-58E4-6E4E-AEB8-DB4C5DF7C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8" name="Line 198">
                <a:extLst>
                  <a:ext uri="{FF2B5EF4-FFF2-40B4-BE49-F238E27FC236}">
                    <a16:creationId xmlns:a16="http://schemas.microsoft.com/office/drawing/2014/main" id="{389BFD92-2C3F-3242-AE2A-664C48200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9" name="Line 200">
                <a:extLst>
                  <a:ext uri="{FF2B5EF4-FFF2-40B4-BE49-F238E27FC236}">
                    <a16:creationId xmlns:a16="http://schemas.microsoft.com/office/drawing/2014/main" id="{47ED986B-B37B-1D4F-9559-2375C4AB3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429" y="3068421"/>
                <a:ext cx="0" cy="434303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50" name="Line 237">
                <a:extLst>
                  <a:ext uri="{FF2B5EF4-FFF2-40B4-BE49-F238E27FC236}">
                    <a16:creationId xmlns:a16="http://schemas.microsoft.com/office/drawing/2014/main" id="{BFC23C22-2C3B-1C4F-980D-50AD6D48F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51" name="Line 200">
                <a:extLst>
                  <a:ext uri="{FF2B5EF4-FFF2-40B4-BE49-F238E27FC236}">
                    <a16:creationId xmlns:a16="http://schemas.microsoft.com/office/drawing/2014/main" id="{AEBCDDE5-ACCC-9347-AA67-75DE3216E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429" y="2054809"/>
                <a:ext cx="0" cy="774332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8B3D7E-E095-0C40-9DEF-4063D9E64A33}"/>
                </a:ext>
              </a:extLst>
            </p:cNvPr>
            <p:cNvGrpSpPr/>
            <p:nvPr/>
          </p:nvGrpSpPr>
          <p:grpSpPr>
            <a:xfrm>
              <a:off x="4931463" y="1438342"/>
              <a:ext cx="886595" cy="1304183"/>
              <a:chOff x="2304569" y="2522602"/>
              <a:chExt cx="417465" cy="614092"/>
            </a:xfrm>
          </p:grpSpPr>
          <p:sp>
            <p:nvSpPr>
              <p:cNvPr id="39" name="Line 195">
                <a:extLst>
                  <a:ext uri="{FF2B5EF4-FFF2-40B4-BE49-F238E27FC236}">
                    <a16:creationId xmlns:a16="http://schemas.microsoft.com/office/drawing/2014/main" id="{77A28440-D96E-004F-BCEA-F0FE7F939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0" name="Line 196">
                <a:extLst>
                  <a:ext uri="{FF2B5EF4-FFF2-40B4-BE49-F238E27FC236}">
                    <a16:creationId xmlns:a16="http://schemas.microsoft.com/office/drawing/2014/main" id="{2AF76B02-F99E-E64D-A486-4A4DF1E7E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1" name="Line 197">
                <a:extLst>
                  <a:ext uri="{FF2B5EF4-FFF2-40B4-BE49-F238E27FC236}">
                    <a16:creationId xmlns:a16="http://schemas.microsoft.com/office/drawing/2014/main" id="{DBB96445-5B04-EF41-8202-939B4DC8D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2" name="Line 198">
                <a:extLst>
                  <a:ext uri="{FF2B5EF4-FFF2-40B4-BE49-F238E27FC236}">
                    <a16:creationId xmlns:a16="http://schemas.microsoft.com/office/drawing/2014/main" id="{57F82A68-3E91-944F-A230-B6D635702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3" name="Line 237">
                <a:extLst>
                  <a:ext uri="{FF2B5EF4-FFF2-40B4-BE49-F238E27FC236}">
                    <a16:creationId xmlns:a16="http://schemas.microsoft.com/office/drawing/2014/main" id="{71E463B1-553D-DB43-8E3C-9FAF993F5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44" name="Line 200">
                <a:extLst>
                  <a:ext uri="{FF2B5EF4-FFF2-40B4-BE49-F238E27FC236}">
                    <a16:creationId xmlns:a16="http://schemas.microsoft.com/office/drawing/2014/main" id="{208302CF-C9F8-4B4A-9102-2F9C0D549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429" y="2522602"/>
                <a:ext cx="0" cy="299908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8CDEA3-5235-F744-A926-A47602283620}"/>
                </a:ext>
              </a:extLst>
            </p:cNvPr>
            <p:cNvSpPr/>
            <p:nvPr/>
          </p:nvSpPr>
          <p:spPr bwMode="auto">
            <a:xfrm rot="16200000">
              <a:off x="5183728" y="2269807"/>
              <a:ext cx="130504" cy="13050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C64F63-F3F7-434B-AC17-EC35B6280098}"/>
                </a:ext>
              </a:extLst>
            </p:cNvPr>
            <p:cNvSpPr/>
            <p:nvPr/>
          </p:nvSpPr>
          <p:spPr bwMode="auto">
            <a:xfrm rot="16200000">
              <a:off x="6128580" y="3502055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Line 237">
              <a:extLst>
                <a:ext uri="{FF2B5EF4-FFF2-40B4-BE49-F238E27FC236}">
                  <a16:creationId xmlns:a16="http://schemas.microsoft.com/office/drawing/2014/main" id="{9036B13D-E354-ED40-ACDF-F80FEA7AA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9048" y="3540155"/>
              <a:ext cx="319531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20" name="Line 200">
              <a:extLst>
                <a:ext uri="{FF2B5EF4-FFF2-40B4-BE49-F238E27FC236}">
                  <a16:creationId xmlns:a16="http://schemas.microsoft.com/office/drawing/2014/main" id="{48A8B768-02E5-4C4C-AF44-4358ADFD3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9929" y="2326819"/>
              <a:ext cx="0" cy="21625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21" name="Line 237">
              <a:extLst>
                <a:ext uri="{FF2B5EF4-FFF2-40B4-BE49-F238E27FC236}">
                  <a16:creationId xmlns:a16="http://schemas.microsoft.com/office/drawing/2014/main" id="{6942D746-CCE2-C34F-8E7A-AC9CF5769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7131" y="5672552"/>
              <a:ext cx="643467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A68F6B53-CA3F-364A-BA3A-0A2F1F30E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763" y="5623758"/>
              <a:ext cx="643466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Times"/>
                  <a:cs typeface="Times"/>
                </a:rPr>
                <a:t>Gnd</a:t>
              </a:r>
              <a:endParaRPr lang="en-US" sz="1400" baseline="-25000" dirty="0">
                <a:latin typeface="Times"/>
                <a:cs typeface="Times"/>
              </a:endParaRPr>
            </a:p>
          </p:txBody>
        </p:sp>
        <p:sp>
          <p:nvSpPr>
            <p:cNvPr id="23" name="Text Box 57">
              <a:extLst>
                <a:ext uri="{FF2B5EF4-FFF2-40B4-BE49-F238E27FC236}">
                  <a16:creationId xmlns:a16="http://schemas.microsoft.com/office/drawing/2014/main" id="{A0A71BDB-AC33-F84C-A47E-8080BDF33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141" y="3332858"/>
              <a:ext cx="643466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Times"/>
                  <a:cs typeface="Times"/>
                </a:rPr>
                <a:t>IN</a:t>
              </a:r>
              <a:endParaRPr lang="en-US" sz="1400" baseline="-25000" dirty="0">
                <a:latin typeface="Times"/>
                <a:cs typeface="Time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47827E-6334-E94D-AF24-D823FDFC17A7}"/>
                </a:ext>
              </a:extLst>
            </p:cNvPr>
            <p:cNvSpPr/>
            <p:nvPr/>
          </p:nvSpPr>
          <p:spPr bwMode="auto">
            <a:xfrm rot="16200000">
              <a:off x="4534445" y="3498083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AD0DB0C-8358-6245-B63C-34E9E2293630}"/>
                </a:ext>
              </a:extLst>
            </p:cNvPr>
            <p:cNvGrpSpPr/>
            <p:nvPr/>
          </p:nvGrpSpPr>
          <p:grpSpPr>
            <a:xfrm rot="5400000">
              <a:off x="5255393" y="2564735"/>
              <a:ext cx="228956" cy="876815"/>
              <a:chOff x="2996473" y="2396067"/>
              <a:chExt cx="428752" cy="129540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51C447B-2CE7-734A-AEB1-47354C48639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96473" y="3028637"/>
                <a:ext cx="428752" cy="662833"/>
                <a:chOff x="5909014" y="3903242"/>
                <a:chExt cx="511431" cy="790653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41F311-31AF-D346-B4BC-7ABAC579BDE1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39032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9E2DBC7-2B42-5843-B3BE-C1CE6EB9FBE9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40048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5FFA45A-F652-684D-9BCA-6436D2D24C29}"/>
                    </a:ext>
                  </a:extLst>
                </p:cNvPr>
                <p:cNvCxnSpPr/>
                <p:nvPr/>
              </p:nvCxnSpPr>
              <p:spPr bwMode="auto">
                <a:xfrm flipV="1">
                  <a:off x="6164730" y="4015827"/>
                  <a:ext cx="0" cy="67806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5" name="Line 77">
                <a:extLst>
                  <a:ext uri="{FF2B5EF4-FFF2-40B4-BE49-F238E27FC236}">
                    <a16:creationId xmlns:a16="http://schemas.microsoft.com/office/drawing/2014/main" id="{2EDE2EDD-7F63-1445-9A59-DF2F3AB4E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97482" y="2709383"/>
                <a:ext cx="62663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7B82E6-3C8E-4C43-9813-B175595CFB8F}"/>
                </a:ext>
              </a:extLst>
            </p:cNvPr>
            <p:cNvGrpSpPr/>
            <p:nvPr/>
          </p:nvGrpSpPr>
          <p:grpSpPr>
            <a:xfrm rot="5400000">
              <a:off x="5255392" y="3443971"/>
              <a:ext cx="228956" cy="876815"/>
              <a:chOff x="2996473" y="2396067"/>
              <a:chExt cx="428752" cy="129540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10935E9-502D-FE47-AED6-102A2D2A11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96473" y="3028637"/>
                <a:ext cx="428752" cy="662833"/>
                <a:chOff x="5909014" y="3903242"/>
                <a:chExt cx="511431" cy="79065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DF0BE77-40F2-3644-B003-17EB667BB640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39032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D785761-6189-584E-ADC2-D68DBBEF501D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40048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C6A1E97-FC16-9F4A-8DF7-DDDB50E09437}"/>
                    </a:ext>
                  </a:extLst>
                </p:cNvPr>
                <p:cNvCxnSpPr/>
                <p:nvPr/>
              </p:nvCxnSpPr>
              <p:spPr bwMode="auto">
                <a:xfrm flipV="1">
                  <a:off x="6164730" y="4015827"/>
                  <a:ext cx="0" cy="67806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0" name="Line 77">
                <a:extLst>
                  <a:ext uri="{FF2B5EF4-FFF2-40B4-BE49-F238E27FC236}">
                    <a16:creationId xmlns:a16="http://schemas.microsoft.com/office/drawing/2014/main" id="{37388F4B-C8DF-824F-808F-8AC2B3497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97482" y="2709383"/>
                <a:ext cx="62663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27" name="Text Box 57">
              <a:extLst>
                <a:ext uri="{FF2B5EF4-FFF2-40B4-BE49-F238E27FC236}">
                  <a16:creationId xmlns:a16="http://schemas.microsoft.com/office/drawing/2014/main" id="{C51C5F23-66E5-4E44-9909-C18105B8E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849" y="3472628"/>
              <a:ext cx="643467" cy="2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gdn</a:t>
              </a:r>
              <a:endPara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 Box 57">
              <a:extLst>
                <a:ext uri="{FF2B5EF4-FFF2-40B4-BE49-F238E27FC236}">
                  <a16:creationId xmlns:a16="http://schemas.microsoft.com/office/drawing/2014/main" id="{59A4963A-AEE5-9945-A300-B9F510322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708" y="2990377"/>
              <a:ext cx="643467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gdp</a:t>
              </a:r>
              <a:endPara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192A1C8-EECF-1F4F-B451-A9B72CBB8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44432"/>
              </p:ext>
            </p:extLst>
          </p:nvPr>
        </p:nvGraphicFramePr>
        <p:xfrm>
          <a:off x="2838145" y="3812893"/>
          <a:ext cx="3467709" cy="2229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5974">
                  <a:extLst>
                    <a:ext uri="{9D8B030D-6E8A-4147-A177-3AD203B41FA5}">
                      <a16:colId xmlns:a16="http://schemas.microsoft.com/office/drawing/2014/main" val="2405108436"/>
                    </a:ext>
                  </a:extLst>
                </a:gridCol>
                <a:gridCol w="1244157">
                  <a:extLst>
                    <a:ext uri="{9D8B030D-6E8A-4147-A177-3AD203B41FA5}">
                      <a16:colId xmlns:a16="http://schemas.microsoft.com/office/drawing/2014/main" val="3688021632"/>
                    </a:ext>
                  </a:extLst>
                </a:gridCol>
                <a:gridCol w="1317578">
                  <a:extLst>
                    <a:ext uri="{9D8B030D-6E8A-4147-A177-3AD203B41FA5}">
                      <a16:colId xmlns:a16="http://schemas.microsoft.com/office/drawing/2014/main" val="4009751924"/>
                    </a:ext>
                  </a:extLst>
                </a:gridCol>
              </a:tblGrid>
              <a:tr h="55732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6190616"/>
                  </a:ext>
                </a:extLst>
              </a:tr>
              <a:tr h="557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</a:t>
                      </a:r>
                      <a:r>
                        <a:rPr lang="en-US" sz="2800" baseline="-25000" dirty="0" err="1"/>
                        <a:t>gdp</a:t>
                      </a:r>
                      <a:endParaRPr lang="en-US" sz="2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</a:t>
                      </a:r>
                      <a:r>
                        <a:rPr lang="en-US" sz="2800" baseline="-25000" dirty="0" err="1"/>
                        <a:t>gdn</a:t>
                      </a:r>
                      <a:endParaRPr lang="en-US" sz="2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496035"/>
                  </a:ext>
                </a:extLst>
              </a:tr>
              <a:tr h="557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</a:rPr>
                        <a:t>Vdd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820945"/>
                  </a:ext>
                </a:extLst>
              </a:tr>
              <a:tr h="557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Gnd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7644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854C82-916E-7D40-827F-EC7233BCC055}"/>
              </a:ext>
            </a:extLst>
          </p:cNvPr>
          <p:cNvSpPr txBox="1"/>
          <p:nvPr/>
        </p:nvSpPr>
        <p:spPr>
          <a:xfrm>
            <a:off x="0" y="3094651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Vin = </a:t>
            </a:r>
            <a:r>
              <a:rPr lang="en-US" sz="1400" dirty="0" err="1">
                <a:solidFill>
                  <a:srgbClr val="0000FF"/>
                </a:solidFill>
              </a:rPr>
              <a:t>Vdd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CA577E-989F-8146-9655-F85CEB0B8BEF}"/>
              </a:ext>
            </a:extLst>
          </p:cNvPr>
          <p:cNvSpPr txBox="1"/>
          <p:nvPr/>
        </p:nvSpPr>
        <p:spPr>
          <a:xfrm>
            <a:off x="1905000" y="3095000"/>
            <a:ext cx="1101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Vout</a:t>
            </a:r>
            <a:r>
              <a:rPr lang="en-US" sz="1400" dirty="0">
                <a:solidFill>
                  <a:srgbClr val="0000FF"/>
                </a:solidFill>
              </a:rPr>
              <a:t> = </a:t>
            </a:r>
            <a:r>
              <a:rPr lang="en-US" sz="1400" dirty="0" err="1">
                <a:solidFill>
                  <a:srgbClr val="0000FF"/>
                </a:solidFill>
              </a:rPr>
              <a:t>Gnd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D0201F3-AAFB-084D-80C2-568E00D4CCEF}"/>
              </a:ext>
            </a:extLst>
          </p:cNvPr>
          <p:cNvGrpSpPr/>
          <p:nvPr/>
        </p:nvGrpSpPr>
        <p:grpSpPr>
          <a:xfrm>
            <a:off x="6148173" y="1456808"/>
            <a:ext cx="3027485" cy="4147380"/>
            <a:chOff x="3979141" y="1045532"/>
            <a:chExt cx="2957843" cy="4957031"/>
          </a:xfrm>
        </p:grpSpPr>
        <p:sp>
          <p:nvSpPr>
            <p:cNvPr id="96" name="Text Box 57">
              <a:extLst>
                <a:ext uri="{FF2B5EF4-FFF2-40B4-BE49-F238E27FC236}">
                  <a16:creationId xmlns:a16="http://schemas.microsoft.com/office/drawing/2014/main" id="{D777C8C7-DCB0-AC4D-BA68-25845FE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260" y="3317389"/>
              <a:ext cx="810724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Times"/>
                  <a:cs typeface="Times"/>
                </a:rPr>
                <a:t>OUT</a:t>
              </a:r>
              <a:endParaRPr lang="en-US" sz="1400" baseline="-25000" dirty="0">
                <a:latin typeface="Times"/>
                <a:cs typeface="Times"/>
              </a:endParaRPr>
            </a:p>
          </p:txBody>
        </p:sp>
        <p:sp>
          <p:nvSpPr>
            <p:cNvPr id="97" name="Line 237">
              <a:extLst>
                <a:ext uri="{FF2B5EF4-FFF2-40B4-BE49-F238E27FC236}">
                  <a16:creationId xmlns:a16="http://schemas.microsoft.com/office/drawing/2014/main" id="{D57A9C75-19D8-5A46-949D-D0A9C5975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4664" y="3540155"/>
              <a:ext cx="385263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98" name="Line 237">
              <a:extLst>
                <a:ext uri="{FF2B5EF4-FFF2-40B4-BE49-F238E27FC236}">
                  <a16:creationId xmlns:a16="http://schemas.microsoft.com/office/drawing/2014/main" id="{7ACC79B2-DCE0-744C-8F3B-D47D5888A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8762" y="1442174"/>
              <a:ext cx="611836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99" name="Text Box 57">
              <a:extLst>
                <a:ext uri="{FF2B5EF4-FFF2-40B4-BE49-F238E27FC236}">
                  <a16:creationId xmlns:a16="http://schemas.microsoft.com/office/drawing/2014/main" id="{F3881AD3-697D-0444-A46C-E0706990F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132" y="1045532"/>
              <a:ext cx="643466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>
                  <a:latin typeface="Times"/>
                  <a:cs typeface="Times"/>
                </a:rPr>
                <a:t>V</a:t>
              </a:r>
              <a:r>
                <a:rPr lang="en-US" sz="1400" baseline="-25000" dirty="0">
                  <a:latin typeface="Times"/>
                  <a:cs typeface="Times"/>
                </a:rPr>
                <a:t>DD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07C432B-8F2F-C945-A07A-66EC52800568}"/>
                </a:ext>
              </a:extLst>
            </p:cNvPr>
            <p:cNvGrpSpPr/>
            <p:nvPr/>
          </p:nvGrpSpPr>
          <p:grpSpPr>
            <a:xfrm>
              <a:off x="4932234" y="2597531"/>
              <a:ext cx="886595" cy="3075022"/>
              <a:chOff x="2304569" y="2054809"/>
              <a:chExt cx="417465" cy="1447915"/>
            </a:xfrm>
          </p:grpSpPr>
          <p:sp>
            <p:nvSpPr>
              <p:cNvPr id="130" name="Line 195">
                <a:extLst>
                  <a:ext uri="{FF2B5EF4-FFF2-40B4-BE49-F238E27FC236}">
                    <a16:creationId xmlns:a16="http://schemas.microsoft.com/office/drawing/2014/main" id="{464181BE-E359-7A4F-B9D2-C4B5CD7E7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31" name="Line 196">
                <a:extLst>
                  <a:ext uri="{FF2B5EF4-FFF2-40B4-BE49-F238E27FC236}">
                    <a16:creationId xmlns:a16="http://schemas.microsoft.com/office/drawing/2014/main" id="{9EA845EA-0607-F945-B9CB-C0A4BE4E6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32" name="Line 197">
                <a:extLst>
                  <a:ext uri="{FF2B5EF4-FFF2-40B4-BE49-F238E27FC236}">
                    <a16:creationId xmlns:a16="http://schemas.microsoft.com/office/drawing/2014/main" id="{CC0CE0AE-77C9-7A4B-B9F5-BA978D593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33" name="Line 198">
                <a:extLst>
                  <a:ext uri="{FF2B5EF4-FFF2-40B4-BE49-F238E27FC236}">
                    <a16:creationId xmlns:a16="http://schemas.microsoft.com/office/drawing/2014/main" id="{6979FE3A-6603-0942-96E1-A9A04C588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34" name="Line 200">
                <a:extLst>
                  <a:ext uri="{FF2B5EF4-FFF2-40B4-BE49-F238E27FC236}">
                    <a16:creationId xmlns:a16="http://schemas.microsoft.com/office/drawing/2014/main" id="{10ABE969-4C84-BD4F-841C-D37848739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429" y="3068421"/>
                <a:ext cx="0" cy="434303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35" name="Line 237">
                <a:extLst>
                  <a:ext uri="{FF2B5EF4-FFF2-40B4-BE49-F238E27FC236}">
                    <a16:creationId xmlns:a16="http://schemas.microsoft.com/office/drawing/2014/main" id="{148A90DA-4838-8744-82A8-61A16A8AE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36" name="Line 200">
                <a:extLst>
                  <a:ext uri="{FF2B5EF4-FFF2-40B4-BE49-F238E27FC236}">
                    <a16:creationId xmlns:a16="http://schemas.microsoft.com/office/drawing/2014/main" id="{75F27E64-3FDA-074C-8478-10CD9E343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429" y="2054809"/>
                <a:ext cx="0" cy="774332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4E58003-0B71-2746-87C2-330F5E7FEB7B}"/>
                </a:ext>
              </a:extLst>
            </p:cNvPr>
            <p:cNvGrpSpPr/>
            <p:nvPr/>
          </p:nvGrpSpPr>
          <p:grpSpPr>
            <a:xfrm>
              <a:off x="4931463" y="1438342"/>
              <a:ext cx="886595" cy="1304183"/>
              <a:chOff x="2304569" y="2522602"/>
              <a:chExt cx="417465" cy="614092"/>
            </a:xfrm>
          </p:grpSpPr>
          <p:sp>
            <p:nvSpPr>
              <p:cNvPr id="124" name="Line 195">
                <a:extLst>
                  <a:ext uri="{FF2B5EF4-FFF2-40B4-BE49-F238E27FC236}">
                    <a16:creationId xmlns:a16="http://schemas.microsoft.com/office/drawing/2014/main" id="{613BA05A-B06F-644C-A019-CD85B108C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25" name="Line 196">
                <a:extLst>
                  <a:ext uri="{FF2B5EF4-FFF2-40B4-BE49-F238E27FC236}">
                    <a16:creationId xmlns:a16="http://schemas.microsoft.com/office/drawing/2014/main" id="{EB65DACC-700B-FD46-B8DC-787B68E78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26" name="Line 197">
                <a:extLst>
                  <a:ext uri="{FF2B5EF4-FFF2-40B4-BE49-F238E27FC236}">
                    <a16:creationId xmlns:a16="http://schemas.microsoft.com/office/drawing/2014/main" id="{448FFEDC-D9DB-8A46-88DB-D7014E98B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27" name="Line 198">
                <a:extLst>
                  <a:ext uri="{FF2B5EF4-FFF2-40B4-BE49-F238E27FC236}">
                    <a16:creationId xmlns:a16="http://schemas.microsoft.com/office/drawing/2014/main" id="{7663013A-25ED-D84E-AAEC-31580635F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28" name="Line 237">
                <a:extLst>
                  <a:ext uri="{FF2B5EF4-FFF2-40B4-BE49-F238E27FC236}">
                    <a16:creationId xmlns:a16="http://schemas.microsoft.com/office/drawing/2014/main" id="{FA92B5AA-9DA5-C941-8C7B-3CE4112CB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  <p:sp>
            <p:nvSpPr>
              <p:cNvPr id="129" name="Line 200">
                <a:extLst>
                  <a:ext uri="{FF2B5EF4-FFF2-40B4-BE49-F238E27FC236}">
                    <a16:creationId xmlns:a16="http://schemas.microsoft.com/office/drawing/2014/main" id="{4B7DF9FD-CE72-E046-ACF1-B1E45C826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429" y="2522602"/>
                <a:ext cx="0" cy="299908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600"/>
              </a:p>
            </p:txBody>
          </p: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CCE6BDA-4213-3844-A66C-02A661E01D8D}"/>
                </a:ext>
              </a:extLst>
            </p:cNvPr>
            <p:cNvSpPr/>
            <p:nvPr/>
          </p:nvSpPr>
          <p:spPr bwMode="auto">
            <a:xfrm rot="16200000">
              <a:off x="5183728" y="2269807"/>
              <a:ext cx="130504" cy="13050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038637-CB65-6B42-BF83-75966BE02330}"/>
                </a:ext>
              </a:extLst>
            </p:cNvPr>
            <p:cNvSpPr/>
            <p:nvPr/>
          </p:nvSpPr>
          <p:spPr bwMode="auto">
            <a:xfrm rot="16200000">
              <a:off x="6128580" y="3502055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Line 237">
              <a:extLst>
                <a:ext uri="{FF2B5EF4-FFF2-40B4-BE49-F238E27FC236}">
                  <a16:creationId xmlns:a16="http://schemas.microsoft.com/office/drawing/2014/main" id="{4055ECBC-D88E-3A47-B3DE-419085C0A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9048" y="3540155"/>
              <a:ext cx="319531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105" name="Line 200">
              <a:extLst>
                <a:ext uri="{FF2B5EF4-FFF2-40B4-BE49-F238E27FC236}">
                  <a16:creationId xmlns:a16="http://schemas.microsoft.com/office/drawing/2014/main" id="{F655E35B-227E-D144-A594-95113E670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9929" y="2326819"/>
              <a:ext cx="0" cy="21625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106" name="Line 237">
              <a:extLst>
                <a:ext uri="{FF2B5EF4-FFF2-40B4-BE49-F238E27FC236}">
                  <a16:creationId xmlns:a16="http://schemas.microsoft.com/office/drawing/2014/main" id="{C78C00C9-361D-E743-809B-5BB97990C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7131" y="5672552"/>
              <a:ext cx="643467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107" name="Text Box 57">
              <a:extLst>
                <a:ext uri="{FF2B5EF4-FFF2-40B4-BE49-F238E27FC236}">
                  <a16:creationId xmlns:a16="http://schemas.microsoft.com/office/drawing/2014/main" id="{6C448DEA-6382-4342-B72F-892A65C27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763" y="5623758"/>
              <a:ext cx="643466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Times"/>
                  <a:cs typeface="Times"/>
                </a:rPr>
                <a:t>Gnd</a:t>
              </a:r>
              <a:endParaRPr lang="en-US" sz="1400" baseline="-25000" dirty="0">
                <a:latin typeface="Times"/>
                <a:cs typeface="Times"/>
              </a:endParaRPr>
            </a:p>
          </p:txBody>
        </p:sp>
        <p:sp>
          <p:nvSpPr>
            <p:cNvPr id="108" name="Text Box 57">
              <a:extLst>
                <a:ext uri="{FF2B5EF4-FFF2-40B4-BE49-F238E27FC236}">
                  <a16:creationId xmlns:a16="http://schemas.microsoft.com/office/drawing/2014/main" id="{05D65689-0ED4-B742-ABD6-76694B007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141" y="3332858"/>
              <a:ext cx="643466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Times"/>
                  <a:cs typeface="Times"/>
                </a:rPr>
                <a:t>IN</a:t>
              </a:r>
              <a:endParaRPr lang="en-US" sz="1400" baseline="-25000" dirty="0">
                <a:latin typeface="Times"/>
                <a:cs typeface="Time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4B8F21D-E9C6-E84B-A950-6F2787E06886}"/>
                </a:ext>
              </a:extLst>
            </p:cNvPr>
            <p:cNvSpPr/>
            <p:nvPr/>
          </p:nvSpPr>
          <p:spPr bwMode="auto">
            <a:xfrm rot="16200000">
              <a:off x="4534445" y="3498083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8AA62A6-441E-5348-97FB-70B0B6D8CC91}"/>
                </a:ext>
              </a:extLst>
            </p:cNvPr>
            <p:cNvGrpSpPr/>
            <p:nvPr/>
          </p:nvGrpSpPr>
          <p:grpSpPr>
            <a:xfrm rot="5400000">
              <a:off x="5255393" y="2564735"/>
              <a:ext cx="228956" cy="876815"/>
              <a:chOff x="2996473" y="2396067"/>
              <a:chExt cx="428752" cy="1295403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05C0496-B601-B044-85CD-F2B959384C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96473" y="3028637"/>
                <a:ext cx="428752" cy="662833"/>
                <a:chOff x="5909014" y="3903242"/>
                <a:chExt cx="511431" cy="790653"/>
              </a:xfrm>
            </p:grpSpPr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4B736B0C-145D-2144-87BA-A0AED560E7DB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39032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15FFFC2B-718C-6B4D-8907-06ADD1B7EFE3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40048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2C327803-1ECB-A542-8AB4-7A1ED6530808}"/>
                    </a:ext>
                  </a:extLst>
                </p:cNvPr>
                <p:cNvCxnSpPr/>
                <p:nvPr/>
              </p:nvCxnSpPr>
              <p:spPr bwMode="auto">
                <a:xfrm flipV="1">
                  <a:off x="6164730" y="4015827"/>
                  <a:ext cx="0" cy="67806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0" name="Line 77">
                <a:extLst>
                  <a:ext uri="{FF2B5EF4-FFF2-40B4-BE49-F238E27FC236}">
                    <a16:creationId xmlns:a16="http://schemas.microsoft.com/office/drawing/2014/main" id="{0F21E786-3360-FE4C-B92F-233E207B9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97482" y="2709383"/>
                <a:ext cx="62663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7AC9EE5-9109-F843-8446-508399F53AE0}"/>
                </a:ext>
              </a:extLst>
            </p:cNvPr>
            <p:cNvGrpSpPr/>
            <p:nvPr/>
          </p:nvGrpSpPr>
          <p:grpSpPr>
            <a:xfrm rot="5400000">
              <a:off x="5255392" y="3443971"/>
              <a:ext cx="228956" cy="876815"/>
              <a:chOff x="2996473" y="2396067"/>
              <a:chExt cx="428752" cy="1295403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39C60713-49F0-FC4F-BCFA-3A4926FCC6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96473" y="3028637"/>
                <a:ext cx="428752" cy="662833"/>
                <a:chOff x="5909014" y="3903242"/>
                <a:chExt cx="511431" cy="790653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8E795DD3-8C88-4747-B36B-CF3F84AD93B4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39032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BCDD1541-1EA7-3D4D-9620-8FAE13999303}"/>
                    </a:ext>
                  </a:extLst>
                </p:cNvPr>
                <p:cNvCxnSpPr/>
                <p:nvPr/>
              </p:nvCxnSpPr>
              <p:spPr bwMode="auto">
                <a:xfrm>
                  <a:off x="5909014" y="4004842"/>
                  <a:ext cx="51143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7762BFBE-4228-4042-ABEA-DA40EFDFE47F}"/>
                    </a:ext>
                  </a:extLst>
                </p:cNvPr>
                <p:cNvCxnSpPr/>
                <p:nvPr/>
              </p:nvCxnSpPr>
              <p:spPr bwMode="auto">
                <a:xfrm flipV="1">
                  <a:off x="6164730" y="4015827"/>
                  <a:ext cx="0" cy="67806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5" name="Line 77">
                <a:extLst>
                  <a:ext uri="{FF2B5EF4-FFF2-40B4-BE49-F238E27FC236}">
                    <a16:creationId xmlns:a16="http://schemas.microsoft.com/office/drawing/2014/main" id="{8B6A95B6-8539-BD4D-AA4C-0C7CCA84D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97482" y="2709383"/>
                <a:ext cx="62663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112" name="Text Box 57">
              <a:extLst>
                <a:ext uri="{FF2B5EF4-FFF2-40B4-BE49-F238E27FC236}">
                  <a16:creationId xmlns:a16="http://schemas.microsoft.com/office/drawing/2014/main" id="{BB44FC95-D5A0-C34E-A628-0C36B4F34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849" y="3472628"/>
              <a:ext cx="643467" cy="2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gdn</a:t>
              </a:r>
              <a:endPara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Text Box 57">
              <a:extLst>
                <a:ext uri="{FF2B5EF4-FFF2-40B4-BE49-F238E27FC236}">
                  <a16:creationId xmlns:a16="http://schemas.microsoft.com/office/drawing/2014/main" id="{880B3F20-193F-0F48-AE64-2ABFCA792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708" y="2990377"/>
              <a:ext cx="643467" cy="37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gdp</a:t>
              </a:r>
              <a:endPara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53CB163A-D2BF-2949-A7DE-194C221B1A5B}"/>
              </a:ext>
            </a:extLst>
          </p:cNvPr>
          <p:cNvSpPr txBox="1"/>
          <p:nvPr/>
        </p:nvSpPr>
        <p:spPr>
          <a:xfrm>
            <a:off x="6141761" y="3094651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Vin = </a:t>
            </a:r>
            <a:r>
              <a:rPr lang="en-US" sz="1400" dirty="0" err="1">
                <a:solidFill>
                  <a:srgbClr val="FF0000"/>
                </a:solidFill>
              </a:rPr>
              <a:t>Gnd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D7B249B-4A72-6240-BE90-064B39F2499C}"/>
              </a:ext>
            </a:extLst>
          </p:cNvPr>
          <p:cNvSpPr txBox="1"/>
          <p:nvPr/>
        </p:nvSpPr>
        <p:spPr>
          <a:xfrm>
            <a:off x="8059585" y="3095000"/>
            <a:ext cx="1088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Vout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dirty="0" err="1">
                <a:solidFill>
                  <a:srgbClr val="FF0000"/>
                </a:solidFill>
              </a:rPr>
              <a:t>Vdd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02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cs typeface="Symbol" charset="2"/>
              </a:rPr>
              <a:t>What is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FF6600"/>
                </a:solidFill>
              </a:rPr>
              <a:t>Q on each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gd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when input switched?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Assuming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FF6600"/>
                </a:solidFill>
              </a:rPr>
              <a:t>V=</a:t>
            </a:r>
            <a:r>
              <a:rPr lang="en-US" dirty="0" err="1">
                <a:solidFill>
                  <a:srgbClr val="FF6600"/>
                </a:solidFill>
              </a:rPr>
              <a:t>Vdd</a:t>
            </a:r>
            <a:r>
              <a:rPr lang="en-US" dirty="0">
                <a:solidFill>
                  <a:srgbClr val="FF6600"/>
                </a:solidFill>
              </a:rPr>
              <a:t>, what is equivalent capacitance?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2F55335C-B912-1440-AE0B-484E3B1DF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21987"/>
              </p:ext>
            </p:extLst>
          </p:nvPr>
        </p:nvGraphicFramePr>
        <p:xfrm>
          <a:off x="2838145" y="3812893"/>
          <a:ext cx="3467709" cy="2229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5974">
                  <a:extLst>
                    <a:ext uri="{9D8B030D-6E8A-4147-A177-3AD203B41FA5}">
                      <a16:colId xmlns:a16="http://schemas.microsoft.com/office/drawing/2014/main" val="2405108436"/>
                    </a:ext>
                  </a:extLst>
                </a:gridCol>
                <a:gridCol w="1244157">
                  <a:extLst>
                    <a:ext uri="{9D8B030D-6E8A-4147-A177-3AD203B41FA5}">
                      <a16:colId xmlns:a16="http://schemas.microsoft.com/office/drawing/2014/main" val="3688021632"/>
                    </a:ext>
                  </a:extLst>
                </a:gridCol>
                <a:gridCol w="1317578">
                  <a:extLst>
                    <a:ext uri="{9D8B030D-6E8A-4147-A177-3AD203B41FA5}">
                      <a16:colId xmlns:a16="http://schemas.microsoft.com/office/drawing/2014/main" val="4009751924"/>
                    </a:ext>
                  </a:extLst>
                </a:gridCol>
              </a:tblGrid>
              <a:tr h="55732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6300"/>
                          </a:solidFill>
                        </a:rPr>
                        <a:t>PMOS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6300"/>
                          </a:solidFill>
                        </a:rPr>
                        <a:t>NMOS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6190616"/>
                  </a:ext>
                </a:extLst>
              </a:tr>
              <a:tr h="557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</a:t>
                      </a:r>
                      <a:r>
                        <a:rPr lang="en-US" sz="2800" baseline="-25000" dirty="0" err="1"/>
                        <a:t>gdp</a:t>
                      </a:r>
                      <a:endParaRPr lang="en-US" sz="2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</a:t>
                      </a:r>
                      <a:r>
                        <a:rPr lang="en-US" sz="2800" baseline="-25000" dirty="0" err="1"/>
                        <a:t>gdn</a:t>
                      </a:r>
                      <a:endParaRPr lang="en-US" sz="2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496035"/>
                  </a:ext>
                </a:extLst>
              </a:tr>
              <a:tr h="557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Vdd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820945"/>
                  </a:ext>
                </a:extLst>
              </a:tr>
              <a:tr h="557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Gnd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76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29908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Miller Effect For an Inverter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876800" cy="5029200"/>
          </a:xfrm>
        </p:spPr>
        <p:txBody>
          <a:bodyPr/>
          <a:lstStyle/>
          <a:p>
            <a:r>
              <a:rPr lang="en-US" dirty="0"/>
              <a:t>Feedback capacitance (</a:t>
            </a:r>
            <a:r>
              <a:rPr lang="en-US" dirty="0" err="1"/>
              <a:t>C</a:t>
            </a:r>
            <a:r>
              <a:rPr lang="en-US" baseline="-25000" dirty="0" err="1"/>
              <a:t>gd</a:t>
            </a:r>
            <a:r>
              <a:rPr lang="en-US" dirty="0"/>
              <a:t>) between input and output must swing 2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  <a:p>
            <a:r>
              <a:rPr lang="en-US" dirty="0"/>
              <a:t>Or…behaves same as a double-sized capacitor on the output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Density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(1/2)CV</a:t>
            </a:r>
            <a:r>
              <a:rPr lang="en-US" baseline="30000" dirty="0"/>
              <a:t>2</a:t>
            </a:r>
            <a:r>
              <a:rPr lang="en-US" dirty="0"/>
              <a:t> f</a:t>
            </a:r>
          </a:p>
          <a:p>
            <a:r>
              <a:rPr lang="en-US" dirty="0"/>
              <a:t>P </a:t>
            </a:r>
            <a:r>
              <a:rPr lang="en-US" dirty="0">
                <a:sym typeface="Wingdings" charset="2"/>
              </a:rPr>
              <a:t> (1/</a:t>
            </a:r>
            <a:r>
              <a:rPr lang="en-US" dirty="0"/>
              <a:t>S) (1/U</a:t>
            </a:r>
            <a:r>
              <a:rPr lang="en-US" baseline="30000" dirty="0"/>
              <a:t>2</a:t>
            </a:r>
            <a:r>
              <a:rPr lang="en-US" dirty="0"/>
              <a:t>) (S</a:t>
            </a:r>
            <a:r>
              <a:rPr lang="en-US" baseline="30000" dirty="0"/>
              <a:t>2</a:t>
            </a:r>
            <a:r>
              <a:rPr lang="en-US" dirty="0"/>
              <a:t>/U) = S/U</a:t>
            </a:r>
            <a:r>
              <a:rPr lang="en-US" baseline="30000" dirty="0"/>
              <a:t>3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(S/U</a:t>
            </a:r>
            <a:r>
              <a:rPr lang="en-US" baseline="30000" dirty="0"/>
              <a:t>3</a:t>
            </a:r>
            <a:r>
              <a:rPr lang="en-US" dirty="0"/>
              <a:t>) / (1/S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= S</a:t>
            </a:r>
            <a:r>
              <a:rPr lang="en-US" baseline="30000" dirty="0"/>
              <a:t>3</a:t>
            </a:r>
            <a:r>
              <a:rPr lang="en-US" dirty="0"/>
              <a:t>/U</a:t>
            </a:r>
            <a:r>
              <a:rPr lang="en-US" baseline="30000" dirty="0"/>
              <a:t>3</a:t>
            </a:r>
            <a:endParaRPr lang="en-US" dirty="0"/>
          </a:p>
          <a:p>
            <a:endParaRPr lang="en-US" baseline="30000" dirty="0"/>
          </a:p>
          <a:p>
            <a:r>
              <a:rPr lang="en-US" dirty="0">
                <a:solidFill>
                  <a:srgbClr val="008000"/>
                </a:solidFill>
              </a:rPr>
              <a:t>U=10   </a:t>
            </a:r>
            <a:r>
              <a:rPr lang="en-US" dirty="0">
                <a:solidFill>
                  <a:srgbClr val="0000FF"/>
                </a:solidFill>
              </a:rPr>
              <a:t>S=100</a:t>
            </a:r>
          </a:p>
          <a:p>
            <a:r>
              <a:rPr lang="en-US" dirty="0"/>
              <a:t>P/A </a:t>
            </a:r>
            <a:r>
              <a:rPr lang="en-US" dirty="0">
                <a:sym typeface="Wingdings"/>
              </a:rPr>
              <a:t> 1000 (P/A)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Compare with ideal scaling: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30000" dirty="0"/>
              <a:t>3</a:t>
            </a:r>
            <a:r>
              <a:rPr lang="en-US" dirty="0"/>
              <a:t>×P </a:t>
            </a:r>
            <a:r>
              <a:rPr lang="en-US" dirty="0">
                <a:sym typeface="Wingdings"/>
              </a:rPr>
              <a:t>(ideal scaling)</a:t>
            </a:r>
            <a:endParaRPr lang="en-US" dirty="0"/>
          </a:p>
          <a:p>
            <a:r>
              <a:rPr lang="en-US" dirty="0"/>
              <a:t>P/A </a:t>
            </a:r>
            <a:r>
              <a:rPr lang="en-US" dirty="0">
                <a:sym typeface="Wingdings"/>
              </a:rPr>
              <a:t> 1,000,000 (P/A) (ideal scaling)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26611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10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Miller Effect For an Inverter</a:t>
            </a:r>
          </a:p>
        </p:txBody>
      </p:sp>
    </p:spTree>
    <p:extLst>
      <p:ext uri="{BB962C8B-B14F-4D97-AF65-F5344CB8AC3E}">
        <p14:creationId xmlns:p14="http://schemas.microsoft.com/office/powerpoint/2010/main" val="3821118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order delay reason in </a:t>
            </a:r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dirty="0"/>
              <a:t>=R</a:t>
            </a:r>
            <a:r>
              <a:rPr lang="en-US" baseline="-25000" dirty="0"/>
              <a:t>0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 units</a:t>
            </a:r>
          </a:p>
          <a:p>
            <a:r>
              <a:rPr lang="en-US" dirty="0"/>
              <a:t>Scaling everything up doesn’t help</a:t>
            </a:r>
          </a:p>
          <a:p>
            <a:r>
              <a:rPr lang="en-US" dirty="0"/>
              <a:t>Drive large capacitive loads in stages</a:t>
            </a:r>
          </a:p>
          <a:p>
            <a:pPr lvl="1"/>
            <a:r>
              <a:rPr lang="en-US" dirty="0"/>
              <a:t>But not too many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due Friday</a:t>
            </a:r>
          </a:p>
          <a:p>
            <a:endParaRPr lang="en-US" dirty="0"/>
          </a:p>
          <a:p>
            <a:r>
              <a:rPr lang="en-US" dirty="0"/>
              <a:t>Drop date is on Monday </a:t>
            </a:r>
          </a:p>
          <a:p>
            <a:pPr lvl="1"/>
            <a:r>
              <a:rPr lang="en-US" dirty="0"/>
              <a:t>Email me if you want to talk about your standing in the class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Methods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4" b="41448"/>
          <a:stretch/>
        </p:blipFill>
        <p:spPr>
          <a:xfrm>
            <a:off x="685800" y="1600200"/>
            <a:ext cx="7772400" cy="29330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11846-0A5D-2948-B65B-537891E8F1FD}"/>
              </a:ext>
            </a:extLst>
          </p:cNvPr>
          <p:cNvSpPr txBox="1"/>
          <p:nvPr/>
        </p:nvSpPr>
        <p:spPr>
          <a:xfrm>
            <a:off x="3694902" y="2133600"/>
            <a:ext cx="1154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EFE58"/>
                </a:solidFill>
                <a:latin typeface="Times" pitchFamily="2" charset="0"/>
              </a:rPr>
              <a:t>Constant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156A-6CEC-4848-A99C-7F5401E9D71D}"/>
              </a:ext>
            </a:extLst>
          </p:cNvPr>
          <p:cNvSpPr txBox="1"/>
          <p:nvPr/>
        </p:nvSpPr>
        <p:spPr>
          <a:xfrm>
            <a:off x="6536016" y="2133600"/>
            <a:ext cx="1693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66FF"/>
                </a:solidFill>
                <a:latin typeface="Times" pitchFamily="2" charset="0"/>
              </a:rPr>
              <a:t>Constant Voltage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9AF00-7271-2640-B019-33A16AE3268D}"/>
              </a:ext>
            </a:extLst>
          </p:cNvPr>
          <p:cNvSpPr txBox="1"/>
          <p:nvPr/>
        </p:nvSpPr>
        <p:spPr>
          <a:xfrm>
            <a:off x="5334000" y="4648200"/>
            <a:ext cx="78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225EF"/>
                </a:solidFill>
              </a:rPr>
              <a:t>U&lt;S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DAC03D4-D743-0543-88CF-75069A2BB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2632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 Years of </a:t>
            </a:r>
            <a:r>
              <a:rPr lang="en-US" dirty="0" err="1"/>
              <a:t>uP</a:t>
            </a:r>
            <a:r>
              <a:rPr lang="en-US" dirty="0"/>
              <a:t> Trend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5" name="Picture 4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30043" cy="52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Scaling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Ends in your lifetime</a:t>
            </a:r>
          </a:p>
          <a:p>
            <a:r>
              <a:rPr lang="en-US" dirty="0"/>
              <a:t>Perhaps already:</a:t>
            </a:r>
          </a:p>
          <a:p>
            <a:pPr lvl="1"/>
            <a:r>
              <a:rPr lang="en-US" dirty="0"/>
              <a:t>"Basically, this is the end of scaling.”</a:t>
            </a:r>
          </a:p>
          <a:p>
            <a:pPr lvl="2"/>
            <a:r>
              <a:rPr lang="en-US" dirty="0"/>
              <a:t>May 2005, Bernard </a:t>
            </a:r>
            <a:r>
              <a:rPr lang="en-US" dirty="0" err="1"/>
              <a:t>Meyerson</a:t>
            </a:r>
            <a:r>
              <a:rPr lang="en-US" dirty="0"/>
              <a:t>, V.P. and chief technologist for IBM's systems and technology group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908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ITRS 2.0 Report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hlink"/>
              </a:buClr>
              <a:buSzPct val="60000"/>
              <a:buFont typeface="Wingdings" charset="0"/>
              <a:buChar char="q"/>
            </a:pPr>
            <a:r>
              <a:rPr lang="en-US" dirty="0"/>
              <a:t>“After 2021, the report forecasts, it will no longer be economically desirable for companies to continue traditional transistor miniaturization in microprocessors.”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00" b="-2160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88" y="5715000"/>
            <a:ext cx="8806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Source:https</a:t>
            </a:r>
            <a:r>
              <a:rPr lang="en-US" sz="1200" dirty="0"/>
              <a:t>://</a:t>
            </a:r>
            <a:r>
              <a:rPr lang="en-US" sz="1200" dirty="0" err="1"/>
              <a:t>newsroom.intel.com</a:t>
            </a:r>
            <a:r>
              <a:rPr lang="en-US" sz="1200" dirty="0"/>
              <a:t>/newsroom/</a:t>
            </a:r>
            <a:r>
              <a:rPr lang="en-US" sz="1200" dirty="0" err="1"/>
              <a:t>wp</a:t>
            </a:r>
            <a:r>
              <a:rPr lang="en-US" sz="1200" dirty="0"/>
              <a:t>-content/uploads/sites/11/2017/09/mark-</a:t>
            </a:r>
            <a:r>
              <a:rPr lang="en-US" sz="1200" dirty="0" err="1"/>
              <a:t>bohr</a:t>
            </a:r>
            <a:r>
              <a:rPr lang="en-US" sz="1200" dirty="0"/>
              <a:t>-on-continuing-</a:t>
            </a:r>
            <a:r>
              <a:rPr lang="en-US" sz="1200" dirty="0" err="1"/>
              <a:t>moores</a:t>
            </a:r>
            <a:r>
              <a:rPr lang="en-US" sz="1200" dirty="0"/>
              <a:t>-</a:t>
            </a:r>
            <a:r>
              <a:rPr lang="en-US" sz="1200" dirty="0" err="1"/>
              <a:t>law.pdf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678053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24058</TotalTime>
  <Words>1492</Words>
  <Application>Microsoft Macintosh PowerPoint</Application>
  <PresentationFormat>On-screen Show (4:3)</PresentationFormat>
  <Paragraphs>327</Paragraphs>
  <Slides>42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Garamond</vt:lpstr>
      <vt:lpstr>Garmond</vt:lpstr>
      <vt:lpstr>Symbol</vt:lpstr>
      <vt:lpstr>Tahoma</vt:lpstr>
      <vt:lpstr>Times</vt:lpstr>
      <vt:lpstr>Times New Roman</vt:lpstr>
      <vt:lpstr>Wingdings</vt:lpstr>
      <vt:lpstr>Penn</vt:lpstr>
      <vt:lpstr>Equation</vt:lpstr>
      <vt:lpstr>Chart</vt:lpstr>
      <vt:lpstr>PowerPoint Presentation</vt:lpstr>
      <vt:lpstr>Scale V separately with Factor U</vt:lpstr>
      <vt:lpstr>Power Density Impact</vt:lpstr>
      <vt:lpstr>Power Density Impact</vt:lpstr>
      <vt:lpstr>Scaling Methods</vt:lpstr>
      <vt:lpstr>42 Years of uP Trend Data</vt:lpstr>
      <vt:lpstr>Conventional Scaling</vt:lpstr>
      <vt:lpstr>ITRS 2.0 Report 2015</vt:lpstr>
      <vt:lpstr>BUT…</vt:lpstr>
      <vt:lpstr>BUT…</vt:lpstr>
      <vt:lpstr>Previously</vt:lpstr>
      <vt:lpstr>Today</vt:lpstr>
      <vt:lpstr>Transistor Sizing</vt:lpstr>
      <vt:lpstr>Transistor Sizing</vt:lpstr>
      <vt:lpstr>First Order Delay (preclass 1)</vt:lpstr>
      <vt:lpstr>First Order Delay (preclass 1)</vt:lpstr>
      <vt:lpstr>t model</vt:lpstr>
      <vt:lpstr>How to Size Transistors (preclass 2)</vt:lpstr>
      <vt:lpstr>How to Size Transistors (preclass 2)</vt:lpstr>
      <vt:lpstr>Size Transistors – Minimum Avg Delay</vt:lpstr>
      <vt:lpstr>SPICE Simulation 45nm</vt:lpstr>
      <vt:lpstr>SPICE Simulation 22nm</vt:lpstr>
      <vt:lpstr>Equalizing Delay</vt:lpstr>
      <vt:lpstr>Inverter Sizing</vt:lpstr>
      <vt:lpstr>Multistage Delay</vt:lpstr>
      <vt:lpstr>Large Fanout Delay (preclass 3)</vt:lpstr>
      <vt:lpstr>Graduated Fanout Delay (preclass 3)</vt:lpstr>
      <vt:lpstr>Optimize Fanout Delay (preclass 4)</vt:lpstr>
      <vt:lpstr>Optimizing (preclass 4)</vt:lpstr>
      <vt:lpstr>Delay? (preclass 4)</vt:lpstr>
      <vt:lpstr>Try Again with More Stages (preclass 5)</vt:lpstr>
      <vt:lpstr>Try Again with More Stages (preclass 5)</vt:lpstr>
      <vt:lpstr>…and Again (preclass 5)</vt:lpstr>
      <vt:lpstr>Delay Summary</vt:lpstr>
      <vt:lpstr>Lesson</vt:lpstr>
      <vt:lpstr>Capacitance Reminder</vt:lpstr>
      <vt:lpstr>Charge on Capacitors (preclass 6)</vt:lpstr>
      <vt:lpstr>Questions</vt:lpstr>
      <vt:lpstr>Miller Effect For an Inverter</vt:lpstr>
      <vt:lpstr>Miller Effect For an Inverter</vt:lpstr>
      <vt:lpstr>Ideas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2064</cp:revision>
  <cp:lastPrinted>2020-10-07T15:38:52Z</cp:lastPrinted>
  <dcterms:created xsi:type="dcterms:W3CDTF">2001-05-14T03:33:13Z</dcterms:created>
  <dcterms:modified xsi:type="dcterms:W3CDTF">2021-10-05T18:04:18Z</dcterms:modified>
</cp:coreProperties>
</file>