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312" r:id="rId2"/>
    <p:sldId id="292" r:id="rId3"/>
    <p:sldId id="382" r:id="rId4"/>
    <p:sldId id="386" r:id="rId5"/>
    <p:sldId id="387" r:id="rId6"/>
    <p:sldId id="285" r:id="rId7"/>
    <p:sldId id="289" r:id="rId8"/>
    <p:sldId id="260" r:id="rId9"/>
    <p:sldId id="261" r:id="rId10"/>
    <p:sldId id="311" r:id="rId11"/>
    <p:sldId id="264" r:id="rId12"/>
    <p:sldId id="265" r:id="rId13"/>
    <p:sldId id="267" r:id="rId14"/>
    <p:sldId id="268" r:id="rId15"/>
    <p:sldId id="269" r:id="rId16"/>
    <p:sldId id="270" r:id="rId17"/>
    <p:sldId id="308" r:id="rId18"/>
    <p:sldId id="271" r:id="rId19"/>
    <p:sldId id="272" r:id="rId20"/>
    <p:sldId id="273" r:id="rId21"/>
    <p:sldId id="313" r:id="rId22"/>
    <p:sldId id="310" r:id="rId23"/>
    <p:sldId id="274" r:id="rId24"/>
    <p:sldId id="309" r:id="rId25"/>
    <p:sldId id="275" r:id="rId26"/>
    <p:sldId id="276" r:id="rId27"/>
    <p:sldId id="277" r:id="rId28"/>
    <p:sldId id="278" r:id="rId29"/>
  </p:sldIdLst>
  <p:sldSz cx="9144000" cy="6858000" type="screen4x3"/>
  <p:notesSz cx="7150100" cy="9448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300"/>
    <a:srgbClr val="5F5F5F"/>
    <a:srgbClr val="808080"/>
    <a:srgbClr val="080808"/>
    <a:srgbClr val="FF0000"/>
    <a:srgbClr val="0000FF"/>
    <a:srgbClr val="B2B2B2"/>
    <a:srgbClr val="00FF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2" autoAdjust="0"/>
    <p:restoredTop sz="85692" autoAdjust="0"/>
  </p:normalViewPr>
  <p:slideViewPr>
    <p:cSldViewPr>
      <p:cViewPr varScale="1">
        <p:scale>
          <a:sx n="92" d="100"/>
          <a:sy n="92" d="100"/>
        </p:scale>
        <p:origin x="944" y="17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1065353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BF880-7453-6942-8BD8-578097F5AD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7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2500" y="4487863"/>
            <a:ext cx="5245100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5AC371-8CC6-DA45-B341-BAA00A471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7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B3CCA-B6C1-2C44-8B62-D9D70A8ABDEB}" type="slidenum">
              <a:rPr lang="en-US"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01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01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9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50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00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33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45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84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97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35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81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51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42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3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21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9144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13" name="Group 12"/>
          <p:cNvGrpSpPr>
            <a:grpSpLocks/>
          </p:cNvGrpSpPr>
          <p:nvPr userDrawn="1"/>
        </p:nvGrpSpPr>
        <p:grpSpPr>
          <a:xfrm>
            <a:off x="533400" y="2133600"/>
            <a:ext cx="8229600" cy="91018"/>
            <a:chOff x="381000" y="958850"/>
            <a:chExt cx="8382000" cy="91018"/>
          </a:xfrm>
        </p:grpSpPr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6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17" name="Picture 5" descr="penn_logo_no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8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062BF-547F-DC4B-89E8-CE6EE6995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649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75248D-43C6-1347-B7C5-B96934628E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366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013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64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>
          <a:xfrm>
            <a:off x="533400" y="958850"/>
            <a:ext cx="8229600" cy="91018"/>
            <a:chOff x="381000" y="958850"/>
            <a:chExt cx="8382000" cy="91018"/>
          </a:xfrm>
        </p:grpSpPr>
        <p:sp>
          <p:nvSpPr>
            <p:cNvPr id="648199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8202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648203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648206" name="Line 14"/>
          <p:cNvSpPr>
            <a:spLocks noChangeShapeType="1"/>
          </p:cNvSpPr>
          <p:nvPr/>
        </p:nvSpPr>
        <p:spPr bwMode="auto">
          <a:xfrm flipV="1">
            <a:off x="412750" y="12700"/>
            <a:ext cx="0" cy="838200"/>
          </a:xfrm>
          <a:prstGeom prst="line">
            <a:avLst/>
          </a:prstGeom>
          <a:noFill/>
          <a:ln w="63500" cap="rnd">
            <a:solidFill>
              <a:srgbClr val="B2B2B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07" name="Line 15"/>
          <p:cNvSpPr>
            <a:spLocks noChangeShapeType="1"/>
          </p:cNvSpPr>
          <p:nvPr/>
        </p:nvSpPr>
        <p:spPr bwMode="auto">
          <a:xfrm flipV="1">
            <a:off x="482600" y="76200"/>
            <a:ext cx="0" cy="838200"/>
          </a:xfrm>
          <a:prstGeom prst="line">
            <a:avLst/>
          </a:prstGeom>
          <a:noFill/>
          <a:ln w="63500" cap="rnd">
            <a:solidFill>
              <a:srgbClr val="00009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FF00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6858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en-US" dirty="0"/>
              <a:t>ESE370: Circuit-Level </a:t>
            </a:r>
            <a:r>
              <a:rPr lang="en-US" sz="4000" dirty="0"/>
              <a:t>Modeling, Design, and Optimization </a:t>
            </a:r>
            <a:r>
              <a:rPr lang="en-US" dirty="0"/>
              <a:t>for Digital Systems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371600" y="30480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charset="0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err="1"/>
              <a:t>Lec</a:t>
            </a:r>
            <a:r>
              <a:rPr lang="en-US" dirty="0"/>
              <a:t> 14:  October 8,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Performance: Gates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971956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Inverter Performance </a:t>
            </a:r>
            <a:r>
              <a:rPr lang="en-US" dirty="0">
                <a:solidFill>
                  <a:srgbClr val="FF6300"/>
                </a:solidFill>
              </a:rPr>
              <a:t>(</a:t>
            </a:r>
            <a:r>
              <a:rPr lang="en-US" dirty="0" err="1">
                <a:solidFill>
                  <a:srgbClr val="FF6300"/>
                </a:solidFill>
              </a:rPr>
              <a:t>preclass</a:t>
            </a:r>
            <a:r>
              <a:rPr lang="en-US" dirty="0">
                <a:solidFill>
                  <a:srgbClr val="FF6300"/>
                </a:solidFill>
              </a:rPr>
              <a:t> 1, row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Sized for R</a:t>
            </a:r>
            <a:r>
              <a:rPr lang="en-US" baseline="-25000" dirty="0"/>
              <a:t>0</a:t>
            </a:r>
            <a:r>
              <a:rPr lang="en-US" dirty="0"/>
              <a:t>/2 drive resistance, (R</a:t>
            </a:r>
            <a:r>
              <a:rPr lang="en-US" baseline="-25000" dirty="0"/>
              <a:t>0</a:t>
            </a:r>
            <a:r>
              <a:rPr lang="en-US" dirty="0"/>
              <a:t>=R</a:t>
            </a:r>
            <a:r>
              <a:rPr lang="en-US" baseline="-25000" dirty="0"/>
              <a:t>n0</a:t>
            </a:r>
            <a:r>
              <a:rPr lang="en-US" dirty="0"/>
              <a:t>)</a:t>
            </a:r>
          </a:p>
          <a:p>
            <a:pPr lvl="3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 descr="screen-capt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057400"/>
            <a:ext cx="8534400" cy="30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995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667000"/>
            <a:ext cx="5668962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Dependent Delay</a:t>
            </a:r>
          </a:p>
        </p:txBody>
      </p:sp>
      <p:sp>
        <p:nvSpPr>
          <p:cNvPr id="358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Drive resistance depends on input values</a:t>
            </a:r>
          </a:p>
          <a:p>
            <a:pPr lvl="1"/>
            <a:r>
              <a:rPr lang="en-US" dirty="0">
                <a:sym typeface="Wingdings" charset="2"/>
              </a:rPr>
              <a:t>Delay depends on input data</a:t>
            </a:r>
          </a:p>
          <a:p>
            <a:pPr lvl="1"/>
            <a:r>
              <a:rPr lang="en-US" dirty="0">
                <a:sym typeface="Wingdings" charset="2"/>
              </a:rPr>
              <a:t>Analyze using worst case delay</a:t>
            </a:r>
          </a:p>
          <a:p>
            <a:pPr lvl="1">
              <a:buFontTx/>
              <a:buNone/>
            </a:pPr>
            <a:endParaRPr lang="en-US" dirty="0">
              <a:sym typeface="Wingdings" charset="2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9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057400"/>
            <a:ext cx="70389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Transistor Sizing </a:t>
            </a:r>
            <a:r>
              <a:rPr lang="en-US" dirty="0">
                <a:solidFill>
                  <a:srgbClr val="FF6300"/>
                </a:solidFill>
              </a:rPr>
              <a:t>(</a:t>
            </a:r>
            <a:r>
              <a:rPr lang="en-US" dirty="0" err="1">
                <a:solidFill>
                  <a:srgbClr val="FF6300"/>
                </a:solidFill>
              </a:rPr>
              <a:t>preclass</a:t>
            </a:r>
            <a:r>
              <a:rPr lang="en-US" dirty="0">
                <a:solidFill>
                  <a:srgbClr val="FF6300"/>
                </a:solidFill>
              </a:rPr>
              <a:t> 1, row 2)</a:t>
            </a:r>
            <a:endParaRPr lang="en-US" dirty="0"/>
          </a:p>
        </p:txBody>
      </p:sp>
      <p:sp>
        <p:nvSpPr>
          <p:cNvPr id="2560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should we size to equalize worst-case rise/fall times for </a:t>
            </a:r>
            <a:r>
              <a:rPr lang="en-US" dirty="0" err="1">
                <a:solidFill>
                  <a:srgbClr val="FF6600"/>
                </a:solidFill>
              </a:rPr>
              <a:t>R</a:t>
            </a:r>
            <a:r>
              <a:rPr lang="en-US" baseline="-25000" dirty="0" err="1">
                <a:solidFill>
                  <a:srgbClr val="FF6600"/>
                </a:solidFill>
              </a:rPr>
              <a:t>drive</a:t>
            </a:r>
            <a:r>
              <a:rPr lang="en-US" dirty="0">
                <a:solidFill>
                  <a:srgbClr val="FF6600"/>
                </a:solidFill>
              </a:rPr>
              <a:t>=R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/2?</a:t>
            </a:r>
            <a:endParaRPr lang="en-US" baseline="-25000" dirty="0">
              <a:solidFill>
                <a:srgbClr val="FF6600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33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0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500188"/>
            <a:ext cx="4584700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Transistor Sizing </a:t>
            </a:r>
            <a:r>
              <a:rPr lang="en-US" dirty="0">
                <a:solidFill>
                  <a:srgbClr val="FF6300"/>
                </a:solidFill>
              </a:rPr>
              <a:t>(</a:t>
            </a:r>
            <a:r>
              <a:rPr lang="en-US" dirty="0" err="1">
                <a:solidFill>
                  <a:srgbClr val="FF6300"/>
                </a:solidFill>
              </a:rPr>
              <a:t>preclass</a:t>
            </a:r>
            <a:r>
              <a:rPr lang="en-US" dirty="0">
                <a:solidFill>
                  <a:srgbClr val="FF6300"/>
                </a:solidFill>
              </a:rPr>
              <a:t> 1, row 3)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size for equal rise/fall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for </a:t>
            </a:r>
            <a:r>
              <a:rPr lang="en-US" dirty="0" err="1">
                <a:solidFill>
                  <a:srgbClr val="FF6600"/>
                </a:solidFill>
              </a:rPr>
              <a:t>R</a:t>
            </a:r>
            <a:r>
              <a:rPr lang="en-US" baseline="-25000" dirty="0" err="1">
                <a:solidFill>
                  <a:srgbClr val="FF6600"/>
                </a:solidFill>
              </a:rPr>
              <a:t>drive</a:t>
            </a:r>
            <a:r>
              <a:rPr lang="en-US" dirty="0">
                <a:solidFill>
                  <a:srgbClr val="FF6600"/>
                </a:solidFill>
              </a:rPr>
              <a:t>=R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/2?</a:t>
            </a:r>
            <a:endParaRPr lang="en-US" baseline="-25000" dirty="0">
              <a:solidFill>
                <a:srgbClr val="FF660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09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6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657600"/>
            <a:ext cx="38004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Load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Input capacitance per input in each case?</a:t>
            </a:r>
          </a:p>
        </p:txBody>
      </p:sp>
      <p:pic>
        <p:nvPicPr>
          <p:cNvPr id="27654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209800"/>
            <a:ext cx="225583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2133600"/>
            <a:ext cx="286861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27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Ratio of Input Load Capacitance to Output Drive Strength:  </a:t>
            </a:r>
            <a:r>
              <a:rPr lang="en-US" dirty="0" err="1"/>
              <a:t>C</a:t>
            </a:r>
            <a:r>
              <a:rPr lang="en-US" baseline="-25000" dirty="0" err="1"/>
              <a:t>InLoad</a:t>
            </a:r>
            <a:r>
              <a:rPr lang="en-US" dirty="0"/>
              <a:t>/I</a:t>
            </a:r>
            <a:r>
              <a:rPr lang="en-US" baseline="-25000" dirty="0"/>
              <a:t>ds</a:t>
            </a:r>
          </a:p>
          <a:p>
            <a:pPr lvl="1"/>
            <a:r>
              <a:rPr lang="en-US" dirty="0"/>
              <a:t>Differs with gate function</a:t>
            </a:r>
          </a:p>
          <a:p>
            <a:pPr lvl="1"/>
            <a:r>
              <a:rPr lang="en-US" dirty="0"/>
              <a:t>Gate efficiency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3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447800"/>
            <a:ext cx="5805487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Transistor Sizing </a:t>
            </a:r>
            <a:r>
              <a:rPr lang="en-US" dirty="0">
                <a:solidFill>
                  <a:srgbClr val="FF6300"/>
                </a:solidFill>
              </a:rPr>
              <a:t>(</a:t>
            </a:r>
            <a:r>
              <a:rPr lang="en-US" dirty="0" err="1">
                <a:solidFill>
                  <a:srgbClr val="FF6300"/>
                </a:solidFill>
              </a:rPr>
              <a:t>preclass</a:t>
            </a:r>
            <a:r>
              <a:rPr lang="en-US" dirty="0">
                <a:solidFill>
                  <a:srgbClr val="FF6300"/>
                </a:solidFill>
              </a:rPr>
              <a:t> 1, row 4)</a:t>
            </a:r>
          </a:p>
        </p:txBody>
      </p:sp>
      <p:sp>
        <p:nvSpPr>
          <p:cNvPr id="317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Size equalize rise/fall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times </a:t>
            </a:r>
            <a:r>
              <a:rPr lang="en-US" dirty="0" err="1">
                <a:solidFill>
                  <a:srgbClr val="FF6600"/>
                </a:solidFill>
              </a:rPr>
              <a:t>R</a:t>
            </a:r>
            <a:r>
              <a:rPr lang="en-US" baseline="-25000" dirty="0" err="1">
                <a:solidFill>
                  <a:srgbClr val="FF6600"/>
                </a:solidFill>
              </a:rPr>
              <a:t>drive</a:t>
            </a:r>
            <a:r>
              <a:rPr lang="en-US" dirty="0">
                <a:solidFill>
                  <a:srgbClr val="FF6600"/>
                </a:solidFill>
              </a:rPr>
              <a:t>=R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/2?</a:t>
            </a:r>
            <a:endParaRPr lang="en-US" baseline="-25000" dirty="0">
              <a:solidFill>
                <a:srgbClr val="FF6600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65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Transistors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19200"/>
            <a:ext cx="7009214" cy="4907214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 anchor="b"/>
          <a:lstStyle/>
          <a:p>
            <a:pPr algn="r"/>
            <a:fld id="{7723C7D0-C6A6-FA42-AD2B-EF6F0A0E71F9}" type="slidenum">
              <a:rPr lang="en-US" sz="1600" smtClean="0">
                <a:latin typeface="Garamond"/>
                <a:cs typeface="Garamond"/>
              </a:rPr>
              <a:pPr algn="r"/>
              <a:t>17</a:t>
            </a:fld>
            <a:endParaRPr lang="en-US" sz="1600" dirty="0">
              <a:latin typeface="Garamond"/>
              <a:cs typeface="Garamon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67600" y="2438400"/>
            <a:ext cx="912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106kΩ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7600" y="3028890"/>
            <a:ext cx="772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FF00"/>
                </a:solidFill>
              </a:rPr>
              <a:t>66kΩ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7600" y="4724400"/>
            <a:ext cx="772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32kΩ</a:t>
            </a:r>
          </a:p>
        </p:txBody>
      </p:sp>
    </p:spTree>
    <p:extLst>
      <p:ext uri="{BB962C8B-B14F-4D97-AF65-F5344CB8AC3E}">
        <p14:creationId xmlns:p14="http://schemas.microsoft.com/office/powerpoint/2010/main" val="3725673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Increasing </a:t>
            </a:r>
            <a:r>
              <a:rPr lang="en-US" dirty="0" err="1"/>
              <a:t>Fanin</a:t>
            </a:r>
            <a:r>
              <a:rPr lang="en-US" dirty="0"/>
              <a:t> </a:t>
            </a:r>
            <a:r>
              <a:rPr lang="en-US" dirty="0">
                <a:solidFill>
                  <a:srgbClr val="FF6300"/>
                </a:solidFill>
              </a:rPr>
              <a:t>(</a:t>
            </a:r>
            <a:r>
              <a:rPr lang="en-US" dirty="0" err="1">
                <a:solidFill>
                  <a:srgbClr val="FF6300"/>
                </a:solidFill>
              </a:rPr>
              <a:t>preclass</a:t>
            </a:r>
            <a:r>
              <a:rPr lang="en-US" dirty="0">
                <a:solidFill>
                  <a:srgbClr val="FF6300"/>
                </a:solidFill>
              </a:rPr>
              <a:t>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to input capacitance as </a:t>
            </a:r>
            <a:r>
              <a:rPr lang="en-US" dirty="0" err="1"/>
              <a:t>fanin</a:t>
            </a:r>
            <a:r>
              <a:rPr lang="en-US" dirty="0"/>
              <a:t> (</a:t>
            </a:r>
            <a:r>
              <a:rPr lang="en-US" dirty="0" err="1"/>
              <a:t>k</a:t>
            </a:r>
            <a:r>
              <a:rPr lang="en-US" dirty="0"/>
              <a:t>) increases</a:t>
            </a:r>
          </a:p>
          <a:p>
            <a:pPr lvl="1"/>
            <a:r>
              <a:rPr lang="en-US" dirty="0"/>
              <a:t>Keeping output drive the same </a:t>
            </a:r>
          </a:p>
          <a:p>
            <a:pPr lvl="2"/>
            <a:r>
              <a:rPr lang="en-US" dirty="0"/>
              <a:t>E.g. </a:t>
            </a:r>
            <a:r>
              <a:rPr lang="en-US" dirty="0" err="1"/>
              <a:t>R</a:t>
            </a:r>
            <a:r>
              <a:rPr lang="en-US" baseline="-25000" dirty="0" err="1"/>
              <a:t>drive</a:t>
            </a:r>
            <a:r>
              <a:rPr lang="en-US" dirty="0"/>
              <a:t>=R</a:t>
            </a:r>
            <a:r>
              <a:rPr lang="en-US" baseline="-25000" dirty="0"/>
              <a:t>0</a:t>
            </a:r>
            <a:r>
              <a:rPr lang="en-US" dirty="0"/>
              <a:t>/2</a:t>
            </a:r>
            <a:endParaRPr lang="en-US" baseline="-25000" dirty="0"/>
          </a:p>
          <a:p>
            <a:r>
              <a:rPr lang="en-US" dirty="0" err="1">
                <a:solidFill>
                  <a:srgbClr val="FF6600"/>
                </a:solidFill>
              </a:rPr>
              <a:t>k</a:t>
            </a:r>
            <a:r>
              <a:rPr lang="en-US" dirty="0">
                <a:solidFill>
                  <a:srgbClr val="FF6600"/>
                </a:solidFill>
              </a:rPr>
              <a:t>-input </a:t>
            </a:r>
            <a:r>
              <a:rPr lang="en-US" dirty="0" err="1">
                <a:solidFill>
                  <a:srgbClr val="FF6600"/>
                </a:solidFill>
              </a:rPr>
              <a:t>nand</a:t>
            </a:r>
            <a:r>
              <a:rPr lang="en-US" dirty="0">
                <a:solidFill>
                  <a:srgbClr val="FF6600"/>
                </a:solidFill>
              </a:rPr>
              <a:t> gate has what input capacitance?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9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Fanin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Conclude: </a:t>
            </a:r>
            <a:r>
              <a:rPr lang="en-US" dirty="0"/>
              <a:t>gates slow down with </a:t>
            </a:r>
            <a:r>
              <a:rPr lang="en-US" dirty="0" err="1"/>
              <a:t>fanin</a:t>
            </a:r>
            <a:endParaRPr lang="en-US" dirty="0"/>
          </a:p>
          <a:p>
            <a:pPr lvl="1"/>
            <a:r>
              <a:rPr lang="en-US" dirty="0"/>
              <a:t>Less drive per input capacitance</a:t>
            </a:r>
          </a:p>
          <a:p>
            <a:pPr lvl="1"/>
            <a:r>
              <a:rPr lang="en-US" dirty="0" err="1"/>
              <a:t>C</a:t>
            </a:r>
            <a:r>
              <a:rPr lang="en-US" baseline="-25000" dirty="0" err="1"/>
              <a:t>InLoad</a:t>
            </a:r>
            <a:r>
              <a:rPr lang="en-US" dirty="0"/>
              <a:t>/I</a:t>
            </a:r>
            <a:r>
              <a:rPr lang="en-US" baseline="-25000" dirty="0"/>
              <a:t>ds </a:t>
            </a:r>
            <a:r>
              <a:rPr lang="en-US" dirty="0"/>
              <a:t>increases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5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Capacitance Reminder</a:t>
            </a:r>
          </a:p>
        </p:txBody>
      </p:sp>
      <p:pic>
        <p:nvPicPr>
          <p:cNvPr id="6" name="Content Placeholder 5" descr="screen-captur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52" b="-852"/>
          <a:stretch>
            <a:fillRect/>
          </a:stretch>
        </p:blipFill>
        <p:spPr>
          <a:xfrm>
            <a:off x="990600" y="1295400"/>
            <a:ext cx="6844145" cy="442856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07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nand32 </a:t>
            </a:r>
            <a:r>
              <a:rPr lang="en-US" dirty="0">
                <a:solidFill>
                  <a:srgbClr val="FF6300"/>
                </a:solidFill>
              </a:rPr>
              <a:t>(</a:t>
            </a:r>
            <a:r>
              <a:rPr lang="en-US" dirty="0" err="1">
                <a:solidFill>
                  <a:srgbClr val="FF6300"/>
                </a:solidFill>
              </a:rPr>
              <a:t>preclass</a:t>
            </a:r>
            <a:r>
              <a:rPr lang="en-US" dirty="0">
                <a:solidFill>
                  <a:srgbClr val="FF6300"/>
                </a:solidFill>
              </a:rPr>
              <a:t> 3, row 1)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single-stage nand32</a:t>
            </a:r>
          </a:p>
          <a:p>
            <a:pPr lvl="1"/>
            <a:r>
              <a:rPr lang="en-US" dirty="0"/>
              <a:t>Delay with R</a:t>
            </a:r>
            <a:r>
              <a:rPr lang="en-US" baseline="-25000" dirty="0"/>
              <a:t>0</a:t>
            </a:r>
            <a:r>
              <a:rPr lang="en-US" dirty="0"/>
              <a:t>/2 input drive and 4C</a:t>
            </a:r>
            <a:r>
              <a:rPr lang="en-US" baseline="-25000" dirty="0"/>
              <a:t>0</a:t>
            </a:r>
            <a:r>
              <a:rPr lang="en-US" dirty="0"/>
              <a:t> load?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70736" y="1295400"/>
            <a:ext cx="2339102" cy="461665"/>
          </a:xfrm>
          <a:prstGeom prst="rect">
            <a:avLst/>
          </a:prstGeom>
          <a:noFill/>
          <a:ln w="28575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+mn-lt"/>
              </a:rPr>
              <a:t>R</a:t>
            </a:r>
            <a:r>
              <a:rPr lang="en-US" sz="2400" baseline="-25000" dirty="0">
                <a:solidFill>
                  <a:srgbClr val="0000FF"/>
                </a:solidFill>
                <a:latin typeface="+mn-lt"/>
              </a:rPr>
              <a:t>n0</a:t>
            </a:r>
            <a:r>
              <a:rPr lang="en-US" sz="2400" dirty="0">
                <a:solidFill>
                  <a:srgbClr val="0000FF"/>
                </a:solidFill>
                <a:latin typeface="+mn-lt"/>
              </a:rPr>
              <a:t>=R</a:t>
            </a:r>
            <a:r>
              <a:rPr lang="en-US" sz="2400" baseline="-25000" dirty="0">
                <a:solidFill>
                  <a:srgbClr val="0000FF"/>
                </a:solidFill>
                <a:latin typeface="+mn-lt"/>
              </a:rPr>
              <a:t>p0</a:t>
            </a:r>
            <a:r>
              <a:rPr lang="en-US" sz="2400" dirty="0">
                <a:solidFill>
                  <a:srgbClr val="0000FF"/>
                </a:solidFill>
                <a:latin typeface="+mn-lt"/>
              </a:rPr>
              <a:t> case only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Round Same Side Corner Rectangle 3"/>
          <p:cNvSpPr/>
          <p:nvPr/>
        </p:nvSpPr>
        <p:spPr bwMode="auto">
          <a:xfrm rot="5400000">
            <a:off x="3810000" y="2286000"/>
            <a:ext cx="2667000" cy="2819400"/>
          </a:xfrm>
          <a:prstGeom prst="round2SameRect">
            <a:avLst>
              <a:gd name="adj1" fmla="val 50000"/>
              <a:gd name="adj2" fmla="val 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6553200" y="3352800"/>
            <a:ext cx="685800" cy="6858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239000" y="368523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3048000" y="243840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048000" y="260063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3048000" y="276286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3048000" y="292509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048000" y="308732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3048000" y="324956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3048000" y="341179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3048000" y="357402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3048000" y="373625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3048000" y="389848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3048000" y="406072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3048000" y="422295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3048000" y="438518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3048000" y="454741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3048000" y="470964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>
            <a:off x="3048000" y="487188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3048000" y="251951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3048000" y="268174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3048000" y="284398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3048000" y="300621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3048000" y="316844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3048000" y="333067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3048000" y="349290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3048000" y="365514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3048000" y="381737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3048000" y="397960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3048000" y="414183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3048000" y="430406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3048000" y="446630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/>
          <p:cNvCxnSpPr/>
          <p:nvPr/>
        </p:nvCxnSpPr>
        <p:spPr bwMode="auto">
          <a:xfrm>
            <a:off x="3048000" y="462853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3048000" y="479076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3048000" y="495300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7093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nand32 </a:t>
            </a:r>
            <a:r>
              <a:rPr lang="en-US" dirty="0">
                <a:solidFill>
                  <a:srgbClr val="FF6300"/>
                </a:solidFill>
              </a:rPr>
              <a:t>(</a:t>
            </a:r>
            <a:r>
              <a:rPr lang="en-US" dirty="0" err="1">
                <a:solidFill>
                  <a:srgbClr val="FF6300"/>
                </a:solidFill>
              </a:rPr>
              <a:t>preclass</a:t>
            </a:r>
            <a:r>
              <a:rPr lang="en-US" dirty="0">
                <a:solidFill>
                  <a:srgbClr val="FF6300"/>
                </a:solidFill>
              </a:rPr>
              <a:t> 3, row 1)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nand32</a:t>
            </a:r>
          </a:p>
          <a:p>
            <a:pPr lvl="1"/>
            <a:r>
              <a:rPr lang="en-US" dirty="0"/>
              <a:t>Delay with R</a:t>
            </a:r>
            <a:r>
              <a:rPr lang="en-US" baseline="-25000" dirty="0"/>
              <a:t>0</a:t>
            </a:r>
            <a:r>
              <a:rPr lang="en-US" dirty="0"/>
              <a:t>/2 input drive and 4C</a:t>
            </a:r>
            <a:r>
              <a:rPr lang="en-US" baseline="-25000" dirty="0"/>
              <a:t>0</a:t>
            </a:r>
            <a:r>
              <a:rPr lang="en-US" dirty="0"/>
              <a:t> load?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70736" y="1295400"/>
            <a:ext cx="2339102" cy="461665"/>
          </a:xfrm>
          <a:prstGeom prst="rect">
            <a:avLst/>
          </a:prstGeom>
          <a:noFill/>
          <a:ln w="28575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+mn-lt"/>
              </a:rPr>
              <a:t>R</a:t>
            </a:r>
            <a:r>
              <a:rPr lang="en-US" sz="2400" baseline="-25000" dirty="0">
                <a:solidFill>
                  <a:srgbClr val="0000FF"/>
                </a:solidFill>
                <a:latin typeface="+mn-lt"/>
              </a:rPr>
              <a:t>n0</a:t>
            </a:r>
            <a:r>
              <a:rPr lang="en-US" sz="2400" dirty="0">
                <a:solidFill>
                  <a:srgbClr val="0000FF"/>
                </a:solidFill>
                <a:latin typeface="+mn-lt"/>
              </a:rPr>
              <a:t>=R</a:t>
            </a:r>
            <a:r>
              <a:rPr lang="en-US" sz="2400" baseline="-25000" dirty="0">
                <a:solidFill>
                  <a:srgbClr val="0000FF"/>
                </a:solidFill>
                <a:latin typeface="+mn-lt"/>
              </a:rPr>
              <a:t>p0</a:t>
            </a:r>
            <a:r>
              <a:rPr lang="en-US" sz="2400" dirty="0">
                <a:solidFill>
                  <a:srgbClr val="0000FF"/>
                </a:solidFill>
                <a:latin typeface="+mn-lt"/>
              </a:rPr>
              <a:t> case only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Round Same Side Corner Rectangle 3"/>
          <p:cNvSpPr/>
          <p:nvPr/>
        </p:nvSpPr>
        <p:spPr bwMode="auto">
          <a:xfrm rot="5400000">
            <a:off x="3810000" y="2286000"/>
            <a:ext cx="2667000" cy="2819400"/>
          </a:xfrm>
          <a:prstGeom prst="round2SameRect">
            <a:avLst>
              <a:gd name="adj1" fmla="val 50000"/>
              <a:gd name="adj2" fmla="val 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6553200" y="3352800"/>
            <a:ext cx="685800" cy="6858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239000" y="368523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3048000" y="243840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048000" y="260063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3048000" y="276286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3048000" y="292509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048000" y="308732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3048000" y="324956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3048000" y="341179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3048000" y="357402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3048000" y="373625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3048000" y="389848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3048000" y="406072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3048000" y="422295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3048000" y="438518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3048000" y="454741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3048000" y="470964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>
            <a:off x="3048000" y="487188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3048000" y="251951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3048000" y="268174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3048000" y="284398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3048000" y="300621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3048000" y="316844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3048000" y="333067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3048000" y="349290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3048000" y="365514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3048000" y="381737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3048000" y="397960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3048000" y="4141836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3048000" y="4304068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3048000" y="446630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/>
          <p:cNvCxnSpPr/>
          <p:nvPr/>
        </p:nvCxnSpPr>
        <p:spPr bwMode="auto">
          <a:xfrm>
            <a:off x="3048000" y="4628532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3048000" y="4790764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3048000" y="4953000"/>
            <a:ext cx="685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0" name="Picture 5"/>
          <p:cNvPicPr>
            <a:picLocks noChangeAspect="1"/>
          </p:cNvPicPr>
          <p:nvPr/>
        </p:nvPicPr>
        <p:blipFill rotWithShape="1">
          <a:blip r:embed="rId3"/>
          <a:srcRect l="55019" t="66292" r="30220" b="16061"/>
          <a:stretch/>
        </p:blipFill>
        <p:spPr bwMode="auto">
          <a:xfrm>
            <a:off x="2558713" y="2489700"/>
            <a:ext cx="489287" cy="556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7" name="Group 56"/>
          <p:cNvGrpSpPr/>
          <p:nvPr/>
        </p:nvGrpSpPr>
        <p:grpSpPr>
          <a:xfrm>
            <a:off x="7397701" y="3673179"/>
            <a:ext cx="214376" cy="692348"/>
            <a:chOff x="2996473" y="2396067"/>
            <a:chExt cx="428752" cy="1295403"/>
          </a:xfrm>
        </p:grpSpPr>
        <p:grpSp>
          <p:nvGrpSpPr>
            <p:cNvPr id="58" name="Group 57"/>
            <p:cNvGrpSpPr>
              <a:grpSpLocks noChangeAspect="1"/>
            </p:cNvGrpSpPr>
            <p:nvPr/>
          </p:nvGrpSpPr>
          <p:grpSpPr>
            <a:xfrm>
              <a:off x="2996473" y="3028637"/>
              <a:ext cx="428752" cy="662833"/>
              <a:chOff x="5909014" y="3903242"/>
              <a:chExt cx="511431" cy="790653"/>
            </a:xfrm>
          </p:grpSpPr>
          <p:cxnSp>
            <p:nvCxnSpPr>
              <p:cNvPr id="60" name="Straight Connector 59"/>
              <p:cNvCxnSpPr/>
              <p:nvPr/>
            </p:nvCxnSpPr>
            <p:spPr bwMode="auto">
              <a:xfrm>
                <a:off x="5909014" y="3903242"/>
                <a:ext cx="511431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>
                <a:off x="5909014" y="4004842"/>
                <a:ext cx="511431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 flipV="1">
                <a:off x="6164730" y="4015827"/>
                <a:ext cx="0" cy="67806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9" name="Line 77"/>
            <p:cNvSpPr>
              <a:spLocks noChangeShapeType="1"/>
            </p:cNvSpPr>
            <p:nvPr/>
          </p:nvSpPr>
          <p:spPr bwMode="auto">
            <a:xfrm rot="5400000">
              <a:off x="2897482" y="2709383"/>
              <a:ext cx="626631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406168" y="4365527"/>
            <a:ext cx="195088" cy="101600"/>
            <a:chOff x="1072092" y="3477909"/>
            <a:chExt cx="218228" cy="113651"/>
          </a:xfrm>
        </p:grpSpPr>
        <p:cxnSp>
          <p:nvCxnSpPr>
            <p:cNvPr id="64" name="Straight Connector 63"/>
            <p:cNvCxnSpPr/>
            <p:nvPr/>
          </p:nvCxnSpPr>
          <p:spPr bwMode="auto">
            <a:xfrm rot="5400000" flipV="1">
              <a:off x="1181206" y="3368795"/>
              <a:ext cx="0" cy="21822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/>
            <p:nvPr/>
          </p:nvCxnSpPr>
          <p:spPr bwMode="auto">
            <a:xfrm rot="5400000" flipV="1">
              <a:off x="1181206" y="3499120"/>
              <a:ext cx="0" cy="109114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65"/>
            <p:cNvCxnSpPr/>
            <p:nvPr/>
          </p:nvCxnSpPr>
          <p:spPr bwMode="auto">
            <a:xfrm rot="5400000" flipV="1">
              <a:off x="1181206" y="3433957"/>
              <a:ext cx="0" cy="163671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/>
            <p:nvPr/>
          </p:nvCxnSpPr>
          <p:spPr bwMode="auto">
            <a:xfrm rot="5400000" flipV="1">
              <a:off x="1181206" y="3564128"/>
              <a:ext cx="0" cy="54864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8" name="Text Box 57"/>
          <p:cNvSpPr txBox="1">
            <a:spLocks noChangeArrowheads="1"/>
          </p:cNvSpPr>
          <p:nvPr/>
        </p:nvSpPr>
        <p:spPr bwMode="auto">
          <a:xfrm>
            <a:off x="7612077" y="3826600"/>
            <a:ext cx="15140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i="1" dirty="0">
                <a:latin typeface="Times"/>
                <a:cs typeface="Times"/>
              </a:rPr>
              <a:t>4C</a:t>
            </a:r>
            <a:r>
              <a:rPr lang="en-US" sz="1800" i="1" baseline="-25000" dirty="0">
                <a:latin typeface="Times"/>
                <a:cs typeface="Times"/>
              </a:rPr>
              <a:t>0</a:t>
            </a:r>
            <a:endParaRPr lang="en-US" sz="1800" baseline="-250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282716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Faster? </a:t>
            </a:r>
            <a:r>
              <a:rPr lang="en-US" dirty="0">
                <a:solidFill>
                  <a:srgbClr val="FF6300"/>
                </a:solidFill>
              </a:rPr>
              <a:t>(</a:t>
            </a:r>
            <a:r>
              <a:rPr lang="en-US" dirty="0" err="1">
                <a:solidFill>
                  <a:srgbClr val="FF6300"/>
                </a:solidFill>
              </a:rPr>
              <a:t>preclass</a:t>
            </a:r>
            <a:r>
              <a:rPr lang="en-US" dirty="0">
                <a:solidFill>
                  <a:srgbClr val="FF6300"/>
                </a:solidFill>
              </a:rPr>
              <a:t> 3, rows 2&amp;3)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nand32</a:t>
            </a:r>
          </a:p>
        </p:txBody>
      </p:sp>
      <p:pic>
        <p:nvPicPr>
          <p:cNvPr id="34822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285206"/>
            <a:ext cx="3314700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1981200"/>
            <a:ext cx="3079750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970736" y="1295400"/>
            <a:ext cx="2339102" cy="461665"/>
          </a:xfrm>
          <a:prstGeom prst="rect">
            <a:avLst/>
          </a:prstGeom>
          <a:noFill/>
          <a:ln w="28575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+mn-lt"/>
              </a:rPr>
              <a:t>R</a:t>
            </a:r>
            <a:r>
              <a:rPr lang="en-US" sz="2400" baseline="-25000" dirty="0">
                <a:solidFill>
                  <a:srgbClr val="0000FF"/>
                </a:solidFill>
                <a:latin typeface="+mn-lt"/>
              </a:rPr>
              <a:t>n0</a:t>
            </a:r>
            <a:r>
              <a:rPr lang="en-US" sz="2400" dirty="0">
                <a:solidFill>
                  <a:srgbClr val="0000FF"/>
                </a:solidFill>
                <a:latin typeface="+mn-lt"/>
              </a:rPr>
              <a:t>=R</a:t>
            </a:r>
            <a:r>
              <a:rPr lang="en-US" sz="2400" baseline="-25000" dirty="0">
                <a:solidFill>
                  <a:srgbClr val="0000FF"/>
                </a:solidFill>
                <a:latin typeface="+mn-lt"/>
              </a:rPr>
              <a:t>p0</a:t>
            </a:r>
            <a:r>
              <a:rPr lang="en-US" sz="2400" dirty="0">
                <a:solidFill>
                  <a:srgbClr val="0000FF"/>
                </a:solidFill>
                <a:latin typeface="+mn-lt"/>
              </a:rPr>
              <a:t> case only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5943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nand4-inv-nand4-inv-nand2</a:t>
            </a:r>
          </a:p>
        </p:txBody>
      </p:sp>
      <p:sp>
        <p:nvSpPr>
          <p:cNvPr id="6" name="Rectangle 5"/>
          <p:cNvSpPr/>
          <p:nvPr/>
        </p:nvSpPr>
        <p:spPr>
          <a:xfrm>
            <a:off x="4529128" y="5943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(nand2-inv)</a:t>
            </a:r>
            <a:r>
              <a:rPr lang="en-US" sz="2400" baseline="30000" dirty="0">
                <a:latin typeface="Garamond"/>
                <a:cs typeface="Garamond"/>
              </a:rPr>
              <a:t>4</a:t>
            </a:r>
            <a:r>
              <a:rPr lang="en-US" sz="2400" dirty="0">
                <a:latin typeface="Garamond"/>
                <a:cs typeface="Garamond"/>
              </a:rPr>
              <a:t>-nand2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64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gates are slow / inefficient</a:t>
            </a:r>
          </a:p>
          <a:p>
            <a:pPr lvl="1"/>
            <a:r>
              <a:rPr lang="en-US" dirty="0"/>
              <a:t>High capacitive load / drive current</a:t>
            </a:r>
          </a:p>
          <a:p>
            <a:r>
              <a:rPr lang="en-US" dirty="0"/>
              <a:t>Small gates can be inefficient</a:t>
            </a:r>
          </a:p>
          <a:p>
            <a:pPr lvl="1"/>
            <a:r>
              <a:rPr lang="en-US" dirty="0"/>
              <a:t>Need many stages</a:t>
            </a:r>
          </a:p>
          <a:p>
            <a:r>
              <a:rPr lang="en-US" dirty="0"/>
              <a:t>Staging over moderate size gates minimizes delay</a:t>
            </a:r>
          </a:p>
          <a:p>
            <a:r>
              <a:rPr lang="en-US" dirty="0"/>
              <a:t>Exact size will be technology dependent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5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And-Or Chain</a:t>
            </a:r>
          </a:p>
        </p:txBody>
      </p:sp>
      <p:pic>
        <p:nvPicPr>
          <p:cNvPr id="6" name="Content Placeholder 5" descr="and_or_chain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6136" b="-76136"/>
          <a:stretch>
            <a:fillRect/>
          </a:stretch>
        </p:blipFill>
        <p:spPr>
          <a:xfrm>
            <a:off x="1524000" y="1219200"/>
            <a:ext cx="6096000" cy="394447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91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 of each implementation? </a:t>
            </a:r>
            <a:r>
              <a:rPr lang="en-US" dirty="0">
                <a:solidFill>
                  <a:srgbClr val="FF6300"/>
                </a:solidFill>
              </a:rPr>
              <a:t>(</a:t>
            </a:r>
            <a:r>
              <a:rPr lang="en-US" dirty="0" err="1">
                <a:solidFill>
                  <a:srgbClr val="FF6300"/>
                </a:solidFill>
              </a:rPr>
              <a:t>preclass</a:t>
            </a:r>
            <a:r>
              <a:rPr lang="en-US" dirty="0">
                <a:solidFill>
                  <a:srgbClr val="FF6300"/>
                </a:solidFill>
              </a:rPr>
              <a:t> 4)</a:t>
            </a:r>
          </a:p>
        </p:txBody>
      </p:sp>
      <p:pic>
        <p:nvPicPr>
          <p:cNvPr id="2970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95400"/>
            <a:ext cx="7223125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733800"/>
            <a:ext cx="717708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 anchor="b"/>
          <a:lstStyle/>
          <a:p>
            <a:pPr algn="r"/>
            <a:fld id="{7723C7D0-C6A6-FA42-AD2B-EF6F0A0E71F9}" type="slidenum">
              <a:rPr lang="en-US" sz="1600" smtClean="0">
                <a:latin typeface="Garamond"/>
                <a:cs typeface="Garamond"/>
              </a:rPr>
              <a:pPr algn="r"/>
              <a:t>25</a:t>
            </a:fld>
            <a:endParaRPr lang="en-US" sz="1600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3657600"/>
            <a:ext cx="3559238" cy="461665"/>
          </a:xfrm>
          <a:prstGeom prst="rect">
            <a:avLst/>
          </a:prstGeom>
          <a:noFill/>
          <a:ln w="28575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>
                <a:solidFill>
                  <a:srgbClr val="0000FF"/>
                </a:solidFill>
                <a:latin typeface="Garamond"/>
                <a:cs typeface="Garamond"/>
              </a:rPr>
              <a:t>n0</a:t>
            </a:r>
            <a:r>
              <a:rPr lang="en-US" sz="2400" dirty="0">
                <a:solidFill>
                  <a:srgbClr val="0000FF"/>
                </a:solidFill>
                <a:latin typeface="Garamond"/>
                <a:cs typeface="Garamond"/>
              </a:rPr>
              <a:t>=R</a:t>
            </a:r>
            <a:r>
              <a:rPr lang="en-US" sz="2400" baseline="-25000" dirty="0">
                <a:solidFill>
                  <a:srgbClr val="0000FF"/>
                </a:solidFill>
                <a:latin typeface="Garamond"/>
                <a:cs typeface="Garamond"/>
              </a:rPr>
              <a:t>p0</a:t>
            </a:r>
            <a:r>
              <a:rPr lang="en-US" sz="2400" dirty="0">
                <a:solidFill>
                  <a:srgbClr val="0000FF"/>
                </a:solidFill>
                <a:latin typeface="Garamond"/>
                <a:cs typeface="Garamond"/>
              </a:rPr>
              <a:t> and 2R</a:t>
            </a:r>
            <a:r>
              <a:rPr lang="en-US" sz="2400" baseline="-25000" dirty="0">
                <a:solidFill>
                  <a:srgbClr val="0000FF"/>
                </a:solidFill>
                <a:latin typeface="Garamond"/>
                <a:cs typeface="Garamond"/>
              </a:rPr>
              <a:t>n0</a:t>
            </a:r>
            <a:r>
              <a:rPr lang="en-US" sz="2400" dirty="0">
                <a:solidFill>
                  <a:srgbClr val="0000FF"/>
                </a:solidFill>
                <a:latin typeface="Garamond"/>
                <a:cs typeface="Garamond"/>
              </a:rPr>
              <a:t>=R</a:t>
            </a:r>
            <a:r>
              <a:rPr lang="en-US" sz="2400" baseline="-25000" dirty="0">
                <a:solidFill>
                  <a:srgbClr val="0000FF"/>
                </a:solidFill>
                <a:latin typeface="Garamond"/>
                <a:cs typeface="Garamond"/>
              </a:rPr>
              <a:t>p0 </a:t>
            </a:r>
            <a:r>
              <a:rPr lang="en-US" sz="2400" dirty="0">
                <a:solidFill>
                  <a:srgbClr val="0000FF"/>
                </a:solidFill>
                <a:latin typeface="Garamond"/>
                <a:cs typeface="Garamond"/>
              </a:rPr>
              <a:t>cases   </a:t>
            </a:r>
          </a:p>
        </p:txBody>
      </p:sp>
    </p:spTree>
    <p:extLst>
      <p:ext uri="{BB962C8B-B14F-4D97-AF65-F5344CB8AC3E}">
        <p14:creationId xmlns:p14="http://schemas.microsoft.com/office/powerpoint/2010/main" val="444973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Take Away?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fld id="{7723C7D0-C6A6-FA42-AD2B-EF6F0A0E71F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30726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2209800"/>
            <a:ext cx="3173413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438400"/>
            <a:ext cx="48593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1143000"/>
            <a:ext cx="7772400" cy="50292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charset="0"/>
              <a:buChar char="q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nor vs. </a:t>
            </a:r>
            <a:r>
              <a:rPr lang="en-US" dirty="0" err="1"/>
              <a:t>nand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6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order reason in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t </a:t>
            </a:r>
            <a:r>
              <a:rPr lang="en-US" dirty="0"/>
              <a:t>= R</a:t>
            </a:r>
            <a:r>
              <a:rPr lang="en-US" baseline="-25000" dirty="0"/>
              <a:t>0</a:t>
            </a:r>
            <a:r>
              <a:rPr lang="en-US" dirty="0"/>
              <a:t>C</a:t>
            </a:r>
            <a:r>
              <a:rPr lang="en-US" baseline="-25000" dirty="0"/>
              <a:t>0</a:t>
            </a:r>
            <a:r>
              <a:rPr lang="en-US" dirty="0"/>
              <a:t> units</a:t>
            </a:r>
          </a:p>
          <a:p>
            <a:r>
              <a:rPr lang="en-US" dirty="0"/>
              <a:t>Gates have different efficiencies</a:t>
            </a:r>
          </a:p>
          <a:p>
            <a:pPr lvl="1"/>
            <a:r>
              <a:rPr lang="en-US" dirty="0"/>
              <a:t>Drive strength per unit input capacitance</a:t>
            </a:r>
          </a:p>
          <a:p>
            <a:r>
              <a:rPr lang="en-US" dirty="0"/>
              <a:t>Without velocity saturation</a:t>
            </a:r>
          </a:p>
          <a:p>
            <a:pPr lvl="1"/>
            <a:r>
              <a:rPr lang="en-US" dirty="0"/>
              <a:t>Reason to prefer </a:t>
            </a:r>
            <a:r>
              <a:rPr lang="en-US" dirty="0" err="1"/>
              <a:t>nand</a:t>
            </a:r>
            <a:r>
              <a:rPr lang="en-US" dirty="0"/>
              <a:t> over nor</a:t>
            </a:r>
          </a:p>
          <a:p>
            <a:r>
              <a:rPr lang="en-US" dirty="0"/>
              <a:t>With velocity saturation </a:t>
            </a:r>
          </a:p>
          <a:p>
            <a:pPr lvl="1"/>
            <a:r>
              <a:rPr lang="en-US" dirty="0" err="1"/>
              <a:t>nands</a:t>
            </a:r>
            <a:r>
              <a:rPr lang="en-US" dirty="0"/>
              <a:t> and </a:t>
            </a:r>
            <a:r>
              <a:rPr lang="en-US" dirty="0" err="1"/>
              <a:t>nors</a:t>
            </a:r>
            <a:r>
              <a:rPr lang="en-US" dirty="0"/>
              <a:t> are similar efficiency</a:t>
            </a:r>
          </a:p>
          <a:p>
            <a:r>
              <a:rPr lang="en-US" dirty="0"/>
              <a:t>Large </a:t>
            </a:r>
            <a:r>
              <a:rPr lang="en-US" dirty="0" err="1"/>
              <a:t>fanin</a:t>
            </a:r>
            <a:r>
              <a:rPr lang="en-US" dirty="0"/>
              <a:t> and </a:t>
            </a:r>
            <a:r>
              <a:rPr lang="en-US" dirty="0" err="1"/>
              <a:t>fanout</a:t>
            </a:r>
            <a:r>
              <a:rPr lang="en-US" dirty="0"/>
              <a:t> slow gates</a:t>
            </a:r>
          </a:p>
          <a:p>
            <a:pPr lvl="1"/>
            <a:r>
              <a:rPr lang="en-US" dirty="0"/>
              <a:t>Decompose into stages</a:t>
            </a:r>
          </a:p>
          <a:p>
            <a:pPr lvl="1"/>
            <a:r>
              <a:rPr lang="en-US" dirty="0"/>
              <a:t>…but not too many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7723C7D0-C6A6-FA42-AD2B-EF6F0A0E71F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6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 4 </a:t>
            </a:r>
          </a:p>
          <a:p>
            <a:pPr lvl="1"/>
            <a:r>
              <a:rPr lang="en-US" dirty="0"/>
              <a:t>Due tonight at midnight</a:t>
            </a:r>
          </a:p>
          <a:p>
            <a:r>
              <a:rPr lang="en-US" dirty="0"/>
              <a:t>HW 5 out now</a:t>
            </a:r>
          </a:p>
          <a:p>
            <a:pPr lvl="1"/>
            <a:r>
              <a:rPr lang="en-US" dirty="0"/>
              <a:t>Is long and will take time, start today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Due during fall break 10/15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7723C7D0-C6A6-FA42-AD2B-EF6F0A0E71F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5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 on Capacitors </a:t>
            </a:r>
            <a:r>
              <a:rPr lang="en-US" dirty="0">
                <a:solidFill>
                  <a:srgbClr val="FF6601"/>
                </a:solidFill>
              </a:rPr>
              <a:t>(</a:t>
            </a:r>
            <a:r>
              <a:rPr lang="en-US" dirty="0" err="1">
                <a:solidFill>
                  <a:srgbClr val="FF6601"/>
                </a:solidFill>
              </a:rPr>
              <a:t>preclass</a:t>
            </a:r>
            <a:r>
              <a:rPr lang="en-US" dirty="0">
                <a:solidFill>
                  <a:srgbClr val="FF6601"/>
                </a:solidFill>
              </a:rPr>
              <a:t> 6)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 anchor="b"/>
          <a:lstStyle/>
          <a:p>
            <a:pPr algn="r"/>
            <a:fld id="{7723C7D0-C6A6-FA42-AD2B-EF6F0A0E71F9}" type="slidenum">
              <a:rPr lang="en-US" sz="1600" smtClean="0">
                <a:latin typeface="Garamond"/>
                <a:cs typeface="Garamond"/>
              </a:rPr>
              <a:pPr algn="r"/>
              <a:t>3</a:t>
            </a:fld>
            <a:endParaRPr lang="en-US" sz="1600">
              <a:latin typeface="Garamond"/>
              <a:cs typeface="Garamond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14C1FC-83F9-F149-884F-42E49075D00A}"/>
              </a:ext>
            </a:extLst>
          </p:cNvPr>
          <p:cNvSpPr txBox="1"/>
          <p:nvPr/>
        </p:nvSpPr>
        <p:spPr>
          <a:xfrm>
            <a:off x="2289519" y="1689695"/>
            <a:ext cx="44922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1"/>
                </a:solidFill>
              </a:rPr>
              <a:t>What is charge, Q,  on each of the capacitors when Vin=</a:t>
            </a:r>
            <a:r>
              <a:rPr lang="en-US" sz="1800" dirty="0" err="1">
                <a:solidFill>
                  <a:srgbClr val="FF6601"/>
                </a:solidFill>
              </a:rPr>
              <a:t>Vdd</a:t>
            </a:r>
            <a:r>
              <a:rPr lang="en-US" sz="1800" dirty="0">
                <a:solidFill>
                  <a:srgbClr val="FF6601"/>
                </a:solidFill>
              </a:rPr>
              <a:t> and</a:t>
            </a:r>
          </a:p>
          <a:p>
            <a:r>
              <a:rPr lang="en-US" sz="1800" dirty="0">
                <a:solidFill>
                  <a:srgbClr val="FF6601"/>
                </a:solidFill>
              </a:rPr>
              <a:t>     Vin=</a:t>
            </a:r>
            <a:r>
              <a:rPr lang="en-US" sz="1800" dirty="0" err="1">
                <a:solidFill>
                  <a:srgbClr val="FF6601"/>
                </a:solidFill>
              </a:rPr>
              <a:t>Gnd</a:t>
            </a:r>
            <a:r>
              <a:rPr lang="en-US" sz="1800" dirty="0">
                <a:solidFill>
                  <a:srgbClr val="FF6601"/>
                </a:solidFill>
              </a:rPr>
              <a:t>?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365B058-78F1-8649-BB7C-22B4CA50F8EB}"/>
              </a:ext>
            </a:extLst>
          </p:cNvPr>
          <p:cNvGrpSpPr/>
          <p:nvPr/>
        </p:nvGrpSpPr>
        <p:grpSpPr>
          <a:xfrm>
            <a:off x="0" y="1456808"/>
            <a:ext cx="3027485" cy="4147380"/>
            <a:chOff x="3979141" y="1045532"/>
            <a:chExt cx="2957843" cy="4957031"/>
          </a:xfrm>
        </p:grpSpPr>
        <p:sp>
          <p:nvSpPr>
            <p:cNvPr id="9" name="Text Box 57">
              <a:extLst>
                <a:ext uri="{FF2B5EF4-FFF2-40B4-BE49-F238E27FC236}">
                  <a16:creationId xmlns:a16="http://schemas.microsoft.com/office/drawing/2014/main" id="{81758FE3-FB26-4A49-B11D-D9617C394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6260" y="3317389"/>
              <a:ext cx="810724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1" dirty="0">
                  <a:latin typeface="Times"/>
                  <a:cs typeface="Times"/>
                </a:rPr>
                <a:t>OUT</a:t>
              </a:r>
              <a:endParaRPr lang="en-US" sz="1400" baseline="-25000" dirty="0">
                <a:latin typeface="Times"/>
                <a:cs typeface="Times"/>
              </a:endParaRPr>
            </a:p>
          </p:txBody>
        </p:sp>
        <p:sp>
          <p:nvSpPr>
            <p:cNvPr id="12" name="Line 237">
              <a:extLst>
                <a:ext uri="{FF2B5EF4-FFF2-40B4-BE49-F238E27FC236}">
                  <a16:creationId xmlns:a16="http://schemas.microsoft.com/office/drawing/2014/main" id="{C1A97416-606D-1B40-89E5-6C70E106F8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54664" y="3540155"/>
              <a:ext cx="385263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13" name="Line 237">
              <a:extLst>
                <a:ext uri="{FF2B5EF4-FFF2-40B4-BE49-F238E27FC236}">
                  <a16:creationId xmlns:a16="http://schemas.microsoft.com/office/drawing/2014/main" id="{0AC2CEEE-E4EC-224B-8DEC-A60AE6BD3D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58762" y="1442174"/>
              <a:ext cx="611836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14" name="Text Box 57">
              <a:extLst>
                <a:ext uri="{FF2B5EF4-FFF2-40B4-BE49-F238E27FC236}">
                  <a16:creationId xmlns:a16="http://schemas.microsoft.com/office/drawing/2014/main" id="{1DDC011F-6569-D94D-9C36-3456D5B7BA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7132" y="1045532"/>
              <a:ext cx="643466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>
                  <a:latin typeface="Times"/>
                  <a:cs typeface="Times"/>
                </a:rPr>
                <a:t>V</a:t>
              </a:r>
              <a:r>
                <a:rPr lang="en-US" sz="1400" baseline="-25000" dirty="0">
                  <a:latin typeface="Times"/>
                  <a:cs typeface="Times"/>
                </a:rPr>
                <a:t>DD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4EE111D-E740-0748-B0E0-9250682F2F5D}"/>
                </a:ext>
              </a:extLst>
            </p:cNvPr>
            <p:cNvGrpSpPr/>
            <p:nvPr/>
          </p:nvGrpSpPr>
          <p:grpSpPr>
            <a:xfrm>
              <a:off x="4932234" y="2597531"/>
              <a:ext cx="886595" cy="3075022"/>
              <a:chOff x="2304569" y="2054809"/>
              <a:chExt cx="417465" cy="1447915"/>
            </a:xfrm>
          </p:grpSpPr>
          <p:sp>
            <p:nvSpPr>
              <p:cNvPr id="45" name="Line 195">
                <a:extLst>
                  <a:ext uri="{FF2B5EF4-FFF2-40B4-BE49-F238E27FC236}">
                    <a16:creationId xmlns:a16="http://schemas.microsoft.com/office/drawing/2014/main" id="{CED28E44-EDF3-CE43-8304-2AF75B0DC0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2822512"/>
                <a:ext cx="0" cy="253864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46" name="Line 196">
                <a:extLst>
                  <a:ext uri="{FF2B5EF4-FFF2-40B4-BE49-F238E27FC236}">
                    <a16:creationId xmlns:a16="http://schemas.microsoft.com/office/drawing/2014/main" id="{1F10AEDC-B365-AE42-AD51-D41EC338AA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8259" y="2762195"/>
                <a:ext cx="0" cy="374499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47" name="Line 197">
                <a:extLst>
                  <a:ext uri="{FF2B5EF4-FFF2-40B4-BE49-F238E27FC236}">
                    <a16:creationId xmlns:a16="http://schemas.microsoft.com/office/drawing/2014/main" id="{21FD0ABD-58E4-6E4E-AEB8-DB4C5DF7C2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492" y="2829141"/>
                <a:ext cx="169541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48" name="Line 198">
                <a:extLst>
                  <a:ext uri="{FF2B5EF4-FFF2-40B4-BE49-F238E27FC236}">
                    <a16:creationId xmlns:a16="http://schemas.microsoft.com/office/drawing/2014/main" id="{389BFD92-2C3F-3242-AE2A-664C48200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026" y="3068422"/>
                <a:ext cx="178008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49" name="Line 200">
                <a:extLst>
                  <a:ext uri="{FF2B5EF4-FFF2-40B4-BE49-F238E27FC236}">
                    <a16:creationId xmlns:a16="http://schemas.microsoft.com/office/drawing/2014/main" id="{47ED986B-B37B-1D4F-9559-2375C4AB3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429" y="3068421"/>
                <a:ext cx="0" cy="434303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50" name="Line 237">
                <a:extLst>
                  <a:ext uri="{FF2B5EF4-FFF2-40B4-BE49-F238E27FC236}">
                    <a16:creationId xmlns:a16="http://schemas.microsoft.com/office/drawing/2014/main" id="{BFC23C22-2C3B-1C4F-980D-50AD6D48F9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4569" y="2945607"/>
                <a:ext cx="181456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51" name="Line 200">
                <a:extLst>
                  <a:ext uri="{FF2B5EF4-FFF2-40B4-BE49-F238E27FC236}">
                    <a16:creationId xmlns:a16="http://schemas.microsoft.com/office/drawing/2014/main" id="{AEBCDDE5-ACCC-9347-AA67-75DE3216E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429" y="2054809"/>
                <a:ext cx="0" cy="774332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08B3D7E-E095-0C40-9DEF-4063D9E64A33}"/>
                </a:ext>
              </a:extLst>
            </p:cNvPr>
            <p:cNvGrpSpPr/>
            <p:nvPr/>
          </p:nvGrpSpPr>
          <p:grpSpPr>
            <a:xfrm>
              <a:off x="4931463" y="1438342"/>
              <a:ext cx="886595" cy="1304183"/>
              <a:chOff x="2304569" y="2522602"/>
              <a:chExt cx="417465" cy="614092"/>
            </a:xfrm>
          </p:grpSpPr>
          <p:sp>
            <p:nvSpPr>
              <p:cNvPr id="39" name="Line 195">
                <a:extLst>
                  <a:ext uri="{FF2B5EF4-FFF2-40B4-BE49-F238E27FC236}">
                    <a16:creationId xmlns:a16="http://schemas.microsoft.com/office/drawing/2014/main" id="{77A28440-D96E-004F-BCEA-F0FE7F939A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2822512"/>
                <a:ext cx="0" cy="253864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40" name="Line 196">
                <a:extLst>
                  <a:ext uri="{FF2B5EF4-FFF2-40B4-BE49-F238E27FC236}">
                    <a16:creationId xmlns:a16="http://schemas.microsoft.com/office/drawing/2014/main" id="{2AF76B02-F99E-E64D-A486-4A4DF1E7EF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8259" y="2762195"/>
                <a:ext cx="0" cy="374499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41" name="Line 197">
                <a:extLst>
                  <a:ext uri="{FF2B5EF4-FFF2-40B4-BE49-F238E27FC236}">
                    <a16:creationId xmlns:a16="http://schemas.microsoft.com/office/drawing/2014/main" id="{DBB96445-5B04-EF41-8202-939B4DC8D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492" y="2829141"/>
                <a:ext cx="169541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42" name="Line 198">
                <a:extLst>
                  <a:ext uri="{FF2B5EF4-FFF2-40B4-BE49-F238E27FC236}">
                    <a16:creationId xmlns:a16="http://schemas.microsoft.com/office/drawing/2014/main" id="{57F82A68-3E91-944F-A230-B6D635702B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026" y="3068422"/>
                <a:ext cx="178008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43" name="Line 237">
                <a:extLst>
                  <a:ext uri="{FF2B5EF4-FFF2-40B4-BE49-F238E27FC236}">
                    <a16:creationId xmlns:a16="http://schemas.microsoft.com/office/drawing/2014/main" id="{71E463B1-553D-DB43-8E3C-9FAF993F59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4569" y="2945607"/>
                <a:ext cx="181456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44" name="Line 200">
                <a:extLst>
                  <a:ext uri="{FF2B5EF4-FFF2-40B4-BE49-F238E27FC236}">
                    <a16:creationId xmlns:a16="http://schemas.microsoft.com/office/drawing/2014/main" id="{208302CF-C9F8-4B4A-9102-2F9C0D5492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429" y="2522602"/>
                <a:ext cx="0" cy="299908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28CDEA3-5235-F744-A926-A47602283620}"/>
                </a:ext>
              </a:extLst>
            </p:cNvPr>
            <p:cNvSpPr/>
            <p:nvPr/>
          </p:nvSpPr>
          <p:spPr bwMode="auto">
            <a:xfrm rot="16200000">
              <a:off x="5183728" y="2269807"/>
              <a:ext cx="130504" cy="130504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CC64F63-F3F7-434B-AC17-EC35B6280098}"/>
                </a:ext>
              </a:extLst>
            </p:cNvPr>
            <p:cNvSpPr/>
            <p:nvPr/>
          </p:nvSpPr>
          <p:spPr bwMode="auto">
            <a:xfrm rot="16200000">
              <a:off x="6128580" y="3502055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" name="Line 237">
              <a:extLst>
                <a:ext uri="{FF2B5EF4-FFF2-40B4-BE49-F238E27FC236}">
                  <a16:creationId xmlns:a16="http://schemas.microsoft.com/office/drawing/2014/main" id="{9036B13D-E354-ED40-ACDF-F80FEA7AA1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09048" y="3540155"/>
              <a:ext cx="319531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20" name="Line 200">
              <a:extLst>
                <a:ext uri="{FF2B5EF4-FFF2-40B4-BE49-F238E27FC236}">
                  <a16:creationId xmlns:a16="http://schemas.microsoft.com/office/drawing/2014/main" id="{48A8B768-02E5-4C4C-AF44-4358ADFD3D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9929" y="2326819"/>
              <a:ext cx="0" cy="2162551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21" name="Line 237">
              <a:extLst>
                <a:ext uri="{FF2B5EF4-FFF2-40B4-BE49-F238E27FC236}">
                  <a16:creationId xmlns:a16="http://schemas.microsoft.com/office/drawing/2014/main" id="{6942D746-CCE2-C34F-8E7A-AC9CF57699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7131" y="5672552"/>
              <a:ext cx="643467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22" name="Text Box 57">
              <a:extLst>
                <a:ext uri="{FF2B5EF4-FFF2-40B4-BE49-F238E27FC236}">
                  <a16:creationId xmlns:a16="http://schemas.microsoft.com/office/drawing/2014/main" id="{A68F6B53-CA3F-364A-BA3A-0A2F1F30EB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8763" y="5623758"/>
              <a:ext cx="643466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 err="1">
                  <a:latin typeface="Times"/>
                  <a:cs typeface="Times"/>
                </a:rPr>
                <a:t>Gnd</a:t>
              </a:r>
              <a:endParaRPr lang="en-US" sz="1400" baseline="-25000" dirty="0">
                <a:latin typeface="Times"/>
                <a:cs typeface="Times"/>
              </a:endParaRPr>
            </a:p>
          </p:txBody>
        </p:sp>
        <p:sp>
          <p:nvSpPr>
            <p:cNvPr id="23" name="Text Box 57">
              <a:extLst>
                <a:ext uri="{FF2B5EF4-FFF2-40B4-BE49-F238E27FC236}">
                  <a16:creationId xmlns:a16="http://schemas.microsoft.com/office/drawing/2014/main" id="{A0A71BDB-AC33-F84C-A47E-8080BDF33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9141" y="3332858"/>
              <a:ext cx="643466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1" dirty="0">
                  <a:latin typeface="Times"/>
                  <a:cs typeface="Times"/>
                </a:rPr>
                <a:t>IN</a:t>
              </a:r>
              <a:endParaRPr lang="en-US" sz="1400" baseline="-25000" dirty="0">
                <a:latin typeface="Times"/>
                <a:cs typeface="Time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C47827E-6334-E94D-AF24-D823FDFC17A7}"/>
                </a:ext>
              </a:extLst>
            </p:cNvPr>
            <p:cNvSpPr/>
            <p:nvPr/>
          </p:nvSpPr>
          <p:spPr bwMode="auto">
            <a:xfrm rot="16200000">
              <a:off x="4534445" y="349808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AD0DB0C-8358-6245-B63C-34E9E2293630}"/>
                </a:ext>
              </a:extLst>
            </p:cNvPr>
            <p:cNvGrpSpPr/>
            <p:nvPr/>
          </p:nvGrpSpPr>
          <p:grpSpPr>
            <a:xfrm rot="5400000">
              <a:off x="5255393" y="2564735"/>
              <a:ext cx="228956" cy="876815"/>
              <a:chOff x="2996473" y="2396067"/>
              <a:chExt cx="428752" cy="1295403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851C447B-2CE7-734A-AEB1-47354C486394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996473" y="3028637"/>
                <a:ext cx="428752" cy="662833"/>
                <a:chOff x="5909014" y="3903242"/>
                <a:chExt cx="511431" cy="790653"/>
              </a:xfrm>
            </p:grpSpPr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3A41F311-31AF-D346-B4BC-7ABAC579BDE1}"/>
                    </a:ext>
                  </a:extLst>
                </p:cNvPr>
                <p:cNvCxnSpPr/>
                <p:nvPr/>
              </p:nvCxnSpPr>
              <p:spPr bwMode="auto">
                <a:xfrm>
                  <a:off x="5909014" y="3903242"/>
                  <a:ext cx="511431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59E2DBC7-2B42-5843-B3BE-C1CE6EB9FBE9}"/>
                    </a:ext>
                  </a:extLst>
                </p:cNvPr>
                <p:cNvCxnSpPr/>
                <p:nvPr/>
              </p:nvCxnSpPr>
              <p:spPr bwMode="auto">
                <a:xfrm>
                  <a:off x="5909014" y="4004842"/>
                  <a:ext cx="511431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55FFA45A-F652-684D-9BCA-6436D2D24C29}"/>
                    </a:ext>
                  </a:extLst>
                </p:cNvPr>
                <p:cNvCxnSpPr/>
                <p:nvPr/>
              </p:nvCxnSpPr>
              <p:spPr bwMode="auto">
                <a:xfrm flipV="1">
                  <a:off x="6164730" y="4015827"/>
                  <a:ext cx="0" cy="678068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35" name="Line 77">
                <a:extLst>
                  <a:ext uri="{FF2B5EF4-FFF2-40B4-BE49-F238E27FC236}">
                    <a16:creationId xmlns:a16="http://schemas.microsoft.com/office/drawing/2014/main" id="{2EDE2EDD-7F63-1445-9A59-DF2F3AB4EC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897482" y="2709383"/>
                <a:ext cx="626631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6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97B82E6-3C8E-4C43-9813-B175595CFB8F}"/>
                </a:ext>
              </a:extLst>
            </p:cNvPr>
            <p:cNvGrpSpPr/>
            <p:nvPr/>
          </p:nvGrpSpPr>
          <p:grpSpPr>
            <a:xfrm rot="5400000">
              <a:off x="5255392" y="3443971"/>
              <a:ext cx="228956" cy="876815"/>
              <a:chOff x="2996473" y="2396067"/>
              <a:chExt cx="428752" cy="1295403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B10935E9-502D-FE47-AED6-102A2D2A113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996473" y="3028637"/>
                <a:ext cx="428752" cy="662833"/>
                <a:chOff x="5909014" y="3903242"/>
                <a:chExt cx="511431" cy="790653"/>
              </a:xfrm>
            </p:grpSpPr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FDF0BE77-40F2-3644-B003-17EB667BB640}"/>
                    </a:ext>
                  </a:extLst>
                </p:cNvPr>
                <p:cNvCxnSpPr/>
                <p:nvPr/>
              </p:nvCxnSpPr>
              <p:spPr bwMode="auto">
                <a:xfrm>
                  <a:off x="5909014" y="3903242"/>
                  <a:ext cx="511431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2D785761-6189-584E-ADC2-D68DBBEF501D}"/>
                    </a:ext>
                  </a:extLst>
                </p:cNvPr>
                <p:cNvCxnSpPr/>
                <p:nvPr/>
              </p:nvCxnSpPr>
              <p:spPr bwMode="auto">
                <a:xfrm>
                  <a:off x="5909014" y="4004842"/>
                  <a:ext cx="511431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2C6A1E97-FC16-9F4A-8DF7-DDDB50E09437}"/>
                    </a:ext>
                  </a:extLst>
                </p:cNvPr>
                <p:cNvCxnSpPr/>
                <p:nvPr/>
              </p:nvCxnSpPr>
              <p:spPr bwMode="auto">
                <a:xfrm flipV="1">
                  <a:off x="6164730" y="4015827"/>
                  <a:ext cx="0" cy="678068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30" name="Line 77">
                <a:extLst>
                  <a:ext uri="{FF2B5EF4-FFF2-40B4-BE49-F238E27FC236}">
                    <a16:creationId xmlns:a16="http://schemas.microsoft.com/office/drawing/2014/main" id="{37388F4B-C8DF-824F-808F-8AC2B34975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897482" y="2709383"/>
                <a:ext cx="626631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600"/>
              </a:p>
            </p:txBody>
          </p:sp>
        </p:grpSp>
        <p:sp>
          <p:nvSpPr>
            <p:cNvPr id="27" name="Text Box 57">
              <a:extLst>
                <a:ext uri="{FF2B5EF4-FFF2-40B4-BE49-F238E27FC236}">
                  <a16:creationId xmlns:a16="http://schemas.microsoft.com/office/drawing/2014/main" id="{C51C5F23-66E5-4E44-9909-C18105B8E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8849" y="3472628"/>
              <a:ext cx="643467" cy="284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  <a:r>
                <a:rPr lang="en-US" sz="1400" baseline="-250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gdn</a:t>
              </a:r>
              <a:endParaRPr lang="en-US" sz="1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8" name="Text Box 57">
              <a:extLst>
                <a:ext uri="{FF2B5EF4-FFF2-40B4-BE49-F238E27FC236}">
                  <a16:creationId xmlns:a16="http://schemas.microsoft.com/office/drawing/2014/main" id="{59A4963A-AEE5-9945-A300-B9F5103220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3708" y="2990377"/>
              <a:ext cx="643467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  <a:r>
                <a:rPr lang="en-US" sz="1400" baseline="-250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gdp</a:t>
              </a:r>
              <a:endParaRPr lang="en-US" sz="1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B192A1C8-EECF-1F4F-B451-A9B72CBB89D1}"/>
              </a:ext>
            </a:extLst>
          </p:cNvPr>
          <p:cNvGraphicFramePr>
            <a:graphicFrameLocks noGrp="1"/>
          </p:cNvGraphicFramePr>
          <p:nvPr/>
        </p:nvGraphicFramePr>
        <p:xfrm>
          <a:off x="2838145" y="3812893"/>
          <a:ext cx="3467709" cy="2229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5974">
                  <a:extLst>
                    <a:ext uri="{9D8B030D-6E8A-4147-A177-3AD203B41FA5}">
                      <a16:colId xmlns:a16="http://schemas.microsoft.com/office/drawing/2014/main" val="2405108436"/>
                    </a:ext>
                  </a:extLst>
                </a:gridCol>
                <a:gridCol w="1244157">
                  <a:extLst>
                    <a:ext uri="{9D8B030D-6E8A-4147-A177-3AD203B41FA5}">
                      <a16:colId xmlns:a16="http://schemas.microsoft.com/office/drawing/2014/main" val="3688021632"/>
                    </a:ext>
                  </a:extLst>
                </a:gridCol>
                <a:gridCol w="1317578">
                  <a:extLst>
                    <a:ext uri="{9D8B030D-6E8A-4147-A177-3AD203B41FA5}">
                      <a16:colId xmlns:a16="http://schemas.microsoft.com/office/drawing/2014/main" val="4009751924"/>
                    </a:ext>
                  </a:extLst>
                </a:gridCol>
              </a:tblGrid>
              <a:tr h="55732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6190616"/>
                  </a:ext>
                </a:extLst>
              </a:tr>
              <a:tr h="5573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Vin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C</a:t>
                      </a:r>
                      <a:r>
                        <a:rPr lang="en-US" sz="2800" baseline="-25000" dirty="0" err="1"/>
                        <a:t>gdp</a:t>
                      </a:r>
                      <a:endParaRPr lang="en-US" sz="2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C</a:t>
                      </a:r>
                      <a:r>
                        <a:rPr lang="en-US" sz="2800" baseline="-25000" dirty="0" err="1"/>
                        <a:t>gdn</a:t>
                      </a:r>
                      <a:endParaRPr lang="en-US" sz="2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0496035"/>
                  </a:ext>
                </a:extLst>
              </a:tr>
              <a:tr h="5573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Vdd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9820945"/>
                  </a:ext>
                </a:extLst>
              </a:tr>
              <a:tr h="5573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FF0000"/>
                          </a:solidFill>
                        </a:rPr>
                        <a:t>Gnd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76449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2854C82-916E-7D40-827F-EC7233BCC055}"/>
              </a:ext>
            </a:extLst>
          </p:cNvPr>
          <p:cNvSpPr txBox="1"/>
          <p:nvPr/>
        </p:nvSpPr>
        <p:spPr>
          <a:xfrm>
            <a:off x="0" y="3094651"/>
            <a:ext cx="9813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Vin = </a:t>
            </a:r>
            <a:r>
              <a:rPr lang="en-US" sz="1400" dirty="0" err="1">
                <a:solidFill>
                  <a:srgbClr val="0000FF"/>
                </a:solidFill>
              </a:rPr>
              <a:t>Vdd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4CA577E-989F-8146-9655-F85CEB0B8BEF}"/>
              </a:ext>
            </a:extLst>
          </p:cNvPr>
          <p:cNvSpPr txBox="1"/>
          <p:nvPr/>
        </p:nvSpPr>
        <p:spPr>
          <a:xfrm>
            <a:off x="1905000" y="3095000"/>
            <a:ext cx="11013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</a:rPr>
              <a:t>Vout</a:t>
            </a:r>
            <a:r>
              <a:rPr lang="en-US" sz="1400" dirty="0">
                <a:solidFill>
                  <a:srgbClr val="0000FF"/>
                </a:solidFill>
              </a:rPr>
              <a:t> = </a:t>
            </a:r>
            <a:r>
              <a:rPr lang="en-US" sz="1400" dirty="0" err="1">
                <a:solidFill>
                  <a:srgbClr val="0000FF"/>
                </a:solidFill>
              </a:rPr>
              <a:t>Gnd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2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 on Capacitors </a:t>
            </a:r>
            <a:r>
              <a:rPr lang="en-US" dirty="0">
                <a:solidFill>
                  <a:srgbClr val="FF6601"/>
                </a:solidFill>
              </a:rPr>
              <a:t>(</a:t>
            </a:r>
            <a:r>
              <a:rPr lang="en-US" dirty="0" err="1">
                <a:solidFill>
                  <a:srgbClr val="FF6601"/>
                </a:solidFill>
              </a:rPr>
              <a:t>preclass</a:t>
            </a:r>
            <a:r>
              <a:rPr lang="en-US" dirty="0">
                <a:solidFill>
                  <a:srgbClr val="FF6601"/>
                </a:solidFill>
              </a:rPr>
              <a:t> 6)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 anchor="b"/>
          <a:lstStyle/>
          <a:p>
            <a:pPr algn="r"/>
            <a:fld id="{7723C7D0-C6A6-FA42-AD2B-EF6F0A0E71F9}" type="slidenum">
              <a:rPr lang="en-US" sz="1600" smtClean="0">
                <a:latin typeface="Garamond"/>
                <a:cs typeface="Garamond"/>
              </a:rPr>
              <a:pPr algn="r"/>
              <a:t>4</a:t>
            </a:fld>
            <a:endParaRPr lang="en-US" sz="1600">
              <a:latin typeface="Garamond"/>
              <a:cs typeface="Garamond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14C1FC-83F9-F149-884F-42E49075D00A}"/>
              </a:ext>
            </a:extLst>
          </p:cNvPr>
          <p:cNvSpPr txBox="1"/>
          <p:nvPr/>
        </p:nvSpPr>
        <p:spPr>
          <a:xfrm>
            <a:off x="2289519" y="1689695"/>
            <a:ext cx="44922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1"/>
                </a:solidFill>
              </a:rPr>
              <a:t>What is charge, Q,  on each of the capacitors when Vin=</a:t>
            </a:r>
            <a:r>
              <a:rPr lang="en-US" sz="1800" dirty="0" err="1">
                <a:solidFill>
                  <a:srgbClr val="FF6601"/>
                </a:solidFill>
              </a:rPr>
              <a:t>Vdd</a:t>
            </a:r>
            <a:r>
              <a:rPr lang="en-US" sz="1800" dirty="0">
                <a:solidFill>
                  <a:srgbClr val="FF6601"/>
                </a:solidFill>
              </a:rPr>
              <a:t> and</a:t>
            </a:r>
          </a:p>
          <a:p>
            <a:r>
              <a:rPr lang="en-US" sz="1800" dirty="0">
                <a:solidFill>
                  <a:srgbClr val="FF6601"/>
                </a:solidFill>
              </a:rPr>
              <a:t>     Vin=</a:t>
            </a:r>
            <a:r>
              <a:rPr lang="en-US" sz="1800" dirty="0" err="1">
                <a:solidFill>
                  <a:srgbClr val="FF6601"/>
                </a:solidFill>
              </a:rPr>
              <a:t>Gnd</a:t>
            </a:r>
            <a:r>
              <a:rPr lang="en-US" sz="1800" dirty="0">
                <a:solidFill>
                  <a:srgbClr val="FF6601"/>
                </a:solidFill>
              </a:rPr>
              <a:t>? 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B192A1C8-EECF-1F4F-B451-A9B72CBB89D1}"/>
              </a:ext>
            </a:extLst>
          </p:cNvPr>
          <p:cNvGraphicFramePr>
            <a:graphicFrameLocks noGrp="1"/>
          </p:cNvGraphicFramePr>
          <p:nvPr/>
        </p:nvGraphicFramePr>
        <p:xfrm>
          <a:off x="2838145" y="3812893"/>
          <a:ext cx="3467709" cy="2229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5974">
                  <a:extLst>
                    <a:ext uri="{9D8B030D-6E8A-4147-A177-3AD203B41FA5}">
                      <a16:colId xmlns:a16="http://schemas.microsoft.com/office/drawing/2014/main" val="2405108436"/>
                    </a:ext>
                  </a:extLst>
                </a:gridCol>
                <a:gridCol w="1244157">
                  <a:extLst>
                    <a:ext uri="{9D8B030D-6E8A-4147-A177-3AD203B41FA5}">
                      <a16:colId xmlns:a16="http://schemas.microsoft.com/office/drawing/2014/main" val="3688021632"/>
                    </a:ext>
                  </a:extLst>
                </a:gridCol>
                <a:gridCol w="1317578">
                  <a:extLst>
                    <a:ext uri="{9D8B030D-6E8A-4147-A177-3AD203B41FA5}">
                      <a16:colId xmlns:a16="http://schemas.microsoft.com/office/drawing/2014/main" val="4009751924"/>
                    </a:ext>
                  </a:extLst>
                </a:gridCol>
              </a:tblGrid>
              <a:tr h="55732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6190616"/>
                  </a:ext>
                </a:extLst>
              </a:tr>
              <a:tr h="5573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Vin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C</a:t>
                      </a:r>
                      <a:r>
                        <a:rPr lang="en-US" sz="2800" baseline="-25000" dirty="0" err="1"/>
                        <a:t>gdp</a:t>
                      </a:r>
                      <a:endParaRPr lang="en-US" sz="2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C</a:t>
                      </a:r>
                      <a:r>
                        <a:rPr lang="en-US" sz="2800" baseline="-25000" dirty="0" err="1"/>
                        <a:t>gdn</a:t>
                      </a:r>
                      <a:endParaRPr lang="en-US" sz="2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0496035"/>
                  </a:ext>
                </a:extLst>
              </a:tr>
              <a:tr h="5573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Vdd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9820945"/>
                  </a:ext>
                </a:extLst>
              </a:tr>
              <a:tr h="5573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FF0000"/>
                          </a:solidFill>
                        </a:rPr>
                        <a:t>Gnd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764498"/>
                  </a:ext>
                </a:extLst>
              </a:tr>
            </a:tbl>
          </a:graphicData>
        </a:graphic>
      </p:graphicFrame>
      <p:grpSp>
        <p:nvGrpSpPr>
          <p:cNvPr id="95" name="Group 94">
            <a:extLst>
              <a:ext uri="{FF2B5EF4-FFF2-40B4-BE49-F238E27FC236}">
                <a16:creationId xmlns:a16="http://schemas.microsoft.com/office/drawing/2014/main" id="{7D0201F3-AAFB-084D-80C2-568E00D4CCEF}"/>
              </a:ext>
            </a:extLst>
          </p:cNvPr>
          <p:cNvGrpSpPr/>
          <p:nvPr/>
        </p:nvGrpSpPr>
        <p:grpSpPr>
          <a:xfrm>
            <a:off x="6148173" y="1456808"/>
            <a:ext cx="3027485" cy="4147380"/>
            <a:chOff x="3979141" y="1045532"/>
            <a:chExt cx="2957843" cy="4957031"/>
          </a:xfrm>
        </p:grpSpPr>
        <p:sp>
          <p:nvSpPr>
            <p:cNvPr id="96" name="Text Box 57">
              <a:extLst>
                <a:ext uri="{FF2B5EF4-FFF2-40B4-BE49-F238E27FC236}">
                  <a16:creationId xmlns:a16="http://schemas.microsoft.com/office/drawing/2014/main" id="{D777C8C7-DCB0-AC4D-BA68-25845FE006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6260" y="3317389"/>
              <a:ext cx="810724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1" dirty="0">
                  <a:latin typeface="Times"/>
                  <a:cs typeface="Times"/>
                </a:rPr>
                <a:t>OUT</a:t>
              </a:r>
              <a:endParaRPr lang="en-US" sz="1400" baseline="-25000" dirty="0">
                <a:latin typeface="Times"/>
                <a:cs typeface="Times"/>
              </a:endParaRPr>
            </a:p>
          </p:txBody>
        </p:sp>
        <p:sp>
          <p:nvSpPr>
            <p:cNvPr id="97" name="Line 237">
              <a:extLst>
                <a:ext uri="{FF2B5EF4-FFF2-40B4-BE49-F238E27FC236}">
                  <a16:creationId xmlns:a16="http://schemas.microsoft.com/office/drawing/2014/main" id="{D57A9C75-19D8-5A46-949D-D0A9C59757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54664" y="3540155"/>
              <a:ext cx="385263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98" name="Line 237">
              <a:extLst>
                <a:ext uri="{FF2B5EF4-FFF2-40B4-BE49-F238E27FC236}">
                  <a16:creationId xmlns:a16="http://schemas.microsoft.com/office/drawing/2014/main" id="{7ACC79B2-DCE0-744C-8F3B-D47D5888AF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58762" y="1442174"/>
              <a:ext cx="611836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99" name="Text Box 57">
              <a:extLst>
                <a:ext uri="{FF2B5EF4-FFF2-40B4-BE49-F238E27FC236}">
                  <a16:creationId xmlns:a16="http://schemas.microsoft.com/office/drawing/2014/main" id="{F3881AD3-697D-0444-A46C-E0706990F1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7132" y="1045532"/>
              <a:ext cx="643466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>
                  <a:latin typeface="Times"/>
                  <a:cs typeface="Times"/>
                </a:rPr>
                <a:t>V</a:t>
              </a:r>
              <a:r>
                <a:rPr lang="en-US" sz="1400" baseline="-25000" dirty="0">
                  <a:latin typeface="Times"/>
                  <a:cs typeface="Times"/>
                </a:rPr>
                <a:t>DD</a:t>
              </a: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A07C432B-8F2F-C945-A07A-66EC52800568}"/>
                </a:ext>
              </a:extLst>
            </p:cNvPr>
            <p:cNvGrpSpPr/>
            <p:nvPr/>
          </p:nvGrpSpPr>
          <p:grpSpPr>
            <a:xfrm>
              <a:off x="4932234" y="2597531"/>
              <a:ext cx="886595" cy="3075022"/>
              <a:chOff x="2304569" y="2054809"/>
              <a:chExt cx="417465" cy="1447915"/>
            </a:xfrm>
          </p:grpSpPr>
          <p:sp>
            <p:nvSpPr>
              <p:cNvPr id="130" name="Line 195">
                <a:extLst>
                  <a:ext uri="{FF2B5EF4-FFF2-40B4-BE49-F238E27FC236}">
                    <a16:creationId xmlns:a16="http://schemas.microsoft.com/office/drawing/2014/main" id="{464181BE-E359-7A4F-B9D2-C4B5CD7E7C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2822512"/>
                <a:ext cx="0" cy="253864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31" name="Line 196">
                <a:extLst>
                  <a:ext uri="{FF2B5EF4-FFF2-40B4-BE49-F238E27FC236}">
                    <a16:creationId xmlns:a16="http://schemas.microsoft.com/office/drawing/2014/main" id="{9EA845EA-0607-F945-B9CB-C0A4BE4E64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8259" y="2762195"/>
                <a:ext cx="0" cy="374499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32" name="Line 197">
                <a:extLst>
                  <a:ext uri="{FF2B5EF4-FFF2-40B4-BE49-F238E27FC236}">
                    <a16:creationId xmlns:a16="http://schemas.microsoft.com/office/drawing/2014/main" id="{CC0CE0AE-77C9-7A4B-B9F5-BA978D593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492" y="2829141"/>
                <a:ext cx="169541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33" name="Line 198">
                <a:extLst>
                  <a:ext uri="{FF2B5EF4-FFF2-40B4-BE49-F238E27FC236}">
                    <a16:creationId xmlns:a16="http://schemas.microsoft.com/office/drawing/2014/main" id="{6979FE3A-6603-0942-96E1-A9A04C588D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026" y="3068422"/>
                <a:ext cx="178008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34" name="Line 200">
                <a:extLst>
                  <a:ext uri="{FF2B5EF4-FFF2-40B4-BE49-F238E27FC236}">
                    <a16:creationId xmlns:a16="http://schemas.microsoft.com/office/drawing/2014/main" id="{10ABE969-4C84-BD4F-841C-D378487390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429" y="3068421"/>
                <a:ext cx="0" cy="434303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35" name="Line 237">
                <a:extLst>
                  <a:ext uri="{FF2B5EF4-FFF2-40B4-BE49-F238E27FC236}">
                    <a16:creationId xmlns:a16="http://schemas.microsoft.com/office/drawing/2014/main" id="{148A90DA-4838-8744-82A8-61A16A8AEB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4569" y="2945607"/>
                <a:ext cx="181456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36" name="Line 200">
                <a:extLst>
                  <a:ext uri="{FF2B5EF4-FFF2-40B4-BE49-F238E27FC236}">
                    <a16:creationId xmlns:a16="http://schemas.microsoft.com/office/drawing/2014/main" id="{75F27E64-3FDA-074C-8478-10CD9E343F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429" y="2054809"/>
                <a:ext cx="0" cy="774332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34E58003-0B71-2746-87C2-330F5E7FEB7B}"/>
                </a:ext>
              </a:extLst>
            </p:cNvPr>
            <p:cNvGrpSpPr/>
            <p:nvPr/>
          </p:nvGrpSpPr>
          <p:grpSpPr>
            <a:xfrm>
              <a:off x="4931463" y="1438342"/>
              <a:ext cx="886595" cy="1304183"/>
              <a:chOff x="2304569" y="2522602"/>
              <a:chExt cx="417465" cy="614092"/>
            </a:xfrm>
          </p:grpSpPr>
          <p:sp>
            <p:nvSpPr>
              <p:cNvPr id="124" name="Line 195">
                <a:extLst>
                  <a:ext uri="{FF2B5EF4-FFF2-40B4-BE49-F238E27FC236}">
                    <a16:creationId xmlns:a16="http://schemas.microsoft.com/office/drawing/2014/main" id="{613BA05A-B06F-644C-A019-CD85B108C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2822512"/>
                <a:ext cx="0" cy="253864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25" name="Line 196">
                <a:extLst>
                  <a:ext uri="{FF2B5EF4-FFF2-40B4-BE49-F238E27FC236}">
                    <a16:creationId xmlns:a16="http://schemas.microsoft.com/office/drawing/2014/main" id="{EB65DACC-700B-FD46-B8DC-787B68E785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8259" y="2762195"/>
                <a:ext cx="0" cy="374499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26" name="Line 197">
                <a:extLst>
                  <a:ext uri="{FF2B5EF4-FFF2-40B4-BE49-F238E27FC236}">
                    <a16:creationId xmlns:a16="http://schemas.microsoft.com/office/drawing/2014/main" id="{448FFEDC-D9DB-8A46-88DB-D7014E98BB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492" y="2829141"/>
                <a:ext cx="169541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27" name="Line 198">
                <a:extLst>
                  <a:ext uri="{FF2B5EF4-FFF2-40B4-BE49-F238E27FC236}">
                    <a16:creationId xmlns:a16="http://schemas.microsoft.com/office/drawing/2014/main" id="{7663013A-25ED-D84E-AAEC-31580635F0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026" y="3068422"/>
                <a:ext cx="178008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28" name="Line 237">
                <a:extLst>
                  <a:ext uri="{FF2B5EF4-FFF2-40B4-BE49-F238E27FC236}">
                    <a16:creationId xmlns:a16="http://schemas.microsoft.com/office/drawing/2014/main" id="{FA92B5AA-9DA5-C941-8C7B-3CE4112CB1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4569" y="2945607"/>
                <a:ext cx="181456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  <p:sp>
            <p:nvSpPr>
              <p:cNvPr id="129" name="Line 200">
                <a:extLst>
                  <a:ext uri="{FF2B5EF4-FFF2-40B4-BE49-F238E27FC236}">
                    <a16:creationId xmlns:a16="http://schemas.microsoft.com/office/drawing/2014/main" id="{4B7DF9FD-CE72-E046-ACF1-B1E45C826F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429" y="2522602"/>
                <a:ext cx="0" cy="299908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600"/>
              </a:p>
            </p:txBody>
          </p:sp>
        </p:grp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0CCE6BDA-4213-3844-A66C-02A661E01D8D}"/>
                </a:ext>
              </a:extLst>
            </p:cNvPr>
            <p:cNvSpPr/>
            <p:nvPr/>
          </p:nvSpPr>
          <p:spPr bwMode="auto">
            <a:xfrm rot="16200000">
              <a:off x="5183728" y="2269807"/>
              <a:ext cx="130504" cy="130504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01038637-CB65-6B42-BF83-75966BE02330}"/>
                </a:ext>
              </a:extLst>
            </p:cNvPr>
            <p:cNvSpPr/>
            <p:nvPr/>
          </p:nvSpPr>
          <p:spPr bwMode="auto">
            <a:xfrm rot="16200000">
              <a:off x="6128580" y="3502055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4" name="Line 237">
              <a:extLst>
                <a:ext uri="{FF2B5EF4-FFF2-40B4-BE49-F238E27FC236}">
                  <a16:creationId xmlns:a16="http://schemas.microsoft.com/office/drawing/2014/main" id="{4055ECBC-D88E-3A47-B3DE-419085C0A5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09048" y="3540155"/>
              <a:ext cx="319531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105" name="Line 200">
              <a:extLst>
                <a:ext uri="{FF2B5EF4-FFF2-40B4-BE49-F238E27FC236}">
                  <a16:creationId xmlns:a16="http://schemas.microsoft.com/office/drawing/2014/main" id="{F655E35B-227E-D144-A594-95113E670A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9929" y="2326819"/>
              <a:ext cx="0" cy="2162551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106" name="Line 237">
              <a:extLst>
                <a:ext uri="{FF2B5EF4-FFF2-40B4-BE49-F238E27FC236}">
                  <a16:creationId xmlns:a16="http://schemas.microsoft.com/office/drawing/2014/main" id="{C78C00C9-361D-E743-809B-5BB97990CE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7131" y="5672552"/>
              <a:ext cx="643467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/>
            </a:p>
          </p:txBody>
        </p:sp>
        <p:sp>
          <p:nvSpPr>
            <p:cNvPr id="107" name="Text Box 57">
              <a:extLst>
                <a:ext uri="{FF2B5EF4-FFF2-40B4-BE49-F238E27FC236}">
                  <a16:creationId xmlns:a16="http://schemas.microsoft.com/office/drawing/2014/main" id="{6C448DEA-6382-4342-B72F-892A65C271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8763" y="5623758"/>
              <a:ext cx="643466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 err="1">
                  <a:latin typeface="Times"/>
                  <a:cs typeface="Times"/>
                </a:rPr>
                <a:t>Gnd</a:t>
              </a:r>
              <a:endParaRPr lang="en-US" sz="1400" baseline="-25000" dirty="0">
                <a:latin typeface="Times"/>
                <a:cs typeface="Times"/>
              </a:endParaRPr>
            </a:p>
          </p:txBody>
        </p:sp>
        <p:sp>
          <p:nvSpPr>
            <p:cNvPr id="108" name="Text Box 57">
              <a:extLst>
                <a:ext uri="{FF2B5EF4-FFF2-40B4-BE49-F238E27FC236}">
                  <a16:creationId xmlns:a16="http://schemas.microsoft.com/office/drawing/2014/main" id="{05D65689-0ED4-B742-ABD6-76694B0074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9141" y="3332858"/>
              <a:ext cx="643466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1" dirty="0">
                  <a:latin typeface="Times"/>
                  <a:cs typeface="Times"/>
                </a:rPr>
                <a:t>IN</a:t>
              </a:r>
              <a:endParaRPr lang="en-US" sz="1400" baseline="-25000" dirty="0">
                <a:latin typeface="Times"/>
                <a:cs typeface="Times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44B8F21D-E9C6-E84B-A950-6F2787E06886}"/>
                </a:ext>
              </a:extLst>
            </p:cNvPr>
            <p:cNvSpPr/>
            <p:nvPr/>
          </p:nvSpPr>
          <p:spPr bwMode="auto">
            <a:xfrm rot="16200000">
              <a:off x="4534445" y="349808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A8AA62A6-441E-5348-97FB-70B0B6D8CC91}"/>
                </a:ext>
              </a:extLst>
            </p:cNvPr>
            <p:cNvGrpSpPr/>
            <p:nvPr/>
          </p:nvGrpSpPr>
          <p:grpSpPr>
            <a:xfrm rot="5400000">
              <a:off x="5255393" y="2564735"/>
              <a:ext cx="228956" cy="876815"/>
              <a:chOff x="2996473" y="2396067"/>
              <a:chExt cx="428752" cy="1295403"/>
            </a:xfrm>
          </p:grpSpPr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505C0496-B601-B044-85CD-F2B959384C3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996473" y="3028637"/>
                <a:ext cx="428752" cy="662833"/>
                <a:chOff x="5909014" y="3903242"/>
                <a:chExt cx="511431" cy="790653"/>
              </a:xfrm>
            </p:grpSpPr>
            <p:cxnSp>
              <p:nvCxnSpPr>
                <p:cNvPr id="121" name="Straight Connector 120">
                  <a:extLst>
                    <a:ext uri="{FF2B5EF4-FFF2-40B4-BE49-F238E27FC236}">
                      <a16:creationId xmlns:a16="http://schemas.microsoft.com/office/drawing/2014/main" id="{4B736B0C-145D-2144-87BA-A0AED560E7DB}"/>
                    </a:ext>
                  </a:extLst>
                </p:cNvPr>
                <p:cNvCxnSpPr/>
                <p:nvPr/>
              </p:nvCxnSpPr>
              <p:spPr bwMode="auto">
                <a:xfrm>
                  <a:off x="5909014" y="3903242"/>
                  <a:ext cx="511431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15FFFC2B-718C-6B4D-8907-06ADD1B7EFE3}"/>
                    </a:ext>
                  </a:extLst>
                </p:cNvPr>
                <p:cNvCxnSpPr/>
                <p:nvPr/>
              </p:nvCxnSpPr>
              <p:spPr bwMode="auto">
                <a:xfrm>
                  <a:off x="5909014" y="4004842"/>
                  <a:ext cx="511431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23" name="Straight Connector 122">
                  <a:extLst>
                    <a:ext uri="{FF2B5EF4-FFF2-40B4-BE49-F238E27FC236}">
                      <a16:creationId xmlns:a16="http://schemas.microsoft.com/office/drawing/2014/main" id="{2C327803-1ECB-A542-8AB4-7A1ED6530808}"/>
                    </a:ext>
                  </a:extLst>
                </p:cNvPr>
                <p:cNvCxnSpPr/>
                <p:nvPr/>
              </p:nvCxnSpPr>
              <p:spPr bwMode="auto">
                <a:xfrm flipV="1">
                  <a:off x="6164730" y="4015827"/>
                  <a:ext cx="0" cy="678068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20" name="Line 77">
                <a:extLst>
                  <a:ext uri="{FF2B5EF4-FFF2-40B4-BE49-F238E27FC236}">
                    <a16:creationId xmlns:a16="http://schemas.microsoft.com/office/drawing/2014/main" id="{0F21E786-3360-FE4C-B92F-233E207B95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897482" y="2709383"/>
                <a:ext cx="626631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600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57AC9EE5-9109-F843-8446-508399F53AE0}"/>
                </a:ext>
              </a:extLst>
            </p:cNvPr>
            <p:cNvGrpSpPr/>
            <p:nvPr/>
          </p:nvGrpSpPr>
          <p:grpSpPr>
            <a:xfrm rot="5400000">
              <a:off x="5255392" y="3443971"/>
              <a:ext cx="228956" cy="876815"/>
              <a:chOff x="2996473" y="2396067"/>
              <a:chExt cx="428752" cy="1295403"/>
            </a:xfrm>
          </p:grpSpPr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39C60713-49F0-FC4F-BCFA-3A4926FCC6E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996473" y="3028637"/>
                <a:ext cx="428752" cy="662833"/>
                <a:chOff x="5909014" y="3903242"/>
                <a:chExt cx="511431" cy="790653"/>
              </a:xfrm>
            </p:grpSpPr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8E795DD3-8C88-4747-B36B-CF3F84AD93B4}"/>
                    </a:ext>
                  </a:extLst>
                </p:cNvPr>
                <p:cNvCxnSpPr/>
                <p:nvPr/>
              </p:nvCxnSpPr>
              <p:spPr bwMode="auto">
                <a:xfrm>
                  <a:off x="5909014" y="3903242"/>
                  <a:ext cx="511431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BCDD1541-1EA7-3D4D-9620-8FAE13999303}"/>
                    </a:ext>
                  </a:extLst>
                </p:cNvPr>
                <p:cNvCxnSpPr/>
                <p:nvPr/>
              </p:nvCxnSpPr>
              <p:spPr bwMode="auto">
                <a:xfrm>
                  <a:off x="5909014" y="4004842"/>
                  <a:ext cx="511431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18" name="Straight Connector 117">
                  <a:extLst>
                    <a:ext uri="{FF2B5EF4-FFF2-40B4-BE49-F238E27FC236}">
                      <a16:creationId xmlns:a16="http://schemas.microsoft.com/office/drawing/2014/main" id="{7762BFBE-4228-4042-ABEA-DA40EFDFE47F}"/>
                    </a:ext>
                  </a:extLst>
                </p:cNvPr>
                <p:cNvCxnSpPr/>
                <p:nvPr/>
              </p:nvCxnSpPr>
              <p:spPr bwMode="auto">
                <a:xfrm flipV="1">
                  <a:off x="6164730" y="4015827"/>
                  <a:ext cx="0" cy="678068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15" name="Line 77">
                <a:extLst>
                  <a:ext uri="{FF2B5EF4-FFF2-40B4-BE49-F238E27FC236}">
                    <a16:creationId xmlns:a16="http://schemas.microsoft.com/office/drawing/2014/main" id="{8B6A95B6-8539-BD4D-AA4C-0C7CCA84D9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897482" y="2709383"/>
                <a:ext cx="626631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600"/>
              </a:p>
            </p:txBody>
          </p:sp>
        </p:grpSp>
        <p:sp>
          <p:nvSpPr>
            <p:cNvPr id="112" name="Text Box 57">
              <a:extLst>
                <a:ext uri="{FF2B5EF4-FFF2-40B4-BE49-F238E27FC236}">
                  <a16:creationId xmlns:a16="http://schemas.microsoft.com/office/drawing/2014/main" id="{BB44FC95-D5A0-C34E-A628-0C36B4F347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8849" y="3472628"/>
              <a:ext cx="643467" cy="284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  <a:r>
                <a:rPr lang="en-US" sz="1400" baseline="-250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gdn</a:t>
              </a:r>
              <a:endParaRPr lang="en-US" sz="1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3" name="Text Box 57">
              <a:extLst>
                <a:ext uri="{FF2B5EF4-FFF2-40B4-BE49-F238E27FC236}">
                  <a16:creationId xmlns:a16="http://schemas.microsoft.com/office/drawing/2014/main" id="{880B3F20-193F-0F48-AE64-2ABFCA79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3708" y="2990377"/>
              <a:ext cx="643467" cy="37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  <a:r>
                <a:rPr lang="en-US" sz="1400" baseline="-250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gdp</a:t>
              </a:r>
              <a:endParaRPr lang="en-US" sz="1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53CB163A-D2BF-2949-A7DE-194C221B1A5B}"/>
              </a:ext>
            </a:extLst>
          </p:cNvPr>
          <p:cNvSpPr txBox="1"/>
          <p:nvPr/>
        </p:nvSpPr>
        <p:spPr>
          <a:xfrm>
            <a:off x="6141761" y="3094651"/>
            <a:ext cx="994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Vin = </a:t>
            </a:r>
            <a:r>
              <a:rPr lang="en-US" sz="1400" dirty="0" err="1">
                <a:solidFill>
                  <a:srgbClr val="FF0000"/>
                </a:solidFill>
              </a:rPr>
              <a:t>Gnd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D7B249B-4A72-6240-BE90-064B39F2499C}"/>
              </a:ext>
            </a:extLst>
          </p:cNvPr>
          <p:cNvSpPr txBox="1"/>
          <p:nvPr/>
        </p:nvSpPr>
        <p:spPr>
          <a:xfrm>
            <a:off x="8059585" y="3095000"/>
            <a:ext cx="1088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</a:rPr>
              <a:t>Vout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Vdd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45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  <a:cs typeface="Symbol" charset="2"/>
              </a:rPr>
              <a:t>What is </a:t>
            </a:r>
            <a:r>
              <a:rPr lang="en-US" dirty="0">
                <a:solidFill>
                  <a:srgbClr val="FF6600"/>
                </a:solidFill>
                <a:latin typeface="Symbol" charset="2"/>
                <a:cs typeface="Symbol" charset="2"/>
              </a:rPr>
              <a:t>D</a:t>
            </a:r>
            <a:r>
              <a:rPr lang="en-US" dirty="0">
                <a:solidFill>
                  <a:srgbClr val="FF6600"/>
                </a:solidFill>
              </a:rPr>
              <a:t>Q on each </a:t>
            </a:r>
            <a:r>
              <a:rPr lang="en-US" dirty="0" err="1">
                <a:solidFill>
                  <a:srgbClr val="FF6600"/>
                </a:solidFill>
              </a:rPr>
              <a:t>C</a:t>
            </a:r>
            <a:r>
              <a:rPr lang="en-US" baseline="-25000" dirty="0" err="1">
                <a:solidFill>
                  <a:srgbClr val="FF6600"/>
                </a:solidFill>
              </a:rPr>
              <a:t>gd</a:t>
            </a:r>
            <a:r>
              <a:rPr lang="en-US" baseline="-25000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when input switched?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Assuming </a:t>
            </a:r>
            <a:r>
              <a:rPr lang="en-US" dirty="0">
                <a:solidFill>
                  <a:srgbClr val="FF6600"/>
                </a:solidFill>
                <a:latin typeface="Symbol" charset="2"/>
                <a:cs typeface="Symbol" charset="2"/>
              </a:rPr>
              <a:t>D</a:t>
            </a:r>
            <a:r>
              <a:rPr lang="en-US" dirty="0">
                <a:solidFill>
                  <a:srgbClr val="FF6600"/>
                </a:solidFill>
              </a:rPr>
              <a:t>V=</a:t>
            </a:r>
            <a:r>
              <a:rPr lang="en-US" dirty="0" err="1">
                <a:solidFill>
                  <a:srgbClr val="FF6600"/>
                </a:solidFill>
              </a:rPr>
              <a:t>Vdd</a:t>
            </a:r>
            <a:r>
              <a:rPr lang="en-US" dirty="0">
                <a:solidFill>
                  <a:srgbClr val="FF6600"/>
                </a:solidFill>
              </a:rPr>
              <a:t>, what is equivalent capacitance?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A685A4BA-73DC-FB4D-B846-C468217A2C79}"/>
              </a:ext>
            </a:extLst>
          </p:cNvPr>
          <p:cNvGraphicFramePr>
            <a:graphicFrameLocks noGrp="1"/>
          </p:cNvGraphicFramePr>
          <p:nvPr/>
        </p:nvGraphicFramePr>
        <p:xfrm>
          <a:off x="2838145" y="3812893"/>
          <a:ext cx="3467709" cy="2229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5974">
                  <a:extLst>
                    <a:ext uri="{9D8B030D-6E8A-4147-A177-3AD203B41FA5}">
                      <a16:colId xmlns:a16="http://schemas.microsoft.com/office/drawing/2014/main" val="2405108436"/>
                    </a:ext>
                  </a:extLst>
                </a:gridCol>
                <a:gridCol w="1244157">
                  <a:extLst>
                    <a:ext uri="{9D8B030D-6E8A-4147-A177-3AD203B41FA5}">
                      <a16:colId xmlns:a16="http://schemas.microsoft.com/office/drawing/2014/main" val="3688021632"/>
                    </a:ext>
                  </a:extLst>
                </a:gridCol>
                <a:gridCol w="1317578">
                  <a:extLst>
                    <a:ext uri="{9D8B030D-6E8A-4147-A177-3AD203B41FA5}">
                      <a16:colId xmlns:a16="http://schemas.microsoft.com/office/drawing/2014/main" val="4009751924"/>
                    </a:ext>
                  </a:extLst>
                </a:gridCol>
              </a:tblGrid>
              <a:tr h="55732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6190616"/>
                  </a:ext>
                </a:extLst>
              </a:tr>
              <a:tr h="5573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Vin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C</a:t>
                      </a:r>
                      <a:r>
                        <a:rPr lang="en-US" sz="2800" baseline="-25000" dirty="0" err="1"/>
                        <a:t>gdp</a:t>
                      </a:r>
                      <a:endParaRPr lang="en-US" sz="2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C</a:t>
                      </a:r>
                      <a:r>
                        <a:rPr lang="en-US" sz="2800" baseline="-25000" dirty="0" err="1"/>
                        <a:t>gdn</a:t>
                      </a:r>
                      <a:endParaRPr lang="en-US" sz="2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0496035"/>
                  </a:ext>
                </a:extLst>
              </a:tr>
              <a:tr h="5573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Vdd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9820945"/>
                  </a:ext>
                </a:extLst>
              </a:tr>
              <a:tr h="5573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FF0000"/>
                          </a:solidFill>
                        </a:rPr>
                        <a:t>Gnd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764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74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2057400"/>
            <a:ext cx="2990850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Miller Effect For an Inverter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4876800" cy="5029200"/>
          </a:xfrm>
        </p:spPr>
        <p:txBody>
          <a:bodyPr/>
          <a:lstStyle/>
          <a:p>
            <a:r>
              <a:rPr lang="en-US" dirty="0"/>
              <a:t>Feedback capacitance (</a:t>
            </a:r>
            <a:r>
              <a:rPr lang="en-US" dirty="0" err="1"/>
              <a:t>C</a:t>
            </a:r>
            <a:r>
              <a:rPr lang="en-US" baseline="-25000" dirty="0" err="1"/>
              <a:t>gd</a:t>
            </a:r>
            <a:r>
              <a:rPr lang="en-US" dirty="0"/>
              <a:t>) between input and output must swing 2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endParaRPr lang="en-US" baseline="-25000" dirty="0"/>
          </a:p>
          <a:p>
            <a:r>
              <a:rPr lang="en-US" dirty="0"/>
              <a:t>Or…behaves same as a double-sized capacitor on the output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9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7010400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100013"/>
            <a:ext cx="7793038" cy="762000"/>
          </a:xfrm>
        </p:spPr>
        <p:txBody>
          <a:bodyPr/>
          <a:lstStyle/>
          <a:p>
            <a:r>
              <a:rPr lang="en-US" dirty="0"/>
              <a:t>Miller Effect For an Inverter</a:t>
            </a:r>
          </a:p>
        </p:txBody>
      </p:sp>
    </p:spTree>
    <p:extLst>
      <p:ext uri="{BB962C8B-B14F-4D97-AF65-F5344CB8AC3E}">
        <p14:creationId xmlns:p14="http://schemas.microsoft.com/office/powerpoint/2010/main" val="240806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Previously: First Order Delay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</a:t>
            </a:r>
            <a:r>
              <a:rPr lang="en-US" baseline="-25000" dirty="0"/>
              <a:t>0</a:t>
            </a:r>
            <a:r>
              <a:rPr lang="en-US" dirty="0"/>
              <a:t> = Resistance of minimum size NMOS device</a:t>
            </a:r>
          </a:p>
          <a:p>
            <a:pPr>
              <a:defRPr/>
            </a:pPr>
            <a:r>
              <a:rPr lang="en-US" dirty="0"/>
              <a:t>I</a:t>
            </a:r>
            <a:r>
              <a:rPr lang="en-US" baseline="-25000" dirty="0"/>
              <a:t>0</a:t>
            </a:r>
            <a:r>
              <a:rPr lang="en-US" dirty="0"/>
              <a:t> = I</a:t>
            </a:r>
            <a:r>
              <a:rPr lang="en-US" baseline="-25000" dirty="0"/>
              <a:t>ds</a:t>
            </a:r>
            <a:r>
              <a:rPr lang="en-US" dirty="0"/>
              <a:t> of minimum size NMOS device</a:t>
            </a:r>
          </a:p>
          <a:p>
            <a:pPr>
              <a:defRPr/>
            </a:pPr>
            <a:r>
              <a:rPr lang="en-US" dirty="0"/>
              <a:t>C</a:t>
            </a:r>
            <a:r>
              <a:rPr lang="en-US" baseline="-25000" dirty="0"/>
              <a:t>0</a:t>
            </a:r>
            <a:r>
              <a:rPr lang="en-US" dirty="0"/>
              <a:t> = gate capacitance of minimum size NMOS device</a:t>
            </a:r>
          </a:p>
          <a:p>
            <a:pPr>
              <a:defRPr/>
            </a:pPr>
            <a:r>
              <a:rPr lang="en-US" dirty="0" err="1"/>
              <a:t>R</a:t>
            </a:r>
            <a:r>
              <a:rPr lang="en-US" baseline="-25000" dirty="0" err="1"/>
              <a:t>drive</a:t>
            </a:r>
            <a:r>
              <a:rPr lang="en-US" dirty="0"/>
              <a:t> = R</a:t>
            </a:r>
            <a:r>
              <a:rPr lang="en-US" baseline="-25000" dirty="0"/>
              <a:t>0</a:t>
            </a:r>
            <a:r>
              <a:rPr lang="en-US" dirty="0"/>
              <a:t>/W</a:t>
            </a:r>
            <a:r>
              <a:rPr lang="en-US" baseline="-25000" dirty="0"/>
              <a:t>n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baseline="-25000" dirty="0" err="1"/>
              <a:t>drive</a:t>
            </a:r>
            <a:r>
              <a:rPr lang="en-US" dirty="0"/>
              <a:t> = W</a:t>
            </a:r>
            <a:r>
              <a:rPr lang="en-US" baseline="-25000" dirty="0"/>
              <a:t>n</a:t>
            </a:r>
            <a:r>
              <a:rPr lang="en-US" dirty="0"/>
              <a:t>I</a:t>
            </a:r>
            <a:r>
              <a:rPr lang="en-US" baseline="-25000" dirty="0"/>
              <a:t>0</a:t>
            </a:r>
            <a:r>
              <a:rPr lang="en-US" dirty="0"/>
              <a:t>  C</a:t>
            </a:r>
            <a:r>
              <a:rPr lang="en-US" baseline="-25000" dirty="0"/>
              <a:t>g</a:t>
            </a:r>
            <a:r>
              <a:rPr lang="en-US" dirty="0"/>
              <a:t> = W</a:t>
            </a:r>
            <a:r>
              <a:rPr lang="en-US" baseline="-25000" dirty="0"/>
              <a:t>n</a:t>
            </a:r>
            <a:r>
              <a:rPr lang="en-US" dirty="0"/>
              <a:t>C</a:t>
            </a:r>
            <a:r>
              <a:rPr lang="en-US" baseline="-25000" dirty="0"/>
              <a:t>0        </a:t>
            </a: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Technology independent relative delay</a:t>
            </a:r>
          </a:p>
          <a:p>
            <a:pPr lvl="1">
              <a:buFont typeface="Symbol" charset="2"/>
              <a:buChar char=" "/>
              <a:defRPr/>
            </a:pPr>
            <a:r>
              <a:rPr lang="en-US" sz="3600" dirty="0" err="1">
                <a:solidFill>
                  <a:srgbClr val="0000FF"/>
                </a:solidFill>
                <a:latin typeface="Symbol" charset="2"/>
                <a:cs typeface="Symbol" charset="2"/>
              </a:rPr>
              <a:t>t</a:t>
            </a:r>
            <a:r>
              <a:rPr lang="en-US" sz="3600" dirty="0">
                <a:solidFill>
                  <a:srgbClr val="0000FF"/>
                </a:solidFill>
                <a:latin typeface="Symbol" charset="2"/>
                <a:cs typeface="Symbol" charset="2"/>
              </a:rPr>
              <a:t> </a:t>
            </a:r>
            <a:r>
              <a:rPr lang="en-US" sz="3600" dirty="0">
                <a:solidFill>
                  <a:srgbClr val="0000FF"/>
                </a:solidFill>
              </a:rPr>
              <a:t>=</a:t>
            </a:r>
            <a:r>
              <a:rPr lang="en-US" sz="3600" baseline="-25000" dirty="0">
                <a:solidFill>
                  <a:srgbClr val="0000FF"/>
                </a:solidFill>
              </a:rPr>
              <a:t>  </a:t>
            </a:r>
            <a:r>
              <a:rPr lang="en-US" sz="3600" dirty="0">
                <a:solidFill>
                  <a:srgbClr val="0000FF"/>
                </a:solidFill>
              </a:rPr>
              <a:t>R</a:t>
            </a:r>
            <a:r>
              <a:rPr lang="en-US" sz="3600" baseline="-25000" dirty="0">
                <a:solidFill>
                  <a:srgbClr val="0000FF"/>
                </a:solidFill>
              </a:rPr>
              <a:t>0</a:t>
            </a:r>
            <a:r>
              <a:rPr lang="en-US" sz="3600" dirty="0">
                <a:solidFill>
                  <a:srgbClr val="0000FF"/>
                </a:solidFill>
              </a:rPr>
              <a:t>C</a:t>
            </a:r>
            <a:r>
              <a:rPr lang="en-US" sz="3600" baseline="-25000" dirty="0">
                <a:solidFill>
                  <a:srgbClr val="0000FF"/>
                </a:solidFill>
              </a:rPr>
              <a:t>0 </a:t>
            </a:r>
            <a:r>
              <a:rPr lang="en-US" sz="3600" dirty="0">
                <a:solidFill>
                  <a:srgbClr val="0000FF"/>
                </a:solidFill>
              </a:rPr>
              <a:t>= C</a:t>
            </a:r>
            <a:r>
              <a:rPr lang="en-US" sz="3600" baseline="-25000" dirty="0">
                <a:solidFill>
                  <a:srgbClr val="0000FF"/>
                </a:solidFill>
              </a:rPr>
              <a:t>0</a:t>
            </a:r>
            <a:r>
              <a:rPr lang="en-US" sz="3600" dirty="0">
                <a:solidFill>
                  <a:srgbClr val="0000FF"/>
                </a:solidFill>
              </a:rPr>
              <a:t>/I</a:t>
            </a:r>
            <a:r>
              <a:rPr lang="en-US" sz="3600" baseline="-25000" dirty="0">
                <a:solidFill>
                  <a:srgbClr val="0000FF"/>
                </a:solidFill>
              </a:rPr>
              <a:t>0</a:t>
            </a:r>
          </a:p>
          <a:p>
            <a:pPr>
              <a:defRPr/>
            </a:pPr>
            <a:r>
              <a:rPr lang="en-US" dirty="0"/>
              <a:t>Large </a:t>
            </a:r>
            <a:r>
              <a:rPr lang="en-US" dirty="0" err="1"/>
              <a:t>fanout</a:t>
            </a:r>
            <a:r>
              <a:rPr lang="en-US" dirty="0"/>
              <a:t> results in large delays</a:t>
            </a:r>
          </a:p>
          <a:p>
            <a:pPr lvl="1">
              <a:defRPr/>
            </a:pPr>
            <a:r>
              <a:rPr lang="en-US" dirty="0"/>
              <a:t>Drive in stages to reduce delay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1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Delay in Gates</a:t>
            </a:r>
          </a:p>
          <a:p>
            <a:pPr>
              <a:defRPr/>
            </a:pPr>
            <a:r>
              <a:rPr lang="en-US" dirty="0"/>
              <a:t>Data Dependent Delay</a:t>
            </a:r>
          </a:p>
          <a:p>
            <a:pPr>
              <a:defRPr/>
            </a:pPr>
            <a:r>
              <a:rPr lang="en-US" dirty="0"/>
              <a:t>Large </a:t>
            </a:r>
            <a:r>
              <a:rPr lang="en-US" dirty="0" err="1"/>
              <a:t>Fanin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008000"/>
                </a:solidFill>
              </a:rPr>
              <a:t>Analyze everything for two cases:</a:t>
            </a:r>
          </a:p>
          <a:p>
            <a:pPr lvl="1">
              <a:defRPr/>
            </a:pPr>
            <a:r>
              <a:rPr lang="en-US" dirty="0">
                <a:solidFill>
                  <a:srgbClr val="008000"/>
                </a:solidFill>
              </a:rPr>
              <a:t>Ratio to minimize average delay: R</a:t>
            </a:r>
            <a:r>
              <a:rPr lang="en-US" baseline="-25000" dirty="0">
                <a:solidFill>
                  <a:srgbClr val="008000"/>
                </a:solidFill>
              </a:rPr>
              <a:t>p0 </a:t>
            </a:r>
            <a:r>
              <a:rPr lang="en-US" dirty="0">
                <a:solidFill>
                  <a:srgbClr val="008000"/>
                </a:solidFill>
              </a:rPr>
              <a:t>= 2R</a:t>
            </a:r>
            <a:r>
              <a:rPr lang="en-US" baseline="-25000" dirty="0">
                <a:solidFill>
                  <a:srgbClr val="008000"/>
                </a:solidFill>
              </a:rPr>
              <a:t>n0 </a:t>
            </a:r>
            <a:r>
              <a:rPr lang="en-US" dirty="0">
                <a:solidFill>
                  <a:srgbClr val="008000"/>
                </a:solidFill>
              </a:rPr>
              <a:t>= 2R</a:t>
            </a:r>
            <a:r>
              <a:rPr lang="en-US" baseline="-25000" dirty="0">
                <a:solidFill>
                  <a:srgbClr val="008000"/>
                </a:solidFill>
              </a:rPr>
              <a:t>0</a:t>
            </a:r>
            <a:endParaRPr lang="en-US" dirty="0">
              <a:solidFill>
                <a:srgbClr val="008000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rgbClr val="008000"/>
                </a:solidFill>
              </a:rPr>
              <a:t>Extreme velocity saturation: R</a:t>
            </a:r>
            <a:r>
              <a:rPr lang="en-US" baseline="-25000" dirty="0">
                <a:solidFill>
                  <a:srgbClr val="008000"/>
                </a:solidFill>
              </a:rPr>
              <a:t>p0 </a:t>
            </a:r>
            <a:r>
              <a:rPr lang="en-US" dirty="0">
                <a:solidFill>
                  <a:srgbClr val="008000"/>
                </a:solidFill>
              </a:rPr>
              <a:t>= R</a:t>
            </a:r>
            <a:r>
              <a:rPr lang="en-US" baseline="-25000" dirty="0">
                <a:solidFill>
                  <a:srgbClr val="008000"/>
                </a:solidFill>
              </a:rPr>
              <a:t>n0</a:t>
            </a:r>
            <a:r>
              <a:rPr lang="en-US" dirty="0">
                <a:solidFill>
                  <a:srgbClr val="008000"/>
                </a:solidFill>
              </a:rPr>
              <a:t> = R</a:t>
            </a:r>
            <a:r>
              <a:rPr lang="en-US" baseline="-25000" dirty="0">
                <a:solidFill>
                  <a:srgbClr val="008000"/>
                </a:solidFill>
              </a:rPr>
              <a:t>0</a:t>
            </a:r>
          </a:p>
          <a:p>
            <a:pPr lvl="2">
              <a:defRPr/>
            </a:pPr>
            <a:r>
              <a:rPr lang="en-US" dirty="0">
                <a:solidFill>
                  <a:srgbClr val="008000"/>
                </a:solidFill>
              </a:rPr>
              <a:t>Simplified case from Monday in analyzing </a:t>
            </a:r>
            <a:r>
              <a:rPr lang="en-US" dirty="0" err="1">
                <a:solidFill>
                  <a:srgbClr val="008000"/>
                </a:solidFill>
              </a:rPr>
              <a:t>fanout</a:t>
            </a:r>
            <a:r>
              <a:rPr lang="en-US" dirty="0">
                <a:solidFill>
                  <a:srgbClr val="008000"/>
                </a:solidFill>
              </a:rPr>
              <a:t> delays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22706"/>
      </p:ext>
    </p:extLst>
  </p:cSld>
  <p:clrMapOvr>
    <a:masterClrMapping/>
  </p:clrMapOvr>
</p:sld>
</file>

<file path=ppt/theme/theme1.xml><?xml version="1.0" encoding="utf-8"?>
<a:theme xmlns:a="http://schemas.openxmlformats.org/drawingml/2006/main" name="Penn">
  <a:themeElements>
    <a:clrScheme name="Blank Presentati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ank Presentation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Penn.potx</Template>
  <TotalTime>28337</TotalTime>
  <Words>926</Words>
  <Application>Microsoft Macintosh PowerPoint</Application>
  <PresentationFormat>On-screen Show (4:3)</PresentationFormat>
  <Paragraphs>217</Paragraphs>
  <Slides>28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Garamond</vt:lpstr>
      <vt:lpstr>Symbol</vt:lpstr>
      <vt:lpstr>Tahoma</vt:lpstr>
      <vt:lpstr>Times</vt:lpstr>
      <vt:lpstr>Times New Roman</vt:lpstr>
      <vt:lpstr>Wingdings</vt:lpstr>
      <vt:lpstr>Penn</vt:lpstr>
      <vt:lpstr>PowerPoint Presentation</vt:lpstr>
      <vt:lpstr>Capacitance Reminder</vt:lpstr>
      <vt:lpstr>Charge on Capacitors (preclass 6)</vt:lpstr>
      <vt:lpstr>Charge on Capacitors (preclass 6)</vt:lpstr>
      <vt:lpstr>Questions</vt:lpstr>
      <vt:lpstr>Miller Effect For an Inverter</vt:lpstr>
      <vt:lpstr>Miller Effect For an Inverter</vt:lpstr>
      <vt:lpstr>Previously: First Order Delay</vt:lpstr>
      <vt:lpstr>Today</vt:lpstr>
      <vt:lpstr>Inverter Performance (preclass 1, row 1)</vt:lpstr>
      <vt:lpstr>Data Dependent Delay</vt:lpstr>
      <vt:lpstr>Transistor Sizing (preclass 1, row 2)</vt:lpstr>
      <vt:lpstr>Transistor Sizing (preclass 1, row 3)</vt:lpstr>
      <vt:lpstr>Input Load</vt:lpstr>
      <vt:lpstr>Observe</vt:lpstr>
      <vt:lpstr>Transistor Sizing (preclass 1, row 4)</vt:lpstr>
      <vt:lpstr>Series Transistors</vt:lpstr>
      <vt:lpstr>Increasing Fanin (preclass 2)</vt:lpstr>
      <vt:lpstr>Fanin</vt:lpstr>
      <vt:lpstr>nand32 (preclass 3, row 1)</vt:lpstr>
      <vt:lpstr>nand32 (preclass 3, row 1)</vt:lpstr>
      <vt:lpstr>Which is Faster? (preclass 3, rows 2&amp;3)</vt:lpstr>
      <vt:lpstr>Lesson</vt:lpstr>
      <vt:lpstr>And-Or Chain</vt:lpstr>
      <vt:lpstr>Delay of each implementation? (preclass 4)</vt:lpstr>
      <vt:lpstr>Take Away?</vt:lpstr>
      <vt:lpstr>Ideas</vt:lpstr>
      <vt:lpstr>Admin</vt:lpstr>
    </vt:vector>
  </TitlesOfParts>
  <Company>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Stojanovic</dc:creator>
  <cp:lastModifiedBy>Khanna, Tania</cp:lastModifiedBy>
  <cp:revision>2052</cp:revision>
  <cp:lastPrinted>2020-10-09T18:22:13Z</cp:lastPrinted>
  <dcterms:created xsi:type="dcterms:W3CDTF">2001-05-14T03:33:13Z</dcterms:created>
  <dcterms:modified xsi:type="dcterms:W3CDTF">2021-10-08T14:06:54Z</dcterms:modified>
</cp:coreProperties>
</file>