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1" r:id="rId1"/>
  </p:sldMasterIdLst>
  <p:notesMasterIdLst>
    <p:notesMasterId r:id="rId54"/>
  </p:notesMasterIdLst>
  <p:handoutMasterIdLst>
    <p:handoutMasterId r:id="rId55"/>
  </p:handoutMasterIdLst>
  <p:sldIdLst>
    <p:sldId id="335" r:id="rId2"/>
    <p:sldId id="260" r:id="rId3"/>
    <p:sldId id="349" r:id="rId4"/>
    <p:sldId id="352" r:id="rId5"/>
    <p:sldId id="350" r:id="rId6"/>
    <p:sldId id="353" r:id="rId7"/>
    <p:sldId id="351" r:id="rId8"/>
    <p:sldId id="261" r:id="rId9"/>
    <p:sldId id="262" r:id="rId10"/>
    <p:sldId id="319" r:id="rId11"/>
    <p:sldId id="357" r:id="rId12"/>
    <p:sldId id="358" r:id="rId13"/>
    <p:sldId id="359" r:id="rId14"/>
    <p:sldId id="360" r:id="rId15"/>
    <p:sldId id="361" r:id="rId16"/>
    <p:sldId id="263" r:id="rId17"/>
    <p:sldId id="265" r:id="rId18"/>
    <p:sldId id="266" r:id="rId19"/>
    <p:sldId id="299" r:id="rId20"/>
    <p:sldId id="300" r:id="rId21"/>
    <p:sldId id="270" r:id="rId22"/>
    <p:sldId id="337" r:id="rId23"/>
    <p:sldId id="338" r:id="rId24"/>
    <p:sldId id="362" r:id="rId25"/>
    <p:sldId id="339" r:id="rId26"/>
    <p:sldId id="316" r:id="rId27"/>
    <p:sldId id="271" r:id="rId28"/>
    <p:sldId id="302" r:id="rId29"/>
    <p:sldId id="275" r:id="rId30"/>
    <p:sldId id="303" r:id="rId31"/>
    <p:sldId id="277" r:id="rId32"/>
    <p:sldId id="317" r:id="rId33"/>
    <p:sldId id="273" r:id="rId34"/>
    <p:sldId id="304" r:id="rId35"/>
    <p:sldId id="305" r:id="rId36"/>
    <p:sldId id="306" r:id="rId37"/>
    <p:sldId id="279" r:id="rId38"/>
    <p:sldId id="280" r:id="rId39"/>
    <p:sldId id="281" r:id="rId40"/>
    <p:sldId id="282" r:id="rId41"/>
    <p:sldId id="310" r:id="rId42"/>
    <p:sldId id="307" r:id="rId43"/>
    <p:sldId id="327" r:id="rId44"/>
    <p:sldId id="289" r:id="rId45"/>
    <p:sldId id="343" r:id="rId46"/>
    <p:sldId id="340" r:id="rId47"/>
    <p:sldId id="341" r:id="rId48"/>
    <p:sldId id="348" r:id="rId49"/>
    <p:sldId id="344" r:id="rId50"/>
    <p:sldId id="345" r:id="rId51"/>
    <p:sldId id="297" r:id="rId52"/>
    <p:sldId id="298" r:id="rId53"/>
  </p:sldIdLst>
  <p:sldSz cx="9144000" cy="6858000" type="screen4x3"/>
  <p:notesSz cx="7150100" cy="94488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5pPr>
    <a:lvl6pPr marL="22860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6pPr>
    <a:lvl7pPr marL="27432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7pPr>
    <a:lvl8pPr marL="32004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8pPr>
    <a:lvl9pPr marL="3657600" algn="l" defTabSz="457200" rtl="0" eaLnBrk="1" latinLnBrk="0" hangingPunct="1">
      <a:defRPr sz="4400" kern="1200">
        <a:solidFill>
          <a:schemeClr val="tx1"/>
        </a:solidFill>
        <a:latin typeface="Tahoma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Animation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00"/>
    <a:srgbClr val="0000FF"/>
    <a:srgbClr val="00FF00"/>
    <a:srgbClr val="FF6701"/>
    <a:srgbClr val="080808"/>
    <a:srgbClr val="5F5F5F"/>
    <a:srgbClr val="808080"/>
    <a:srgbClr val="B2B2B2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8" autoAdjust="0"/>
    <p:restoredTop sz="96778" autoAdjust="0"/>
  </p:normalViewPr>
  <p:slideViewPr>
    <p:cSldViewPr snapToGrid="0">
      <p:cViewPr varScale="1">
        <p:scale>
          <a:sx n="130" d="100"/>
          <a:sy n="130" d="100"/>
        </p:scale>
        <p:origin x="1120" y="192"/>
      </p:cViewPr>
      <p:guideLst>
        <p:guide orient="horz" pos="2160"/>
        <p:guide pos="2880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6" d="100"/>
          <a:sy n="66" d="100"/>
        </p:scale>
        <p:origin x="0" y="1065353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image" Target="../media/image25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image" Target="../media/image28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image" Target="../media/image27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256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256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250BF880-7453-6942-8BD8-578097F5ADD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47965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51300" y="0"/>
            <a:ext cx="3098800" cy="4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2850" y="709613"/>
            <a:ext cx="4724400" cy="35433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52500" y="4487863"/>
            <a:ext cx="5245100" cy="425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51300" y="8977313"/>
            <a:ext cx="3098800" cy="47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5AC371-8CC6-DA45-B341-BAA00A4711A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77729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15B3CCA-B6C1-2C44-8B62-D9D70A8ABDEB}" type="slidenum">
              <a:rPr lang="en-US">
                <a:ea typeface="ＭＳ Ｐゴシック" charset="-128"/>
                <a:cs typeface="ＭＳ Ｐゴシック" charset="-128"/>
              </a:rPr>
              <a:pPr/>
              <a:t>1</a:t>
            </a:fld>
            <a:endParaRPr lang="en-US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  <a:p>
            <a:r>
              <a:rPr lang="en-US" dirty="0"/>
              <a:t>----- Meeting Notes (10/13/17 12:57) -----</a:t>
            </a:r>
          </a:p>
          <a:p>
            <a:r>
              <a:rPr lang="en-US" dirty="0"/>
              <a:t>10</a:t>
            </a:r>
          </a:p>
          <a:p>
            <a:r>
              <a:rPr lang="en-US" dirty="0"/>
              <a:t>----- Meeting Notes (10/12/18 12:53) -----</a:t>
            </a:r>
          </a:p>
          <a:p>
            <a:r>
              <a:rPr lang="en-US" dirty="0"/>
              <a:t>16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Prefer </a:t>
            </a:r>
            <a:r>
              <a:rPr lang="en-US" dirty="0" err="1"/>
              <a:t>nand</a:t>
            </a:r>
            <a:r>
              <a:rPr lang="en-US" dirty="0"/>
              <a:t> over nor without</a:t>
            </a:r>
            <a:r>
              <a:rPr lang="en-US" baseline="0" dirty="0"/>
              <a:t> extreme velocity saturation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5137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Might not get to short circuit power today…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247385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78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Vdd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80892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Vdd</a:t>
            </a:r>
            <a:r>
              <a:rPr lang="en-US" dirty="0"/>
              <a:t>&gt;</a:t>
            </a:r>
            <a:r>
              <a:rPr lang="en-US" dirty="0" err="1"/>
              <a:t>vthn+vthp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Both transistors</a:t>
            </a:r>
            <a:r>
              <a:rPr lang="en-US" baseline="0" dirty="0"/>
              <a:t> able to be above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7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/>
              <a:t>Vdd</a:t>
            </a:r>
            <a:r>
              <a:rPr lang="en-US" dirty="0"/>
              <a:t>&gt;</a:t>
            </a:r>
            <a:r>
              <a:rPr lang="en-US" dirty="0" err="1"/>
              <a:t>vthn+vthp</a:t>
            </a:r>
            <a:r>
              <a:rPr lang="en-US" dirty="0"/>
              <a:t> </a:t>
            </a:r>
            <a:r>
              <a:rPr lang="en-US" dirty="0">
                <a:sym typeface="Wingdings"/>
              </a:rPr>
              <a:t> </a:t>
            </a:r>
            <a:r>
              <a:rPr lang="en-US" dirty="0"/>
              <a:t>Both transistors</a:t>
            </a:r>
            <a:r>
              <a:rPr lang="en-US" baseline="0" dirty="0"/>
              <a:t> able to be above threshold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82775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Energy</a:t>
            </a:r>
            <a:r>
              <a:rPr lang="en-US" baseline="0" dirty="0"/>
              <a:t> is integral of power</a:t>
            </a:r>
          </a:p>
          <a:p>
            <a:r>
              <a:rPr lang="en-US" baseline="0" dirty="0"/>
              <a:t>Power is derivative of energy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55AC371-8CC6-DA45-B341-BAA00A4711A3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3116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921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685800"/>
            <a:ext cx="7772400" cy="1219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64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362200"/>
            <a:ext cx="6400800" cy="914400"/>
          </a:xfrm>
        </p:spPr>
        <p:txBody>
          <a:bodyPr/>
          <a:lstStyle>
            <a:lvl1pPr marL="0" indent="0" algn="ctr">
              <a:buFont typeface="Wingdings" charset="0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grpSp>
        <p:nvGrpSpPr>
          <p:cNvPr id="13" name="Group 12"/>
          <p:cNvGrpSpPr>
            <a:grpSpLocks/>
          </p:cNvGrpSpPr>
          <p:nvPr userDrawn="1"/>
        </p:nvGrpSpPr>
        <p:grpSpPr>
          <a:xfrm>
            <a:off x="533400" y="2133600"/>
            <a:ext cx="8229600" cy="91018"/>
            <a:chOff x="381000" y="958850"/>
            <a:chExt cx="8382000" cy="91018"/>
          </a:xfrm>
        </p:grpSpPr>
        <p:sp>
          <p:nvSpPr>
            <p:cNvPr id="14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5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16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pic>
        <p:nvPicPr>
          <p:cNvPr id="17" name="Picture 5" descr="penn_logo_noname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980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4A062BF-547F-DC4B-89E8-CE6EE6995C2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649975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75248D-43C6-1347-B7C5-B96934628E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1366713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00013"/>
            <a:ext cx="7793038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64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324600"/>
            <a:ext cx="4953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600">
                <a:latin typeface="+mn-lt"/>
                <a:ea typeface="굴림" charset="0"/>
                <a:cs typeface="굴림" charset="0"/>
              </a:defRPr>
            </a:lvl1pPr>
          </a:lstStyle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3246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latin typeface="+mn-lt"/>
              </a:defRPr>
            </a:lvl1pPr>
          </a:lstStyle>
          <a:p>
            <a:fld id="{7723C7D0-C6A6-FA42-AD2B-EF6F0A0E71F9}" type="slidenum">
              <a:rPr lang="en-US"/>
              <a:pPr/>
              <a:t>‹#›</a:t>
            </a:fld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>
          <a:xfrm>
            <a:off x="533400" y="958850"/>
            <a:ext cx="8229600" cy="91018"/>
            <a:chOff x="381000" y="958850"/>
            <a:chExt cx="8382000" cy="91018"/>
          </a:xfrm>
        </p:grpSpPr>
        <p:sp>
          <p:nvSpPr>
            <p:cNvPr id="648199" name="Line 7"/>
            <p:cNvSpPr>
              <a:spLocks noChangeShapeType="1"/>
            </p:cNvSpPr>
            <p:nvPr userDrawn="1"/>
          </p:nvSpPr>
          <p:spPr bwMode="auto">
            <a:xfrm>
              <a:off x="381000" y="1004359"/>
              <a:ext cx="8382000" cy="0"/>
            </a:xfrm>
            <a:prstGeom prst="line">
              <a:avLst/>
            </a:prstGeom>
            <a:noFill/>
            <a:ln w="25400">
              <a:solidFill>
                <a:srgbClr val="00009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648202" name="Line 10"/>
            <p:cNvSpPr>
              <a:spLocks noChangeShapeType="1"/>
            </p:cNvSpPr>
            <p:nvPr userDrawn="1"/>
          </p:nvSpPr>
          <p:spPr bwMode="auto">
            <a:xfrm>
              <a:off x="381000" y="1049868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  <p:sp>
          <p:nvSpPr>
            <p:cNvPr id="648203" name="Line 11"/>
            <p:cNvSpPr>
              <a:spLocks noChangeShapeType="1"/>
            </p:cNvSpPr>
            <p:nvPr userDrawn="1"/>
          </p:nvSpPr>
          <p:spPr bwMode="auto">
            <a:xfrm>
              <a:off x="381000" y="958850"/>
              <a:ext cx="8382000" cy="0"/>
            </a:xfrm>
            <a:prstGeom prst="line">
              <a:avLst/>
            </a:prstGeom>
            <a:noFill/>
            <a:ln w="12700">
              <a:solidFill>
                <a:srgbClr val="B2B2B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648206" name="Line 14"/>
          <p:cNvSpPr>
            <a:spLocks noChangeShapeType="1"/>
          </p:cNvSpPr>
          <p:nvPr/>
        </p:nvSpPr>
        <p:spPr bwMode="auto">
          <a:xfrm flipV="1">
            <a:off x="412750" y="12700"/>
            <a:ext cx="0" cy="838200"/>
          </a:xfrm>
          <a:prstGeom prst="line">
            <a:avLst/>
          </a:prstGeom>
          <a:noFill/>
          <a:ln w="63500" cap="rnd">
            <a:solidFill>
              <a:srgbClr val="B2B2B2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8207" name="Line 15"/>
          <p:cNvSpPr>
            <a:spLocks noChangeShapeType="1"/>
          </p:cNvSpPr>
          <p:nvPr/>
        </p:nvSpPr>
        <p:spPr bwMode="auto">
          <a:xfrm flipV="1">
            <a:off x="482600" y="76200"/>
            <a:ext cx="0" cy="838200"/>
          </a:xfrm>
          <a:prstGeom prst="line">
            <a:avLst/>
          </a:prstGeom>
          <a:noFill/>
          <a:ln w="63500" cap="rnd">
            <a:solidFill>
              <a:srgbClr val="000090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5" r:id="rId3"/>
    <p:sldLayoutId id="2147483657" r:id="rId4"/>
  </p:sldLayoutIdLst>
  <p:hf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Garamond" charset="0"/>
          <a:ea typeface="ＭＳ Ｐゴシック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q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charset="0"/>
        <a:buChar char="n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00FF00"/>
        </a:buClr>
        <a:buSzPct val="55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SzPct val="50000"/>
        <a:buFont typeface="Wingdings" charset="0"/>
        <a:buChar char="n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5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14.emf"/><Relationship Id="rId4" Type="http://schemas.openxmlformats.org/officeDocument/2006/relationships/oleObject" Target="../embeddings/oleObject3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7.emf"/><Relationship Id="rId4" Type="http://schemas.openxmlformats.org/officeDocument/2006/relationships/image" Target="../media/image16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e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25.emf"/><Relationship Id="rId4" Type="http://schemas.openxmlformats.org/officeDocument/2006/relationships/oleObject" Target="../embeddings/oleObject6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22.png"/><Relationship Id="rId4" Type="http://schemas.openxmlformats.org/officeDocument/2006/relationships/image" Target="../media/image27.emf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7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0.bin"/><Relationship Id="rId5" Type="http://schemas.openxmlformats.org/officeDocument/2006/relationships/image" Target="../media/image28.emf"/><Relationship Id="rId4" Type="http://schemas.openxmlformats.org/officeDocument/2006/relationships/oleObject" Target="../embeddings/oleObject9.bin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3" Type="http://schemas.openxmlformats.org/officeDocument/2006/relationships/image" Target="../media/image22.png"/><Relationship Id="rId7" Type="http://schemas.openxmlformats.org/officeDocument/2006/relationships/image" Target="../media/image29.e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5" Type="http://schemas.openxmlformats.org/officeDocument/2006/relationships/image" Target="../media/image27.emf"/><Relationship Id="rId4" Type="http://schemas.openxmlformats.org/officeDocument/2006/relationships/oleObject" Target="../embeddings/oleObject11.bin"/><Relationship Id="rId9" Type="http://schemas.openxmlformats.org/officeDocument/2006/relationships/image" Target="../media/image30.emf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31.emf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90" name="Picture 5" descr="penn_logo_nonam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5867400"/>
            <a:ext cx="295275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685800"/>
            <a:ext cx="80772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Garamond" charset="0"/>
                <a:ea typeface="ＭＳ Ｐゴシック" charset="0"/>
              </a:defRPr>
            </a:lvl9pPr>
          </a:lstStyle>
          <a:p>
            <a:r>
              <a:rPr lang="en-US" dirty="0"/>
              <a:t>ESE370: Circuit-Level </a:t>
            </a:r>
            <a:r>
              <a:rPr lang="en-US" sz="4000" dirty="0"/>
              <a:t>Modeling, Design, and Optimization </a:t>
            </a:r>
            <a:r>
              <a:rPr lang="en-US" dirty="0"/>
              <a:t>for Digital Systems</a:t>
            </a: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371600" y="3048000"/>
            <a:ext cx="6400800" cy="1752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None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 err="1"/>
              <a:t>Lec</a:t>
            </a:r>
            <a:r>
              <a:rPr lang="en-US" dirty="0"/>
              <a:t> 15:  October 11, </a:t>
            </a:r>
            <a:r>
              <a:rPr lang="is-IS" dirty="0"/>
              <a:t>2021</a:t>
            </a:r>
            <a:endParaRPr lang="en-US" dirty="0"/>
          </a:p>
          <a:p>
            <a:r>
              <a:rPr lang="en-US" dirty="0"/>
              <a:t>Energy and Power Basics</a:t>
            </a:r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713320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Inverter Current Simplification </a:t>
            </a:r>
            <a:r>
              <a:rPr lang="en-US" dirty="0">
                <a:solidFill>
                  <a:srgbClr val="FF6701"/>
                </a:solidFill>
              </a:rPr>
              <a:t>(</a:t>
            </a:r>
            <a:r>
              <a:rPr lang="en-US" dirty="0" err="1">
                <a:solidFill>
                  <a:srgbClr val="FF6701"/>
                </a:solidFill>
              </a:rPr>
              <a:t>preclass</a:t>
            </a:r>
            <a:r>
              <a:rPr lang="en-US" dirty="0">
                <a:solidFill>
                  <a:srgbClr val="FF6701"/>
                </a:solidFill>
              </a:rPr>
              <a:t>)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29200" y="160020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is </a:t>
            </a:r>
            <a:r>
              <a:rPr lang="en-US" dirty="0" err="1"/>
              <a:t>I</a:t>
            </a:r>
            <a:r>
              <a:rPr lang="en-US" baseline="-25000" dirty="0" err="1"/>
              <a:t>pwr,gnd</a:t>
            </a:r>
            <a:r>
              <a:rPr lang="en-US" dirty="0"/>
              <a:t>?</a:t>
            </a:r>
          </a:p>
          <a:p>
            <a:pPr lvl="1"/>
            <a:r>
              <a:rPr lang="en-US" dirty="0"/>
              <a:t>0V</a:t>
            </a:r>
          </a:p>
          <a:p>
            <a:pPr lvl="1"/>
            <a:r>
              <a:rPr lang="en-US" dirty="0"/>
              <a:t>140mV</a:t>
            </a:r>
          </a:p>
          <a:p>
            <a:pPr lvl="1"/>
            <a:r>
              <a:rPr lang="en-US" dirty="0"/>
              <a:t>400mV</a:t>
            </a:r>
          </a:p>
          <a:p>
            <a:pPr lvl="1"/>
            <a:r>
              <a:rPr lang="en-US" dirty="0"/>
              <a:t>500mV</a:t>
            </a:r>
          </a:p>
          <a:p>
            <a:pPr lvl="1"/>
            <a:r>
              <a:rPr lang="en-US" dirty="0"/>
              <a:t>600mV</a:t>
            </a:r>
          </a:p>
          <a:p>
            <a:pPr lvl="1"/>
            <a:r>
              <a:rPr lang="en-US" dirty="0"/>
              <a:t>860mV</a:t>
            </a:r>
          </a:p>
          <a:p>
            <a:pPr lvl="1"/>
            <a:r>
              <a:rPr lang="en-US" dirty="0"/>
              <a:t>1V</a:t>
            </a:r>
          </a:p>
          <a:p>
            <a:pPr lvl="1"/>
            <a:endParaRPr lang="en-US" dirty="0"/>
          </a:p>
          <a:p>
            <a:pPr lvl="1"/>
            <a:r>
              <a:rPr lang="en-US" dirty="0">
                <a:solidFill>
                  <a:srgbClr val="FF6600"/>
                </a:solidFill>
              </a:rPr>
              <a:t>From </a:t>
            </a:r>
            <a:r>
              <a:rPr lang="en-US" dirty="0" err="1">
                <a:solidFill>
                  <a:srgbClr val="FF6600"/>
                </a:solidFill>
              </a:rPr>
              <a:t>preclass</a:t>
            </a:r>
            <a:r>
              <a:rPr lang="en-US" dirty="0">
                <a:solidFill>
                  <a:srgbClr val="FF6600"/>
                </a:solidFill>
              </a:rPr>
              <a:t> – see next two slides</a:t>
            </a:r>
          </a:p>
        </p:txBody>
      </p:sp>
    </p:spTree>
    <p:extLst>
      <p:ext uri="{BB962C8B-B14F-4D97-AF65-F5344CB8AC3E}">
        <p14:creationId xmlns:p14="http://schemas.microsoft.com/office/powerpoint/2010/main" val="1506154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701"/>
                </a:solidFill>
              </a:rPr>
              <a:t>Preclass</a:t>
            </a:r>
            <a:r>
              <a:rPr lang="en-US" dirty="0">
                <a:solidFill>
                  <a:srgbClr val="FF6701"/>
                </a:solidFill>
              </a:rPr>
              <a:t>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9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CDB6737E-9E36-C847-899F-9D835BDFFD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02932" y="1143000"/>
            <a:ext cx="7738136" cy="5029200"/>
          </a:xfrm>
        </p:spPr>
      </p:pic>
    </p:spTree>
    <p:extLst>
      <p:ext uri="{BB962C8B-B14F-4D97-AF65-F5344CB8AC3E}">
        <p14:creationId xmlns:p14="http://schemas.microsoft.com/office/powerpoint/2010/main" val="1226824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701"/>
                </a:solidFill>
              </a:rPr>
              <a:t>Preclass</a:t>
            </a:r>
            <a:r>
              <a:rPr lang="en-US" dirty="0">
                <a:solidFill>
                  <a:srgbClr val="FF6701"/>
                </a:solidFill>
              </a:rPr>
              <a:t>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7" name="Content Placeholder 6" descr="screen-capture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01" b="-12701"/>
          <a:stretch>
            <a:fillRect/>
          </a:stretch>
        </p:blipFill>
        <p:spPr>
          <a:xfrm>
            <a:off x="228600" y="2279374"/>
            <a:ext cx="6712527" cy="4343400"/>
          </a:xfrm>
        </p:spPr>
      </p:pic>
      <p:sp>
        <p:nvSpPr>
          <p:cNvPr id="3" name="Rectangle 2"/>
          <p:cNvSpPr/>
          <p:nvPr/>
        </p:nvSpPr>
        <p:spPr bwMode="auto">
          <a:xfrm>
            <a:off x="3465444" y="1981200"/>
            <a:ext cx="3962400" cy="304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9" name="Content Placeholder 5" descr="screen-capture.png">
            <a:extLst>
              <a:ext uri="{FF2B5EF4-FFF2-40B4-BE49-F238E27FC236}">
                <a16:creationId xmlns:a16="http://schemas.microsoft.com/office/drawing/2014/main" id="{E31AD9B3-D475-3642-BF52-C64D1EFFE88D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49" t="91765" r="-1749" b="132"/>
          <a:stretch/>
        </p:blipFill>
        <p:spPr bwMode="auto">
          <a:xfrm>
            <a:off x="198783" y="6091031"/>
            <a:ext cx="7772400" cy="4075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pic>
        <p:nvPicPr>
          <p:cNvPr id="11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32D56FA4-D517-0C4C-8CFB-22B744E128B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3" t="3932" r="13094" b="61726"/>
          <a:stretch/>
        </p:blipFill>
        <p:spPr bwMode="auto">
          <a:xfrm>
            <a:off x="606286" y="1091856"/>
            <a:ext cx="4820479" cy="169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5CFDB50-5109-D349-938F-3C5BBF0A21C0}"/>
              </a:ext>
            </a:extLst>
          </p:cNvPr>
          <p:cNvSpPr/>
          <p:nvPr/>
        </p:nvSpPr>
        <p:spPr bwMode="auto">
          <a:xfrm>
            <a:off x="3465444" y="2782957"/>
            <a:ext cx="3348311" cy="27487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40544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701"/>
                </a:solidFill>
              </a:rPr>
              <a:t>Preclass</a:t>
            </a:r>
            <a:r>
              <a:rPr lang="en-US" dirty="0">
                <a:solidFill>
                  <a:srgbClr val="FF6701"/>
                </a:solidFill>
              </a:rPr>
              <a:t> 1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7" name="Content Placeholder 6" descr="screen-capture-1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2701" b="-12701"/>
          <a:stretch>
            <a:fillRect/>
          </a:stretch>
        </p:blipFill>
        <p:spPr>
          <a:xfrm>
            <a:off x="228600" y="2279374"/>
            <a:ext cx="6712527" cy="4343400"/>
          </a:xfrm>
        </p:spPr>
      </p:pic>
      <p:sp>
        <p:nvSpPr>
          <p:cNvPr id="3" name="Rectangle 2"/>
          <p:cNvSpPr/>
          <p:nvPr/>
        </p:nvSpPr>
        <p:spPr bwMode="auto">
          <a:xfrm>
            <a:off x="3465444" y="1981200"/>
            <a:ext cx="3962400" cy="304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98ACE9EE-B393-7741-AFE6-11B04D14B6BA}"/>
              </a:ext>
            </a:extLst>
          </p:cNvPr>
          <p:cNvGrpSpPr/>
          <p:nvPr/>
        </p:nvGrpSpPr>
        <p:grpSpPr>
          <a:xfrm>
            <a:off x="5882158" y="2584174"/>
            <a:ext cx="2713683" cy="2895600"/>
            <a:chOff x="5029200" y="1600200"/>
            <a:chExt cx="3784874" cy="4038600"/>
          </a:xfrm>
        </p:grpSpPr>
        <p:pic>
          <p:nvPicPr>
            <p:cNvPr id="10" name="Picture 6">
              <a:extLst>
                <a:ext uri="{FF2B5EF4-FFF2-40B4-BE49-F238E27FC236}">
                  <a16:creationId xmlns:a16="http://schemas.microsoft.com/office/drawing/2014/main" id="{544F0C48-7123-354B-9C56-CF77E1ECE2F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029200" y="1600200"/>
              <a:ext cx="3321050" cy="4038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59BE6532-8E9F-AB41-9F8D-CB690ADED9CE}"/>
                </a:ext>
              </a:extLst>
            </p:cNvPr>
            <p:cNvCxnSpPr/>
            <p:nvPr/>
          </p:nvCxnSpPr>
          <p:spPr bwMode="auto">
            <a:xfrm>
              <a:off x="7239000" y="3048000"/>
              <a:ext cx="0" cy="1295400"/>
            </a:xfrm>
            <a:prstGeom prst="straightConnector1">
              <a:avLst/>
            </a:prstGeom>
            <a:noFill/>
            <a:ln w="254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" name="Curved Connector 11">
              <a:extLst>
                <a:ext uri="{FF2B5EF4-FFF2-40B4-BE49-F238E27FC236}">
                  <a16:creationId xmlns:a16="http://schemas.microsoft.com/office/drawing/2014/main" id="{FC3DF1D1-1F41-5D45-9958-52E4CBD08FA8}"/>
                </a:ext>
              </a:extLst>
            </p:cNvPr>
            <p:cNvCxnSpPr/>
            <p:nvPr/>
          </p:nvCxnSpPr>
          <p:spPr bwMode="auto">
            <a:xfrm rot="5400000">
              <a:off x="7315200" y="4038600"/>
              <a:ext cx="762000" cy="609600"/>
            </a:xfrm>
            <a:prstGeom prst="curvedConnector3">
              <a:avLst>
                <a:gd name="adj1" fmla="val -2541"/>
              </a:avLst>
            </a:prstGeom>
            <a:noFill/>
            <a:ln w="25400" cap="flat" cmpd="sng" algn="ctr">
              <a:solidFill>
                <a:srgbClr val="00FF00"/>
              </a:solidFill>
              <a:prstDash val="solid"/>
              <a:round/>
              <a:headEnd type="none" w="med" len="med"/>
              <a:tailEnd type="arrow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urved Connector 12">
              <a:extLst>
                <a:ext uri="{FF2B5EF4-FFF2-40B4-BE49-F238E27FC236}">
                  <a16:creationId xmlns:a16="http://schemas.microsoft.com/office/drawing/2014/main" id="{27C87816-35B2-4144-A88D-4A8C46E8C1E3}"/>
                </a:ext>
              </a:extLst>
            </p:cNvPr>
            <p:cNvCxnSpPr/>
            <p:nvPr/>
          </p:nvCxnSpPr>
          <p:spPr bwMode="auto">
            <a:xfrm rot="16200000" flipV="1">
              <a:off x="7239000" y="2514600"/>
              <a:ext cx="762000" cy="609600"/>
            </a:xfrm>
            <a:prstGeom prst="curvedConnector3">
              <a:avLst>
                <a:gd name="adj1" fmla="val -2541"/>
              </a:avLst>
            </a:prstGeom>
            <a:noFill/>
            <a:ln w="25400" cap="flat" cmpd="sng" algn="ctr">
              <a:solidFill>
                <a:srgbClr val="00FF00"/>
              </a:solidFill>
              <a:prstDash val="solid"/>
              <a:round/>
              <a:headEnd type="arrow" w="med" len="med"/>
              <a:tailEnd type="none"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blurRad="63500"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8E94F723-04EF-C745-8608-F57306496C12}"/>
                </a:ext>
              </a:extLst>
            </p:cNvPr>
            <p:cNvGrpSpPr/>
            <p:nvPr/>
          </p:nvGrpSpPr>
          <p:grpSpPr>
            <a:xfrm>
              <a:off x="8382000" y="3733800"/>
              <a:ext cx="432074" cy="1600200"/>
              <a:chOff x="4305143" y="1817680"/>
              <a:chExt cx="214376" cy="793948"/>
            </a:xfrm>
          </p:grpSpPr>
          <p:grpSp>
            <p:nvGrpSpPr>
              <p:cNvPr id="15" name="Group 14">
                <a:extLst>
                  <a:ext uri="{FF2B5EF4-FFF2-40B4-BE49-F238E27FC236}">
                    <a16:creationId xmlns:a16="http://schemas.microsoft.com/office/drawing/2014/main" id="{730E5B9C-FB67-D244-B899-AE81DB5E73D7}"/>
                  </a:ext>
                </a:extLst>
              </p:cNvPr>
              <p:cNvGrpSpPr/>
              <p:nvPr/>
            </p:nvGrpSpPr>
            <p:grpSpPr>
              <a:xfrm>
                <a:off x="4305143" y="1817680"/>
                <a:ext cx="214376" cy="692348"/>
                <a:chOff x="2996473" y="2396067"/>
                <a:chExt cx="428752" cy="1295403"/>
              </a:xfrm>
            </p:grpSpPr>
            <p:grpSp>
              <p:nvGrpSpPr>
                <p:cNvPr id="21" name="Group 20">
                  <a:extLst>
                    <a:ext uri="{FF2B5EF4-FFF2-40B4-BE49-F238E27FC236}">
                      <a16:creationId xmlns:a16="http://schemas.microsoft.com/office/drawing/2014/main" id="{B05147B5-BBD2-BE42-B9DD-559044B2D9F9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2996473" y="3028637"/>
                  <a:ext cx="428752" cy="662833"/>
                  <a:chOff x="5909014" y="3903242"/>
                  <a:chExt cx="511431" cy="790653"/>
                </a:xfrm>
              </p:grpSpPr>
              <p:cxnSp>
                <p:nvCxnSpPr>
                  <p:cNvPr id="23" name="Straight Connector 22">
                    <a:extLst>
                      <a:ext uri="{FF2B5EF4-FFF2-40B4-BE49-F238E27FC236}">
                        <a16:creationId xmlns:a16="http://schemas.microsoft.com/office/drawing/2014/main" id="{A120F5FE-A292-4B45-804D-0F84BB2BF2C0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909014" y="3903242"/>
                    <a:ext cx="511431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4" name="Straight Connector 23">
                    <a:extLst>
                      <a:ext uri="{FF2B5EF4-FFF2-40B4-BE49-F238E27FC236}">
                        <a16:creationId xmlns:a16="http://schemas.microsoft.com/office/drawing/2014/main" id="{1828F245-F926-0942-8138-C002444EDBAC}"/>
                      </a:ext>
                    </a:extLst>
                  </p:cNvPr>
                  <p:cNvCxnSpPr/>
                  <p:nvPr/>
                </p:nvCxnSpPr>
                <p:spPr bwMode="auto">
                  <a:xfrm>
                    <a:off x="5909014" y="4004842"/>
                    <a:ext cx="511431" cy="0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  <p:cxnSp>
                <p:nvCxnSpPr>
                  <p:cNvPr id="25" name="Straight Connector 24">
                    <a:extLst>
                      <a:ext uri="{FF2B5EF4-FFF2-40B4-BE49-F238E27FC236}">
                        <a16:creationId xmlns:a16="http://schemas.microsoft.com/office/drawing/2014/main" id="{29E7ECA4-F761-254F-81A1-99134F60A346}"/>
                      </a:ext>
                    </a:extLst>
                  </p:cNvPr>
                  <p:cNvCxnSpPr/>
                  <p:nvPr/>
                </p:nvCxnSpPr>
                <p:spPr bwMode="auto">
                  <a:xfrm flipV="1">
                    <a:off x="6164730" y="4015827"/>
                    <a:ext cx="0" cy="678068"/>
                  </a:xfrm>
                  <a:prstGeom prst="line">
                    <a:avLst/>
                  </a:prstGeom>
                  <a:noFill/>
                  <a:ln w="19050" cap="flat" cmpd="sng" algn="ctr">
                    <a:solidFill>
                      <a:srgbClr val="00FF00"/>
                    </a:solidFill>
                    <a:prstDash val="solid"/>
                    <a:round/>
                    <a:headEnd type="none" w="med" len="med"/>
                    <a:tailEnd type="none" w="med" len="med"/>
                  </a:ln>
                  <a:effectLst/>
                  <a:extLst>
                    <a:ext uri="{909E8E84-426E-40dd-AFC4-6F175D3DCCD1}">
                      <a14:hiddenFill xmlns="" xmlns:a14="http://schemas.microsoft.com/office/drawing/2010/main">
                        <a:solidFill>
                          <a:schemeClr val="accent1"/>
                        </a:solidFill>
                      </a14:hiddenFill>
                    </a:ext>
                    <a:ext uri="{AF507438-7753-43e0-B8FC-AC1667EBCBE1}">
                      <a14:hiddenEffects xmlns="" xmlns:a14="http://schemas.microsoft.com/office/drawing/2010/main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</p:cxnSp>
            </p:grpSp>
            <p:sp>
              <p:nvSpPr>
                <p:cNvPr id="22" name="Line 77">
                  <a:extLst>
                    <a:ext uri="{FF2B5EF4-FFF2-40B4-BE49-F238E27FC236}">
                      <a16:creationId xmlns:a16="http://schemas.microsoft.com/office/drawing/2014/main" id="{5E001E36-3037-AA4A-8CB8-6A7C09BD00FB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rot="5400000">
                  <a:off x="2897482" y="2709383"/>
                  <a:ext cx="626631" cy="0"/>
                </a:xfrm>
                <a:prstGeom prst="line">
                  <a:avLst/>
                </a:prstGeom>
                <a:noFill/>
                <a:ln w="19050" cmpd="sng">
                  <a:solidFill>
                    <a:srgbClr val="00FF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="" xmlns:a14="http://schemas.microsoft.com/office/drawing/2010/main">
                      <a:noFill/>
                    </a14:hiddenFill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6" name="Group 15">
                <a:extLst>
                  <a:ext uri="{FF2B5EF4-FFF2-40B4-BE49-F238E27FC236}">
                    <a16:creationId xmlns:a16="http://schemas.microsoft.com/office/drawing/2014/main" id="{C45C1D02-894D-564B-AFAA-F1DB8764982D}"/>
                  </a:ext>
                </a:extLst>
              </p:cNvPr>
              <p:cNvGrpSpPr/>
              <p:nvPr/>
            </p:nvGrpSpPr>
            <p:grpSpPr>
              <a:xfrm>
                <a:off x="4313610" y="2510028"/>
                <a:ext cx="195088" cy="101600"/>
                <a:chOff x="1072092" y="3477909"/>
                <a:chExt cx="218228" cy="113651"/>
              </a:xfrm>
            </p:grpSpPr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12C60014-D5E2-1846-84F1-239FBCCEC266}"/>
                    </a:ext>
                  </a:extLst>
                </p:cNvPr>
                <p:cNvCxnSpPr/>
                <p:nvPr/>
              </p:nvCxnSpPr>
              <p:spPr bwMode="auto">
                <a:xfrm rot="5400000" flipV="1">
                  <a:off x="1181206" y="3368795"/>
                  <a:ext cx="0" cy="218228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78E85828-9AEE-CA46-996A-F9BD37BDAABD}"/>
                    </a:ext>
                  </a:extLst>
                </p:cNvPr>
                <p:cNvCxnSpPr/>
                <p:nvPr/>
              </p:nvCxnSpPr>
              <p:spPr bwMode="auto">
                <a:xfrm rot="5400000" flipV="1">
                  <a:off x="1181206" y="3499120"/>
                  <a:ext cx="0" cy="10911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EA2A6C11-6205-FD43-B9F5-C7BB125B3391}"/>
                    </a:ext>
                  </a:extLst>
                </p:cNvPr>
                <p:cNvCxnSpPr/>
                <p:nvPr/>
              </p:nvCxnSpPr>
              <p:spPr bwMode="auto">
                <a:xfrm rot="5400000" flipV="1">
                  <a:off x="1181206" y="3433957"/>
                  <a:ext cx="0" cy="163671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FEA81DA0-E6DC-4241-A72B-5C6FBA00DF3C}"/>
                    </a:ext>
                  </a:extLst>
                </p:cNvPr>
                <p:cNvCxnSpPr/>
                <p:nvPr/>
              </p:nvCxnSpPr>
              <p:spPr bwMode="auto">
                <a:xfrm rot="5400000" flipV="1">
                  <a:off x="1181206" y="3564128"/>
                  <a:ext cx="0" cy="54864"/>
                </a:xfrm>
                <a:prstGeom prst="line">
                  <a:avLst/>
                </a:prstGeom>
                <a:noFill/>
                <a:ln w="19050" cap="flat" cmpd="sng" algn="ctr">
                  <a:solidFill>
                    <a:srgbClr val="00FF00"/>
                  </a:solidFill>
                  <a:prstDash val="solid"/>
                  <a:round/>
                  <a:headEnd type="none" w="med" len="med"/>
                  <a:tailEnd type="none" w="med" len="med"/>
                </a:ln>
                <a:effectLst/>
                <a:extLst>
                  <a:ext uri="{909E8E84-426E-40dd-AFC4-6F175D3DCCD1}">
                    <a14:hiddenFill xmlns=""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=""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</p:cxnSp>
          </p:grpSp>
        </p:grpSp>
      </p:grpSp>
      <p:pic>
        <p:nvPicPr>
          <p:cNvPr id="26" name="Content Placeholder 8" descr="A picture containing chart&#10;&#10;Description automatically generated">
            <a:extLst>
              <a:ext uri="{FF2B5EF4-FFF2-40B4-BE49-F238E27FC236}">
                <a16:creationId xmlns:a16="http://schemas.microsoft.com/office/drawing/2014/main" id="{2DC4052D-8AF2-A944-B5AE-201234DF1740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3283" t="3932" r="13094" b="61726"/>
          <a:stretch/>
        </p:blipFill>
        <p:spPr bwMode="auto">
          <a:xfrm>
            <a:off x="606286" y="1091856"/>
            <a:ext cx="4820479" cy="1691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pic>
      <p:sp>
        <p:nvSpPr>
          <p:cNvPr id="27" name="Rectangle 26">
            <a:extLst>
              <a:ext uri="{FF2B5EF4-FFF2-40B4-BE49-F238E27FC236}">
                <a16:creationId xmlns:a16="http://schemas.microsoft.com/office/drawing/2014/main" id="{9460C5EB-3966-FD42-A52E-CA507B150B36}"/>
              </a:ext>
            </a:extLst>
          </p:cNvPr>
          <p:cNvSpPr/>
          <p:nvPr/>
        </p:nvSpPr>
        <p:spPr bwMode="auto">
          <a:xfrm>
            <a:off x="3465444" y="2782957"/>
            <a:ext cx="3348311" cy="274875"/>
          </a:xfrm>
          <a:prstGeom prst="rect">
            <a:avLst/>
          </a:prstGeom>
          <a:solidFill>
            <a:schemeClr val="bg1"/>
          </a:solidFill>
          <a:ln w="25400" cap="flat" cmpd="sng" algn="ctr">
            <a:noFill/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9844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701"/>
                </a:solidFill>
              </a:rPr>
              <a:t>Preclass</a:t>
            </a:r>
            <a:r>
              <a:rPr lang="en-US" dirty="0">
                <a:solidFill>
                  <a:srgbClr val="FF6701"/>
                </a:solidFill>
              </a:rPr>
              <a:t>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3465444" y="1981200"/>
            <a:ext cx="3962400" cy="304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DC155AA5-C785-454F-88AD-BE2EEC670B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3713" y="1042988"/>
            <a:ext cx="7126021" cy="5059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466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>
                <a:solidFill>
                  <a:srgbClr val="FF6701"/>
                </a:solidFill>
              </a:rPr>
              <a:t>Preclass</a:t>
            </a:r>
            <a:r>
              <a:rPr lang="en-US" dirty="0">
                <a:solidFill>
                  <a:srgbClr val="FF6701"/>
                </a:solidFill>
              </a:rPr>
              <a:t> 2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3" name="Rectangle 2"/>
          <p:cNvSpPr/>
          <p:nvPr/>
        </p:nvSpPr>
        <p:spPr bwMode="auto">
          <a:xfrm>
            <a:off x="3465444" y="1981200"/>
            <a:ext cx="3962400" cy="304800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2" name="Picture 11" descr="Chart&#10;&#10;Description automatically generated">
            <a:extLst>
              <a:ext uri="{FF2B5EF4-FFF2-40B4-BE49-F238E27FC236}">
                <a16:creationId xmlns:a16="http://schemas.microsoft.com/office/drawing/2014/main" id="{DC155AA5-C785-454F-88AD-BE2EEC670BF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5099"/>
          <a:stretch/>
        </p:blipFill>
        <p:spPr>
          <a:xfrm>
            <a:off x="219445" y="1079499"/>
            <a:ext cx="6498572" cy="2071687"/>
          </a:xfrm>
          <a:prstGeom prst="rect">
            <a:avLst/>
          </a:prstGeom>
        </p:spPr>
      </p:pic>
      <p:pic>
        <p:nvPicPr>
          <p:cNvPr id="7" name="Picture 6" descr="Table&#10;&#10;Description automatically generated">
            <a:extLst>
              <a:ext uri="{FF2B5EF4-FFF2-40B4-BE49-F238E27FC236}">
                <a16:creationId xmlns:a16="http://schemas.microsoft.com/office/drawing/2014/main" id="{D4896B3F-3D45-D44C-AD13-16342157B9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3713" y="3155950"/>
            <a:ext cx="6471019" cy="332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16352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Currents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Static Power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7355413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Steady-State: What modes are the transistors in?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in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 err="1">
                <a:solidFill>
                  <a:srgbClr val="FF6600"/>
                </a:solidFill>
              </a:rPr>
              <a:t>V</a:t>
            </a:r>
            <a:r>
              <a:rPr lang="en-US" baseline="-25000" dirty="0" err="1">
                <a:solidFill>
                  <a:srgbClr val="FF6600"/>
                </a:solidFill>
              </a:rPr>
              <a:t>dd</a:t>
            </a:r>
            <a:endParaRPr lang="en-US" baseline="-25000" dirty="0">
              <a:solidFill>
                <a:srgbClr val="FF6600"/>
              </a:solidFill>
            </a:endParaRPr>
          </a:p>
          <a:p>
            <a:pPr lvl="1"/>
            <a:r>
              <a:rPr lang="en-US" dirty="0">
                <a:solidFill>
                  <a:srgbClr val="FF6600"/>
                </a:solidFill>
              </a:rPr>
              <a:t>V</a:t>
            </a:r>
            <a:r>
              <a:rPr lang="en-US" baseline="-25000" dirty="0">
                <a:solidFill>
                  <a:srgbClr val="FF6600"/>
                </a:solidFill>
              </a:rPr>
              <a:t>in</a:t>
            </a:r>
            <a:r>
              <a:rPr lang="en-US" dirty="0">
                <a:solidFill>
                  <a:srgbClr val="FF6600"/>
                </a:solidFill>
              </a:rPr>
              <a:t>=</a:t>
            </a:r>
            <a:r>
              <a:rPr lang="en-US" dirty="0" err="1">
                <a:solidFill>
                  <a:srgbClr val="FF6600"/>
                </a:solidFill>
              </a:rPr>
              <a:t>Gnd</a:t>
            </a:r>
            <a:endParaRPr lang="en-US" dirty="0">
              <a:solidFill>
                <a:srgbClr val="FF6600"/>
              </a:solidFill>
            </a:endParaRPr>
          </a:p>
          <a:p>
            <a:r>
              <a:rPr lang="en-US" dirty="0">
                <a:solidFill>
                  <a:srgbClr val="FF6600"/>
                </a:solidFill>
              </a:rPr>
              <a:t>What current flows</a:t>
            </a:r>
            <a:br>
              <a:rPr lang="en-US" dirty="0">
                <a:solidFill>
                  <a:srgbClr val="FF6600"/>
                </a:solidFill>
              </a:rPr>
            </a:br>
            <a:r>
              <a:rPr lang="en-US" dirty="0">
                <a:solidFill>
                  <a:srgbClr val="FF6600"/>
                </a:solidFill>
              </a:rPr>
              <a:t>in steady state?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BA64152-F741-D141-9352-9A8020C70A46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024354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82880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Steady-State: V</a:t>
            </a:r>
            <a:r>
              <a:rPr lang="en-US" baseline="-25000" dirty="0"/>
              <a:t>in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endParaRPr lang="en-US" baseline="-25000" dirty="0"/>
          </a:p>
          <a:p>
            <a:pPr lvl="1"/>
            <a:r>
              <a:rPr lang="en-US" dirty="0"/>
              <a:t>PMOS: </a:t>
            </a:r>
            <a:r>
              <a:rPr lang="en-US" dirty="0" err="1"/>
              <a:t>subthreshold</a:t>
            </a:r>
            <a:endParaRPr lang="en-US" dirty="0"/>
          </a:p>
          <a:p>
            <a:pPr lvl="1"/>
            <a:r>
              <a:rPr lang="en-US" dirty="0"/>
              <a:t>NMOS: resistive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BA64152-F741-D141-9352-9A8020C70A46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6896100" y="31623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6896100" y="46101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0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331459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Steady-State: V</a:t>
            </a:r>
            <a:r>
              <a:rPr lang="en-US" baseline="-25000" dirty="0"/>
              <a:t>in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endParaRPr lang="en-US" baseline="-25000" dirty="0"/>
          </a:p>
          <a:p>
            <a:pPr lvl="1"/>
            <a:r>
              <a:rPr lang="en-US" dirty="0"/>
              <a:t>PMOS: </a:t>
            </a:r>
            <a:r>
              <a:rPr lang="en-US" dirty="0" err="1"/>
              <a:t>subthreshold</a:t>
            </a:r>
            <a:endParaRPr lang="en-US" dirty="0"/>
          </a:p>
          <a:p>
            <a:pPr lvl="1"/>
            <a:r>
              <a:rPr lang="en-US" dirty="0"/>
              <a:t>NMOS: resistive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BA64152-F741-D141-9352-9A8020C70A46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6896100" y="31623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6896100" y="46101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7558241"/>
              </p:ext>
            </p:extLst>
          </p:nvPr>
        </p:nvGraphicFramePr>
        <p:xfrm>
          <a:off x="1676400" y="2514600"/>
          <a:ext cx="5066878" cy="100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5" name="Equation" r:id="rId4" imgW="2768600" imgH="546100" progId="Equation.3">
                  <p:embed/>
                </p:oleObj>
              </mc:Choice>
              <mc:Fallback>
                <p:oleObj name="Equation" r:id="rId4" imgW="2768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5066878" cy="1000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7208105"/>
              </p:ext>
            </p:extLst>
          </p:nvPr>
        </p:nvGraphicFramePr>
        <p:xfrm>
          <a:off x="1839913" y="4576763"/>
          <a:ext cx="47037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6" name="Equation" r:id="rId6" imgW="2362200" imgH="469900" progId="Equation.3">
                  <p:embed/>
                </p:oleObj>
              </mc:Choice>
              <mc:Fallback>
                <p:oleObj name="Equation" r:id="rId6" imgW="2362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4576763"/>
                        <a:ext cx="4703762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599339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Previously</a:t>
            </a: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Where capacitance arises</a:t>
            </a:r>
          </a:p>
          <a:p>
            <a:pPr lvl="1"/>
            <a:r>
              <a:rPr lang="en-US" dirty="0"/>
              <a:t>Device materials</a:t>
            </a:r>
          </a:p>
          <a:p>
            <a:r>
              <a:rPr lang="en-US" dirty="0"/>
              <a:t>What drives delay</a:t>
            </a:r>
          </a:p>
          <a:p>
            <a:pPr lvl="1"/>
            <a:r>
              <a:rPr lang="en-US" dirty="0"/>
              <a:t>Equivalent drive resistance and load capacitance</a:t>
            </a:r>
          </a:p>
          <a:p>
            <a:r>
              <a:rPr lang="en-US" dirty="0"/>
              <a:t>Optimize delay</a:t>
            </a:r>
          </a:p>
          <a:p>
            <a:pPr lvl="1"/>
            <a:r>
              <a:rPr lang="en-US" dirty="0">
                <a:latin typeface="Symbol" charset="2"/>
                <a:cs typeface="Symbol" charset="2"/>
              </a:rPr>
              <a:t>t</a:t>
            </a:r>
            <a:r>
              <a:rPr lang="en-US" dirty="0">
                <a:latin typeface="Garamond"/>
                <a:cs typeface="Garamond"/>
              </a:rPr>
              <a:t>-estimate</a:t>
            </a:r>
          </a:p>
          <a:p>
            <a:pPr lvl="1"/>
            <a:r>
              <a:rPr lang="en-US" dirty="0"/>
              <a:t>Transistor sizing</a:t>
            </a:r>
          </a:p>
          <a:p>
            <a:pPr lvl="1"/>
            <a:r>
              <a:rPr lang="en-US" dirty="0" err="1"/>
              <a:t>Fanin</a:t>
            </a:r>
            <a:r>
              <a:rPr lang="en-US" dirty="0"/>
              <a:t>/</a:t>
            </a:r>
            <a:r>
              <a:rPr lang="en-US" dirty="0" err="1"/>
              <a:t>fanout</a:t>
            </a:r>
            <a:endParaRPr lang="en-US" dirty="0"/>
          </a:p>
          <a:p>
            <a:pPr lvl="1"/>
            <a:r>
              <a:rPr lang="en-US" dirty="0"/>
              <a:t>Drive in stages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ADC137C-917E-7E42-A66C-3316B4E1349B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99491023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Operating Modes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Steady-State: V</a:t>
            </a:r>
            <a:r>
              <a:rPr lang="en-US" baseline="-25000" dirty="0"/>
              <a:t>in</a:t>
            </a:r>
            <a:r>
              <a:rPr lang="en-US" dirty="0"/>
              <a:t>=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endParaRPr lang="en-US" baseline="-25000" dirty="0"/>
          </a:p>
          <a:p>
            <a:pPr lvl="1"/>
            <a:r>
              <a:rPr lang="en-US" dirty="0"/>
              <a:t>PMOS: </a:t>
            </a:r>
            <a:r>
              <a:rPr lang="en-US" dirty="0" err="1"/>
              <a:t>subthreshold</a:t>
            </a:r>
            <a:endParaRPr lang="en-US" dirty="0"/>
          </a:p>
          <a:p>
            <a:pPr lvl="1"/>
            <a:r>
              <a:rPr lang="en-US" dirty="0"/>
              <a:t>NMOS: resistive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BA64152-F741-D141-9352-9A8020C70A46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cxnSp>
        <p:nvCxnSpPr>
          <p:cNvPr id="8" name="Straight Arrow Connector 7"/>
          <p:cNvCxnSpPr/>
          <p:nvPr/>
        </p:nvCxnSpPr>
        <p:spPr bwMode="auto">
          <a:xfrm rot="5400000">
            <a:off x="6896100" y="31623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6896100" y="4610100"/>
            <a:ext cx="9913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10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1250680"/>
              </p:ext>
            </p:extLst>
          </p:nvPr>
        </p:nvGraphicFramePr>
        <p:xfrm>
          <a:off x="1676400" y="2514600"/>
          <a:ext cx="5066878" cy="10000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7" name="Equation" r:id="rId4" imgW="2768600" imgH="546100" progId="Equation.3">
                  <p:embed/>
                </p:oleObj>
              </mc:Choice>
              <mc:Fallback>
                <p:oleObj name="Equation" r:id="rId4" imgW="2768600" imgH="5461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2514600"/>
                        <a:ext cx="5066878" cy="10000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7775471"/>
              </p:ext>
            </p:extLst>
          </p:nvPr>
        </p:nvGraphicFramePr>
        <p:xfrm>
          <a:off x="1839913" y="4576763"/>
          <a:ext cx="4703762" cy="933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8" name="Equation" r:id="rId6" imgW="2362200" imgH="469900" progId="Equation.3">
                  <p:embed/>
                </p:oleObj>
              </mc:Choice>
              <mc:Fallback>
                <p:oleObj name="Equation" r:id="rId6" imgW="23622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9913" y="4576763"/>
                        <a:ext cx="4703762" cy="9334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/>
          <p:cNvSpPr/>
          <p:nvPr/>
        </p:nvSpPr>
        <p:spPr>
          <a:xfrm>
            <a:off x="685800" y="5715000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/>
            <a:r>
              <a:rPr lang="en-US" sz="2400" dirty="0">
                <a:solidFill>
                  <a:srgbClr val="FF6600"/>
                </a:solidFill>
                <a:latin typeface="Garamond"/>
                <a:cs typeface="Garamond"/>
              </a:rPr>
              <a:t>Which current determines </a:t>
            </a:r>
            <a:r>
              <a:rPr lang="en-US" sz="2400" dirty="0" err="1">
                <a:solidFill>
                  <a:srgbClr val="FF6600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 err="1">
                <a:solidFill>
                  <a:srgbClr val="FF6600"/>
                </a:solidFill>
                <a:latin typeface="Garamond"/>
                <a:cs typeface="Garamond"/>
              </a:rPr>
              <a:t>static</a:t>
            </a:r>
            <a:r>
              <a:rPr lang="en-US" sz="2400" dirty="0">
                <a:solidFill>
                  <a:srgbClr val="FF6600"/>
                </a:solidFill>
                <a:latin typeface="Garamond"/>
                <a:cs typeface="Garamond"/>
              </a:rPr>
              <a:t> ?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70839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82880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 = I×V</a:t>
            </a:r>
          </a:p>
          <a:p>
            <a:r>
              <a:rPr lang="en-US" dirty="0">
                <a:solidFill>
                  <a:srgbClr val="FF6600"/>
                </a:solidFill>
              </a:rPr>
              <a:t>What </a:t>
            </a:r>
            <a:r>
              <a:rPr lang="en-US" i="1" dirty="0">
                <a:solidFill>
                  <a:srgbClr val="FF6600"/>
                </a:solidFill>
              </a:rPr>
              <a:t>V</a:t>
            </a:r>
            <a:r>
              <a:rPr lang="en-US" dirty="0">
                <a:solidFill>
                  <a:srgbClr val="FF6600"/>
                </a:solidFill>
              </a:rPr>
              <a:t> should we use?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Where is the static current flowing?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BA64152-F741-D141-9352-9A8020C70A46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28744630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213360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Dependent?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does the binary value of the input impact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baseline="-25000" dirty="0" err="1">
                <a:solidFill>
                  <a:srgbClr val="FF6600"/>
                </a:solidFill>
              </a:rPr>
              <a:t>static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807E329-2922-EE47-AB39-391B1D709AC9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99032871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Dependent?</a:t>
            </a:r>
          </a:p>
        </p:txBody>
      </p:sp>
      <p:sp>
        <p:nvSpPr>
          <p:cNvPr id="24580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6600"/>
                </a:solidFill>
              </a:rPr>
              <a:t>How does the binary value of the input impact </a:t>
            </a:r>
            <a:r>
              <a:rPr lang="en-US" dirty="0" err="1">
                <a:solidFill>
                  <a:srgbClr val="FF6600"/>
                </a:solidFill>
              </a:rPr>
              <a:t>I</a:t>
            </a:r>
            <a:r>
              <a:rPr lang="en-US" baseline="-25000" dirty="0" err="1">
                <a:solidFill>
                  <a:srgbClr val="FF6600"/>
                </a:solidFill>
              </a:rPr>
              <a:t>static</a:t>
            </a:r>
            <a:r>
              <a:rPr lang="en-US" dirty="0">
                <a:solidFill>
                  <a:srgbClr val="FF6600"/>
                </a:solidFill>
              </a:rPr>
              <a:t>?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807E329-2922-EE47-AB39-391B1D709AC9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graphicFrame>
        <p:nvGraphicFramePr>
          <p:cNvPr id="7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8998365"/>
              </p:ext>
            </p:extLst>
          </p:nvPr>
        </p:nvGraphicFramePr>
        <p:xfrm>
          <a:off x="304800" y="1752600"/>
          <a:ext cx="5410200" cy="99364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05" name="Equation" r:id="rId3" imgW="2628900" imgH="482600" progId="Equation.3">
                  <p:embed/>
                </p:oleObj>
              </mc:Choice>
              <mc:Fallback>
                <p:oleObj name="Equation" r:id="rId3" imgW="2628900" imgH="482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752600"/>
                        <a:ext cx="5410200" cy="99364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2" name="Picture 1" descr="nand2.pd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90800"/>
            <a:ext cx="4315404" cy="350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47309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Dependent Leakage Current</a:t>
            </a:r>
          </a:p>
        </p:txBody>
      </p:sp>
      <p:pic>
        <p:nvPicPr>
          <p:cNvPr id="6" name="Content Placeholder 5" descr="screen-capture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22" r="-40622"/>
          <a:stretch>
            <a:fillRect/>
          </a:stretch>
        </p:blipFill>
        <p:spPr>
          <a:xfrm>
            <a:off x="1981200" y="1143000"/>
            <a:ext cx="7162800" cy="463475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5715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ACM Great Lakes Symposium on VLSI </a:t>
            </a:r>
            <a:r>
              <a:rPr lang="en-US" sz="900" dirty="0" err="1"/>
              <a:t>Stresa</a:t>
            </a:r>
            <a:r>
              <a:rPr lang="en-US" sz="900" dirty="0"/>
              <a:t>, I. (</a:t>
            </a:r>
            <a:r>
              <a:rPr lang="en-US" sz="900" dirty="0" err="1"/>
              <a:t>n.d.</a:t>
            </a:r>
            <a:r>
              <a:rPr lang="en-US" sz="900" dirty="0"/>
              <a:t>). Analysis of data dependence of leakage current in CMOS cryptographic hardware. In GLSVLSI  ’07 proceedings of the 2007 ACM Great Lakes Symposium on VLSI : </a:t>
            </a:r>
            <a:r>
              <a:rPr lang="en-US" sz="900" dirty="0" err="1"/>
              <a:t>Stresa</a:t>
            </a:r>
            <a:r>
              <a:rPr lang="en-US" sz="900" dirty="0"/>
              <a:t> - </a:t>
            </a:r>
            <a:r>
              <a:rPr lang="en-US" sz="900" dirty="0" err="1"/>
              <a:t>Lago</a:t>
            </a:r>
            <a:r>
              <a:rPr lang="en-US" sz="900" dirty="0"/>
              <a:t> Maggiore, Italy, March 11-13, 2007 /. New York, N.Y. :: Association for Computing Machinery. https://</a:t>
            </a:r>
            <a:r>
              <a:rPr lang="en-US" sz="900" dirty="0" err="1"/>
              <a:t>doi.org</a:t>
            </a:r>
            <a:r>
              <a:rPr lang="en-US" sz="900" dirty="0"/>
              <a:t>/10.1145/1228784.1228808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354235" y="2369975"/>
            <a:ext cx="533400" cy="1295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A586928-50F8-854D-8747-0DFC98B2C57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632" y="1552997"/>
            <a:ext cx="3617135" cy="4224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23341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Data Dependent Leakage Current</a:t>
            </a:r>
          </a:p>
        </p:txBody>
      </p:sp>
      <p:pic>
        <p:nvPicPr>
          <p:cNvPr id="6" name="Content Placeholder 5" descr="screen-capture-2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0622" r="-40622"/>
          <a:stretch>
            <a:fillRect/>
          </a:stretch>
        </p:blipFill>
        <p:spPr>
          <a:xfrm>
            <a:off x="1981200" y="1143000"/>
            <a:ext cx="7162800" cy="4634753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971800" y="5715000"/>
            <a:ext cx="548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/>
              <a:t>ACM Great Lakes Symposium on VLSI </a:t>
            </a:r>
            <a:r>
              <a:rPr lang="en-US" sz="900" dirty="0" err="1"/>
              <a:t>Stresa</a:t>
            </a:r>
            <a:r>
              <a:rPr lang="en-US" sz="900" dirty="0"/>
              <a:t>, I. (</a:t>
            </a:r>
            <a:r>
              <a:rPr lang="en-US" sz="900" dirty="0" err="1"/>
              <a:t>n.d.</a:t>
            </a:r>
            <a:r>
              <a:rPr lang="en-US" sz="900" dirty="0"/>
              <a:t>). Analysis of data dependence of leakage current in CMOS cryptographic hardware. In GLSVLSI  ’07 proceedings of the 2007 ACM Great Lakes Symposium on VLSI : </a:t>
            </a:r>
            <a:r>
              <a:rPr lang="en-US" sz="900" dirty="0" err="1"/>
              <a:t>Stresa</a:t>
            </a:r>
            <a:r>
              <a:rPr lang="en-US" sz="900" dirty="0"/>
              <a:t> - </a:t>
            </a:r>
            <a:r>
              <a:rPr lang="en-US" sz="900" dirty="0" err="1"/>
              <a:t>Lago</a:t>
            </a:r>
            <a:r>
              <a:rPr lang="en-US" sz="900" dirty="0"/>
              <a:t> Maggiore, Italy, March 11-13, 2007 /. New York, N.Y. :: Association for Computing Machinery. https://</a:t>
            </a:r>
            <a:r>
              <a:rPr lang="en-US" sz="900" dirty="0" err="1"/>
              <a:t>doi.org</a:t>
            </a:r>
            <a:r>
              <a:rPr lang="en-US" sz="900" dirty="0"/>
              <a:t>/10.1145/1228784.1228808</a:t>
            </a:r>
          </a:p>
        </p:txBody>
      </p:sp>
      <p:sp>
        <p:nvSpPr>
          <p:cNvPr id="3" name="Oval 2"/>
          <p:cNvSpPr/>
          <p:nvPr/>
        </p:nvSpPr>
        <p:spPr bwMode="auto">
          <a:xfrm>
            <a:off x="5334000" y="3429000"/>
            <a:ext cx="533400" cy="1295400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pic>
        <p:nvPicPr>
          <p:cNvPr id="8" name="Picture 7" descr="nand2.pdf">
            <a:extLst>
              <a:ext uri="{FF2B5EF4-FFF2-40B4-BE49-F238E27FC236}">
                <a16:creationId xmlns:a16="http://schemas.microsoft.com/office/drawing/2014/main" id="{4D957A42-0964-BA4C-B46A-09B378BEB05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046" y="2238848"/>
            <a:ext cx="3516307" cy="28561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06293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Currents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Dynamic Switching Currents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62952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Power: During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 = IV</a:t>
            </a:r>
          </a:p>
          <a:p>
            <a:r>
              <a:rPr lang="en-US" dirty="0"/>
              <a:t>Input switch: 1</a:t>
            </a:r>
            <a:r>
              <a:rPr lang="en-US" dirty="0">
                <a:sym typeface="Wingdings"/>
              </a:rPr>
              <a:t>0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Where does </a:t>
            </a:r>
            <a:r>
              <a:rPr lang="en-US" i="1" dirty="0">
                <a:solidFill>
                  <a:srgbClr val="FF6600"/>
                </a:solidFill>
                <a:sym typeface="Wingdings"/>
              </a:rPr>
              <a:t>I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go?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>
                <a:solidFill>
                  <a:srgbClr val="FF6600"/>
                </a:solidFill>
                <a:sym typeface="Wingdings"/>
              </a:rPr>
              <a:t>in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=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Gnd</a:t>
            </a:r>
            <a:endParaRPr lang="en-US" dirty="0">
              <a:solidFill>
                <a:srgbClr val="FF6600"/>
              </a:solidFill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3D27458-DAE2-1E4C-90AF-425A3D3D4F55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81200"/>
            <a:ext cx="3437874" cy="4165600"/>
          </a:xfrm>
          <a:prstGeom prst="rect">
            <a:avLst/>
          </a:prstGeom>
        </p:spPr>
      </p:pic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7871884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Power: During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 = IV</a:t>
            </a:r>
          </a:p>
          <a:p>
            <a:r>
              <a:rPr lang="en-US" dirty="0"/>
              <a:t>Input switch: 1</a:t>
            </a:r>
            <a:r>
              <a:rPr lang="en-US" dirty="0">
                <a:sym typeface="Wingdings"/>
              </a:rPr>
              <a:t>0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Where does </a:t>
            </a:r>
            <a:r>
              <a:rPr lang="en-US" i="1" dirty="0">
                <a:solidFill>
                  <a:srgbClr val="FF6600"/>
                </a:solidFill>
                <a:sym typeface="Wingdings"/>
              </a:rPr>
              <a:t>I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go?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>
                <a:solidFill>
                  <a:srgbClr val="FF6600"/>
                </a:solidFill>
                <a:sym typeface="Wingdings"/>
              </a:rPr>
              <a:t>in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=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Gnd</a:t>
            </a:r>
            <a:endParaRPr lang="en-US" dirty="0">
              <a:solidFill>
                <a:srgbClr val="FF6600"/>
              </a:solidFill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3D27458-DAE2-1E4C-90AF-425A3D3D4F55}" type="slidenum">
              <a:rPr lang="en-US" smtClean="0"/>
              <a:pPr>
                <a:defRPr/>
              </a:pPr>
              <a:t>28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81200"/>
            <a:ext cx="3437874" cy="416560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6706394" y="31234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2" name="Straight Arrow Connector 11"/>
          <p:cNvCxnSpPr/>
          <p:nvPr/>
        </p:nvCxnSpPr>
        <p:spPr bwMode="auto">
          <a:xfrm>
            <a:off x="7315200" y="36576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6706394" y="47998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" name="TextBox 1"/>
          <p:cNvSpPr txBox="1"/>
          <p:nvPr/>
        </p:nvSpPr>
        <p:spPr>
          <a:xfrm>
            <a:off x="5334000" y="5105400"/>
            <a:ext cx="268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Subtheshold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 Leakage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5785890" y="2438400"/>
            <a:ext cx="2945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  <a:latin typeface="Garamond"/>
                <a:cs typeface="Garamond"/>
              </a:rPr>
              <a:t>dyn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(Saturation/Linear)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4864308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Power: During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 = IV</a:t>
            </a:r>
          </a:p>
          <a:p>
            <a:r>
              <a:rPr lang="en-US" dirty="0"/>
              <a:t>Input switch 0</a:t>
            </a:r>
            <a:r>
              <a:rPr lang="en-US" dirty="0">
                <a:sym typeface="Wingdings"/>
              </a:rPr>
              <a:t>1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Where does </a:t>
            </a:r>
            <a:r>
              <a:rPr lang="en-US" i="1" dirty="0">
                <a:solidFill>
                  <a:srgbClr val="FF6600"/>
                </a:solidFill>
                <a:sym typeface="Wingdings"/>
              </a:rPr>
              <a:t>I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go?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>
                <a:solidFill>
                  <a:srgbClr val="FF6600"/>
                </a:solidFill>
                <a:sym typeface="Wingdings"/>
              </a:rPr>
              <a:t>in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=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 err="1">
                <a:solidFill>
                  <a:srgbClr val="FF6600"/>
                </a:solidFill>
                <a:sym typeface="Wingdings"/>
              </a:rPr>
              <a:t>dd</a:t>
            </a:r>
            <a:endParaRPr lang="en-US" baseline="-25000" dirty="0">
              <a:solidFill>
                <a:srgbClr val="FF6600"/>
              </a:solidFill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3D27458-DAE2-1E4C-90AF-425A3D3D4F55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81200"/>
            <a:ext cx="3437874" cy="4165600"/>
          </a:xfrm>
          <a:prstGeom prst="rect">
            <a:avLst/>
          </a:prstGeom>
        </p:spPr>
      </p:pic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1154228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And-Or Chain</a:t>
            </a:r>
          </a:p>
        </p:txBody>
      </p:sp>
      <p:pic>
        <p:nvPicPr>
          <p:cNvPr id="6" name="Content Placeholder 5" descr="and_or_chain.pdf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6136" b="-76136"/>
          <a:stretch>
            <a:fillRect/>
          </a:stretch>
        </p:blipFill>
        <p:spPr>
          <a:xfrm>
            <a:off x="1524000" y="1219200"/>
            <a:ext cx="6096000" cy="3944471"/>
          </a:xfrm>
        </p:spPr>
      </p:pic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4243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Power: During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 = IV</a:t>
            </a:r>
          </a:p>
          <a:p>
            <a:r>
              <a:rPr lang="en-US" dirty="0"/>
              <a:t>Input switch 0</a:t>
            </a:r>
            <a:r>
              <a:rPr lang="en-US" dirty="0">
                <a:sym typeface="Wingdings"/>
              </a:rPr>
              <a:t>1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Where does </a:t>
            </a:r>
            <a:r>
              <a:rPr lang="en-US" i="1" dirty="0">
                <a:solidFill>
                  <a:srgbClr val="FF6600"/>
                </a:solidFill>
                <a:sym typeface="Wingdings"/>
              </a:rPr>
              <a:t>I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go?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>
                <a:solidFill>
                  <a:srgbClr val="FF6600"/>
                </a:solidFill>
                <a:sym typeface="Wingdings"/>
              </a:rPr>
              <a:t>in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=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 err="1">
                <a:solidFill>
                  <a:srgbClr val="FF6600"/>
                </a:solidFill>
                <a:sym typeface="Wingdings"/>
              </a:rPr>
              <a:t>dd</a:t>
            </a:r>
            <a:endParaRPr lang="en-US" baseline="-25000" dirty="0">
              <a:solidFill>
                <a:srgbClr val="FF6600"/>
              </a:solidFill>
              <a:sym typeface="Wingding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3D27458-DAE2-1E4C-90AF-425A3D3D4F55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76800" y="1981200"/>
            <a:ext cx="3437874" cy="4165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 rot="5400000">
            <a:off x="6630194" y="47998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10800000" flipV="1">
            <a:off x="7314406" y="3962400"/>
            <a:ext cx="686594" cy="794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6630194" y="32758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5715000" y="2362200"/>
            <a:ext cx="26864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Subtheshold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 Leakage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023891" y="5181600"/>
            <a:ext cx="29455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Garamond"/>
                <a:cs typeface="Garamond"/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  <a:latin typeface="Garamond"/>
                <a:cs typeface="Garamond"/>
              </a:rPr>
              <a:t>dyn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(Saturation/Linear)</a:t>
            </a:r>
          </a:p>
        </p:txBody>
      </p:sp>
      <p:sp>
        <p:nvSpPr>
          <p:cNvPr id="1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09008165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Switching Currents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733800" cy="5029200"/>
          </a:xfrm>
        </p:spPr>
        <p:txBody>
          <a:bodyPr/>
          <a:lstStyle/>
          <a:p>
            <a:r>
              <a:rPr lang="en-US" dirty="0"/>
              <a:t>Dynamic current flow: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A92B27-2F62-BB4A-92AE-C86B2F846A75}" type="slidenum">
              <a:rPr lang="en-US" smtClean="0"/>
              <a:pPr>
                <a:defRPr/>
              </a:pPr>
              <a:t>31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3657600" y="1981200"/>
            <a:ext cx="1981200" cy="1847850"/>
            <a:chOff x="1905000" y="1905000"/>
            <a:chExt cx="2597150" cy="2381250"/>
          </a:xfrm>
        </p:grpSpPr>
        <p:pic>
          <p:nvPicPr>
            <p:cNvPr id="28674" name="Picture 5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905000" y="2133600"/>
              <a:ext cx="2597150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 bwMode="auto">
            <a:xfrm rot="5400000">
              <a:off x="2439988" y="2742406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10800000" flipV="1">
              <a:off x="3124200" y="1905000"/>
              <a:ext cx="686594" cy="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6248399" y="1447800"/>
            <a:ext cx="1217330" cy="2500313"/>
            <a:chOff x="5334000" y="1143000"/>
            <a:chExt cx="1736725" cy="3567113"/>
          </a:xfrm>
        </p:grpSpPr>
        <p:pic>
          <p:nvPicPr>
            <p:cNvPr id="28679" name="Picture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334000" y="1143000"/>
              <a:ext cx="1736725" cy="356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5400000">
              <a:off x="5639594" y="2513806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6248399" y="3047999"/>
              <a:ext cx="71628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sp>
        <p:nvSpPr>
          <p:cNvPr id="1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752798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Understanding Currents</a:t>
            </a:r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Short Circuit Currents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629524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Power: During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 = IV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Where does </a:t>
            </a:r>
            <a:r>
              <a:rPr lang="en-US" i="1" dirty="0">
                <a:solidFill>
                  <a:srgbClr val="FF6600"/>
                </a:solidFill>
                <a:sym typeface="Wingdings"/>
              </a:rPr>
              <a:t>I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go?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>
                <a:solidFill>
                  <a:srgbClr val="FF6600"/>
                </a:solidFill>
                <a:sym typeface="Wingdings"/>
              </a:rPr>
              <a:t>in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=V</a:t>
            </a:r>
            <a:r>
              <a:rPr lang="en-US" baseline="-25000" dirty="0">
                <a:solidFill>
                  <a:srgbClr val="FF6600"/>
                </a:solidFill>
                <a:sym typeface="Wingdings"/>
              </a:rPr>
              <a:t>dd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/2</a:t>
            </a:r>
          </a:p>
          <a:p>
            <a:pPr lvl="2"/>
            <a:r>
              <a:rPr lang="en-US" dirty="0">
                <a:solidFill>
                  <a:srgbClr val="FF6600"/>
                </a:solidFill>
                <a:sym typeface="Wingdings"/>
              </a:rPr>
              <a:t>And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 err="1">
                <a:solidFill>
                  <a:srgbClr val="FF6600"/>
                </a:solidFill>
                <a:sym typeface="Wingdings"/>
              </a:rPr>
              <a:t>dd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&gt;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 err="1">
                <a:solidFill>
                  <a:srgbClr val="FF6600"/>
                </a:solidFill>
                <a:sym typeface="Wingdings"/>
              </a:rPr>
              <a:t>thn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+|V</a:t>
            </a:r>
            <a:r>
              <a:rPr lang="en-US" baseline="-25000" dirty="0" err="1">
                <a:solidFill>
                  <a:srgbClr val="FF6600"/>
                </a:solidFill>
                <a:sym typeface="Wingdings"/>
              </a:rPr>
              <a:t>thp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|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3D27458-DAE2-1E4C-90AF-425A3D3D4F55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81200"/>
            <a:ext cx="3437874" cy="4165600"/>
          </a:xfrm>
          <a:prstGeom prst="rect">
            <a:avLst/>
          </a:prstGeom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95706919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Power: During Switching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 = IV</a:t>
            </a:r>
          </a:p>
          <a:p>
            <a:r>
              <a:rPr lang="en-US" dirty="0">
                <a:solidFill>
                  <a:srgbClr val="FF6600"/>
                </a:solidFill>
                <a:sym typeface="Wingdings"/>
              </a:rPr>
              <a:t>Where does </a:t>
            </a:r>
            <a:r>
              <a:rPr lang="en-US" i="1" dirty="0">
                <a:solidFill>
                  <a:srgbClr val="FF6600"/>
                </a:solidFill>
                <a:sym typeface="Wingdings"/>
              </a:rPr>
              <a:t>I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 go?</a:t>
            </a:r>
          </a:p>
          <a:p>
            <a:pPr lvl="1"/>
            <a:r>
              <a:rPr lang="en-US" dirty="0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>
                <a:solidFill>
                  <a:srgbClr val="FF6600"/>
                </a:solidFill>
                <a:sym typeface="Wingdings"/>
              </a:rPr>
              <a:t>in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=V</a:t>
            </a:r>
            <a:r>
              <a:rPr lang="en-US" baseline="-25000" dirty="0">
                <a:solidFill>
                  <a:srgbClr val="FF6600"/>
                </a:solidFill>
                <a:sym typeface="Wingdings"/>
              </a:rPr>
              <a:t>dd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/2</a:t>
            </a:r>
          </a:p>
          <a:p>
            <a:pPr lvl="2"/>
            <a:r>
              <a:rPr lang="en-US" dirty="0">
                <a:solidFill>
                  <a:srgbClr val="FF6600"/>
                </a:solidFill>
                <a:sym typeface="Wingdings"/>
              </a:rPr>
              <a:t>And 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 err="1">
                <a:solidFill>
                  <a:srgbClr val="FF6600"/>
                </a:solidFill>
                <a:sym typeface="Wingdings"/>
              </a:rPr>
              <a:t>dd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&gt;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V</a:t>
            </a:r>
            <a:r>
              <a:rPr lang="en-US" baseline="-25000" dirty="0" err="1">
                <a:solidFill>
                  <a:srgbClr val="FF6600"/>
                </a:solidFill>
                <a:sym typeface="Wingdings"/>
              </a:rPr>
              <a:t>thn</a:t>
            </a:r>
            <a:r>
              <a:rPr lang="en-US" dirty="0" err="1">
                <a:solidFill>
                  <a:srgbClr val="FF6600"/>
                </a:solidFill>
                <a:sym typeface="Wingdings"/>
              </a:rPr>
              <a:t>+|V</a:t>
            </a:r>
            <a:r>
              <a:rPr lang="en-US" baseline="-25000" dirty="0" err="1">
                <a:solidFill>
                  <a:srgbClr val="FF6600"/>
                </a:solidFill>
                <a:sym typeface="Wingdings"/>
              </a:rPr>
              <a:t>thp</a:t>
            </a:r>
            <a:r>
              <a:rPr lang="en-US" dirty="0">
                <a:solidFill>
                  <a:srgbClr val="FF6600"/>
                </a:solidFill>
                <a:sym typeface="Wingdings"/>
              </a:rPr>
              <a:t>|</a:t>
            </a:r>
            <a:endParaRPr lang="en-US" dirty="0">
              <a:solidFill>
                <a:srgbClr val="FF66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73D27458-DAE2-1E4C-90AF-425A3D3D4F55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981200"/>
            <a:ext cx="3437874" cy="4165600"/>
          </a:xfrm>
          <a:prstGeom prst="rect">
            <a:avLst/>
          </a:prstGeom>
        </p:spPr>
      </p:pic>
      <p:pic>
        <p:nvPicPr>
          <p:cNvPr id="2" name="Picture 1" descr="inv_dc_transfer.pd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200400"/>
            <a:ext cx="4572000" cy="32004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562846" y="2438400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Linear/Saturation</a:t>
            </a:r>
          </a:p>
        </p:txBody>
      </p:sp>
      <p:cxnSp>
        <p:nvCxnSpPr>
          <p:cNvPr id="10" name="Straight Arrow Connector 9"/>
          <p:cNvCxnSpPr/>
          <p:nvPr/>
        </p:nvCxnSpPr>
        <p:spPr bwMode="auto">
          <a:xfrm rot="5400000">
            <a:off x="6630194" y="47998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 rot="5400000">
            <a:off x="6630194" y="32758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2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562600" y="4953000"/>
            <a:ext cx="23134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Linear/Saturation</a:t>
            </a:r>
          </a:p>
        </p:txBody>
      </p:sp>
    </p:spTree>
    <p:extLst>
      <p:ext uri="{BB962C8B-B14F-4D97-AF65-F5344CB8AC3E}">
        <p14:creationId xmlns:p14="http://schemas.microsoft.com/office/powerpoint/2010/main" val="193926895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Switching Currents</a:t>
            </a:r>
          </a:p>
        </p:txBody>
      </p:sp>
      <p:sp>
        <p:nvSpPr>
          <p:cNvPr id="28676" name="Content Placeholder 2"/>
          <p:cNvSpPr>
            <a:spLocks noGrp="1"/>
          </p:cNvSpPr>
          <p:nvPr>
            <p:ph idx="1"/>
          </p:nvPr>
        </p:nvSpPr>
        <p:spPr>
          <a:xfrm>
            <a:off x="685800" y="1143000"/>
            <a:ext cx="3733800" cy="5029200"/>
          </a:xfrm>
        </p:spPr>
        <p:txBody>
          <a:bodyPr/>
          <a:lstStyle/>
          <a:p>
            <a:r>
              <a:rPr lang="en-US" dirty="0"/>
              <a:t>Dynamic current flow:</a:t>
            </a:r>
          </a:p>
          <a:p>
            <a:pPr lvl="1"/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If both transistor on:</a:t>
            </a:r>
          </a:p>
          <a:p>
            <a:pPr lvl="1"/>
            <a:r>
              <a:rPr lang="en-US" dirty="0"/>
              <a:t>Current path from </a:t>
            </a:r>
            <a:r>
              <a:rPr lang="en-US" dirty="0" err="1"/>
              <a:t>V</a:t>
            </a:r>
            <a:r>
              <a:rPr lang="en-US" baseline="-25000" dirty="0" err="1"/>
              <a:t>dd</a:t>
            </a:r>
            <a:r>
              <a:rPr lang="en-US" dirty="0"/>
              <a:t> to </a:t>
            </a:r>
            <a:r>
              <a:rPr lang="en-US" dirty="0" err="1"/>
              <a:t>Gnd</a:t>
            </a:r>
            <a:endParaRPr lang="en-US" dirty="0"/>
          </a:p>
          <a:p>
            <a:pPr lvl="1"/>
            <a:r>
              <a:rPr lang="en-US" dirty="0"/>
              <a:t>Short circuit current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1A92B27-2F62-BB4A-92AE-C86B2F846A75}" type="slidenum">
              <a:rPr lang="en-US" smtClean="0"/>
              <a:pPr>
                <a:defRPr/>
              </a:pPr>
              <a:t>35</a:t>
            </a:fld>
            <a:endParaRPr lang="en-US" dirty="0"/>
          </a:p>
        </p:txBody>
      </p:sp>
      <p:pic>
        <p:nvPicPr>
          <p:cNvPr id="28680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4267200"/>
            <a:ext cx="304800" cy="2345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1"/>
          <p:cNvGrpSpPr/>
          <p:nvPr/>
        </p:nvGrpSpPr>
        <p:grpSpPr>
          <a:xfrm>
            <a:off x="3657600" y="1981200"/>
            <a:ext cx="1981200" cy="1847850"/>
            <a:chOff x="1905000" y="1905000"/>
            <a:chExt cx="2597150" cy="2381250"/>
          </a:xfrm>
        </p:grpSpPr>
        <p:pic>
          <p:nvPicPr>
            <p:cNvPr id="28674" name="Picture 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905000" y="2133600"/>
              <a:ext cx="2597150" cy="21526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Straight Arrow Connector 8"/>
            <p:cNvCxnSpPr/>
            <p:nvPr/>
          </p:nvCxnSpPr>
          <p:spPr bwMode="auto">
            <a:xfrm rot="5400000">
              <a:off x="2439988" y="2742406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0" name="Straight Arrow Connector 9"/>
            <p:cNvCxnSpPr/>
            <p:nvPr/>
          </p:nvCxnSpPr>
          <p:spPr bwMode="auto">
            <a:xfrm rot="10800000" flipV="1">
              <a:off x="3124200" y="1905000"/>
              <a:ext cx="686594" cy="794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grpSp>
        <p:nvGrpSpPr>
          <p:cNvPr id="3" name="Group 2"/>
          <p:cNvGrpSpPr/>
          <p:nvPr/>
        </p:nvGrpSpPr>
        <p:grpSpPr>
          <a:xfrm>
            <a:off x="6248399" y="1447800"/>
            <a:ext cx="1217330" cy="2500313"/>
            <a:chOff x="5334000" y="1143000"/>
            <a:chExt cx="1736725" cy="3567113"/>
          </a:xfrm>
        </p:grpSpPr>
        <p:pic>
          <p:nvPicPr>
            <p:cNvPr id="28679" name="Picture 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334000" y="1143000"/>
              <a:ext cx="1736725" cy="35671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Straight Arrow Connector 11"/>
            <p:cNvCxnSpPr/>
            <p:nvPr/>
          </p:nvCxnSpPr>
          <p:spPr bwMode="auto">
            <a:xfrm rot="5400000">
              <a:off x="5639594" y="2513806"/>
              <a:ext cx="1066800" cy="1588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  <p:cxnSp>
          <p:nvCxnSpPr>
            <p:cNvPr id="13" name="Straight Arrow Connector 12"/>
            <p:cNvCxnSpPr/>
            <p:nvPr/>
          </p:nvCxnSpPr>
          <p:spPr bwMode="auto">
            <a:xfrm>
              <a:off x="6248399" y="3047999"/>
              <a:ext cx="716281" cy="0"/>
            </a:xfrm>
            <a:prstGeom prst="straightConnector1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arrow"/>
            </a:ln>
            <a:effectLst/>
          </p:spPr>
        </p:cxnSp>
      </p:grpSp>
      <p:cxnSp>
        <p:nvCxnSpPr>
          <p:cNvPr id="16" name="Straight Arrow Connector 15"/>
          <p:cNvCxnSpPr/>
          <p:nvPr/>
        </p:nvCxnSpPr>
        <p:spPr bwMode="auto">
          <a:xfrm rot="5400000">
            <a:off x="4725194" y="54094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664034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24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76800" y="144780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Currents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Current (I) changes over time </a:t>
            </a:r>
          </a:p>
          <a:p>
            <a:r>
              <a:rPr lang="en-US" dirty="0"/>
              <a:t>At least two components</a:t>
            </a:r>
          </a:p>
          <a:p>
            <a:pPr lvl="1"/>
            <a:r>
              <a:rPr lang="en-US" dirty="0" err="1"/>
              <a:t>I</a:t>
            </a:r>
            <a:r>
              <a:rPr lang="en-US" baseline="-25000" dirty="0" err="1"/>
              <a:t>static</a:t>
            </a:r>
            <a:r>
              <a:rPr lang="en-US" baseline="-25000" dirty="0"/>
              <a:t> </a:t>
            </a:r>
            <a:r>
              <a:rPr lang="en-US" dirty="0"/>
              <a:t>– no switching</a:t>
            </a:r>
          </a:p>
          <a:p>
            <a:pPr lvl="1"/>
            <a:r>
              <a:rPr lang="en-US" dirty="0" err="1"/>
              <a:t>I</a:t>
            </a:r>
            <a:r>
              <a:rPr lang="en-US" baseline="-25000" dirty="0" err="1"/>
              <a:t>switch</a:t>
            </a:r>
            <a:r>
              <a:rPr lang="en-US" dirty="0"/>
              <a:t> – when switching		</a:t>
            </a:r>
          </a:p>
          <a:p>
            <a:pPr lvl="2"/>
            <a:r>
              <a:rPr lang="en-US" dirty="0" err="1"/>
              <a:t>I</a:t>
            </a:r>
            <a:r>
              <a:rPr lang="en-US" baseline="-25000" dirty="0" err="1"/>
              <a:t>dyn</a:t>
            </a:r>
            <a:r>
              <a:rPr lang="en-US" dirty="0"/>
              <a:t> and </a:t>
            </a:r>
            <a:r>
              <a:rPr lang="en-US" dirty="0" err="1"/>
              <a:t>I</a:t>
            </a:r>
            <a:r>
              <a:rPr lang="en-US" baseline="-25000" dirty="0" err="1"/>
              <a:t>sc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D5E0210F-1F8B-0F42-B2C2-CAA4978EF9A8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sp>
        <p:nvSpPr>
          <p:cNvPr id="417" name="Text Box 71"/>
          <p:cNvSpPr txBox="1">
            <a:spLocks noChangeArrowheads="1"/>
          </p:cNvSpPr>
          <p:nvPr/>
        </p:nvSpPr>
        <p:spPr bwMode="auto">
          <a:xfrm>
            <a:off x="372517" y="4784210"/>
            <a:ext cx="573633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dirty="0">
                <a:latin typeface="Arial" charset="0"/>
              </a:rPr>
              <a:t>CLK</a:t>
            </a:r>
          </a:p>
        </p:txBody>
      </p:sp>
      <p:sp>
        <p:nvSpPr>
          <p:cNvPr id="418" name="Text Box 71"/>
          <p:cNvSpPr txBox="1">
            <a:spLocks noChangeArrowheads="1"/>
          </p:cNvSpPr>
          <p:nvPr/>
        </p:nvSpPr>
        <p:spPr bwMode="auto">
          <a:xfrm>
            <a:off x="288020" y="5176271"/>
            <a:ext cx="658131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r" eaLnBrk="0" hangingPunct="0">
              <a:spcBef>
                <a:spcPct val="50000"/>
              </a:spcBef>
              <a:defRPr/>
            </a:pPr>
            <a:r>
              <a:rPr lang="en-US" sz="1200" i="1" dirty="0" err="1">
                <a:latin typeface="Arial" charset="0"/>
              </a:rPr>
              <a:t>φ</a:t>
            </a:r>
            <a:endParaRPr lang="en-US" sz="1200" i="1" dirty="0">
              <a:latin typeface="Arial" charset="0"/>
            </a:endParaRPr>
          </a:p>
        </p:txBody>
      </p:sp>
      <p:grpSp>
        <p:nvGrpSpPr>
          <p:cNvPr id="645" name="Group 162"/>
          <p:cNvGrpSpPr>
            <a:grpSpLocks/>
          </p:cNvGrpSpPr>
          <p:nvPr/>
        </p:nvGrpSpPr>
        <p:grpSpPr bwMode="auto">
          <a:xfrm>
            <a:off x="1028820" y="4784304"/>
            <a:ext cx="225870" cy="213894"/>
            <a:chOff x="2879" y="1727"/>
            <a:chExt cx="576" cy="288"/>
          </a:xfrm>
        </p:grpSpPr>
        <p:grpSp>
          <p:nvGrpSpPr>
            <p:cNvPr id="817" name="Group 158"/>
            <p:cNvGrpSpPr>
              <a:grpSpLocks/>
            </p:cNvGrpSpPr>
            <p:nvPr/>
          </p:nvGrpSpPr>
          <p:grpSpPr bwMode="auto">
            <a:xfrm>
              <a:off x="2879" y="1727"/>
              <a:ext cx="288" cy="288"/>
              <a:chOff x="2879" y="1727"/>
              <a:chExt cx="288" cy="288"/>
            </a:xfrm>
          </p:grpSpPr>
          <p:sp>
            <p:nvSpPr>
              <p:cNvPr id="821" name="Line 156"/>
              <p:cNvSpPr>
                <a:spLocks noChangeShapeType="1"/>
              </p:cNvSpPr>
              <p:nvPr/>
            </p:nvSpPr>
            <p:spPr bwMode="auto">
              <a:xfrm>
                <a:off x="2879" y="2018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822" name="Line 157"/>
              <p:cNvSpPr>
                <a:spLocks noChangeShapeType="1"/>
              </p:cNvSpPr>
              <p:nvPr/>
            </p:nvSpPr>
            <p:spPr bwMode="auto">
              <a:xfrm>
                <a:off x="3164" y="1727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grpSp>
          <p:nvGrpSpPr>
            <p:cNvPr id="818" name="Group 159"/>
            <p:cNvGrpSpPr>
              <a:grpSpLocks/>
            </p:cNvGrpSpPr>
            <p:nvPr/>
          </p:nvGrpSpPr>
          <p:grpSpPr bwMode="auto">
            <a:xfrm flipV="1">
              <a:off x="3167" y="1727"/>
              <a:ext cx="288" cy="288"/>
              <a:chOff x="2879" y="1727"/>
              <a:chExt cx="288" cy="288"/>
            </a:xfrm>
          </p:grpSpPr>
          <p:sp>
            <p:nvSpPr>
              <p:cNvPr id="819" name="Line 160"/>
              <p:cNvSpPr>
                <a:spLocks noChangeShapeType="1"/>
              </p:cNvSpPr>
              <p:nvPr/>
            </p:nvSpPr>
            <p:spPr bwMode="auto">
              <a:xfrm>
                <a:off x="2875" y="2015"/>
                <a:ext cx="289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820" name="Line 161"/>
              <p:cNvSpPr>
                <a:spLocks noChangeShapeType="1"/>
              </p:cNvSpPr>
              <p:nvPr/>
            </p:nvSpPr>
            <p:spPr bwMode="auto">
              <a:xfrm>
                <a:off x="3164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</p:grpSp>
      <p:grpSp>
        <p:nvGrpSpPr>
          <p:cNvPr id="646" name="Group 163"/>
          <p:cNvGrpSpPr>
            <a:grpSpLocks/>
          </p:cNvGrpSpPr>
          <p:nvPr/>
        </p:nvGrpSpPr>
        <p:grpSpPr bwMode="auto">
          <a:xfrm>
            <a:off x="1254297" y="4784304"/>
            <a:ext cx="225870" cy="213894"/>
            <a:chOff x="2879" y="1727"/>
            <a:chExt cx="576" cy="288"/>
          </a:xfrm>
        </p:grpSpPr>
        <p:grpSp>
          <p:nvGrpSpPr>
            <p:cNvPr id="811" name="Group 164"/>
            <p:cNvGrpSpPr>
              <a:grpSpLocks/>
            </p:cNvGrpSpPr>
            <p:nvPr/>
          </p:nvGrpSpPr>
          <p:grpSpPr bwMode="auto">
            <a:xfrm>
              <a:off x="2879" y="1727"/>
              <a:ext cx="288" cy="288"/>
              <a:chOff x="2879" y="1727"/>
              <a:chExt cx="288" cy="288"/>
            </a:xfrm>
          </p:grpSpPr>
          <p:sp>
            <p:nvSpPr>
              <p:cNvPr id="815" name="Line 165"/>
              <p:cNvSpPr>
                <a:spLocks noChangeShapeType="1"/>
              </p:cNvSpPr>
              <p:nvPr/>
            </p:nvSpPr>
            <p:spPr bwMode="auto">
              <a:xfrm>
                <a:off x="2879" y="2018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816" name="Line 166"/>
              <p:cNvSpPr>
                <a:spLocks noChangeShapeType="1"/>
              </p:cNvSpPr>
              <p:nvPr/>
            </p:nvSpPr>
            <p:spPr bwMode="auto">
              <a:xfrm>
                <a:off x="3167" y="1727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grpSp>
          <p:nvGrpSpPr>
            <p:cNvPr id="812" name="Group 167"/>
            <p:cNvGrpSpPr>
              <a:grpSpLocks/>
            </p:cNvGrpSpPr>
            <p:nvPr/>
          </p:nvGrpSpPr>
          <p:grpSpPr bwMode="auto">
            <a:xfrm flipV="1">
              <a:off x="3167" y="1727"/>
              <a:ext cx="288" cy="288"/>
              <a:chOff x="2879" y="1727"/>
              <a:chExt cx="288" cy="288"/>
            </a:xfrm>
          </p:grpSpPr>
          <p:sp>
            <p:nvSpPr>
              <p:cNvPr id="813" name="Line 168"/>
              <p:cNvSpPr>
                <a:spLocks noChangeShapeType="1"/>
              </p:cNvSpPr>
              <p:nvPr/>
            </p:nvSpPr>
            <p:spPr bwMode="auto">
              <a:xfrm>
                <a:off x="2879" y="2015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814" name="Line 169"/>
              <p:cNvSpPr>
                <a:spLocks noChangeShapeType="1"/>
              </p:cNvSpPr>
              <p:nvPr/>
            </p:nvSpPr>
            <p:spPr bwMode="auto">
              <a:xfrm>
                <a:off x="3167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</p:grpSp>
      <p:grpSp>
        <p:nvGrpSpPr>
          <p:cNvPr id="647" name="Group 172"/>
          <p:cNvGrpSpPr>
            <a:grpSpLocks/>
          </p:cNvGrpSpPr>
          <p:nvPr/>
        </p:nvGrpSpPr>
        <p:grpSpPr bwMode="auto">
          <a:xfrm>
            <a:off x="1480167" y="4784304"/>
            <a:ext cx="225870" cy="213894"/>
            <a:chOff x="2879" y="1727"/>
            <a:chExt cx="576" cy="288"/>
          </a:xfrm>
        </p:grpSpPr>
        <p:grpSp>
          <p:nvGrpSpPr>
            <p:cNvPr id="805" name="Group 173"/>
            <p:cNvGrpSpPr>
              <a:grpSpLocks/>
            </p:cNvGrpSpPr>
            <p:nvPr/>
          </p:nvGrpSpPr>
          <p:grpSpPr bwMode="auto">
            <a:xfrm>
              <a:off x="2879" y="1727"/>
              <a:ext cx="288" cy="288"/>
              <a:chOff x="2879" y="1727"/>
              <a:chExt cx="288" cy="288"/>
            </a:xfrm>
          </p:grpSpPr>
          <p:sp>
            <p:nvSpPr>
              <p:cNvPr id="809" name="Line 174"/>
              <p:cNvSpPr>
                <a:spLocks noChangeShapeType="1"/>
              </p:cNvSpPr>
              <p:nvPr/>
            </p:nvSpPr>
            <p:spPr bwMode="auto">
              <a:xfrm>
                <a:off x="2879" y="2018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810" name="Line 175"/>
              <p:cNvSpPr>
                <a:spLocks noChangeShapeType="1"/>
              </p:cNvSpPr>
              <p:nvPr/>
            </p:nvSpPr>
            <p:spPr bwMode="auto">
              <a:xfrm>
                <a:off x="3164" y="1727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grpSp>
          <p:nvGrpSpPr>
            <p:cNvPr id="806" name="Group 176"/>
            <p:cNvGrpSpPr>
              <a:grpSpLocks/>
            </p:cNvGrpSpPr>
            <p:nvPr/>
          </p:nvGrpSpPr>
          <p:grpSpPr bwMode="auto">
            <a:xfrm flipV="1">
              <a:off x="3167" y="1727"/>
              <a:ext cx="288" cy="288"/>
              <a:chOff x="2879" y="1727"/>
              <a:chExt cx="288" cy="288"/>
            </a:xfrm>
          </p:grpSpPr>
          <p:sp>
            <p:nvSpPr>
              <p:cNvPr id="807" name="Line 177"/>
              <p:cNvSpPr>
                <a:spLocks noChangeShapeType="1"/>
              </p:cNvSpPr>
              <p:nvPr/>
            </p:nvSpPr>
            <p:spPr bwMode="auto">
              <a:xfrm>
                <a:off x="2875" y="2015"/>
                <a:ext cx="289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808" name="Line 178"/>
              <p:cNvSpPr>
                <a:spLocks noChangeShapeType="1"/>
              </p:cNvSpPr>
              <p:nvPr/>
            </p:nvSpPr>
            <p:spPr bwMode="auto">
              <a:xfrm>
                <a:off x="3164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</p:grpSp>
      <p:grpSp>
        <p:nvGrpSpPr>
          <p:cNvPr id="648" name="Group 179"/>
          <p:cNvGrpSpPr>
            <a:grpSpLocks/>
          </p:cNvGrpSpPr>
          <p:nvPr/>
        </p:nvGrpSpPr>
        <p:grpSpPr bwMode="auto">
          <a:xfrm>
            <a:off x="1705644" y="4784304"/>
            <a:ext cx="225870" cy="213894"/>
            <a:chOff x="2879" y="1727"/>
            <a:chExt cx="576" cy="288"/>
          </a:xfrm>
        </p:grpSpPr>
        <p:grpSp>
          <p:nvGrpSpPr>
            <p:cNvPr id="799" name="Group 180"/>
            <p:cNvGrpSpPr>
              <a:grpSpLocks/>
            </p:cNvGrpSpPr>
            <p:nvPr/>
          </p:nvGrpSpPr>
          <p:grpSpPr bwMode="auto">
            <a:xfrm>
              <a:off x="2879" y="1727"/>
              <a:ext cx="288" cy="288"/>
              <a:chOff x="2879" y="1727"/>
              <a:chExt cx="288" cy="288"/>
            </a:xfrm>
          </p:grpSpPr>
          <p:sp>
            <p:nvSpPr>
              <p:cNvPr id="803" name="Line 181"/>
              <p:cNvSpPr>
                <a:spLocks noChangeShapeType="1"/>
              </p:cNvSpPr>
              <p:nvPr/>
            </p:nvSpPr>
            <p:spPr bwMode="auto">
              <a:xfrm>
                <a:off x="2879" y="2018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804" name="Line 182"/>
              <p:cNvSpPr>
                <a:spLocks noChangeShapeType="1"/>
              </p:cNvSpPr>
              <p:nvPr/>
            </p:nvSpPr>
            <p:spPr bwMode="auto">
              <a:xfrm>
                <a:off x="3167" y="1727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grpSp>
          <p:nvGrpSpPr>
            <p:cNvPr id="800" name="Group 183"/>
            <p:cNvGrpSpPr>
              <a:grpSpLocks/>
            </p:cNvGrpSpPr>
            <p:nvPr/>
          </p:nvGrpSpPr>
          <p:grpSpPr bwMode="auto">
            <a:xfrm flipV="1">
              <a:off x="3167" y="1727"/>
              <a:ext cx="288" cy="288"/>
              <a:chOff x="2879" y="1727"/>
              <a:chExt cx="288" cy="288"/>
            </a:xfrm>
          </p:grpSpPr>
          <p:sp>
            <p:nvSpPr>
              <p:cNvPr id="801" name="Line 184"/>
              <p:cNvSpPr>
                <a:spLocks noChangeShapeType="1"/>
              </p:cNvSpPr>
              <p:nvPr/>
            </p:nvSpPr>
            <p:spPr bwMode="auto">
              <a:xfrm>
                <a:off x="2879" y="2015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802" name="Line 185"/>
              <p:cNvSpPr>
                <a:spLocks noChangeShapeType="1"/>
              </p:cNvSpPr>
              <p:nvPr/>
            </p:nvSpPr>
            <p:spPr bwMode="auto">
              <a:xfrm>
                <a:off x="3167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</p:grpSp>
      <p:grpSp>
        <p:nvGrpSpPr>
          <p:cNvPr id="649" name="Group 188"/>
          <p:cNvGrpSpPr>
            <a:grpSpLocks/>
          </p:cNvGrpSpPr>
          <p:nvPr/>
        </p:nvGrpSpPr>
        <p:grpSpPr bwMode="auto">
          <a:xfrm>
            <a:off x="1931906" y="4784304"/>
            <a:ext cx="225870" cy="213894"/>
            <a:chOff x="2879" y="1727"/>
            <a:chExt cx="576" cy="288"/>
          </a:xfrm>
        </p:grpSpPr>
        <p:grpSp>
          <p:nvGrpSpPr>
            <p:cNvPr id="793" name="Group 189"/>
            <p:cNvGrpSpPr>
              <a:grpSpLocks/>
            </p:cNvGrpSpPr>
            <p:nvPr/>
          </p:nvGrpSpPr>
          <p:grpSpPr bwMode="auto">
            <a:xfrm>
              <a:off x="2879" y="1727"/>
              <a:ext cx="288" cy="288"/>
              <a:chOff x="2879" y="1727"/>
              <a:chExt cx="288" cy="288"/>
            </a:xfrm>
          </p:grpSpPr>
          <p:sp>
            <p:nvSpPr>
              <p:cNvPr id="797" name="Line 190"/>
              <p:cNvSpPr>
                <a:spLocks noChangeShapeType="1"/>
              </p:cNvSpPr>
              <p:nvPr/>
            </p:nvSpPr>
            <p:spPr bwMode="auto">
              <a:xfrm>
                <a:off x="2879" y="2018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98" name="Line 191"/>
              <p:cNvSpPr>
                <a:spLocks noChangeShapeType="1"/>
              </p:cNvSpPr>
              <p:nvPr/>
            </p:nvSpPr>
            <p:spPr bwMode="auto">
              <a:xfrm>
                <a:off x="3167" y="1727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grpSp>
          <p:nvGrpSpPr>
            <p:cNvPr id="794" name="Group 192"/>
            <p:cNvGrpSpPr>
              <a:grpSpLocks/>
            </p:cNvGrpSpPr>
            <p:nvPr/>
          </p:nvGrpSpPr>
          <p:grpSpPr bwMode="auto">
            <a:xfrm flipV="1">
              <a:off x="3167" y="1727"/>
              <a:ext cx="288" cy="288"/>
              <a:chOff x="2879" y="1727"/>
              <a:chExt cx="288" cy="288"/>
            </a:xfrm>
          </p:grpSpPr>
          <p:sp>
            <p:nvSpPr>
              <p:cNvPr id="795" name="Line 193"/>
              <p:cNvSpPr>
                <a:spLocks noChangeShapeType="1"/>
              </p:cNvSpPr>
              <p:nvPr/>
            </p:nvSpPr>
            <p:spPr bwMode="auto">
              <a:xfrm>
                <a:off x="2879" y="2015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96" name="Line 194"/>
              <p:cNvSpPr>
                <a:spLocks noChangeShapeType="1"/>
              </p:cNvSpPr>
              <p:nvPr/>
            </p:nvSpPr>
            <p:spPr bwMode="auto">
              <a:xfrm>
                <a:off x="3164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</p:grpSp>
      <p:grpSp>
        <p:nvGrpSpPr>
          <p:cNvPr id="650" name="Group 195"/>
          <p:cNvGrpSpPr>
            <a:grpSpLocks/>
          </p:cNvGrpSpPr>
          <p:nvPr/>
        </p:nvGrpSpPr>
        <p:grpSpPr bwMode="auto">
          <a:xfrm>
            <a:off x="2157383" y="4784304"/>
            <a:ext cx="225870" cy="213894"/>
            <a:chOff x="2879" y="1727"/>
            <a:chExt cx="576" cy="288"/>
          </a:xfrm>
        </p:grpSpPr>
        <p:grpSp>
          <p:nvGrpSpPr>
            <p:cNvPr id="787" name="Group 196"/>
            <p:cNvGrpSpPr>
              <a:grpSpLocks/>
            </p:cNvGrpSpPr>
            <p:nvPr/>
          </p:nvGrpSpPr>
          <p:grpSpPr bwMode="auto">
            <a:xfrm>
              <a:off x="2879" y="1727"/>
              <a:ext cx="288" cy="288"/>
              <a:chOff x="2879" y="1727"/>
              <a:chExt cx="288" cy="288"/>
            </a:xfrm>
          </p:grpSpPr>
          <p:sp>
            <p:nvSpPr>
              <p:cNvPr id="791" name="Line 197"/>
              <p:cNvSpPr>
                <a:spLocks noChangeShapeType="1"/>
              </p:cNvSpPr>
              <p:nvPr/>
            </p:nvSpPr>
            <p:spPr bwMode="auto">
              <a:xfrm>
                <a:off x="2879" y="2018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92" name="Line 198"/>
              <p:cNvSpPr>
                <a:spLocks noChangeShapeType="1"/>
              </p:cNvSpPr>
              <p:nvPr/>
            </p:nvSpPr>
            <p:spPr bwMode="auto">
              <a:xfrm>
                <a:off x="3167" y="1727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grpSp>
          <p:nvGrpSpPr>
            <p:cNvPr id="788" name="Group 199"/>
            <p:cNvGrpSpPr>
              <a:grpSpLocks/>
            </p:cNvGrpSpPr>
            <p:nvPr/>
          </p:nvGrpSpPr>
          <p:grpSpPr bwMode="auto">
            <a:xfrm flipV="1">
              <a:off x="3167" y="1727"/>
              <a:ext cx="288" cy="288"/>
              <a:chOff x="2879" y="1727"/>
              <a:chExt cx="288" cy="288"/>
            </a:xfrm>
          </p:grpSpPr>
          <p:sp>
            <p:nvSpPr>
              <p:cNvPr id="789" name="Line 200"/>
              <p:cNvSpPr>
                <a:spLocks noChangeShapeType="1"/>
              </p:cNvSpPr>
              <p:nvPr/>
            </p:nvSpPr>
            <p:spPr bwMode="auto">
              <a:xfrm>
                <a:off x="2879" y="2015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90" name="Line 201"/>
              <p:cNvSpPr>
                <a:spLocks noChangeShapeType="1"/>
              </p:cNvSpPr>
              <p:nvPr/>
            </p:nvSpPr>
            <p:spPr bwMode="auto">
              <a:xfrm>
                <a:off x="3167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</p:grpSp>
      <p:grpSp>
        <p:nvGrpSpPr>
          <p:cNvPr id="651" name="Group 162"/>
          <p:cNvGrpSpPr>
            <a:grpSpLocks/>
          </p:cNvGrpSpPr>
          <p:nvPr/>
        </p:nvGrpSpPr>
        <p:grpSpPr bwMode="auto">
          <a:xfrm>
            <a:off x="2381345" y="4784304"/>
            <a:ext cx="225870" cy="213894"/>
            <a:chOff x="2879" y="1727"/>
            <a:chExt cx="576" cy="288"/>
          </a:xfrm>
        </p:grpSpPr>
        <p:grpSp>
          <p:nvGrpSpPr>
            <p:cNvPr id="781" name="Group 158"/>
            <p:cNvGrpSpPr>
              <a:grpSpLocks/>
            </p:cNvGrpSpPr>
            <p:nvPr/>
          </p:nvGrpSpPr>
          <p:grpSpPr bwMode="auto">
            <a:xfrm>
              <a:off x="2879" y="1727"/>
              <a:ext cx="288" cy="288"/>
              <a:chOff x="2879" y="1727"/>
              <a:chExt cx="288" cy="288"/>
            </a:xfrm>
          </p:grpSpPr>
          <p:sp>
            <p:nvSpPr>
              <p:cNvPr id="785" name="Line 156"/>
              <p:cNvSpPr>
                <a:spLocks noChangeShapeType="1"/>
              </p:cNvSpPr>
              <p:nvPr/>
            </p:nvSpPr>
            <p:spPr bwMode="auto">
              <a:xfrm>
                <a:off x="2879" y="2018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86" name="Line 157"/>
              <p:cNvSpPr>
                <a:spLocks noChangeShapeType="1"/>
              </p:cNvSpPr>
              <p:nvPr/>
            </p:nvSpPr>
            <p:spPr bwMode="auto">
              <a:xfrm>
                <a:off x="3164" y="1727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grpSp>
          <p:nvGrpSpPr>
            <p:cNvPr id="782" name="Group 159"/>
            <p:cNvGrpSpPr>
              <a:grpSpLocks/>
            </p:cNvGrpSpPr>
            <p:nvPr/>
          </p:nvGrpSpPr>
          <p:grpSpPr bwMode="auto">
            <a:xfrm flipV="1">
              <a:off x="3167" y="1727"/>
              <a:ext cx="288" cy="288"/>
              <a:chOff x="2879" y="1727"/>
              <a:chExt cx="288" cy="288"/>
            </a:xfrm>
          </p:grpSpPr>
          <p:sp>
            <p:nvSpPr>
              <p:cNvPr id="783" name="Line 160"/>
              <p:cNvSpPr>
                <a:spLocks noChangeShapeType="1"/>
              </p:cNvSpPr>
              <p:nvPr/>
            </p:nvSpPr>
            <p:spPr bwMode="auto">
              <a:xfrm>
                <a:off x="2875" y="2015"/>
                <a:ext cx="289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84" name="Line 161"/>
              <p:cNvSpPr>
                <a:spLocks noChangeShapeType="1"/>
              </p:cNvSpPr>
              <p:nvPr/>
            </p:nvSpPr>
            <p:spPr bwMode="auto">
              <a:xfrm>
                <a:off x="3164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</p:grpSp>
      <p:grpSp>
        <p:nvGrpSpPr>
          <p:cNvPr id="652" name="Group 163"/>
          <p:cNvGrpSpPr>
            <a:grpSpLocks/>
          </p:cNvGrpSpPr>
          <p:nvPr/>
        </p:nvGrpSpPr>
        <p:grpSpPr bwMode="auto">
          <a:xfrm>
            <a:off x="2606822" y="4784304"/>
            <a:ext cx="225870" cy="213894"/>
            <a:chOff x="2879" y="1727"/>
            <a:chExt cx="576" cy="288"/>
          </a:xfrm>
        </p:grpSpPr>
        <p:grpSp>
          <p:nvGrpSpPr>
            <p:cNvPr id="775" name="Group 164"/>
            <p:cNvGrpSpPr>
              <a:grpSpLocks/>
            </p:cNvGrpSpPr>
            <p:nvPr/>
          </p:nvGrpSpPr>
          <p:grpSpPr bwMode="auto">
            <a:xfrm>
              <a:off x="2879" y="1727"/>
              <a:ext cx="288" cy="288"/>
              <a:chOff x="2879" y="1727"/>
              <a:chExt cx="288" cy="288"/>
            </a:xfrm>
          </p:grpSpPr>
          <p:sp>
            <p:nvSpPr>
              <p:cNvPr id="779" name="Line 165"/>
              <p:cNvSpPr>
                <a:spLocks noChangeShapeType="1"/>
              </p:cNvSpPr>
              <p:nvPr/>
            </p:nvSpPr>
            <p:spPr bwMode="auto">
              <a:xfrm>
                <a:off x="2879" y="2018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80" name="Line 166"/>
              <p:cNvSpPr>
                <a:spLocks noChangeShapeType="1"/>
              </p:cNvSpPr>
              <p:nvPr/>
            </p:nvSpPr>
            <p:spPr bwMode="auto">
              <a:xfrm>
                <a:off x="3167" y="1727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grpSp>
          <p:nvGrpSpPr>
            <p:cNvPr id="776" name="Group 167"/>
            <p:cNvGrpSpPr>
              <a:grpSpLocks/>
            </p:cNvGrpSpPr>
            <p:nvPr/>
          </p:nvGrpSpPr>
          <p:grpSpPr bwMode="auto">
            <a:xfrm flipV="1">
              <a:off x="3167" y="1727"/>
              <a:ext cx="288" cy="288"/>
              <a:chOff x="2879" y="1727"/>
              <a:chExt cx="288" cy="288"/>
            </a:xfrm>
          </p:grpSpPr>
          <p:sp>
            <p:nvSpPr>
              <p:cNvPr id="777" name="Line 168"/>
              <p:cNvSpPr>
                <a:spLocks noChangeShapeType="1"/>
              </p:cNvSpPr>
              <p:nvPr/>
            </p:nvSpPr>
            <p:spPr bwMode="auto">
              <a:xfrm>
                <a:off x="2879" y="2015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78" name="Line 169"/>
              <p:cNvSpPr>
                <a:spLocks noChangeShapeType="1"/>
              </p:cNvSpPr>
              <p:nvPr/>
            </p:nvSpPr>
            <p:spPr bwMode="auto">
              <a:xfrm>
                <a:off x="3167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</p:grpSp>
      <p:grpSp>
        <p:nvGrpSpPr>
          <p:cNvPr id="653" name="Group 172"/>
          <p:cNvGrpSpPr>
            <a:grpSpLocks/>
          </p:cNvGrpSpPr>
          <p:nvPr/>
        </p:nvGrpSpPr>
        <p:grpSpPr bwMode="auto">
          <a:xfrm>
            <a:off x="2832691" y="4784304"/>
            <a:ext cx="225870" cy="213894"/>
            <a:chOff x="2879" y="1727"/>
            <a:chExt cx="576" cy="288"/>
          </a:xfrm>
        </p:grpSpPr>
        <p:grpSp>
          <p:nvGrpSpPr>
            <p:cNvPr id="769" name="Group 173"/>
            <p:cNvGrpSpPr>
              <a:grpSpLocks/>
            </p:cNvGrpSpPr>
            <p:nvPr/>
          </p:nvGrpSpPr>
          <p:grpSpPr bwMode="auto">
            <a:xfrm>
              <a:off x="2879" y="1727"/>
              <a:ext cx="288" cy="288"/>
              <a:chOff x="2879" y="1727"/>
              <a:chExt cx="288" cy="288"/>
            </a:xfrm>
          </p:grpSpPr>
          <p:sp>
            <p:nvSpPr>
              <p:cNvPr id="773" name="Line 174"/>
              <p:cNvSpPr>
                <a:spLocks noChangeShapeType="1"/>
              </p:cNvSpPr>
              <p:nvPr/>
            </p:nvSpPr>
            <p:spPr bwMode="auto">
              <a:xfrm>
                <a:off x="2879" y="2018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74" name="Line 175"/>
              <p:cNvSpPr>
                <a:spLocks noChangeShapeType="1"/>
              </p:cNvSpPr>
              <p:nvPr/>
            </p:nvSpPr>
            <p:spPr bwMode="auto">
              <a:xfrm>
                <a:off x="3164" y="1727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grpSp>
          <p:nvGrpSpPr>
            <p:cNvPr id="770" name="Group 176"/>
            <p:cNvGrpSpPr>
              <a:grpSpLocks/>
            </p:cNvGrpSpPr>
            <p:nvPr/>
          </p:nvGrpSpPr>
          <p:grpSpPr bwMode="auto">
            <a:xfrm flipV="1">
              <a:off x="3167" y="1727"/>
              <a:ext cx="288" cy="288"/>
              <a:chOff x="2879" y="1727"/>
              <a:chExt cx="288" cy="288"/>
            </a:xfrm>
          </p:grpSpPr>
          <p:sp>
            <p:nvSpPr>
              <p:cNvPr id="771" name="Line 177"/>
              <p:cNvSpPr>
                <a:spLocks noChangeShapeType="1"/>
              </p:cNvSpPr>
              <p:nvPr/>
            </p:nvSpPr>
            <p:spPr bwMode="auto">
              <a:xfrm>
                <a:off x="2875" y="2015"/>
                <a:ext cx="289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72" name="Line 178"/>
              <p:cNvSpPr>
                <a:spLocks noChangeShapeType="1"/>
              </p:cNvSpPr>
              <p:nvPr/>
            </p:nvSpPr>
            <p:spPr bwMode="auto">
              <a:xfrm>
                <a:off x="3164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</p:grpSp>
      <p:grpSp>
        <p:nvGrpSpPr>
          <p:cNvPr id="654" name="Group 179"/>
          <p:cNvGrpSpPr>
            <a:grpSpLocks/>
          </p:cNvGrpSpPr>
          <p:nvPr/>
        </p:nvGrpSpPr>
        <p:grpSpPr bwMode="auto">
          <a:xfrm>
            <a:off x="3058169" y="4784304"/>
            <a:ext cx="225870" cy="213894"/>
            <a:chOff x="2879" y="1727"/>
            <a:chExt cx="576" cy="288"/>
          </a:xfrm>
        </p:grpSpPr>
        <p:grpSp>
          <p:nvGrpSpPr>
            <p:cNvPr id="763" name="Group 180"/>
            <p:cNvGrpSpPr>
              <a:grpSpLocks/>
            </p:cNvGrpSpPr>
            <p:nvPr/>
          </p:nvGrpSpPr>
          <p:grpSpPr bwMode="auto">
            <a:xfrm>
              <a:off x="2879" y="1727"/>
              <a:ext cx="288" cy="288"/>
              <a:chOff x="2879" y="1727"/>
              <a:chExt cx="288" cy="288"/>
            </a:xfrm>
          </p:grpSpPr>
          <p:sp>
            <p:nvSpPr>
              <p:cNvPr id="767" name="Line 181"/>
              <p:cNvSpPr>
                <a:spLocks noChangeShapeType="1"/>
              </p:cNvSpPr>
              <p:nvPr/>
            </p:nvSpPr>
            <p:spPr bwMode="auto">
              <a:xfrm>
                <a:off x="2879" y="2018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68" name="Line 182"/>
              <p:cNvSpPr>
                <a:spLocks noChangeShapeType="1"/>
              </p:cNvSpPr>
              <p:nvPr/>
            </p:nvSpPr>
            <p:spPr bwMode="auto">
              <a:xfrm>
                <a:off x="3167" y="1727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grpSp>
          <p:nvGrpSpPr>
            <p:cNvPr id="764" name="Group 183"/>
            <p:cNvGrpSpPr>
              <a:grpSpLocks/>
            </p:cNvGrpSpPr>
            <p:nvPr/>
          </p:nvGrpSpPr>
          <p:grpSpPr bwMode="auto">
            <a:xfrm flipV="1">
              <a:off x="3167" y="1727"/>
              <a:ext cx="288" cy="288"/>
              <a:chOff x="2879" y="1727"/>
              <a:chExt cx="288" cy="288"/>
            </a:xfrm>
          </p:grpSpPr>
          <p:sp>
            <p:nvSpPr>
              <p:cNvPr id="765" name="Line 184"/>
              <p:cNvSpPr>
                <a:spLocks noChangeShapeType="1"/>
              </p:cNvSpPr>
              <p:nvPr/>
            </p:nvSpPr>
            <p:spPr bwMode="auto">
              <a:xfrm>
                <a:off x="2879" y="2015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766" name="Line 185"/>
              <p:cNvSpPr>
                <a:spLocks noChangeShapeType="1"/>
              </p:cNvSpPr>
              <p:nvPr/>
            </p:nvSpPr>
            <p:spPr bwMode="auto">
              <a:xfrm>
                <a:off x="3167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</p:grpSp>
      <p:sp>
        <p:nvSpPr>
          <p:cNvPr id="665" name="Line 156"/>
          <p:cNvSpPr>
            <a:spLocks noChangeShapeType="1"/>
          </p:cNvSpPr>
          <p:nvPr/>
        </p:nvSpPr>
        <p:spPr bwMode="auto">
          <a:xfrm>
            <a:off x="1032675" y="5391837"/>
            <a:ext cx="112935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666" name="Line 157"/>
          <p:cNvSpPr>
            <a:spLocks noChangeShapeType="1"/>
          </p:cNvSpPr>
          <p:nvPr/>
        </p:nvSpPr>
        <p:spPr bwMode="auto">
          <a:xfrm>
            <a:off x="1144433" y="5175716"/>
            <a:ext cx="0" cy="2161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667" name="Line 160"/>
          <p:cNvSpPr>
            <a:spLocks noChangeShapeType="1"/>
          </p:cNvSpPr>
          <p:nvPr/>
        </p:nvSpPr>
        <p:spPr bwMode="auto">
          <a:xfrm flipV="1">
            <a:off x="1142450" y="5175716"/>
            <a:ext cx="228282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668" name="Line 161"/>
          <p:cNvSpPr>
            <a:spLocks noChangeShapeType="1"/>
          </p:cNvSpPr>
          <p:nvPr/>
        </p:nvSpPr>
        <p:spPr bwMode="auto">
          <a:xfrm flipV="1">
            <a:off x="1370732" y="5175716"/>
            <a:ext cx="0" cy="216121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669" name="Line 174"/>
          <p:cNvSpPr>
            <a:spLocks noChangeShapeType="1"/>
          </p:cNvSpPr>
          <p:nvPr/>
        </p:nvSpPr>
        <p:spPr bwMode="auto">
          <a:xfrm>
            <a:off x="1369338" y="5391837"/>
            <a:ext cx="2029069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sp>
        <p:nvSpPr>
          <p:cNvPr id="674" name="Line 174"/>
          <p:cNvSpPr>
            <a:spLocks noChangeShapeType="1"/>
          </p:cNvSpPr>
          <p:nvPr/>
        </p:nvSpPr>
        <p:spPr bwMode="auto">
          <a:xfrm>
            <a:off x="2593244" y="7021615"/>
            <a:ext cx="1352720" cy="0"/>
          </a:xfrm>
          <a:prstGeom prst="line">
            <a:avLst/>
          </a:prstGeom>
          <a:noFill/>
          <a:ln w="19050" cmpd="sng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 sz="3200"/>
          </a:p>
        </p:txBody>
      </p:sp>
      <p:grpSp>
        <p:nvGrpSpPr>
          <p:cNvPr id="423" name="Group 422"/>
          <p:cNvGrpSpPr/>
          <p:nvPr/>
        </p:nvGrpSpPr>
        <p:grpSpPr>
          <a:xfrm>
            <a:off x="3291262" y="4784303"/>
            <a:ext cx="2706957" cy="216122"/>
            <a:chOff x="132476" y="1947524"/>
            <a:chExt cx="9139673" cy="369294"/>
          </a:xfrm>
        </p:grpSpPr>
        <p:grpSp>
          <p:nvGrpSpPr>
            <p:cNvPr id="555" name="Group 170"/>
            <p:cNvGrpSpPr>
              <a:grpSpLocks noChangeAspect="1"/>
            </p:cNvGrpSpPr>
            <p:nvPr/>
          </p:nvGrpSpPr>
          <p:grpSpPr bwMode="auto">
            <a:xfrm>
              <a:off x="132476" y="1947525"/>
              <a:ext cx="1523911" cy="365487"/>
              <a:chOff x="2879" y="1727"/>
              <a:chExt cx="1151" cy="288"/>
            </a:xfrm>
          </p:grpSpPr>
          <p:grpSp>
            <p:nvGrpSpPr>
              <p:cNvPr id="631" name="Group 162"/>
              <p:cNvGrpSpPr>
                <a:grpSpLocks/>
              </p:cNvGrpSpPr>
              <p:nvPr/>
            </p:nvGrpSpPr>
            <p:grpSpPr bwMode="auto">
              <a:xfrm>
                <a:off x="2879" y="1727"/>
                <a:ext cx="576" cy="288"/>
                <a:chOff x="2879" y="1727"/>
                <a:chExt cx="576" cy="288"/>
              </a:xfrm>
            </p:grpSpPr>
            <p:grpSp>
              <p:nvGrpSpPr>
                <p:cNvPr id="639" name="Group 158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43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44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3164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640" name="Group 159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41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2015"/>
                    <a:ext cx="289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42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3164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  <p:grpSp>
            <p:nvGrpSpPr>
              <p:cNvPr id="632" name="Group 163"/>
              <p:cNvGrpSpPr>
                <a:grpSpLocks/>
              </p:cNvGrpSpPr>
              <p:nvPr/>
            </p:nvGrpSpPr>
            <p:grpSpPr bwMode="auto">
              <a:xfrm>
                <a:off x="3454" y="1727"/>
                <a:ext cx="576" cy="288"/>
                <a:chOff x="2879" y="1727"/>
                <a:chExt cx="576" cy="288"/>
              </a:xfrm>
            </p:grpSpPr>
            <p:grpSp>
              <p:nvGrpSpPr>
                <p:cNvPr id="633" name="Group 164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37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38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634" name="Group 167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35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5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36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</p:grpSp>
        <p:grpSp>
          <p:nvGrpSpPr>
            <p:cNvPr id="556" name="Group 171"/>
            <p:cNvGrpSpPr>
              <a:grpSpLocks noChangeAspect="1"/>
            </p:cNvGrpSpPr>
            <p:nvPr/>
          </p:nvGrpSpPr>
          <p:grpSpPr bwMode="auto">
            <a:xfrm>
              <a:off x="1656387" y="1947525"/>
              <a:ext cx="1523911" cy="365487"/>
              <a:chOff x="2879" y="1727"/>
              <a:chExt cx="1151" cy="288"/>
            </a:xfrm>
          </p:grpSpPr>
          <p:grpSp>
            <p:nvGrpSpPr>
              <p:cNvPr id="617" name="Group 172"/>
              <p:cNvGrpSpPr>
                <a:grpSpLocks/>
              </p:cNvGrpSpPr>
              <p:nvPr/>
            </p:nvGrpSpPr>
            <p:grpSpPr bwMode="auto">
              <a:xfrm>
                <a:off x="2879" y="1727"/>
                <a:ext cx="576" cy="288"/>
                <a:chOff x="2879" y="1727"/>
                <a:chExt cx="576" cy="288"/>
              </a:xfrm>
            </p:grpSpPr>
            <p:grpSp>
              <p:nvGrpSpPr>
                <p:cNvPr id="625" name="Group 173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29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30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3164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626" name="Group 176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27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2015"/>
                    <a:ext cx="289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28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3164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  <p:grpSp>
            <p:nvGrpSpPr>
              <p:cNvPr id="618" name="Group 179"/>
              <p:cNvGrpSpPr>
                <a:grpSpLocks/>
              </p:cNvGrpSpPr>
              <p:nvPr/>
            </p:nvGrpSpPr>
            <p:grpSpPr bwMode="auto">
              <a:xfrm>
                <a:off x="3454" y="1727"/>
                <a:ext cx="576" cy="288"/>
                <a:chOff x="2879" y="1727"/>
                <a:chExt cx="576" cy="288"/>
              </a:xfrm>
            </p:grpSpPr>
            <p:grpSp>
              <p:nvGrpSpPr>
                <p:cNvPr id="619" name="Group 180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23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24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620" name="Group 183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21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5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22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</p:grpSp>
        <p:grpSp>
          <p:nvGrpSpPr>
            <p:cNvPr id="557" name="Group 187"/>
            <p:cNvGrpSpPr>
              <a:grpSpLocks noChangeAspect="1"/>
            </p:cNvGrpSpPr>
            <p:nvPr/>
          </p:nvGrpSpPr>
          <p:grpSpPr bwMode="auto">
            <a:xfrm>
              <a:off x="3181622" y="1947524"/>
              <a:ext cx="1523911" cy="369294"/>
              <a:chOff x="2879" y="1727"/>
              <a:chExt cx="1151" cy="291"/>
            </a:xfrm>
          </p:grpSpPr>
          <p:grpSp>
            <p:nvGrpSpPr>
              <p:cNvPr id="603" name="Group 188"/>
              <p:cNvGrpSpPr>
                <a:grpSpLocks/>
              </p:cNvGrpSpPr>
              <p:nvPr/>
            </p:nvGrpSpPr>
            <p:grpSpPr bwMode="auto">
              <a:xfrm>
                <a:off x="2879" y="1727"/>
                <a:ext cx="576" cy="288"/>
                <a:chOff x="2879" y="1727"/>
                <a:chExt cx="576" cy="288"/>
              </a:xfrm>
            </p:grpSpPr>
            <p:grpSp>
              <p:nvGrpSpPr>
                <p:cNvPr id="611" name="Group 189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15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16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612" name="Group 192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13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5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14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3164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  <p:grpSp>
            <p:nvGrpSpPr>
              <p:cNvPr id="604" name="Group 195"/>
              <p:cNvGrpSpPr>
                <a:grpSpLocks/>
              </p:cNvGrpSpPr>
              <p:nvPr/>
            </p:nvGrpSpPr>
            <p:grpSpPr bwMode="auto">
              <a:xfrm>
                <a:off x="3454" y="1727"/>
                <a:ext cx="576" cy="291"/>
                <a:chOff x="2879" y="1727"/>
                <a:chExt cx="576" cy="291"/>
              </a:xfrm>
            </p:grpSpPr>
            <p:grpSp>
              <p:nvGrpSpPr>
                <p:cNvPr id="605" name="Group 196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09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10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606" name="Group 199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91"/>
                  <a:chOff x="2879" y="1724"/>
                  <a:chExt cx="288" cy="291"/>
                </a:xfrm>
              </p:grpSpPr>
              <p:sp>
                <p:nvSpPr>
                  <p:cNvPr id="607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5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08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</p:grpSp>
        <p:grpSp>
          <p:nvGrpSpPr>
            <p:cNvPr id="558" name="Group 170"/>
            <p:cNvGrpSpPr>
              <a:grpSpLocks noChangeAspect="1"/>
            </p:cNvGrpSpPr>
            <p:nvPr/>
          </p:nvGrpSpPr>
          <p:grpSpPr bwMode="auto">
            <a:xfrm>
              <a:off x="4699092" y="1947525"/>
              <a:ext cx="1523911" cy="365487"/>
              <a:chOff x="2879" y="1727"/>
              <a:chExt cx="1151" cy="288"/>
            </a:xfrm>
          </p:grpSpPr>
          <p:grpSp>
            <p:nvGrpSpPr>
              <p:cNvPr id="589" name="Group 162"/>
              <p:cNvGrpSpPr>
                <a:grpSpLocks/>
              </p:cNvGrpSpPr>
              <p:nvPr/>
            </p:nvGrpSpPr>
            <p:grpSpPr bwMode="auto">
              <a:xfrm>
                <a:off x="2879" y="1727"/>
                <a:ext cx="576" cy="288"/>
                <a:chOff x="2879" y="1727"/>
                <a:chExt cx="576" cy="288"/>
              </a:xfrm>
            </p:grpSpPr>
            <p:grpSp>
              <p:nvGrpSpPr>
                <p:cNvPr id="597" name="Group 158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601" name="Line 156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02" name="Line 157"/>
                  <p:cNvSpPr>
                    <a:spLocks noChangeShapeType="1"/>
                  </p:cNvSpPr>
                  <p:nvPr/>
                </p:nvSpPr>
                <p:spPr bwMode="auto">
                  <a:xfrm>
                    <a:off x="3164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598" name="Group 159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599" name="Line 160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2015"/>
                    <a:ext cx="289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600" name="Line 161"/>
                  <p:cNvSpPr>
                    <a:spLocks noChangeShapeType="1"/>
                  </p:cNvSpPr>
                  <p:nvPr/>
                </p:nvSpPr>
                <p:spPr bwMode="auto">
                  <a:xfrm>
                    <a:off x="3164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  <p:grpSp>
            <p:nvGrpSpPr>
              <p:cNvPr id="590" name="Group 163"/>
              <p:cNvGrpSpPr>
                <a:grpSpLocks/>
              </p:cNvGrpSpPr>
              <p:nvPr/>
            </p:nvGrpSpPr>
            <p:grpSpPr bwMode="auto">
              <a:xfrm>
                <a:off x="3454" y="1727"/>
                <a:ext cx="576" cy="288"/>
                <a:chOff x="2879" y="1727"/>
                <a:chExt cx="576" cy="288"/>
              </a:xfrm>
            </p:grpSpPr>
            <p:grpSp>
              <p:nvGrpSpPr>
                <p:cNvPr id="591" name="Group 164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595" name="Line 165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596" name="Line 166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592" name="Group 167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593" name="Line 168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5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594" name="Line 169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</p:grpSp>
        <p:grpSp>
          <p:nvGrpSpPr>
            <p:cNvPr id="559" name="Group 171"/>
            <p:cNvGrpSpPr>
              <a:grpSpLocks noChangeAspect="1"/>
            </p:cNvGrpSpPr>
            <p:nvPr/>
          </p:nvGrpSpPr>
          <p:grpSpPr bwMode="auto">
            <a:xfrm>
              <a:off x="6223003" y="1947525"/>
              <a:ext cx="1523911" cy="365487"/>
              <a:chOff x="2879" y="1727"/>
              <a:chExt cx="1151" cy="288"/>
            </a:xfrm>
          </p:grpSpPr>
          <p:grpSp>
            <p:nvGrpSpPr>
              <p:cNvPr id="575" name="Group 172"/>
              <p:cNvGrpSpPr>
                <a:grpSpLocks/>
              </p:cNvGrpSpPr>
              <p:nvPr/>
            </p:nvGrpSpPr>
            <p:grpSpPr bwMode="auto">
              <a:xfrm>
                <a:off x="2879" y="1727"/>
                <a:ext cx="576" cy="288"/>
                <a:chOff x="2879" y="1727"/>
                <a:chExt cx="576" cy="288"/>
              </a:xfrm>
            </p:grpSpPr>
            <p:grpSp>
              <p:nvGrpSpPr>
                <p:cNvPr id="583" name="Group 173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587" name="Line 174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588" name="Line 175"/>
                  <p:cNvSpPr>
                    <a:spLocks noChangeShapeType="1"/>
                  </p:cNvSpPr>
                  <p:nvPr/>
                </p:nvSpPr>
                <p:spPr bwMode="auto">
                  <a:xfrm>
                    <a:off x="3164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584" name="Group 176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585" name="Line 177"/>
                  <p:cNvSpPr>
                    <a:spLocks noChangeShapeType="1"/>
                  </p:cNvSpPr>
                  <p:nvPr/>
                </p:nvSpPr>
                <p:spPr bwMode="auto">
                  <a:xfrm>
                    <a:off x="2875" y="2015"/>
                    <a:ext cx="289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586" name="Line 178"/>
                  <p:cNvSpPr>
                    <a:spLocks noChangeShapeType="1"/>
                  </p:cNvSpPr>
                  <p:nvPr/>
                </p:nvSpPr>
                <p:spPr bwMode="auto">
                  <a:xfrm>
                    <a:off x="3164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  <p:grpSp>
            <p:nvGrpSpPr>
              <p:cNvPr id="576" name="Group 179"/>
              <p:cNvGrpSpPr>
                <a:grpSpLocks/>
              </p:cNvGrpSpPr>
              <p:nvPr/>
            </p:nvGrpSpPr>
            <p:grpSpPr bwMode="auto">
              <a:xfrm>
                <a:off x="3454" y="1727"/>
                <a:ext cx="576" cy="288"/>
                <a:chOff x="2879" y="1727"/>
                <a:chExt cx="576" cy="288"/>
              </a:xfrm>
            </p:grpSpPr>
            <p:grpSp>
              <p:nvGrpSpPr>
                <p:cNvPr id="577" name="Group 180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581" name="Line 181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582" name="Line 182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578" name="Group 183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579" name="Line 184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5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580" name="Line 185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</p:grpSp>
        <p:grpSp>
          <p:nvGrpSpPr>
            <p:cNvPr id="560" name="Group 187"/>
            <p:cNvGrpSpPr>
              <a:grpSpLocks noChangeAspect="1"/>
            </p:cNvGrpSpPr>
            <p:nvPr/>
          </p:nvGrpSpPr>
          <p:grpSpPr bwMode="auto">
            <a:xfrm>
              <a:off x="7748238" y="1947525"/>
              <a:ext cx="1523911" cy="365487"/>
              <a:chOff x="2879" y="1727"/>
              <a:chExt cx="1151" cy="288"/>
            </a:xfrm>
          </p:grpSpPr>
          <p:grpSp>
            <p:nvGrpSpPr>
              <p:cNvPr id="561" name="Group 188"/>
              <p:cNvGrpSpPr>
                <a:grpSpLocks/>
              </p:cNvGrpSpPr>
              <p:nvPr/>
            </p:nvGrpSpPr>
            <p:grpSpPr bwMode="auto">
              <a:xfrm>
                <a:off x="2879" y="1727"/>
                <a:ext cx="576" cy="288"/>
                <a:chOff x="2879" y="1727"/>
                <a:chExt cx="576" cy="288"/>
              </a:xfrm>
            </p:grpSpPr>
            <p:grpSp>
              <p:nvGrpSpPr>
                <p:cNvPr id="569" name="Group 189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573" name="Line 190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574" name="Line 191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570" name="Group 192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571" name="Line 193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5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572" name="Line 194"/>
                  <p:cNvSpPr>
                    <a:spLocks noChangeShapeType="1"/>
                  </p:cNvSpPr>
                  <p:nvPr/>
                </p:nvSpPr>
                <p:spPr bwMode="auto">
                  <a:xfrm>
                    <a:off x="3164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  <p:grpSp>
            <p:nvGrpSpPr>
              <p:cNvPr id="562" name="Group 195"/>
              <p:cNvGrpSpPr>
                <a:grpSpLocks/>
              </p:cNvGrpSpPr>
              <p:nvPr/>
            </p:nvGrpSpPr>
            <p:grpSpPr bwMode="auto">
              <a:xfrm>
                <a:off x="3454" y="1727"/>
                <a:ext cx="576" cy="288"/>
                <a:chOff x="2879" y="1727"/>
                <a:chExt cx="576" cy="288"/>
              </a:xfrm>
            </p:grpSpPr>
            <p:grpSp>
              <p:nvGrpSpPr>
                <p:cNvPr id="563" name="Group 196"/>
                <p:cNvGrpSpPr>
                  <a:grpSpLocks/>
                </p:cNvGrpSpPr>
                <p:nvPr/>
              </p:nvGrpSpPr>
              <p:grpSpPr bwMode="auto">
                <a:xfrm>
                  <a:off x="2879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567" name="Line 197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8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568" name="Line 198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7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  <p:grpSp>
              <p:nvGrpSpPr>
                <p:cNvPr id="564" name="Group 199"/>
                <p:cNvGrpSpPr>
                  <a:grpSpLocks/>
                </p:cNvGrpSpPr>
                <p:nvPr/>
              </p:nvGrpSpPr>
              <p:grpSpPr bwMode="auto">
                <a:xfrm flipV="1">
                  <a:off x="3167" y="1727"/>
                  <a:ext cx="288" cy="288"/>
                  <a:chOff x="2879" y="1727"/>
                  <a:chExt cx="288" cy="288"/>
                </a:xfrm>
              </p:grpSpPr>
              <p:sp>
                <p:nvSpPr>
                  <p:cNvPr id="565" name="Line 200"/>
                  <p:cNvSpPr>
                    <a:spLocks noChangeShapeType="1"/>
                  </p:cNvSpPr>
                  <p:nvPr/>
                </p:nvSpPr>
                <p:spPr bwMode="auto">
                  <a:xfrm>
                    <a:off x="2879" y="2015"/>
                    <a:ext cx="288" cy="0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  <p:sp>
                <p:nvSpPr>
                  <p:cNvPr id="566" name="Line 201"/>
                  <p:cNvSpPr>
                    <a:spLocks noChangeShapeType="1"/>
                  </p:cNvSpPr>
                  <p:nvPr/>
                </p:nvSpPr>
                <p:spPr bwMode="auto">
                  <a:xfrm>
                    <a:off x="3167" y="1724"/>
                    <a:ext cx="0" cy="291"/>
                  </a:xfrm>
                  <a:prstGeom prst="line">
                    <a:avLst/>
                  </a:prstGeom>
                  <a:noFill/>
                  <a:ln w="19050" cmpd="sng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pPr>
                      <a:defRPr/>
                    </a:pPr>
                    <a:endParaRPr lang="en-US" sz="3200"/>
                  </a:p>
                </p:txBody>
              </p:sp>
            </p:grpSp>
          </p:grpSp>
        </p:grpSp>
      </p:grpSp>
      <p:grpSp>
        <p:nvGrpSpPr>
          <p:cNvPr id="425" name="Group 424"/>
          <p:cNvGrpSpPr/>
          <p:nvPr/>
        </p:nvGrpSpPr>
        <p:grpSpPr>
          <a:xfrm>
            <a:off x="3295117" y="5175715"/>
            <a:ext cx="2699248" cy="216122"/>
            <a:chOff x="123490" y="3291374"/>
            <a:chExt cx="9113643" cy="369294"/>
          </a:xfrm>
        </p:grpSpPr>
        <p:grpSp>
          <p:nvGrpSpPr>
            <p:cNvPr id="436" name="Group 158"/>
            <p:cNvGrpSpPr>
              <a:grpSpLocks/>
            </p:cNvGrpSpPr>
            <p:nvPr/>
          </p:nvGrpSpPr>
          <p:grpSpPr bwMode="auto">
            <a:xfrm>
              <a:off x="123490" y="3291374"/>
              <a:ext cx="381309" cy="365487"/>
              <a:chOff x="2879" y="1727"/>
              <a:chExt cx="288" cy="288"/>
            </a:xfrm>
          </p:grpSpPr>
          <p:sp>
            <p:nvSpPr>
              <p:cNvPr id="446" name="Line 156"/>
              <p:cNvSpPr>
                <a:spLocks noChangeShapeType="1"/>
              </p:cNvSpPr>
              <p:nvPr/>
            </p:nvSpPr>
            <p:spPr bwMode="auto">
              <a:xfrm>
                <a:off x="2879" y="2018"/>
                <a:ext cx="288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447" name="Line 157"/>
              <p:cNvSpPr>
                <a:spLocks noChangeShapeType="1"/>
              </p:cNvSpPr>
              <p:nvPr/>
            </p:nvSpPr>
            <p:spPr bwMode="auto">
              <a:xfrm>
                <a:off x="3164" y="1727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grpSp>
          <p:nvGrpSpPr>
            <p:cNvPr id="437" name="Group 159"/>
            <p:cNvGrpSpPr>
              <a:grpSpLocks/>
            </p:cNvGrpSpPr>
            <p:nvPr/>
          </p:nvGrpSpPr>
          <p:grpSpPr bwMode="auto">
            <a:xfrm flipV="1">
              <a:off x="504798" y="3291374"/>
              <a:ext cx="768096" cy="365487"/>
              <a:chOff x="2879" y="1727"/>
              <a:chExt cx="288" cy="288"/>
            </a:xfrm>
          </p:grpSpPr>
          <p:sp>
            <p:nvSpPr>
              <p:cNvPr id="444" name="Line 160"/>
              <p:cNvSpPr>
                <a:spLocks noChangeShapeType="1"/>
              </p:cNvSpPr>
              <p:nvPr/>
            </p:nvSpPr>
            <p:spPr bwMode="auto">
              <a:xfrm>
                <a:off x="2875" y="2015"/>
                <a:ext cx="289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445" name="Line 161"/>
              <p:cNvSpPr>
                <a:spLocks noChangeShapeType="1"/>
              </p:cNvSpPr>
              <p:nvPr/>
            </p:nvSpPr>
            <p:spPr bwMode="auto">
              <a:xfrm>
                <a:off x="3164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sp>
          <p:nvSpPr>
            <p:cNvPr id="438" name="Line 174"/>
            <p:cNvSpPr>
              <a:spLocks noChangeShapeType="1"/>
            </p:cNvSpPr>
            <p:nvPr/>
          </p:nvSpPr>
          <p:spPr bwMode="auto">
            <a:xfrm>
              <a:off x="1260189" y="3660668"/>
              <a:ext cx="6850878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sp>
          <p:nvSpPr>
            <p:cNvPr id="439" name="Line 175"/>
            <p:cNvSpPr>
              <a:spLocks noChangeShapeType="1"/>
            </p:cNvSpPr>
            <p:nvPr/>
          </p:nvSpPr>
          <p:spPr bwMode="auto">
            <a:xfrm>
              <a:off x="8101044" y="3291374"/>
              <a:ext cx="0" cy="369294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  <p:grpSp>
          <p:nvGrpSpPr>
            <p:cNvPr id="440" name="Group 159"/>
            <p:cNvGrpSpPr>
              <a:grpSpLocks/>
            </p:cNvGrpSpPr>
            <p:nvPr/>
          </p:nvGrpSpPr>
          <p:grpSpPr bwMode="auto">
            <a:xfrm flipV="1">
              <a:off x="8100126" y="3291374"/>
              <a:ext cx="768096" cy="365487"/>
              <a:chOff x="2879" y="1727"/>
              <a:chExt cx="288" cy="288"/>
            </a:xfrm>
          </p:grpSpPr>
          <p:sp>
            <p:nvSpPr>
              <p:cNvPr id="442" name="Line 160"/>
              <p:cNvSpPr>
                <a:spLocks noChangeShapeType="1"/>
              </p:cNvSpPr>
              <p:nvPr/>
            </p:nvSpPr>
            <p:spPr bwMode="auto">
              <a:xfrm>
                <a:off x="2875" y="2015"/>
                <a:ext cx="289" cy="0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  <p:sp>
            <p:nvSpPr>
              <p:cNvPr id="443" name="Line 161"/>
              <p:cNvSpPr>
                <a:spLocks noChangeShapeType="1"/>
              </p:cNvSpPr>
              <p:nvPr/>
            </p:nvSpPr>
            <p:spPr bwMode="auto">
              <a:xfrm>
                <a:off x="3164" y="1724"/>
                <a:ext cx="0" cy="291"/>
              </a:xfrm>
              <a:prstGeom prst="line">
                <a:avLst/>
              </a:prstGeom>
              <a:noFill/>
              <a:ln w="19050" cmpd="sng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 sz="3200"/>
              </a:p>
            </p:txBody>
          </p:sp>
        </p:grpSp>
        <p:sp>
          <p:nvSpPr>
            <p:cNvPr id="441" name="Line 156"/>
            <p:cNvSpPr>
              <a:spLocks noChangeShapeType="1"/>
            </p:cNvSpPr>
            <p:nvPr/>
          </p:nvSpPr>
          <p:spPr bwMode="auto">
            <a:xfrm>
              <a:off x="8855824" y="3658173"/>
              <a:ext cx="381309" cy="0"/>
            </a:xfrm>
            <a:prstGeom prst="line">
              <a:avLst/>
            </a:prstGeom>
            <a:noFill/>
            <a:ln w="19050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>
                <a:defRPr/>
              </a:pPr>
              <a:endParaRPr lang="en-US" sz="3200"/>
            </a:p>
          </p:txBody>
        </p:sp>
      </p:grpSp>
      <p:sp>
        <p:nvSpPr>
          <p:cNvPr id="823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716259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Switching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Dynamic Power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248400"/>
            <a:ext cx="1905000" cy="4572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541A9431-444F-5F49-BEAA-029EAC4DD582}" type="slidenum">
              <a:rPr lang="en-US" smtClean="0"/>
              <a:pPr>
                <a:defRPr/>
              </a:pPr>
              <a:t>37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07875811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Switching Currents</a:t>
            </a: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/>
              <a:t>I</a:t>
            </a:r>
            <a:r>
              <a:rPr lang="en-US" i="1" baseline="-25000" dirty="0" err="1"/>
              <a:t>total</a:t>
            </a:r>
            <a:r>
              <a:rPr lang="en-US" i="1" dirty="0"/>
              <a:t>(t) = </a:t>
            </a:r>
            <a:r>
              <a:rPr lang="en-US" i="1" dirty="0" err="1">
                <a:solidFill>
                  <a:srgbClr val="0000FF"/>
                </a:solidFill>
              </a:rPr>
              <a:t>I</a:t>
            </a:r>
            <a:r>
              <a:rPr lang="en-US" i="1" baseline="-25000" dirty="0" err="1">
                <a:solidFill>
                  <a:srgbClr val="0000FF"/>
                </a:solidFill>
              </a:rPr>
              <a:t>static</a:t>
            </a:r>
            <a:r>
              <a:rPr lang="en-US" i="1" dirty="0">
                <a:solidFill>
                  <a:srgbClr val="0000FF"/>
                </a:solidFill>
              </a:rPr>
              <a:t>(t)</a:t>
            </a:r>
            <a:r>
              <a:rPr lang="en-US" i="1" dirty="0"/>
              <a:t>+</a:t>
            </a:r>
            <a:r>
              <a:rPr lang="en-US" i="1" dirty="0" err="1"/>
              <a:t>I</a:t>
            </a:r>
            <a:r>
              <a:rPr lang="en-US" i="1" baseline="-25000" dirty="0" err="1"/>
              <a:t>switch</a:t>
            </a:r>
            <a:r>
              <a:rPr lang="en-US" i="1" dirty="0"/>
              <a:t>(t)</a:t>
            </a:r>
          </a:p>
          <a:p>
            <a:endParaRPr lang="en-US" i="1" dirty="0"/>
          </a:p>
          <a:p>
            <a:r>
              <a:rPr lang="en-US" i="1" dirty="0" err="1"/>
              <a:t>I</a:t>
            </a:r>
            <a:r>
              <a:rPr lang="en-US" i="1" baseline="-25000" dirty="0" err="1"/>
              <a:t>switch</a:t>
            </a:r>
            <a:r>
              <a:rPr lang="en-US" i="1" dirty="0"/>
              <a:t>(t) = </a:t>
            </a:r>
            <a:r>
              <a:rPr lang="en-US" i="1" dirty="0" err="1">
                <a:solidFill>
                  <a:srgbClr val="FF0000"/>
                </a:solidFill>
              </a:rPr>
              <a:t>I</a:t>
            </a:r>
            <a:r>
              <a:rPr lang="en-US" i="1" baseline="-25000" dirty="0" err="1">
                <a:solidFill>
                  <a:srgbClr val="FF0000"/>
                </a:solidFill>
              </a:rPr>
              <a:t>sc</a:t>
            </a:r>
            <a:r>
              <a:rPr lang="en-US" i="1" dirty="0">
                <a:solidFill>
                  <a:srgbClr val="FF0000"/>
                </a:solidFill>
              </a:rPr>
              <a:t>(t) </a:t>
            </a:r>
            <a:r>
              <a:rPr lang="en-US" i="1" dirty="0"/>
              <a:t>+ </a:t>
            </a:r>
            <a:r>
              <a:rPr lang="en-US" i="1" dirty="0" err="1">
                <a:solidFill>
                  <a:srgbClr val="00FF00"/>
                </a:solidFill>
              </a:rPr>
              <a:t>I</a:t>
            </a:r>
            <a:r>
              <a:rPr lang="en-US" i="1" baseline="-25000" dirty="0" err="1">
                <a:solidFill>
                  <a:srgbClr val="00FF00"/>
                </a:solidFill>
              </a:rPr>
              <a:t>dyn</a:t>
            </a:r>
            <a:r>
              <a:rPr lang="en-US" i="1" dirty="0">
                <a:solidFill>
                  <a:srgbClr val="00FF00"/>
                </a:solidFill>
              </a:rPr>
              <a:t>(t)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7CF6569-575E-4C42-84EC-39D44C17A6DE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81200"/>
            <a:ext cx="3437874" cy="4165600"/>
          </a:xfrm>
          <a:prstGeom prst="rect">
            <a:avLst/>
          </a:prstGeom>
        </p:spPr>
      </p:pic>
      <p:cxnSp>
        <p:nvCxnSpPr>
          <p:cNvPr id="8" name="Straight Arrow Connector 7"/>
          <p:cNvCxnSpPr/>
          <p:nvPr/>
        </p:nvCxnSpPr>
        <p:spPr bwMode="auto">
          <a:xfrm>
            <a:off x="7772400" y="38100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9" name="Straight Arrow Connector 8"/>
          <p:cNvCxnSpPr/>
          <p:nvPr/>
        </p:nvCxnSpPr>
        <p:spPr bwMode="auto">
          <a:xfrm rot="5400000">
            <a:off x="7163594" y="4723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 rot="5400000">
            <a:off x="6249194" y="4723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6259094" y="518160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  <a:latin typeface="+mn-lt"/>
              </a:rPr>
              <a:t>sc</a:t>
            </a:r>
            <a:endParaRPr lang="en-US" sz="24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715511" y="4572000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0000FF"/>
                </a:solidFill>
                <a:latin typeface="+mn-lt"/>
              </a:rPr>
              <a:t>static</a:t>
            </a:r>
            <a:endParaRPr lang="en-US" sz="2400" baseline="-25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24800" y="3276600"/>
            <a:ext cx="74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FF00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00FF00"/>
                </a:solidFill>
                <a:latin typeface="+mn-lt"/>
              </a:rPr>
              <a:t>dyn</a:t>
            </a:r>
            <a:endParaRPr lang="en-US" sz="2400" baseline="-25000" dirty="0">
              <a:solidFill>
                <a:srgbClr val="00FF00"/>
              </a:solidFill>
              <a:latin typeface="+mn-lt"/>
            </a:endParaRPr>
          </a:p>
        </p:txBody>
      </p:sp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2" name="Down Arrow 1">
            <a:extLst>
              <a:ext uri="{FF2B5EF4-FFF2-40B4-BE49-F238E27FC236}">
                <a16:creationId xmlns:a16="http://schemas.microsoft.com/office/drawing/2014/main" id="{BE038C17-290A-2346-973B-CC3E5CC15A15}"/>
              </a:ext>
            </a:extLst>
          </p:cNvPr>
          <p:cNvSpPr/>
          <p:nvPr/>
        </p:nvSpPr>
        <p:spPr bwMode="auto">
          <a:xfrm>
            <a:off x="7507432" y="2203450"/>
            <a:ext cx="570706" cy="1193800"/>
          </a:xfrm>
          <a:prstGeom prst="downArrow">
            <a:avLst/>
          </a:prstGeom>
          <a:solidFill>
            <a:srgbClr val="00FF00"/>
          </a:solidFill>
          <a:ln w="25400" cap="flat" cmpd="sng" algn="ctr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19" name="Down Arrow 18">
            <a:extLst>
              <a:ext uri="{FF2B5EF4-FFF2-40B4-BE49-F238E27FC236}">
                <a16:creationId xmlns:a16="http://schemas.microsoft.com/office/drawing/2014/main" id="{D769075A-BEA4-9940-AD87-3D052FD39DBD}"/>
              </a:ext>
            </a:extLst>
          </p:cNvPr>
          <p:cNvSpPr/>
          <p:nvPr/>
        </p:nvSpPr>
        <p:spPr bwMode="auto">
          <a:xfrm>
            <a:off x="7640385" y="2254250"/>
            <a:ext cx="304800" cy="1054100"/>
          </a:xfrm>
          <a:prstGeom prst="downArrow">
            <a:avLst/>
          </a:prstGeom>
          <a:solidFill>
            <a:srgbClr val="FF0000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sp>
        <p:nvSpPr>
          <p:cNvPr id="20" name="Down Arrow 19">
            <a:extLst>
              <a:ext uri="{FF2B5EF4-FFF2-40B4-BE49-F238E27FC236}">
                <a16:creationId xmlns:a16="http://schemas.microsoft.com/office/drawing/2014/main" id="{BCB66DF3-6A1E-154B-BCF4-6A627936EC63}"/>
              </a:ext>
            </a:extLst>
          </p:cNvPr>
          <p:cNvSpPr>
            <a:spLocks noChangeAspect="1"/>
          </p:cNvSpPr>
          <p:nvPr/>
        </p:nvSpPr>
        <p:spPr bwMode="auto">
          <a:xfrm>
            <a:off x="7715511" y="2317750"/>
            <a:ext cx="154548" cy="952500"/>
          </a:xfrm>
          <a:prstGeom prst="down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395177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2800" y="1524000"/>
            <a:ext cx="1736725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 err="1">
                <a:solidFill>
                  <a:srgbClr val="FF6600"/>
                </a:solidFill>
              </a:rPr>
              <a:t>I</a:t>
            </a:r>
            <a:r>
              <a:rPr lang="en-US" i="1" baseline="-25000" dirty="0" err="1">
                <a:solidFill>
                  <a:srgbClr val="FF6600"/>
                </a:solidFill>
              </a:rPr>
              <a:t>dyn</a:t>
            </a:r>
            <a:r>
              <a:rPr lang="en-US" i="1" dirty="0">
                <a:solidFill>
                  <a:srgbClr val="FF6600"/>
                </a:solidFill>
              </a:rPr>
              <a:t>(t) </a:t>
            </a:r>
            <a:r>
              <a:rPr lang="en-US" dirty="0">
                <a:solidFill>
                  <a:srgbClr val="FF6600"/>
                </a:solidFill>
              </a:rPr>
              <a:t>– why is it changing?</a:t>
            </a:r>
          </a:p>
          <a:p>
            <a:pPr lvl="1"/>
            <a:r>
              <a:rPr lang="en-US" i="1" dirty="0"/>
              <a:t>I</a:t>
            </a:r>
            <a:r>
              <a:rPr lang="en-US" i="1" baseline="-25000" dirty="0"/>
              <a:t>ds</a:t>
            </a:r>
            <a:r>
              <a:rPr lang="en-US" i="1" dirty="0"/>
              <a:t> = </a:t>
            </a:r>
            <a:r>
              <a:rPr lang="en-US" i="1" dirty="0" err="1"/>
              <a:t>f(V</a:t>
            </a:r>
            <a:r>
              <a:rPr lang="en-US" i="1" baseline="-25000" dirty="0" err="1"/>
              <a:t>ds</a:t>
            </a:r>
            <a:r>
              <a:rPr lang="en-US" i="1" dirty="0" err="1"/>
              <a:t>,V</a:t>
            </a:r>
            <a:r>
              <a:rPr lang="en-US" i="1" baseline="-25000" dirty="0" err="1"/>
              <a:t>gs</a:t>
            </a:r>
            <a:r>
              <a:rPr lang="en-US" i="1" dirty="0"/>
              <a:t>) </a:t>
            </a:r>
          </a:p>
          <a:p>
            <a:pPr lvl="1"/>
            <a:r>
              <a:rPr lang="en-US" dirty="0"/>
              <a:t>and </a:t>
            </a:r>
            <a:r>
              <a:rPr lang="en-US" dirty="0" err="1"/>
              <a:t>V</a:t>
            </a:r>
            <a:r>
              <a:rPr lang="en-US" baseline="-25000" dirty="0" err="1"/>
              <a:t>gs</a:t>
            </a:r>
            <a:r>
              <a:rPr lang="en-US" dirty="0"/>
              <a:t>, </a:t>
            </a:r>
            <a:r>
              <a:rPr lang="en-US" dirty="0" err="1"/>
              <a:t>V</a:t>
            </a:r>
            <a:r>
              <a:rPr lang="en-US" baseline="-25000" dirty="0" err="1"/>
              <a:t>ds</a:t>
            </a:r>
            <a:r>
              <a:rPr lang="en-US" dirty="0"/>
              <a:t> changing</a:t>
            </a:r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50EA0CF-F237-E642-99BB-12A89F7EFC51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graphicFrame>
        <p:nvGraphicFramePr>
          <p:cNvPr id="5222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5933754"/>
              </p:ext>
            </p:extLst>
          </p:nvPr>
        </p:nvGraphicFramePr>
        <p:xfrm>
          <a:off x="609600" y="4724400"/>
          <a:ext cx="6926263" cy="1295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9" name="Equation" r:id="rId4" imgW="2374900" imgH="444500" progId="Equation.3">
                  <p:embed/>
                </p:oleObj>
              </mc:Choice>
              <mc:Fallback>
                <p:oleObj name="Equation" r:id="rId4" imgW="23749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724400"/>
                        <a:ext cx="6926263" cy="1295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908286"/>
              </p:ext>
            </p:extLst>
          </p:nvPr>
        </p:nvGraphicFramePr>
        <p:xfrm>
          <a:off x="609600" y="3810000"/>
          <a:ext cx="5578475" cy="1074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0" name="Equation" r:id="rId6" imgW="2044700" imgH="393700" progId="Equation.3">
                  <p:embed/>
                </p:oleObj>
              </mc:Choice>
              <mc:Fallback>
                <p:oleObj name="Equation" r:id="rId6" imgW="2044700" imgH="3937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810000"/>
                        <a:ext cx="5578475" cy="1074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363787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2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of each implementation? </a:t>
            </a:r>
            <a:r>
              <a:rPr lang="en-US" sz="2000" dirty="0">
                <a:solidFill>
                  <a:srgbClr val="FF6300"/>
                </a:solidFill>
              </a:rPr>
              <a:t>(</a:t>
            </a:r>
            <a:r>
              <a:rPr lang="en-US" sz="2000" dirty="0" err="1">
                <a:solidFill>
                  <a:srgbClr val="FF6300"/>
                </a:solidFill>
              </a:rPr>
              <a:t>lec</a:t>
            </a:r>
            <a:r>
              <a:rPr lang="en-US" sz="2000" dirty="0">
                <a:solidFill>
                  <a:srgbClr val="FF6300"/>
                </a:solidFill>
              </a:rPr>
              <a:t> 14, </a:t>
            </a:r>
            <a:r>
              <a:rPr lang="en-US" sz="2000" dirty="0" err="1">
                <a:solidFill>
                  <a:srgbClr val="FF6300"/>
                </a:solidFill>
              </a:rPr>
              <a:t>preclass</a:t>
            </a:r>
            <a:r>
              <a:rPr lang="en-US" sz="2000" dirty="0">
                <a:solidFill>
                  <a:srgbClr val="FF6300"/>
                </a:solidFill>
              </a:rPr>
              <a:t> 4)</a:t>
            </a:r>
            <a:endParaRPr lang="en-US" dirty="0">
              <a:solidFill>
                <a:srgbClr val="FF6300"/>
              </a:solidFill>
            </a:endParaRPr>
          </a:p>
        </p:txBody>
      </p:sp>
      <p:pic>
        <p:nvPicPr>
          <p:cNvPr id="2970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22312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4</a:t>
            </a:fld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38510" y="1201986"/>
            <a:ext cx="3788218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  <a:latin typeface="Garamond"/>
                <a:cs typeface="Garamond"/>
              </a:rPr>
              <a:t>n0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=R</a:t>
            </a:r>
            <a:r>
              <a:rPr lang="en-US" sz="2400" baseline="-25000" dirty="0">
                <a:solidFill>
                  <a:srgbClr val="0000FF"/>
                </a:solidFill>
                <a:latin typeface="Garamond"/>
                <a:cs typeface="Garamond"/>
              </a:rPr>
              <a:t>p0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Garamond"/>
                <a:cs typeface="Garamond"/>
              </a:rPr>
              <a:t>and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2R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n0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p0 </a:t>
            </a:r>
            <a:r>
              <a:rPr lang="en-US" sz="2400" dirty="0">
                <a:solidFill>
                  <a:srgbClr val="080808"/>
                </a:solidFill>
                <a:latin typeface="Garamond"/>
                <a:cs typeface="Garamond"/>
              </a:rPr>
              <a:t>cases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   </a:t>
            </a:r>
          </a:p>
        </p:txBody>
      </p:sp>
      <p:pic>
        <p:nvPicPr>
          <p:cNvPr id="21" name="Picture 20" descr="Diagram, schematic&#10;&#10;Description automatically generated">
            <a:extLst>
              <a:ext uri="{FF2B5EF4-FFF2-40B4-BE49-F238E27FC236}">
                <a16:creationId xmlns:a16="http://schemas.microsoft.com/office/drawing/2014/main" id="{9ED4652E-735E-1847-93ED-B691995498F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88889"/>
          <a:stretch/>
        </p:blipFill>
        <p:spPr>
          <a:xfrm>
            <a:off x="228600" y="3516313"/>
            <a:ext cx="5715000" cy="640531"/>
          </a:xfrm>
          <a:prstGeom prst="rect">
            <a:avLst/>
          </a:prstGeom>
        </p:spPr>
      </p:pic>
      <p:pic>
        <p:nvPicPr>
          <p:cNvPr id="22" name="Picture 21" descr="Diagram, schematic&#10;&#10;Description automatically generated">
            <a:extLst>
              <a:ext uri="{FF2B5EF4-FFF2-40B4-BE49-F238E27FC236}">
                <a16:creationId xmlns:a16="http://schemas.microsoft.com/office/drawing/2014/main" id="{2938A46F-9696-D947-9D1A-9781D2E5CCC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5028" b="32851"/>
          <a:stretch/>
        </p:blipFill>
        <p:spPr>
          <a:xfrm>
            <a:off x="228600" y="4160838"/>
            <a:ext cx="5715000" cy="1851651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3CB0D37-D895-1746-BC32-8E933FCB9085}"/>
              </a:ext>
            </a:extLst>
          </p:cNvPr>
          <p:cNvSpPr txBox="1"/>
          <p:nvPr/>
        </p:nvSpPr>
        <p:spPr>
          <a:xfrm>
            <a:off x="3481063" y="4748020"/>
            <a:ext cx="328936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A4DF3F0B-3BAE-5844-9731-4D79608E472F}"/>
              </a:ext>
            </a:extLst>
          </p:cNvPr>
          <p:cNvSpPr txBox="1"/>
          <p:nvPr/>
        </p:nvSpPr>
        <p:spPr>
          <a:xfrm>
            <a:off x="2971799" y="4748020"/>
            <a:ext cx="328936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62D5013-84FE-B944-A89D-EED9B68E9477}"/>
              </a:ext>
            </a:extLst>
          </p:cNvPr>
          <p:cNvSpPr txBox="1"/>
          <p:nvPr/>
        </p:nvSpPr>
        <p:spPr>
          <a:xfrm>
            <a:off x="4492204" y="4748020"/>
            <a:ext cx="328936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C0979252-E7A7-B545-B160-48456080030B}"/>
              </a:ext>
            </a:extLst>
          </p:cNvPr>
          <p:cNvSpPr txBox="1"/>
          <p:nvPr/>
        </p:nvSpPr>
        <p:spPr>
          <a:xfrm>
            <a:off x="3836503" y="4748020"/>
            <a:ext cx="620683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6C</a:t>
            </a:r>
            <a:r>
              <a:rPr lang="en-US" sz="2400" baseline="-25000" dirty="0">
                <a:solidFill>
                  <a:srgbClr val="0000FF"/>
                </a:solidFill>
                <a:latin typeface="Garamond"/>
                <a:cs typeface="Garamond"/>
              </a:rPr>
              <a:t>0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86E429B-FB72-C146-BCA3-AC02DEBFEE3B}"/>
              </a:ext>
            </a:extLst>
          </p:cNvPr>
          <p:cNvSpPr txBox="1"/>
          <p:nvPr/>
        </p:nvSpPr>
        <p:spPr>
          <a:xfrm>
            <a:off x="4971454" y="4748020"/>
            <a:ext cx="328936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4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E22347A-01C5-3D42-9781-4044CE7C5782}"/>
              </a:ext>
            </a:extLst>
          </p:cNvPr>
          <p:cNvSpPr txBox="1"/>
          <p:nvPr/>
        </p:nvSpPr>
        <p:spPr>
          <a:xfrm>
            <a:off x="5339386" y="4748020"/>
            <a:ext cx="620683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8C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B57BA5C-474A-524C-8A8C-DAF79413C49A}"/>
              </a:ext>
            </a:extLst>
          </p:cNvPr>
          <p:cNvSpPr txBox="1"/>
          <p:nvPr/>
        </p:nvSpPr>
        <p:spPr>
          <a:xfrm>
            <a:off x="838199" y="3593665"/>
            <a:ext cx="1493614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R</a:t>
            </a:r>
            <a:r>
              <a:rPr lang="en-US" sz="2400" i="1" baseline="-25000" dirty="0" err="1">
                <a:latin typeface="Garamond"/>
                <a:cs typeface="Garamond"/>
              </a:rPr>
              <a:t>drive</a:t>
            </a:r>
            <a:r>
              <a:rPr lang="en-US" sz="2400" i="1" dirty="0">
                <a:latin typeface="Garamond"/>
                <a:cs typeface="Garamond"/>
              </a:rPr>
              <a:t>=R</a:t>
            </a:r>
            <a:r>
              <a:rPr lang="en-US" sz="2400" i="1" baseline="-25000" dirty="0">
                <a:latin typeface="Garamond"/>
                <a:cs typeface="Garamond"/>
              </a:rPr>
              <a:t>0</a:t>
            </a:r>
            <a:r>
              <a:rPr lang="en-US" sz="2400" i="1" dirty="0">
                <a:latin typeface="Garamond"/>
                <a:cs typeface="Garamond"/>
              </a:rPr>
              <a:t>/2</a:t>
            </a:r>
          </a:p>
        </p:txBody>
      </p:sp>
    </p:spTree>
    <p:extLst>
      <p:ext uri="{BB962C8B-B14F-4D97-AF65-F5344CB8AC3E}">
        <p14:creationId xmlns:p14="http://schemas.microsoft.com/office/powerpoint/2010/main" val="9663195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Switching Energy – focus on </a:t>
            </a:r>
            <a:r>
              <a:rPr lang="en-US" sz="3200" i="1" dirty="0" err="1"/>
              <a:t>I</a:t>
            </a:r>
            <a:r>
              <a:rPr lang="en-US" sz="3200" i="1" baseline="-25000" dirty="0" err="1"/>
              <a:t>dyn</a:t>
            </a:r>
            <a:r>
              <a:rPr lang="en-US" sz="3200" i="1" dirty="0"/>
              <a:t>(t)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E9CAC90-ACEC-A848-882D-707987EFCDE4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sp>
        <p:nvSpPr>
          <p:cNvPr id="29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1981200"/>
            <a:ext cx="3437874" cy="4165600"/>
          </a:xfrm>
          <a:prstGeom prst="rect">
            <a:avLst/>
          </a:prstGeom>
        </p:spPr>
      </p:pic>
      <p:cxnSp>
        <p:nvCxnSpPr>
          <p:cNvPr id="13" name="Straight Arrow Connector 12"/>
          <p:cNvCxnSpPr/>
          <p:nvPr/>
        </p:nvCxnSpPr>
        <p:spPr bwMode="auto">
          <a:xfrm>
            <a:off x="7772400" y="38100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FF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4" name="Straight Arrow Connector 13"/>
          <p:cNvCxnSpPr/>
          <p:nvPr/>
        </p:nvCxnSpPr>
        <p:spPr bwMode="auto">
          <a:xfrm rot="5400000">
            <a:off x="7163594" y="4723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5" name="Straight Arrow Connector 14"/>
          <p:cNvCxnSpPr/>
          <p:nvPr/>
        </p:nvCxnSpPr>
        <p:spPr bwMode="auto">
          <a:xfrm rot="5400000">
            <a:off x="6249194" y="4723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6" name="TextBox 15"/>
          <p:cNvSpPr txBox="1"/>
          <p:nvPr/>
        </p:nvSpPr>
        <p:spPr>
          <a:xfrm>
            <a:off x="6259094" y="5181600"/>
            <a:ext cx="4539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FF0000"/>
                </a:solidFill>
                <a:latin typeface="+mn-lt"/>
              </a:rPr>
              <a:t>sc</a:t>
            </a:r>
            <a:endParaRPr lang="en-US" sz="2400" baseline="-25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15511" y="4572000"/>
            <a:ext cx="7104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0000FF"/>
                </a:solidFill>
                <a:latin typeface="+mn-lt"/>
              </a:rPr>
              <a:t>static</a:t>
            </a:r>
            <a:endParaRPr lang="en-US" sz="2400" baseline="-25000" dirty="0">
              <a:solidFill>
                <a:srgbClr val="0000FF"/>
              </a:solidFill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24800" y="3276600"/>
            <a:ext cx="74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FF00"/>
                </a:solidFill>
                <a:latin typeface="+mn-lt"/>
              </a:rPr>
              <a:t>I</a:t>
            </a:r>
            <a:r>
              <a:rPr lang="en-US" sz="2400" baseline="-25000" dirty="0" err="1">
                <a:solidFill>
                  <a:srgbClr val="00FF00"/>
                </a:solidFill>
                <a:latin typeface="+mn-lt"/>
              </a:rPr>
              <a:t>dyn</a:t>
            </a:r>
            <a:endParaRPr lang="en-US" sz="2400" baseline="-25000" dirty="0">
              <a:solidFill>
                <a:srgbClr val="00FF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258575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Switching Energy – focus on </a:t>
            </a:r>
            <a:r>
              <a:rPr lang="en-US" sz="3200" i="1" dirty="0" err="1"/>
              <a:t>I</a:t>
            </a:r>
            <a:r>
              <a:rPr lang="en-US" sz="3200" i="1" baseline="-25000" dirty="0" err="1"/>
              <a:t>dyn</a:t>
            </a:r>
            <a:r>
              <a:rPr lang="en-US" sz="3200" i="1" dirty="0"/>
              <a:t>(t)</a:t>
            </a:r>
          </a:p>
        </p:txBody>
      </p:sp>
      <p:graphicFrame>
        <p:nvGraphicFramePr>
          <p:cNvPr id="6" name="Content Placeholder 5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01479151"/>
              </p:ext>
            </p:extLst>
          </p:nvPr>
        </p:nvGraphicFramePr>
        <p:xfrm>
          <a:off x="1066800" y="3894138"/>
          <a:ext cx="2185988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23" name="Equation" r:id="rId3" imgW="977900" imgH="863600" progId="Equation.3">
                  <p:embed/>
                </p:oleObj>
              </mc:Choice>
              <mc:Fallback>
                <p:oleObj name="Equation" r:id="rId3" imgW="9779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94138"/>
                        <a:ext cx="2185988" cy="193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E9CAC90-ACEC-A848-882D-707987EFCDE4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9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400800" y="1524000"/>
            <a:ext cx="1736725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traight Arrow Connector 9"/>
          <p:cNvCxnSpPr/>
          <p:nvPr/>
        </p:nvCxnSpPr>
        <p:spPr bwMode="auto">
          <a:xfrm rot="5400000">
            <a:off x="6782594" y="2818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1" name="Straight Arrow Connector 10"/>
          <p:cNvCxnSpPr/>
          <p:nvPr/>
        </p:nvCxnSpPr>
        <p:spPr bwMode="auto">
          <a:xfrm>
            <a:off x="7391400" y="33528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5" name="TextBox 14"/>
          <p:cNvSpPr txBox="1"/>
          <p:nvPr/>
        </p:nvSpPr>
        <p:spPr>
          <a:xfrm>
            <a:off x="7543800" y="2819400"/>
            <a:ext cx="74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I</a:t>
            </a:r>
            <a:r>
              <a:rPr lang="en-US" sz="2400" baseline="-25000" dirty="0" err="1">
                <a:latin typeface="+mn-lt"/>
              </a:rPr>
              <a:t>dyn</a:t>
            </a:r>
            <a:endParaRPr lang="en-US" sz="2400" baseline="-25000" dirty="0">
              <a:latin typeface="+mn-lt"/>
            </a:endParaRPr>
          </a:p>
        </p:txBody>
      </p:sp>
      <p:sp>
        <p:nvSpPr>
          <p:cNvPr id="1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398091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Switching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E9CAC90-ACEC-A848-882D-707987EFCDE4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>
                <a:solidFill>
                  <a:srgbClr val="FF6600"/>
                </a:solidFill>
              </a:rPr>
              <a:t>Do we know what this is?</a:t>
            </a:r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0"/>
            <a:ext cx="1736725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6782594" y="2818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391400" y="33528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543800" y="2819400"/>
            <a:ext cx="74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I</a:t>
            </a:r>
            <a:r>
              <a:rPr lang="en-US" sz="2400" baseline="-25000" dirty="0" err="1">
                <a:latin typeface="+mn-lt"/>
              </a:rPr>
              <a:t>dyn</a:t>
            </a:r>
            <a:endParaRPr lang="en-US" sz="2400" baseline="-25000" dirty="0">
              <a:latin typeface="+mn-lt"/>
            </a:endParaRPr>
          </a:p>
        </p:txBody>
      </p:sp>
      <p:graphicFrame>
        <p:nvGraphicFramePr>
          <p:cNvPr id="13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8561577"/>
              </p:ext>
            </p:extLst>
          </p:nvPr>
        </p:nvGraphicFramePr>
        <p:xfrm>
          <a:off x="3124200" y="1752600"/>
          <a:ext cx="1752600" cy="7274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4" imgW="673100" imgH="279400" progId="Equation.3">
                  <p:embed/>
                </p:oleObj>
              </mc:Choice>
              <mc:Fallback>
                <p:oleObj name="Equation" r:id="rId4" imgW="673100" imgH="279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1752600"/>
                        <a:ext cx="1752600" cy="7274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4495654"/>
              </p:ext>
            </p:extLst>
          </p:nvPr>
        </p:nvGraphicFramePr>
        <p:xfrm>
          <a:off x="1066800" y="3894138"/>
          <a:ext cx="2185988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6" imgW="977900" imgH="863600" progId="Equation.3">
                  <p:embed/>
                </p:oleObj>
              </mc:Choice>
              <mc:Fallback>
                <p:oleObj name="Equation" r:id="rId6" imgW="9779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94138"/>
                        <a:ext cx="2185988" cy="193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590101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Switching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E9CAC90-ACEC-A848-882D-707987EFCDE4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685800" y="1143000"/>
            <a:ext cx="77724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>
                <a:solidFill>
                  <a:srgbClr val="080808"/>
                </a:solidFill>
              </a:rPr>
              <a:t>Do we know what this is?</a:t>
            </a: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  <a:p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8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0800" y="1524000"/>
            <a:ext cx="1736725" cy="3567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 bwMode="auto">
          <a:xfrm rot="5400000">
            <a:off x="6782594" y="2818606"/>
            <a:ext cx="10668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10" name="Straight Arrow Connector 9"/>
          <p:cNvCxnSpPr/>
          <p:nvPr/>
        </p:nvCxnSpPr>
        <p:spPr bwMode="auto">
          <a:xfrm>
            <a:off x="7391400" y="3352800"/>
            <a:ext cx="990600" cy="158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11" name="TextBox 10"/>
          <p:cNvSpPr txBox="1"/>
          <p:nvPr/>
        </p:nvSpPr>
        <p:spPr>
          <a:xfrm>
            <a:off x="7543800" y="2819400"/>
            <a:ext cx="749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+mn-lt"/>
              </a:rPr>
              <a:t>I</a:t>
            </a:r>
            <a:r>
              <a:rPr lang="en-US" sz="2400" baseline="-25000" dirty="0" err="1">
                <a:latin typeface="+mn-lt"/>
              </a:rPr>
              <a:t>dyn</a:t>
            </a:r>
            <a:endParaRPr lang="en-US" sz="2400" baseline="-25000" dirty="0">
              <a:latin typeface="+mn-lt"/>
            </a:endParaRPr>
          </a:p>
        </p:txBody>
      </p:sp>
      <p:graphicFrame>
        <p:nvGraphicFramePr>
          <p:cNvPr id="12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4009722"/>
              </p:ext>
            </p:extLst>
          </p:nvPr>
        </p:nvGraphicFramePr>
        <p:xfrm>
          <a:off x="1066800" y="3894138"/>
          <a:ext cx="2185988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79" name="Equation" r:id="rId4" imgW="977900" imgH="863600" progId="Equation.3">
                  <p:embed/>
                </p:oleObj>
              </mc:Choice>
              <mc:Fallback>
                <p:oleObj name="Equation" r:id="rId4" imgW="977900" imgH="863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3894138"/>
                        <a:ext cx="2185988" cy="19304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graphicFrame>
        <p:nvGraphicFramePr>
          <p:cNvPr id="15" name="Content Placeholder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9596637"/>
              </p:ext>
            </p:extLst>
          </p:nvPr>
        </p:nvGraphicFramePr>
        <p:xfrm>
          <a:off x="2390775" y="1766888"/>
          <a:ext cx="2597150" cy="1281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0" name="Equation" r:id="rId6" imgW="952500" imgH="469900" progId="Equation.3">
                  <p:embed/>
                </p:oleObj>
              </mc:Choice>
              <mc:Fallback>
                <p:oleObj name="Equation" r:id="rId6" imgW="952500" imgH="469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90775" y="1766888"/>
                        <a:ext cx="2597150" cy="12811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ight Arrow 1"/>
          <p:cNvSpPr/>
          <p:nvPr/>
        </p:nvSpPr>
        <p:spPr bwMode="auto">
          <a:xfrm>
            <a:off x="3810000" y="4572000"/>
            <a:ext cx="1066800" cy="381000"/>
          </a:xfrm>
          <a:prstGeom prst="rightArrow">
            <a:avLst/>
          </a:prstGeom>
          <a:solidFill>
            <a:srgbClr val="0000FF"/>
          </a:solidFill>
          <a:ln w="25400" cap="flat" cmpd="sng" algn="ctr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b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rgbClr val="000000"/>
              </a:solidFill>
              <a:effectLst/>
              <a:latin typeface="Tahoma" charset="0"/>
              <a:ea typeface="ＭＳ Ｐゴシック" charset="0"/>
            </a:endParaRP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5550060"/>
              </p:ext>
            </p:extLst>
          </p:nvPr>
        </p:nvGraphicFramePr>
        <p:xfrm>
          <a:off x="5029200" y="4343400"/>
          <a:ext cx="2196973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9881" name="Equation" r:id="rId8" imgW="596900" imgH="203200" progId="Equation.3">
                  <p:embed/>
                </p:oleObj>
              </mc:Choice>
              <mc:Fallback>
                <p:oleObj name="Equation" r:id="rId8" imgW="596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9200" y="4343400"/>
                        <a:ext cx="2196973" cy="7477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038600" y="5562600"/>
            <a:ext cx="38138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Garamond"/>
                <a:cs typeface="Garamond"/>
              </a:rPr>
              <a:t>Capacitor charging energy</a:t>
            </a:r>
          </a:p>
        </p:txBody>
      </p:sp>
    </p:spTree>
    <p:extLst>
      <p:ext uri="{BB962C8B-B14F-4D97-AF65-F5344CB8AC3E}">
        <p14:creationId xmlns:p14="http://schemas.microsoft.com/office/powerpoint/2010/main" val="1136308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Switching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Every time </a:t>
            </a:r>
            <a:r>
              <a:rPr lang="en-US"/>
              <a:t>output switches </a:t>
            </a:r>
            <a:r>
              <a:rPr lang="en-US" dirty="0"/>
              <a:t>0</a:t>
            </a:r>
            <a:r>
              <a:rPr lang="en-US" dirty="0">
                <a:sym typeface="Wingdings" charset="2"/>
              </a:rPr>
              <a:t>1 pay:</a:t>
            </a:r>
          </a:p>
          <a:p>
            <a:pPr lvl="1"/>
            <a:r>
              <a:rPr lang="en-US" dirty="0">
                <a:sym typeface="Wingdings" charset="2"/>
              </a:rPr>
              <a:t>E = CV</a:t>
            </a:r>
            <a:r>
              <a:rPr lang="en-US" baseline="30000" dirty="0">
                <a:sym typeface="Wingdings" charset="2"/>
              </a:rPr>
              <a:t>2</a:t>
            </a:r>
          </a:p>
          <a:p>
            <a:pPr lvl="1"/>
            <a:endParaRPr lang="en-US" baseline="30000" dirty="0">
              <a:sym typeface="Wingdings" charset="2"/>
            </a:endParaRPr>
          </a:p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(# 01 trans) × 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/ time</a:t>
            </a:r>
          </a:p>
          <a:p>
            <a:endParaRPr lang="en-US" dirty="0">
              <a:sym typeface="Wingdings" charset="2"/>
            </a:endParaRPr>
          </a:p>
          <a:p>
            <a:r>
              <a:rPr lang="en-US" dirty="0">
                <a:sym typeface="Wingdings" charset="2"/>
              </a:rPr>
              <a:t># 01 trans = ½ # of transitions</a:t>
            </a:r>
          </a:p>
          <a:p>
            <a:endParaRPr lang="en-US" dirty="0">
              <a:sym typeface="Wingdings" charset="2"/>
            </a:endParaRPr>
          </a:p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(# trans) × ½CV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/ time</a:t>
            </a:r>
          </a:p>
          <a:p>
            <a:endParaRPr lang="en-US" dirty="0">
              <a:sym typeface="Wingdings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8C51FCCA-952B-474D-9DCF-5A5A9D5EBA69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36440800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Charging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(#0</a:t>
            </a:r>
            <a:r>
              <a:rPr lang="en-US" dirty="0">
                <a:sym typeface="Wingdings"/>
              </a:rPr>
              <a:t>1</a:t>
            </a:r>
            <a:r>
              <a:rPr lang="en-US" dirty="0">
                <a:sym typeface="Wingdings" charset="2"/>
              </a:rPr>
              <a:t> trans) × 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/ time</a:t>
            </a:r>
          </a:p>
          <a:p>
            <a:r>
              <a:rPr lang="en-US" dirty="0">
                <a:sym typeface="Wingdings" charset="2"/>
              </a:rPr>
              <a:t>Often like to think about switching frequency </a:t>
            </a:r>
          </a:p>
          <a:p>
            <a:r>
              <a:rPr lang="en-US" dirty="0">
                <a:sym typeface="Wingdings" charset="2"/>
              </a:rPr>
              <a:t>Useful to consider per clock cycle </a:t>
            </a:r>
          </a:p>
          <a:p>
            <a:pPr lvl="1"/>
            <a:r>
              <a:rPr lang="en-US" dirty="0">
                <a:sym typeface="Wingdings" charset="2"/>
              </a:rPr>
              <a:t>Frequency f = 1/clock-period = clock-cycles/time</a:t>
            </a:r>
          </a:p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(#0</a:t>
            </a:r>
            <a:r>
              <a:rPr lang="en-US" dirty="0">
                <a:sym typeface="Wingdings"/>
              </a:rPr>
              <a:t>1</a:t>
            </a:r>
            <a:r>
              <a:rPr lang="en-US" dirty="0">
                <a:sym typeface="Wingdings" charset="2"/>
              </a:rPr>
              <a:t> trans/clock-cycle) 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f</a:t>
            </a:r>
          </a:p>
          <a:p>
            <a:endParaRPr lang="en-US" dirty="0">
              <a:sym typeface="Wingdings" charset="2"/>
            </a:endParaRPr>
          </a:p>
          <a:p>
            <a:endParaRPr lang="en-US" dirty="0">
              <a:sym typeface="Wingdings" charset="2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91A1C0D-E718-5245-9319-E22D3DC10DD5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257698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Data Dependent Activity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Consider an 8b counter</a:t>
            </a:r>
          </a:p>
          <a:p>
            <a:pPr lvl="1"/>
            <a:r>
              <a:rPr lang="en-US" dirty="0"/>
              <a:t>How often do each of the following switch?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Low bit?</a:t>
            </a:r>
          </a:p>
          <a:p>
            <a:pPr lvl="2"/>
            <a:r>
              <a:rPr lang="en-US" dirty="0">
                <a:solidFill>
                  <a:srgbClr val="FF6600"/>
                </a:solidFill>
              </a:rPr>
              <a:t>High bit?</a:t>
            </a:r>
          </a:p>
          <a:p>
            <a:r>
              <a:rPr lang="en-US" dirty="0"/>
              <a:t>Assuming random inputs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nand2? </a:t>
            </a:r>
          </a:p>
          <a:p>
            <a:pPr lvl="1"/>
            <a:r>
              <a:rPr lang="en-US" dirty="0">
                <a:solidFill>
                  <a:srgbClr val="FF6600"/>
                </a:solidFill>
              </a:rPr>
              <a:t>Activity at output of xor2?</a:t>
            </a:r>
          </a:p>
          <a:p>
            <a:pPr lvl="1"/>
            <a:endParaRPr lang="en-US" dirty="0">
              <a:solidFill>
                <a:srgbClr val="FF6600"/>
              </a:solidFill>
            </a:endParaRP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16545322-36F0-0340-884A-0A8C8265CF46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70811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3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Output Switching (random inputs)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86200" y="21112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00600" y="21112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29113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 bwMode="auto">
          <a:xfrm>
            <a:off x="4038600" y="2225582"/>
            <a:ext cx="784318" cy="7081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886200" y="29113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cxnSp>
        <p:nvCxnSpPr>
          <p:cNvPr id="27" name="Straight Arrow Connector 26"/>
          <p:cNvCxnSpPr>
            <a:stCxn id="7" idx="6"/>
            <a:endCxn id="8" idx="1"/>
          </p:cNvCxnSpPr>
          <p:nvPr/>
        </p:nvCxnSpPr>
        <p:spPr bwMode="auto">
          <a:xfrm flipV="1">
            <a:off x="4038600" y="2133600"/>
            <a:ext cx="784318" cy="53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038600" y="2987582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0"/>
            <a:endCxn id="8" idx="4"/>
          </p:cNvCxnSpPr>
          <p:nvPr/>
        </p:nvCxnSpPr>
        <p:spPr bwMode="auto">
          <a:xfrm flipV="1">
            <a:off x="3962400" y="2263682"/>
            <a:ext cx="914400" cy="647700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287820" y="192078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7820" y="268278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4191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P(</a:t>
            </a:r>
            <a:r>
              <a:rPr lang="en-US" sz="2400" dirty="0" err="1">
                <a:latin typeface="Garamond"/>
                <a:cs typeface="Garamond"/>
              </a:rPr>
              <a:t>out</a:t>
            </a:r>
            <a:r>
              <a:rPr lang="en-US" sz="2400" baseline="-25000" dirty="0" err="1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!=out</a:t>
            </a:r>
            <a:r>
              <a:rPr lang="en-US" sz="2400" baseline="-25000" dirty="0">
                <a:latin typeface="Garamond"/>
                <a:cs typeface="Garamond"/>
              </a:rPr>
              <a:t>i+1</a:t>
            </a:r>
            <a:r>
              <a:rPr lang="en-US" sz="2400" dirty="0">
                <a:latin typeface="Garamond"/>
                <a:cs typeface="Garamond"/>
              </a:rPr>
              <a:t>)=P(</a:t>
            </a:r>
            <a:r>
              <a:rPr lang="en-US" sz="2400" dirty="0" err="1">
                <a:latin typeface="Garamond"/>
                <a:cs typeface="Garamond"/>
              </a:rPr>
              <a:t>out</a:t>
            </a:r>
            <a:r>
              <a:rPr lang="en-US" sz="2400" baseline="-25000" dirty="0" err="1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=0)*P(out</a:t>
            </a:r>
            <a:r>
              <a:rPr lang="en-US" sz="2400" baseline="-25000" dirty="0">
                <a:latin typeface="Garamond"/>
                <a:cs typeface="Garamond"/>
              </a:rPr>
              <a:t>i+1</a:t>
            </a:r>
            <a:r>
              <a:rPr lang="en-US" sz="2400" dirty="0">
                <a:latin typeface="Garamond"/>
                <a:cs typeface="Garamond"/>
              </a:rPr>
              <a:t>=1)+P(</a:t>
            </a:r>
            <a:r>
              <a:rPr lang="en-US" sz="2400" dirty="0" err="1">
                <a:latin typeface="Garamond"/>
                <a:cs typeface="Garamond"/>
              </a:rPr>
              <a:t>out</a:t>
            </a:r>
            <a:r>
              <a:rPr lang="en-US" sz="2400" baseline="-25000" dirty="0" err="1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=1)*P(out</a:t>
            </a:r>
            <a:r>
              <a:rPr lang="en-US" sz="2400" baseline="-25000" dirty="0">
                <a:latin typeface="Garamond"/>
                <a:cs typeface="Garamond"/>
              </a:rPr>
              <a:t>i+1</a:t>
            </a:r>
            <a:r>
              <a:rPr lang="en-US" sz="2400" dirty="0">
                <a:latin typeface="Garamond"/>
                <a:cs typeface="Garamond"/>
              </a:rPr>
              <a:t>=0)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2641" y="3211717"/>
            <a:ext cx="254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9623" y="3211717"/>
            <a:ext cx="604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i+1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9145" y="1295400"/>
            <a:ext cx="206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Output states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143000" y="5105400"/>
            <a:ext cx="6477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dirty="0" err="1">
                <a:solidFill>
                  <a:srgbClr val="FF6600"/>
                </a:solidFill>
                <a:latin typeface="Garamond"/>
                <a:cs typeface="Garamond"/>
              </a:rPr>
              <a:t>Probablity</a:t>
            </a:r>
            <a:r>
              <a:rPr lang="en-US" sz="2400" dirty="0">
                <a:solidFill>
                  <a:srgbClr val="FF6600"/>
                </a:solidFill>
                <a:latin typeface="Garamond"/>
                <a:cs typeface="Garamond"/>
              </a:rPr>
              <a:t> of output switch of nand2? </a:t>
            </a:r>
          </a:p>
          <a:p>
            <a:pPr lvl="1"/>
            <a:r>
              <a:rPr lang="en-US" sz="2400" dirty="0" err="1">
                <a:solidFill>
                  <a:srgbClr val="FF6600"/>
                </a:solidFill>
                <a:latin typeface="Garamond"/>
                <a:cs typeface="Garamond"/>
              </a:rPr>
              <a:t>Probablity</a:t>
            </a:r>
            <a:r>
              <a:rPr lang="en-US" sz="2400" dirty="0">
                <a:solidFill>
                  <a:srgbClr val="FF6600"/>
                </a:solidFill>
                <a:latin typeface="Garamond"/>
                <a:cs typeface="Garamond"/>
              </a:rPr>
              <a:t> of output switch of xor2?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42067172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Gate Output Switching (random inputs)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A773770A-C64C-944E-9A95-A1B3DD7DDD21}" type="slidenum">
              <a:rPr lang="en-US" smtClean="0"/>
              <a:pPr>
                <a:defRPr/>
              </a:pPr>
              <a:t>48</a:t>
            </a:fld>
            <a:endParaRPr lang="en-US"/>
          </a:p>
        </p:txBody>
      </p:sp>
      <p:sp>
        <p:nvSpPr>
          <p:cNvPr id="7" name="Oval 6"/>
          <p:cNvSpPr/>
          <p:nvPr/>
        </p:nvSpPr>
        <p:spPr bwMode="auto">
          <a:xfrm>
            <a:off x="3886200" y="21112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4800600" y="21112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4800600" y="29113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cxnSp>
        <p:nvCxnSpPr>
          <p:cNvPr id="14" name="Straight Arrow Connector 13"/>
          <p:cNvCxnSpPr>
            <a:endCxn id="9" idx="1"/>
          </p:cNvCxnSpPr>
          <p:nvPr/>
        </p:nvCxnSpPr>
        <p:spPr bwMode="auto">
          <a:xfrm>
            <a:off x="4038600" y="2225582"/>
            <a:ext cx="784318" cy="708118"/>
          </a:xfrm>
          <a:prstGeom prst="straightConnector1">
            <a:avLst/>
          </a:prstGeom>
          <a:solidFill>
            <a:schemeClr val="accent1"/>
          </a:solidFill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3" name="Oval 22"/>
          <p:cNvSpPr/>
          <p:nvPr/>
        </p:nvSpPr>
        <p:spPr bwMode="auto">
          <a:xfrm>
            <a:off x="3886200" y="2911382"/>
            <a:ext cx="152400" cy="152400"/>
          </a:xfrm>
          <a:prstGeom prst="ellips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Garamond"/>
              <a:cs typeface="Garamond"/>
            </a:endParaRPr>
          </a:p>
        </p:txBody>
      </p:sp>
      <p:cxnSp>
        <p:nvCxnSpPr>
          <p:cNvPr id="27" name="Straight Arrow Connector 26"/>
          <p:cNvCxnSpPr>
            <a:stCxn id="7" idx="6"/>
            <a:endCxn id="8" idx="1"/>
          </p:cNvCxnSpPr>
          <p:nvPr/>
        </p:nvCxnSpPr>
        <p:spPr bwMode="auto">
          <a:xfrm flipV="1">
            <a:off x="4038600" y="2133600"/>
            <a:ext cx="784318" cy="53882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Straight Arrow Connector 27"/>
          <p:cNvCxnSpPr/>
          <p:nvPr/>
        </p:nvCxnSpPr>
        <p:spPr bwMode="auto">
          <a:xfrm>
            <a:off x="4038600" y="2987582"/>
            <a:ext cx="784318" cy="22318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>
            <a:stCxn id="23" idx="0"/>
            <a:endCxn id="8" idx="4"/>
          </p:cNvCxnSpPr>
          <p:nvPr/>
        </p:nvCxnSpPr>
        <p:spPr bwMode="auto">
          <a:xfrm flipV="1">
            <a:off x="3962400" y="2263682"/>
            <a:ext cx="914400" cy="6477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287820" y="192078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0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3287820" y="2682782"/>
            <a:ext cx="328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1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0" y="4191000"/>
            <a:ext cx="9067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P(out</a:t>
            </a:r>
            <a:r>
              <a:rPr lang="en-US" sz="2400" baseline="-25000" dirty="0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  <a:sym typeface="Wingdings"/>
              </a:rPr>
              <a:t>out</a:t>
            </a:r>
            <a:r>
              <a:rPr lang="en-US" sz="2400" baseline="-25000" dirty="0">
                <a:latin typeface="Garamond"/>
                <a:cs typeface="Garamond"/>
                <a:sym typeface="Wingdings"/>
              </a:rPr>
              <a:t>i+1</a:t>
            </a:r>
            <a:r>
              <a:rPr lang="en-US" sz="2400" dirty="0">
                <a:latin typeface="Garamond"/>
                <a:cs typeface="Garamond"/>
              </a:rPr>
              <a:t>=0</a:t>
            </a:r>
            <a:r>
              <a:rPr lang="en-US" sz="2400" dirty="0">
                <a:latin typeface="Garamond"/>
                <a:cs typeface="Garamond"/>
                <a:sym typeface="Wingdings"/>
              </a:rPr>
              <a:t>1</a:t>
            </a:r>
            <a:r>
              <a:rPr lang="en-US" sz="2400" dirty="0">
                <a:latin typeface="Garamond"/>
                <a:cs typeface="Garamond"/>
              </a:rPr>
              <a:t>)=P(</a:t>
            </a:r>
            <a:r>
              <a:rPr lang="en-US" sz="2400" dirty="0" err="1">
                <a:latin typeface="Garamond"/>
                <a:cs typeface="Garamond"/>
              </a:rPr>
              <a:t>out</a:t>
            </a:r>
            <a:r>
              <a:rPr lang="en-US" sz="2400" baseline="-25000" dirty="0" err="1">
                <a:latin typeface="Garamond"/>
                <a:cs typeface="Garamond"/>
              </a:rPr>
              <a:t>i</a:t>
            </a:r>
            <a:r>
              <a:rPr lang="en-US" sz="2400" dirty="0">
                <a:latin typeface="Garamond"/>
                <a:cs typeface="Garamond"/>
              </a:rPr>
              <a:t>=0)*P(out</a:t>
            </a:r>
            <a:r>
              <a:rPr lang="en-US" sz="2400" baseline="-25000" dirty="0">
                <a:latin typeface="Garamond"/>
                <a:cs typeface="Garamond"/>
              </a:rPr>
              <a:t>i+1</a:t>
            </a:r>
            <a:r>
              <a:rPr lang="en-US" sz="2400" dirty="0">
                <a:latin typeface="Garamond"/>
                <a:cs typeface="Garamond"/>
              </a:rPr>
              <a:t>=1)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82641" y="3211717"/>
            <a:ext cx="254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i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49623" y="3211717"/>
            <a:ext cx="60455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Garamond"/>
                <a:cs typeface="Garamond"/>
              </a:rPr>
              <a:t>i+1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179145" y="1295400"/>
            <a:ext cx="20659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Garamond"/>
                <a:cs typeface="Garamond"/>
              </a:rPr>
              <a:t>Output states</a:t>
            </a:r>
          </a:p>
        </p:txBody>
      </p:sp>
      <p:sp>
        <p:nvSpPr>
          <p:cNvPr id="1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22356399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Dynamic 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(#0</a:t>
            </a:r>
            <a:r>
              <a:rPr lang="en-US" dirty="0">
                <a:sym typeface="Wingdings"/>
              </a:rPr>
              <a:t>1 </a:t>
            </a:r>
            <a:r>
              <a:rPr lang="en-US" dirty="0">
                <a:sym typeface="Wingdings" charset="2"/>
              </a:rPr>
              <a:t>trans/clock-cycle) 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f</a:t>
            </a:r>
          </a:p>
          <a:p>
            <a:r>
              <a:rPr lang="en-US" dirty="0"/>
              <a:t>Let a = activity factor </a:t>
            </a:r>
          </a:p>
          <a:p>
            <a:pPr lvl="1">
              <a:buFontTx/>
              <a:buNone/>
            </a:pPr>
            <a:r>
              <a:rPr lang="en-US" dirty="0"/>
              <a:t>      a = average #tran</a:t>
            </a:r>
            <a:r>
              <a:rPr lang="en-US" baseline="-25000" dirty="0"/>
              <a:t>0</a:t>
            </a:r>
            <a:r>
              <a:rPr lang="en-US" baseline="-25000" dirty="0">
                <a:sym typeface="Wingdings"/>
              </a:rPr>
              <a:t>1</a:t>
            </a:r>
            <a:r>
              <a:rPr lang="en-US" dirty="0"/>
              <a:t>/clock</a:t>
            </a:r>
          </a:p>
          <a:p>
            <a:pPr lvl="1">
              <a:buFontTx/>
              <a:buNone/>
            </a:pPr>
            <a:r>
              <a:rPr lang="en-US" dirty="0"/>
              <a:t>		a = probability of #tran</a:t>
            </a:r>
            <a:r>
              <a:rPr lang="en-US" baseline="-25000" dirty="0"/>
              <a:t>0</a:t>
            </a:r>
            <a:r>
              <a:rPr lang="en-US" baseline="-25000" dirty="0">
                <a:sym typeface="Wingdings"/>
              </a:rPr>
              <a:t>1</a:t>
            </a:r>
            <a:endParaRPr lang="en-US" dirty="0"/>
          </a:p>
          <a:p>
            <a:endParaRPr lang="en-US" dirty="0">
              <a:sym typeface="Wingdings" charset="2"/>
            </a:endParaRPr>
          </a:p>
          <a:p>
            <a:r>
              <a:rPr lang="en-US" dirty="0" err="1">
                <a:sym typeface="Wingdings" charset="2"/>
              </a:rPr>
              <a:t>P</a:t>
            </a:r>
            <a:r>
              <a:rPr lang="en-US" baseline="-25000" dirty="0" err="1">
                <a:sym typeface="Wingdings" charset="2"/>
              </a:rPr>
              <a:t>dyn</a:t>
            </a:r>
            <a:r>
              <a:rPr lang="en-US" dirty="0">
                <a:sym typeface="Wingdings" charset="2"/>
              </a:rPr>
              <a:t> = aCV</a:t>
            </a:r>
            <a:r>
              <a:rPr lang="en-US" baseline="30000" dirty="0">
                <a:sym typeface="Wingdings" charset="2"/>
              </a:rPr>
              <a:t>2</a:t>
            </a:r>
            <a:r>
              <a:rPr lang="en-US" dirty="0">
                <a:sym typeface="Wingdings" charset="2"/>
              </a:rPr>
              <a:t> f</a:t>
            </a:r>
          </a:p>
          <a:p>
            <a:endParaRPr lang="en-US" dirty="0">
              <a:sym typeface="Wingdings" charset="2"/>
            </a:endParaRPr>
          </a:p>
          <a:p>
            <a:endParaRPr lang="en-US" dirty="0">
              <a:sym typeface="Wingdings" charset="2"/>
            </a:endParaRPr>
          </a:p>
          <a:p>
            <a:endParaRPr lang="en-US" dirty="0">
              <a:sym typeface="Wingdings" charset="2"/>
            </a:endParaRP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C8B36DDE-3A88-1A41-984F-D3EF84897D8E}" type="slidenum">
              <a:rPr lang="en-US" smtClean="0"/>
              <a:pPr>
                <a:defRPr/>
              </a:pPr>
              <a:t>49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934831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of each implementation? </a:t>
            </a:r>
            <a:r>
              <a:rPr lang="en-US" sz="2000" dirty="0">
                <a:solidFill>
                  <a:srgbClr val="FF6300"/>
                </a:solidFill>
              </a:rPr>
              <a:t>(</a:t>
            </a:r>
            <a:r>
              <a:rPr lang="en-US" sz="2000" dirty="0" err="1">
                <a:solidFill>
                  <a:srgbClr val="FF6300"/>
                </a:solidFill>
              </a:rPr>
              <a:t>lec</a:t>
            </a:r>
            <a:r>
              <a:rPr lang="en-US" sz="2000" dirty="0">
                <a:solidFill>
                  <a:srgbClr val="FF6300"/>
                </a:solidFill>
              </a:rPr>
              <a:t> 14, </a:t>
            </a:r>
            <a:r>
              <a:rPr lang="en-US" sz="2000" dirty="0" err="1">
                <a:solidFill>
                  <a:srgbClr val="FF6300"/>
                </a:solidFill>
              </a:rPr>
              <a:t>preclass</a:t>
            </a:r>
            <a:r>
              <a:rPr lang="en-US" sz="2000" dirty="0">
                <a:solidFill>
                  <a:srgbClr val="FF6300"/>
                </a:solidFill>
              </a:rPr>
              <a:t> 4)</a:t>
            </a:r>
            <a:endParaRPr lang="en-US" dirty="0">
              <a:solidFill>
                <a:srgbClr val="FF6300"/>
              </a:solidFill>
            </a:endParaRPr>
          </a:p>
        </p:txBody>
      </p:sp>
      <p:pic>
        <p:nvPicPr>
          <p:cNvPr id="29703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3733800"/>
            <a:ext cx="71770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5</a:t>
            </a:fld>
            <a:endParaRPr lang="en-US" sz="1600" dirty="0">
              <a:latin typeface="Garamond"/>
              <a:cs typeface="Garamond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85A7F7C-117B-074A-8BEA-A0DD04DD0614}"/>
              </a:ext>
            </a:extLst>
          </p:cNvPr>
          <p:cNvGrpSpPr/>
          <p:nvPr/>
        </p:nvGrpSpPr>
        <p:grpSpPr>
          <a:xfrm>
            <a:off x="152400" y="1070625"/>
            <a:ext cx="5715001" cy="2494318"/>
            <a:chOff x="228599" y="3463925"/>
            <a:chExt cx="6798778" cy="2967334"/>
          </a:xfrm>
        </p:grpSpPr>
        <p:pic>
          <p:nvPicPr>
            <p:cNvPr id="30" name="Picture 29" descr="Diagram, schematic&#10;&#10;Description automatically generated">
              <a:extLst>
                <a:ext uri="{FF2B5EF4-FFF2-40B4-BE49-F238E27FC236}">
                  <a16:creationId xmlns:a16="http://schemas.microsoft.com/office/drawing/2014/main" id="{196CCBB2-E345-B046-BF65-17C34B58CF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b="88889"/>
            <a:stretch/>
          </p:blipFill>
          <p:spPr>
            <a:xfrm>
              <a:off x="228600" y="3463925"/>
              <a:ext cx="6798777" cy="762000"/>
            </a:xfrm>
            <a:prstGeom prst="rect">
              <a:avLst/>
            </a:prstGeom>
          </p:spPr>
        </p:pic>
        <p:pic>
          <p:nvPicPr>
            <p:cNvPr id="31" name="Picture 30" descr="Diagram, schematic&#10;&#10;Description automatically generated">
              <a:extLst>
                <a:ext uri="{FF2B5EF4-FFF2-40B4-BE49-F238E27FC236}">
                  <a16:creationId xmlns:a16="http://schemas.microsoft.com/office/drawing/2014/main" id="{CF2C53D0-1AD7-1040-8BEF-824C2DD560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t="66508" b="953"/>
            <a:stretch/>
          </p:blipFill>
          <p:spPr>
            <a:xfrm>
              <a:off x="228599" y="4199730"/>
              <a:ext cx="6798777" cy="2231529"/>
            </a:xfrm>
            <a:prstGeom prst="rect">
              <a:avLst/>
            </a:prstGeom>
          </p:spPr>
        </p:pic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BB6801BE-C329-DE48-AAEA-AE8A5C09B47C}"/>
              </a:ext>
            </a:extLst>
          </p:cNvPr>
          <p:cNvSpPr txBox="1"/>
          <p:nvPr/>
        </p:nvSpPr>
        <p:spPr>
          <a:xfrm>
            <a:off x="643520" y="1182784"/>
            <a:ext cx="1493614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i="1" dirty="0" err="1">
                <a:latin typeface="Garamond"/>
                <a:cs typeface="Garamond"/>
              </a:rPr>
              <a:t>R</a:t>
            </a:r>
            <a:r>
              <a:rPr lang="en-US" sz="2400" i="1" baseline="-25000" dirty="0" err="1">
                <a:latin typeface="Garamond"/>
                <a:cs typeface="Garamond"/>
              </a:rPr>
              <a:t>drive</a:t>
            </a:r>
            <a:r>
              <a:rPr lang="en-US" sz="2400" i="1" dirty="0">
                <a:latin typeface="Garamond"/>
                <a:cs typeface="Garamond"/>
              </a:rPr>
              <a:t>=R</a:t>
            </a:r>
            <a:r>
              <a:rPr lang="en-US" sz="2400" i="1" baseline="-25000" dirty="0">
                <a:latin typeface="Garamond"/>
                <a:cs typeface="Garamond"/>
              </a:rPr>
              <a:t>0</a:t>
            </a:r>
            <a:r>
              <a:rPr lang="en-US" sz="2400" i="1" dirty="0">
                <a:latin typeface="Garamond"/>
                <a:cs typeface="Garamond"/>
              </a:rPr>
              <a:t>/2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46D9BB1-ADF8-9B49-BEFD-10F00474572A}"/>
              </a:ext>
            </a:extLst>
          </p:cNvPr>
          <p:cNvSpPr txBox="1"/>
          <p:nvPr/>
        </p:nvSpPr>
        <p:spPr>
          <a:xfrm>
            <a:off x="3401740" y="2359563"/>
            <a:ext cx="328936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9CC9AAA-4C7B-3C4B-9E58-D0BD215CE98F}"/>
              </a:ext>
            </a:extLst>
          </p:cNvPr>
          <p:cNvSpPr txBox="1"/>
          <p:nvPr/>
        </p:nvSpPr>
        <p:spPr>
          <a:xfrm>
            <a:off x="2845432" y="2359563"/>
            <a:ext cx="328936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4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49C86408-1238-8345-9F06-735802DD2F10}"/>
              </a:ext>
            </a:extLst>
          </p:cNvPr>
          <p:cNvSpPr txBox="1"/>
          <p:nvPr/>
        </p:nvSpPr>
        <p:spPr>
          <a:xfrm>
            <a:off x="4458601" y="2359563"/>
            <a:ext cx="328936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8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4483E63-6E93-5A46-B11E-8A781C6B2AA0}"/>
              </a:ext>
            </a:extLst>
          </p:cNvPr>
          <p:cNvSpPr txBox="1"/>
          <p:nvPr/>
        </p:nvSpPr>
        <p:spPr>
          <a:xfrm>
            <a:off x="3756420" y="2359563"/>
            <a:ext cx="620683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6C</a:t>
            </a:r>
            <a:r>
              <a:rPr lang="en-US" sz="2400" baseline="-25000" dirty="0">
                <a:solidFill>
                  <a:srgbClr val="0000FF"/>
                </a:solidFill>
                <a:latin typeface="Garamond"/>
                <a:cs typeface="Garamond"/>
              </a:rPr>
              <a:t>0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CE79C14-B4DA-6C41-9D21-5780BA39C715}"/>
              </a:ext>
            </a:extLst>
          </p:cNvPr>
          <p:cNvSpPr txBox="1"/>
          <p:nvPr/>
        </p:nvSpPr>
        <p:spPr>
          <a:xfrm>
            <a:off x="4884843" y="2359563"/>
            <a:ext cx="328936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2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424D1DE-5A82-1E4D-963D-02A9928A818F}"/>
              </a:ext>
            </a:extLst>
          </p:cNvPr>
          <p:cNvSpPr txBox="1"/>
          <p:nvPr/>
        </p:nvSpPr>
        <p:spPr>
          <a:xfrm>
            <a:off x="5167388" y="2359563"/>
            <a:ext cx="764954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10C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0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09E52A50-BDB5-5D4D-8D50-BB3F2683AA43}"/>
              </a:ext>
            </a:extLst>
          </p:cNvPr>
          <p:cNvSpPr txBox="1"/>
          <p:nvPr/>
        </p:nvSpPr>
        <p:spPr>
          <a:xfrm>
            <a:off x="4966252" y="3705968"/>
            <a:ext cx="3788218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  <a:latin typeface="Garamond"/>
                <a:cs typeface="Garamond"/>
              </a:rPr>
              <a:t>n0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=R</a:t>
            </a:r>
            <a:r>
              <a:rPr lang="en-US" sz="2400" baseline="-25000" dirty="0">
                <a:solidFill>
                  <a:srgbClr val="0000FF"/>
                </a:solidFill>
                <a:latin typeface="Garamond"/>
                <a:cs typeface="Garamond"/>
              </a:rPr>
              <a:t>p0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Garamond"/>
                <a:cs typeface="Garamond"/>
              </a:rPr>
              <a:t>and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2R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n0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p0 </a:t>
            </a:r>
            <a:r>
              <a:rPr lang="en-US" sz="2400" dirty="0">
                <a:solidFill>
                  <a:srgbClr val="080808"/>
                </a:solidFill>
                <a:latin typeface="Garamond"/>
                <a:cs typeface="Garamond"/>
              </a:rPr>
              <a:t>cases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45006623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Activity Factor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Let a = activity factor</a:t>
            </a:r>
          </a:p>
          <a:p>
            <a:pPr lvl="1"/>
            <a:r>
              <a:rPr lang="en-US" dirty="0"/>
              <a:t>a = average #tran</a:t>
            </a:r>
            <a:r>
              <a:rPr lang="en-US" baseline="-25000" dirty="0"/>
              <a:t>0</a:t>
            </a:r>
            <a:r>
              <a:rPr lang="en-US" baseline="-25000" dirty="0">
                <a:sym typeface="Wingdings"/>
              </a:rPr>
              <a:t>1</a:t>
            </a:r>
            <a:r>
              <a:rPr lang="en-US" dirty="0"/>
              <a:t>/clock</a:t>
            </a:r>
          </a:p>
          <a:p>
            <a:pPr lvl="1"/>
            <a:r>
              <a:rPr lang="en-US" dirty="0"/>
              <a:t>a = probability of #tran</a:t>
            </a:r>
            <a:r>
              <a:rPr lang="en-US" baseline="-25000" dirty="0"/>
              <a:t>0</a:t>
            </a:r>
            <a:r>
              <a:rPr lang="en-US" baseline="-25000" dirty="0">
                <a:sym typeface="Wingdings"/>
              </a:rPr>
              <a:t>1</a:t>
            </a:r>
            <a:endParaRPr lang="en-US" dirty="0"/>
          </a:p>
          <a:p>
            <a:pPr lvl="1"/>
            <a:endParaRPr lang="en-US" dirty="0"/>
          </a:p>
          <a:p>
            <a:pPr lvl="1">
              <a:buFontTx/>
              <a:buNone/>
            </a:pP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7723C7D0-C6A6-FA42-AD2B-EF6F0A0E71F9}" type="slidenum">
              <a:rPr lang="en-US" smtClean="0"/>
              <a:pPr/>
              <a:t>50</a:t>
            </a:fld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01477873"/>
              </p:ext>
            </p:extLst>
          </p:nvPr>
        </p:nvGraphicFramePr>
        <p:xfrm>
          <a:off x="2438400" y="3124200"/>
          <a:ext cx="4096512" cy="1600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2" name="Equation" r:id="rId3" imgW="1625600" imgH="635000" progId="Equation.3">
                  <p:embed/>
                </p:oleObj>
              </mc:Choice>
              <mc:Fallback>
                <p:oleObj name="Equation" r:id="rId3" imgW="1625600" imgH="6350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38400" y="3124200"/>
                        <a:ext cx="4096512" cy="1600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2450429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Ideas</a:t>
            </a:r>
          </a:p>
        </p:txBody>
      </p:sp>
      <p:sp>
        <p:nvSpPr>
          <p:cNvPr id="6144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Three components of power</a:t>
            </a:r>
          </a:p>
          <a:p>
            <a:pPr lvl="1"/>
            <a:r>
              <a:rPr lang="en-US" dirty="0"/>
              <a:t>Static</a:t>
            </a:r>
          </a:p>
          <a:p>
            <a:pPr lvl="1"/>
            <a:r>
              <a:rPr lang="en-US" dirty="0"/>
              <a:t>Dynamic</a:t>
            </a:r>
          </a:p>
          <a:p>
            <a:pPr lvl="1"/>
            <a:r>
              <a:rPr lang="en-US" dirty="0">
                <a:solidFill>
                  <a:srgbClr val="080808"/>
                </a:solidFill>
              </a:rPr>
              <a:t>Short-circuit (next time)</a:t>
            </a:r>
          </a:p>
          <a:p>
            <a:r>
              <a:rPr lang="en-US" i="1" dirty="0" err="1">
                <a:solidFill>
                  <a:srgbClr val="080808"/>
                </a:solidFill>
              </a:rPr>
              <a:t>P</a:t>
            </a:r>
            <a:r>
              <a:rPr lang="en-US" i="1" baseline="-25000" dirty="0" err="1">
                <a:solidFill>
                  <a:srgbClr val="080808"/>
                </a:solidFill>
              </a:rPr>
              <a:t>tot</a:t>
            </a:r>
            <a:r>
              <a:rPr lang="en-US" i="1" dirty="0">
                <a:solidFill>
                  <a:srgbClr val="080808"/>
                </a:solidFill>
              </a:rPr>
              <a:t> = </a:t>
            </a:r>
            <a:r>
              <a:rPr lang="en-US" i="1" dirty="0" err="1">
                <a:solidFill>
                  <a:srgbClr val="080808"/>
                </a:solidFill>
              </a:rPr>
              <a:t>P</a:t>
            </a:r>
            <a:r>
              <a:rPr lang="en-US" i="1" baseline="-25000" dirty="0" err="1">
                <a:solidFill>
                  <a:srgbClr val="080808"/>
                </a:solidFill>
              </a:rPr>
              <a:t>static</a:t>
            </a:r>
            <a:r>
              <a:rPr lang="en-US" i="1" dirty="0">
                <a:solidFill>
                  <a:srgbClr val="080808"/>
                </a:solidFill>
              </a:rPr>
              <a:t> + </a:t>
            </a:r>
            <a:r>
              <a:rPr lang="en-US" i="1" dirty="0" err="1">
                <a:solidFill>
                  <a:srgbClr val="080808"/>
                </a:solidFill>
              </a:rPr>
              <a:t>P</a:t>
            </a:r>
            <a:r>
              <a:rPr lang="en-US" i="1" baseline="-25000" dirty="0" err="1">
                <a:solidFill>
                  <a:srgbClr val="080808"/>
                </a:solidFill>
              </a:rPr>
              <a:t>dyn</a:t>
            </a:r>
            <a:r>
              <a:rPr lang="en-US" i="1" dirty="0">
                <a:solidFill>
                  <a:srgbClr val="080808"/>
                </a:solidFill>
              </a:rPr>
              <a:t>+ </a:t>
            </a:r>
            <a:r>
              <a:rPr lang="en-US" i="1" dirty="0" err="1">
                <a:solidFill>
                  <a:srgbClr val="080808"/>
                </a:solidFill>
              </a:rPr>
              <a:t>P</a:t>
            </a:r>
            <a:r>
              <a:rPr lang="en-US" i="1" baseline="-25000" dirty="0" err="1">
                <a:solidFill>
                  <a:srgbClr val="080808"/>
                </a:solidFill>
              </a:rPr>
              <a:t>sc</a:t>
            </a:r>
            <a:r>
              <a:rPr lang="en-US" i="1" baseline="-25000" dirty="0">
                <a:solidFill>
                  <a:srgbClr val="080808"/>
                </a:solidFill>
              </a:rPr>
              <a:t> 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341E31AD-DD40-114B-9145-EBB94F984635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19650191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Admin</a:t>
            </a:r>
          </a:p>
        </p:txBody>
      </p:sp>
      <p:sp>
        <p:nvSpPr>
          <p:cNvPr id="6041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HW 5 out now</a:t>
            </a:r>
          </a:p>
          <a:p>
            <a:pPr lvl="1"/>
            <a:r>
              <a:rPr lang="en-US" dirty="0"/>
              <a:t>A lot of SPICE</a:t>
            </a:r>
          </a:p>
          <a:p>
            <a:pPr lvl="1"/>
            <a:r>
              <a:rPr lang="en-US" dirty="0"/>
              <a:t>Start early</a:t>
            </a:r>
          </a:p>
          <a:p>
            <a:pPr lvl="1"/>
            <a:r>
              <a:rPr lang="en-US" dirty="0"/>
              <a:t>Create your schematics, icons and test schematics with care to minimize the time spent</a:t>
            </a:r>
          </a:p>
          <a:p>
            <a:pPr lvl="1"/>
            <a:r>
              <a:rPr lang="en-US" dirty="0"/>
              <a:t>Q 6 and 7 are extra credit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FEB810E9-E5D5-CF46-AB57-72440A830983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4348153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Delay of each implementation? </a:t>
            </a:r>
            <a:r>
              <a:rPr lang="en-US" sz="2000" dirty="0">
                <a:solidFill>
                  <a:srgbClr val="FF6300"/>
                </a:solidFill>
              </a:rPr>
              <a:t>(</a:t>
            </a:r>
            <a:r>
              <a:rPr lang="en-US" sz="2000" dirty="0" err="1">
                <a:solidFill>
                  <a:srgbClr val="FF6300"/>
                </a:solidFill>
              </a:rPr>
              <a:t>lec</a:t>
            </a:r>
            <a:r>
              <a:rPr lang="en-US" sz="2000" dirty="0">
                <a:solidFill>
                  <a:srgbClr val="FF6300"/>
                </a:solidFill>
              </a:rPr>
              <a:t> 14, </a:t>
            </a:r>
            <a:r>
              <a:rPr lang="en-US" sz="2000" dirty="0" err="1">
                <a:solidFill>
                  <a:srgbClr val="FF6300"/>
                </a:solidFill>
              </a:rPr>
              <a:t>preclass</a:t>
            </a:r>
            <a:r>
              <a:rPr lang="en-US" sz="2000" dirty="0">
                <a:solidFill>
                  <a:srgbClr val="FF6300"/>
                </a:solidFill>
              </a:rPr>
              <a:t> 4)</a:t>
            </a:r>
            <a:endParaRPr lang="en-US" dirty="0">
              <a:solidFill>
                <a:srgbClr val="FF6300"/>
              </a:solidFill>
            </a:endParaRPr>
          </a:p>
        </p:txBody>
      </p:sp>
      <p:pic>
        <p:nvPicPr>
          <p:cNvPr id="29702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1295400"/>
            <a:ext cx="7223125" cy="2046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3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3733800"/>
            <a:ext cx="7177088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sp>
        <p:nvSpPr>
          <p:cNvPr id="10" name="Slide Number Placeholder 4"/>
          <p:cNvSpPr>
            <a:spLocks noGrp="1"/>
          </p:cNvSpPr>
          <p:nvPr>
            <p:ph type="sldNum" sz="quarter" idx="4294967295"/>
          </p:nvPr>
        </p:nvSpPr>
        <p:spPr>
          <a:xfrm>
            <a:off x="7239000" y="6324600"/>
            <a:ext cx="1905000" cy="457200"/>
          </a:xfrm>
          <a:prstGeom prst="rect">
            <a:avLst/>
          </a:prstGeom>
        </p:spPr>
        <p:txBody>
          <a:bodyPr anchor="b"/>
          <a:lstStyle/>
          <a:p>
            <a:pPr algn="r"/>
            <a:fld id="{7723C7D0-C6A6-FA42-AD2B-EF6F0A0E71F9}" type="slidenum">
              <a:rPr lang="en-US" sz="1600" smtClean="0">
                <a:latin typeface="Garamond"/>
                <a:cs typeface="Garamond"/>
              </a:rPr>
              <a:pPr algn="r"/>
              <a:t>6</a:t>
            </a:fld>
            <a:endParaRPr lang="en-US" sz="1600" dirty="0">
              <a:latin typeface="Garamond"/>
              <a:cs typeface="Garamond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5AEC93F-0B58-304F-9D68-FEA03D2BD6BC}"/>
              </a:ext>
            </a:extLst>
          </p:cNvPr>
          <p:cNvSpPr txBox="1"/>
          <p:nvPr/>
        </p:nvSpPr>
        <p:spPr>
          <a:xfrm>
            <a:off x="4966252" y="3705968"/>
            <a:ext cx="3788218" cy="461665"/>
          </a:xfrm>
          <a:prstGeom prst="rect">
            <a:avLst/>
          </a:prstGeom>
          <a:noFill/>
          <a:ln w="28575" cmpd="sng">
            <a:noFill/>
          </a:ln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R</a:t>
            </a:r>
            <a:r>
              <a:rPr lang="en-US" sz="2400" baseline="-25000" dirty="0">
                <a:solidFill>
                  <a:srgbClr val="0000FF"/>
                </a:solidFill>
                <a:latin typeface="Garamond"/>
                <a:cs typeface="Garamond"/>
              </a:rPr>
              <a:t>n0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=R</a:t>
            </a:r>
            <a:r>
              <a:rPr lang="en-US" sz="2400" baseline="-25000" dirty="0">
                <a:solidFill>
                  <a:srgbClr val="0000FF"/>
                </a:solidFill>
                <a:latin typeface="Garamond"/>
                <a:cs typeface="Garamond"/>
              </a:rPr>
              <a:t>p0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080808"/>
                </a:solidFill>
                <a:latin typeface="Garamond"/>
                <a:cs typeface="Garamond"/>
              </a:rPr>
              <a:t>and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 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2R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n0</a:t>
            </a:r>
            <a:r>
              <a:rPr lang="en-US" sz="2400" dirty="0">
                <a:solidFill>
                  <a:srgbClr val="FF0000"/>
                </a:solidFill>
                <a:latin typeface="Garamond"/>
                <a:cs typeface="Garamond"/>
              </a:rPr>
              <a:t>=R</a:t>
            </a:r>
            <a:r>
              <a:rPr lang="en-US" sz="2400" baseline="-25000" dirty="0">
                <a:solidFill>
                  <a:srgbClr val="FF0000"/>
                </a:solidFill>
                <a:latin typeface="Garamond"/>
                <a:cs typeface="Garamond"/>
              </a:rPr>
              <a:t>p0 </a:t>
            </a:r>
            <a:r>
              <a:rPr lang="en-US" sz="2400" dirty="0">
                <a:solidFill>
                  <a:srgbClr val="080808"/>
                </a:solidFill>
                <a:latin typeface="Garamond"/>
                <a:cs typeface="Garamond"/>
              </a:rPr>
              <a:t>cases</a:t>
            </a:r>
            <a:r>
              <a:rPr lang="en-US" sz="2400" dirty="0">
                <a:solidFill>
                  <a:srgbClr val="0000FF"/>
                </a:solidFill>
                <a:latin typeface="Garamond"/>
                <a:cs typeface="Garamond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26449558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Take Away?</a:t>
            </a:r>
          </a:p>
        </p:txBody>
      </p:sp>
      <p:sp>
        <p:nvSpPr>
          <p:cNvPr id="9" name="Slide Number Placeholder 4"/>
          <p:cNvSpPr>
            <a:spLocks noGrp="1"/>
          </p:cNvSpPr>
          <p:nvPr>
            <p:ph type="sldNum" sz="quarter" idx="11"/>
          </p:nvPr>
        </p:nvSpPr>
        <p:spPr>
          <a:prstGeom prst="rect">
            <a:avLst/>
          </a:prstGeom>
        </p:spPr>
        <p:txBody>
          <a:bodyPr/>
          <a:lstStyle/>
          <a:p>
            <a:fld id="{7723C7D0-C6A6-FA42-AD2B-EF6F0A0E71F9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8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  <p:pic>
        <p:nvPicPr>
          <p:cNvPr id="3072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09800"/>
            <a:ext cx="3173413" cy="370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7" name="Picture 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2438400"/>
            <a:ext cx="485933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685800" y="1143000"/>
            <a:ext cx="7772400" cy="5029200"/>
          </a:xfrm>
          <a:prstGeom prst="rect">
            <a:avLst/>
          </a:prstGeom>
        </p:spPr>
        <p:txBody>
          <a:bodyPr/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0000"/>
              <a:buFont typeface="Wingdings" charset="0"/>
              <a:buChar char="q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charset="0"/>
              <a:buChar char="n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00FF00"/>
              </a:buClr>
              <a:buSzPct val="55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0000"/>
              <a:buFont typeface="Wingdings" charset="0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r>
              <a:rPr lang="en-US" dirty="0"/>
              <a:t>nor vs. </a:t>
            </a:r>
            <a:r>
              <a:rPr lang="en-US" dirty="0" err="1"/>
              <a:t>nand</a:t>
            </a:r>
            <a:r>
              <a:rPr lang="en-US" dirty="0"/>
              <a:t>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0461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Today</a:t>
            </a: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Power Sources</a:t>
            </a:r>
          </a:p>
          <a:p>
            <a:pPr lvl="1"/>
            <a:r>
              <a:rPr lang="en-US" dirty="0"/>
              <a:t>Static power</a:t>
            </a:r>
          </a:p>
          <a:p>
            <a:pPr lvl="1"/>
            <a:r>
              <a:rPr lang="en-US" dirty="0"/>
              <a:t>Switching power</a:t>
            </a:r>
          </a:p>
          <a:p>
            <a:pPr lvl="2"/>
            <a:r>
              <a:rPr lang="en-US" dirty="0"/>
              <a:t>Dynamic switching power</a:t>
            </a:r>
          </a:p>
          <a:p>
            <a:pPr lvl="2"/>
            <a:r>
              <a:rPr lang="en-US" dirty="0"/>
              <a:t>Short circuit power (if time)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E73F2B33-CD23-1C41-B5C2-39ED0800AE0C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1562323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05400" y="1828800"/>
            <a:ext cx="332105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Power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i="1" dirty="0"/>
              <a:t>P = I×V</a:t>
            </a:r>
          </a:p>
          <a:p>
            <a:endParaRPr lang="en-US" dirty="0"/>
          </a:p>
          <a:p>
            <a:r>
              <a:rPr lang="en-US" dirty="0"/>
              <a:t>Tricky part:</a:t>
            </a:r>
          </a:p>
          <a:p>
            <a:pPr lvl="1"/>
            <a:r>
              <a:rPr lang="en-US" dirty="0"/>
              <a:t>Understanding </a:t>
            </a:r>
            <a:r>
              <a:rPr lang="en-US" i="1" dirty="0"/>
              <a:t>I</a:t>
            </a:r>
          </a:p>
          <a:p>
            <a:pPr lvl="1"/>
            <a:r>
              <a:rPr lang="en-US" dirty="0"/>
              <a:t>(pairing with correct </a:t>
            </a:r>
            <a:r>
              <a:rPr lang="en-US" i="1" dirty="0"/>
              <a:t>V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9BA64152-F741-D141-9352-9A8020C70A46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7" name="Footer Placeholder 3"/>
          <p:cNvSpPr>
            <a:spLocks noGrp="1"/>
          </p:cNvSpPr>
          <p:nvPr>
            <p:ph type="ftr" sz="quarter" idx="3"/>
          </p:nvPr>
        </p:nvSpPr>
        <p:spPr>
          <a:xfrm>
            <a:off x="0" y="6324600"/>
            <a:ext cx="4953000" cy="457200"/>
          </a:xfrm>
        </p:spPr>
        <p:txBody>
          <a:bodyPr/>
          <a:lstStyle/>
          <a:p>
            <a:r>
              <a:rPr lang="en-US" altLang="ko-KR" dirty="0"/>
              <a:t>Penn ESE 370 Fall </a:t>
            </a:r>
            <a:r>
              <a:rPr lang="is-IS" altLang="ko-KR" dirty="0"/>
              <a:t>2021</a:t>
            </a:r>
            <a:r>
              <a:rPr lang="en-US" altLang="ko-KR" dirty="0"/>
              <a:t> - Khanna</a:t>
            </a:r>
          </a:p>
        </p:txBody>
      </p:sp>
    </p:spTree>
    <p:extLst>
      <p:ext uri="{BB962C8B-B14F-4D97-AF65-F5344CB8AC3E}">
        <p14:creationId xmlns:p14="http://schemas.microsoft.com/office/powerpoint/2010/main" val="2849564678"/>
      </p:ext>
    </p:extLst>
  </p:cSld>
  <p:clrMapOvr>
    <a:masterClrMapping/>
  </p:clrMapOvr>
</p:sld>
</file>

<file path=ppt/theme/theme1.xml><?xml version="1.0" encoding="utf-8"?>
<a:theme xmlns:a="http://schemas.openxmlformats.org/drawingml/2006/main" name="Penn">
  <a:themeElements>
    <a:clrScheme name="Blank Presentation 2">
      <a:dk1>
        <a:srgbClr val="000000"/>
      </a:dk1>
      <a:lt1>
        <a:srgbClr val="FFFFFF"/>
      </a:lt1>
      <a:dk2>
        <a:srgbClr val="333399"/>
      </a:dk2>
      <a:lt2>
        <a:srgbClr val="1C1C1C"/>
      </a:lt2>
      <a:accent1>
        <a:srgbClr val="00E4A8"/>
      </a:accent1>
      <a:accent2>
        <a:srgbClr val="FFCF01"/>
      </a:accent2>
      <a:accent3>
        <a:srgbClr val="FFFFFF"/>
      </a:accent3>
      <a:accent4>
        <a:srgbClr val="000000"/>
      </a:accent4>
      <a:accent5>
        <a:srgbClr val="AAEFD1"/>
      </a:accent5>
      <a:accent6>
        <a:srgbClr val="E7BB01"/>
      </a:accent6>
      <a:hlink>
        <a:srgbClr val="FF0000"/>
      </a:hlink>
      <a:folHlink>
        <a:srgbClr val="3333CC"/>
      </a:folHlink>
    </a:clrScheme>
    <a:fontScheme name="Blank Presentation">
      <a:majorFont>
        <a:latin typeface="Garamond"/>
        <a:ea typeface="ＭＳ Ｐゴシック"/>
        <a:cs typeface=""/>
      </a:majorFont>
      <a:minorFont>
        <a:latin typeface="Garamond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25400" cap="flat" cmpd="sng" algn="ctr">
          <a:solidFill>
            <a:schemeClr val="accent2"/>
          </a:solidFill>
          <a:prstDash val="solid"/>
          <a:round/>
          <a:headEnd type="none" w="med" len="med"/>
          <a:tailEnd type="triangle" w="med" len="med"/>
        </a:ln>
        <a:effectLst/>
        <a:extLst>
          <a:ext uri="{909E8E84-426E-40dd-AFC4-6F175D3DCCD1}">
            <a14:hiddenFill xmlns:a14="http://schemas.microsoft.com/office/drawing/2010/main" xmlns="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 xmlns="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b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Tahoma" charset="0"/>
            <a:ea typeface="ＭＳ Ｐゴシック" charset="0"/>
          </a:defRPr>
        </a:defPPr>
      </a:lstStyle>
    </a:lnDef>
  </a:objectDefaults>
  <a:extraClrSchemeLst>
    <a:extraClrScheme>
      <a:clrScheme name="Blank Presentation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Penn.potx</Template>
  <TotalTime>28162</TotalTime>
  <Words>1643</Words>
  <Application>Microsoft Macintosh PowerPoint</Application>
  <PresentationFormat>On-screen Show (4:3)</PresentationFormat>
  <Paragraphs>373</Paragraphs>
  <Slides>52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52</vt:i4>
      </vt:variant>
    </vt:vector>
  </HeadingPairs>
  <TitlesOfParts>
    <vt:vector size="60" baseType="lpstr">
      <vt:lpstr>Arial</vt:lpstr>
      <vt:lpstr>Garamond</vt:lpstr>
      <vt:lpstr>Symbol</vt:lpstr>
      <vt:lpstr>Tahoma</vt:lpstr>
      <vt:lpstr>Times New Roman</vt:lpstr>
      <vt:lpstr>Wingdings</vt:lpstr>
      <vt:lpstr>Penn</vt:lpstr>
      <vt:lpstr>Equation</vt:lpstr>
      <vt:lpstr>PowerPoint Presentation</vt:lpstr>
      <vt:lpstr>Previously</vt:lpstr>
      <vt:lpstr>And-Or Chain</vt:lpstr>
      <vt:lpstr>Delay of each implementation? (lec 14, preclass 4)</vt:lpstr>
      <vt:lpstr>Delay of each implementation? (lec 14, preclass 4)</vt:lpstr>
      <vt:lpstr>Delay of each implementation? (lec 14, preclass 4)</vt:lpstr>
      <vt:lpstr>Take Away?</vt:lpstr>
      <vt:lpstr>Today</vt:lpstr>
      <vt:lpstr>Power</vt:lpstr>
      <vt:lpstr>Inverter Current Simplification (preclass)</vt:lpstr>
      <vt:lpstr>Preclass 1</vt:lpstr>
      <vt:lpstr>Preclass 1</vt:lpstr>
      <vt:lpstr>Preclass 1</vt:lpstr>
      <vt:lpstr>Preclass 2</vt:lpstr>
      <vt:lpstr>Preclass 2</vt:lpstr>
      <vt:lpstr>Understanding Currents</vt:lpstr>
      <vt:lpstr>Operating Modes</vt:lpstr>
      <vt:lpstr>Operating Modes</vt:lpstr>
      <vt:lpstr>Operating Modes</vt:lpstr>
      <vt:lpstr>Operating Modes</vt:lpstr>
      <vt:lpstr>Static Power</vt:lpstr>
      <vt:lpstr>Data Dependent?</vt:lpstr>
      <vt:lpstr>Data Dependent?</vt:lpstr>
      <vt:lpstr>Data Dependent Leakage Current</vt:lpstr>
      <vt:lpstr>Data Dependent Leakage Current</vt:lpstr>
      <vt:lpstr>Understanding Currents</vt:lpstr>
      <vt:lpstr>Power: During Switching</vt:lpstr>
      <vt:lpstr>Power: During Switching</vt:lpstr>
      <vt:lpstr>Power: During Switching</vt:lpstr>
      <vt:lpstr>Power: During Switching</vt:lpstr>
      <vt:lpstr>Switching Currents</vt:lpstr>
      <vt:lpstr>Understanding Currents</vt:lpstr>
      <vt:lpstr>Power: During Switching</vt:lpstr>
      <vt:lpstr>Power: During Switching</vt:lpstr>
      <vt:lpstr>Switching Currents</vt:lpstr>
      <vt:lpstr>Currents Summary</vt:lpstr>
      <vt:lpstr>Switching</vt:lpstr>
      <vt:lpstr>Switching Currents</vt:lpstr>
      <vt:lpstr>Charging</vt:lpstr>
      <vt:lpstr>Switching Energy – focus on Idyn(t)</vt:lpstr>
      <vt:lpstr>Switching Energy – focus on Idyn(t)</vt:lpstr>
      <vt:lpstr>Switching Energy</vt:lpstr>
      <vt:lpstr>Switching Energy</vt:lpstr>
      <vt:lpstr>Switching Power</vt:lpstr>
      <vt:lpstr>Charging Power</vt:lpstr>
      <vt:lpstr>Data Dependent Activity</vt:lpstr>
      <vt:lpstr>Gate Output Switching (random inputs)</vt:lpstr>
      <vt:lpstr>Gate Output Switching (random inputs)</vt:lpstr>
      <vt:lpstr>Dynamic Power</vt:lpstr>
      <vt:lpstr>Activity Factor</vt:lpstr>
      <vt:lpstr>Ideas</vt:lpstr>
      <vt:lpstr>Admin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Vladimir Stojanovic</dc:creator>
  <cp:lastModifiedBy>Khanna, Tania</cp:lastModifiedBy>
  <cp:revision>2092</cp:revision>
  <cp:lastPrinted>2020-10-12T15:19:39Z</cp:lastPrinted>
  <dcterms:created xsi:type="dcterms:W3CDTF">2001-05-14T03:33:13Z</dcterms:created>
  <dcterms:modified xsi:type="dcterms:W3CDTF">2021-10-11T17:10:21Z</dcterms:modified>
</cp:coreProperties>
</file>