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301" r:id="rId2"/>
    <p:sldId id="259" r:id="rId3"/>
    <p:sldId id="279" r:id="rId4"/>
    <p:sldId id="280" r:id="rId5"/>
    <p:sldId id="281" r:id="rId6"/>
    <p:sldId id="282" r:id="rId7"/>
    <p:sldId id="261" r:id="rId8"/>
    <p:sldId id="289" r:id="rId9"/>
    <p:sldId id="343" r:id="rId10"/>
    <p:sldId id="354" r:id="rId11"/>
    <p:sldId id="355" r:id="rId12"/>
    <p:sldId id="348" r:id="rId13"/>
    <p:sldId id="344" r:id="rId14"/>
    <p:sldId id="345" r:id="rId15"/>
    <p:sldId id="290" r:id="rId16"/>
    <p:sldId id="291" r:id="rId17"/>
    <p:sldId id="356" r:id="rId18"/>
    <p:sldId id="292" r:id="rId19"/>
    <p:sldId id="315" r:id="rId20"/>
    <p:sldId id="357" r:id="rId21"/>
    <p:sldId id="295" r:id="rId22"/>
    <p:sldId id="358" r:id="rId23"/>
    <p:sldId id="296" r:id="rId24"/>
    <p:sldId id="359" r:id="rId25"/>
    <p:sldId id="331" r:id="rId26"/>
    <p:sldId id="306" r:id="rId27"/>
    <p:sldId id="360" r:id="rId28"/>
    <p:sldId id="327" r:id="rId29"/>
    <p:sldId id="335" r:id="rId30"/>
    <p:sldId id="347" r:id="rId31"/>
    <p:sldId id="336" r:id="rId32"/>
    <p:sldId id="346" r:id="rId33"/>
    <p:sldId id="316" r:id="rId34"/>
    <p:sldId id="319" r:id="rId35"/>
    <p:sldId id="320" r:id="rId36"/>
    <p:sldId id="321" r:id="rId37"/>
    <p:sldId id="351" r:id="rId38"/>
    <p:sldId id="329" r:id="rId39"/>
    <p:sldId id="322" r:id="rId40"/>
    <p:sldId id="325" r:id="rId41"/>
    <p:sldId id="314" r:id="rId42"/>
    <p:sldId id="313" r:id="rId4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FF00"/>
    <a:srgbClr val="FF7500"/>
    <a:srgbClr val="5F5F5F"/>
    <a:srgbClr val="808080"/>
    <a:srgbClr val="080808"/>
    <a:srgbClr val="B2B2B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0302" autoAdjust="0"/>
  </p:normalViewPr>
  <p:slideViewPr>
    <p:cSldViewPr>
      <p:cViewPr varScale="1">
        <p:scale>
          <a:sx n="97" d="100"/>
          <a:sy n="97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16:  October 13,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Energy and Power Tradeoffs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9692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nand2?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xor2?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1432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 (random inputs)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862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4038600" y="2225582"/>
            <a:ext cx="784318" cy="708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862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 flipV="1">
            <a:off x="4038600" y="2133600"/>
            <a:ext cx="784318" cy="53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038600" y="2987582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flipV="1">
            <a:off x="3962400" y="2263682"/>
            <a:ext cx="9144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87820" y="1920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7820" y="2682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191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!=out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)=P(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=0)*P(out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=1)+P(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=1)*P(out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2641" y="3211717"/>
            <a:ext cx="254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9623" y="3211717"/>
            <a:ext cx="60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145" y="1295400"/>
            <a:ext cx="206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Output states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80A189-D503-F741-BEFA-EF549E20125E}"/>
              </a:ext>
            </a:extLst>
          </p:cNvPr>
          <p:cNvSpPr/>
          <p:nvPr/>
        </p:nvSpPr>
        <p:spPr>
          <a:xfrm>
            <a:off x="1143000" y="5105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srgbClr val="FF6600"/>
                </a:solidFill>
                <a:latin typeface="Garamond"/>
                <a:cs typeface="Garamond"/>
              </a:rPr>
              <a:t>Probablity</a:t>
            </a:r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 of output switch of nand2? </a:t>
            </a:r>
          </a:p>
          <a:p>
            <a:pPr lvl="1"/>
            <a:r>
              <a:rPr lang="en-US" sz="2400" dirty="0" err="1">
                <a:solidFill>
                  <a:srgbClr val="FF6600"/>
                </a:solidFill>
                <a:latin typeface="Garamond"/>
                <a:cs typeface="Garamond"/>
              </a:rPr>
              <a:t>Probablity</a:t>
            </a:r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 of output switch of xor2?</a:t>
            </a:r>
          </a:p>
        </p:txBody>
      </p:sp>
    </p:spTree>
    <p:extLst>
      <p:ext uri="{BB962C8B-B14F-4D97-AF65-F5344CB8AC3E}">
        <p14:creationId xmlns:p14="http://schemas.microsoft.com/office/powerpoint/2010/main" val="262349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 (random inputs)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862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4038600" y="2225582"/>
            <a:ext cx="784318" cy="708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862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 flipV="1">
            <a:off x="4038600" y="2133600"/>
            <a:ext cx="784318" cy="53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038600" y="2987582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flipV="1">
            <a:off x="3962400" y="2263682"/>
            <a:ext cx="914400" cy="64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87820" y="1920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7820" y="2682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191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P(out</a:t>
            </a:r>
            <a:r>
              <a:rPr lang="en-US" sz="2400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  <a:sym typeface="Wingdings"/>
              </a:rPr>
              <a:t>out</a:t>
            </a:r>
            <a:r>
              <a:rPr lang="en-US" sz="2400" baseline="-25000" dirty="0">
                <a:latin typeface="Garamond"/>
                <a:cs typeface="Garamond"/>
                <a:sym typeface="Wingdings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=0</a:t>
            </a:r>
            <a:r>
              <a:rPr lang="en-US" sz="2400" dirty="0">
                <a:latin typeface="Garamond"/>
                <a:cs typeface="Garamond"/>
                <a:sym typeface="Wingdings"/>
              </a:rPr>
              <a:t>1</a:t>
            </a:r>
            <a:r>
              <a:rPr lang="en-US" sz="2400" dirty="0">
                <a:latin typeface="Garamond"/>
                <a:cs typeface="Garamond"/>
              </a:rPr>
              <a:t>)=P(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=0)*P(out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2641" y="3211717"/>
            <a:ext cx="254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9623" y="3211717"/>
            <a:ext cx="60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145" y="1295400"/>
            <a:ext cx="206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Output states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43491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 </a:t>
            </a:r>
            <a:r>
              <a:rPr lang="en-US" dirty="0">
                <a:sym typeface="Wingdings" charset="2"/>
              </a:rPr>
              <a:t>trans/clock-cycle)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r>
              <a:rPr lang="en-US" dirty="0"/>
              <a:t>Let a = activity factor </a:t>
            </a:r>
          </a:p>
          <a:p>
            <a:pPr lvl="1">
              <a:buFontTx/>
              <a:buNone/>
            </a:pPr>
            <a:r>
              <a:rPr lang="en-US" dirty="0"/>
              <a:t>      a = average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r>
              <a:rPr lang="en-US" dirty="0"/>
              <a:t>/clock</a:t>
            </a:r>
          </a:p>
          <a:p>
            <a:pPr lvl="1">
              <a:buFontTx/>
              <a:buNone/>
            </a:pPr>
            <a:r>
              <a:rPr lang="en-US" dirty="0"/>
              <a:t>		a = probability of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endParaRPr lang="en-US" dirty="0"/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aCV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B36DDE-3A88-1A41-984F-D3EF84897D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047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a = activity factor</a:t>
            </a:r>
          </a:p>
          <a:p>
            <a:pPr lvl="1"/>
            <a:r>
              <a:rPr lang="en-US" dirty="0"/>
              <a:t>a = average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r>
              <a:rPr lang="en-US" dirty="0"/>
              <a:t>/clock</a:t>
            </a:r>
          </a:p>
          <a:p>
            <a:pPr lvl="1"/>
            <a:r>
              <a:rPr lang="en-US" dirty="0"/>
              <a:t>a = probability of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endParaRPr lang="en-US" dirty="0"/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3124200"/>
          <a:ext cx="4096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3" imgW="1625600" imgH="635000" progId="Equation.3">
                  <p:embed/>
                </p:oleObj>
              </mc:Choice>
              <mc:Fallback>
                <p:oleObj name="Equation" r:id="rId3" imgW="1625600" imgH="635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124200"/>
                        <a:ext cx="40965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77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Short Circuit Power</a:t>
            </a:r>
          </a:p>
        </p:txBody>
      </p:sp>
    </p:spTree>
    <p:extLst>
      <p:ext uri="{BB962C8B-B14F-4D97-AF65-F5344CB8AC3E}">
        <p14:creationId xmlns:p14="http://schemas.microsoft.com/office/powerpoint/2010/main" val="66056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Circuit Power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V</a:t>
            </a:r>
            <a:r>
              <a:rPr lang="en-US" baseline="-25000" dirty="0"/>
              <a:t>TN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baseline="-25000" dirty="0"/>
              <a:t> </a:t>
            </a:r>
            <a:r>
              <a:rPr lang="en-US" dirty="0"/>
              <a:t>- V</a:t>
            </a:r>
            <a:r>
              <a:rPr lang="en-US" baseline="-25000" dirty="0"/>
              <a:t>TP</a:t>
            </a:r>
          </a:p>
          <a:p>
            <a:pPr lvl="1"/>
            <a:r>
              <a:rPr lang="en-US" dirty="0"/>
              <a:t>Both N and P devices conducting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592677-93D5-9343-AE41-50C0C3E73A5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2876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1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Circuit Power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V</a:t>
            </a:r>
            <a:r>
              <a:rPr lang="en-US" baseline="-25000" dirty="0"/>
              <a:t>TN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baseline="-25000" dirty="0"/>
              <a:t> </a:t>
            </a:r>
            <a:r>
              <a:rPr lang="en-US" dirty="0"/>
              <a:t>- V</a:t>
            </a:r>
            <a:r>
              <a:rPr lang="en-US" baseline="-25000" dirty="0"/>
              <a:t>TP</a:t>
            </a:r>
          </a:p>
          <a:p>
            <a:pPr lvl="1"/>
            <a:r>
              <a:rPr lang="en-US" dirty="0"/>
              <a:t>Both N and P devices conducting</a:t>
            </a:r>
          </a:p>
          <a:p>
            <a:r>
              <a:rPr lang="en-US" dirty="0"/>
              <a:t>Roughly: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592677-93D5-9343-AE41-50C0C3E73A5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524000"/>
            <a:ext cx="460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1943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8077994" y="3275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58200" y="29718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I</a:t>
            </a:r>
            <a:r>
              <a:rPr lang="en-US" sz="2400" baseline="-25000" dirty="0" err="1">
                <a:latin typeface="+mn-lt"/>
              </a:rPr>
              <a:t>sc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352800" y="4081046"/>
            <a:ext cx="4286250" cy="2776954"/>
            <a:chOff x="4572000" y="3276600"/>
            <a:chExt cx="4286250" cy="2776954"/>
          </a:xfrm>
        </p:grpSpPr>
        <p:grpSp>
          <p:nvGrpSpPr>
            <p:cNvPr id="49" name="Group 48"/>
            <p:cNvGrpSpPr/>
            <p:nvPr/>
          </p:nvGrpSpPr>
          <p:grpSpPr>
            <a:xfrm>
              <a:off x="4572000" y="3276600"/>
              <a:ext cx="4286250" cy="2602089"/>
              <a:chOff x="76200" y="3352799"/>
              <a:chExt cx="4286250" cy="2602089"/>
            </a:xfrm>
            <a:solidFill>
              <a:srgbClr val="FFFFFF"/>
            </a:solidFill>
          </p:grpSpPr>
          <p:pic>
            <p:nvPicPr>
              <p:cNvPr id="52" name="Picture 51" descr="day18_transition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7" b="56133"/>
              <a:stretch/>
            </p:blipFill>
            <p:spPr>
              <a:xfrm>
                <a:off x="76200" y="3352799"/>
                <a:ext cx="4286250" cy="2602089"/>
              </a:xfrm>
              <a:prstGeom prst="rect">
                <a:avLst/>
              </a:prstGeom>
              <a:grpFill/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54537" y="3974068"/>
                <a:ext cx="10354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Vdd-Vthp</a:t>
                </a:r>
                <a:endParaRPr lang="en-US" sz="16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1327150" y="420370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327150" y="443865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6" name="Group 55"/>
              <p:cNvGrpSpPr/>
              <p:nvPr/>
            </p:nvGrpSpPr>
            <p:grpSpPr>
              <a:xfrm>
                <a:off x="1695450" y="520911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64" name="Straight Connector 63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2654300" y="520276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1905000" y="5647265"/>
                <a:ext cx="762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>
                <a:off x="2895600" y="5647265"/>
                <a:ext cx="609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>
                <a:off x="1325031" y="5647265"/>
                <a:ext cx="381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762000" y="4953000"/>
                <a:ext cx="445454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Isc</a:t>
                </a:r>
                <a:endParaRPr lang="en-US" sz="160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0960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358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510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Peak Current</a:t>
            </a:r>
          </a:p>
        </p:txBody>
      </p:sp>
      <p:sp>
        <p:nvSpPr>
          <p:cNvPr id="440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1" baseline="-25000" dirty="0" err="1"/>
              <a:t>peak</a:t>
            </a:r>
            <a:r>
              <a:rPr lang="en-US" i="1" dirty="0"/>
              <a:t> </a:t>
            </a:r>
            <a:r>
              <a:rPr lang="en-US" dirty="0"/>
              <a:t>around </a:t>
            </a:r>
            <a:r>
              <a:rPr lang="en-US" i="1" dirty="0" err="1"/>
              <a:t>V</a:t>
            </a:r>
            <a:r>
              <a:rPr lang="en-US" i="1" baseline="-25000" dirty="0" err="1"/>
              <a:t>dd</a:t>
            </a:r>
            <a:r>
              <a:rPr lang="en-US" i="1" dirty="0"/>
              <a:t>/2</a:t>
            </a:r>
          </a:p>
          <a:p>
            <a:pPr lvl="1"/>
            <a:r>
              <a:rPr lang="en-US" dirty="0"/>
              <a:t>If |V</a:t>
            </a:r>
            <a:r>
              <a:rPr lang="en-US" baseline="-25000" dirty="0"/>
              <a:t>TN</a:t>
            </a:r>
            <a:r>
              <a:rPr lang="en-US" dirty="0"/>
              <a:t>|=|V</a:t>
            </a:r>
            <a:r>
              <a:rPr lang="en-US" baseline="-25000" dirty="0"/>
              <a:t>TP</a:t>
            </a:r>
            <a:r>
              <a:rPr lang="en-US" dirty="0"/>
              <a:t>| and sized equal rise/fall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736425-49C7-2145-8133-CD004DDF2A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1943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505200" y="2209800"/>
          <a:ext cx="35596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4" imgW="2044700" imgH="393700" progId="Equation.3">
                  <p:embed/>
                </p:oleObj>
              </mc:Choice>
              <mc:Fallback>
                <p:oleObj name="Equation" r:id="rId4" imgW="2044700" imgH="3937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355967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352800" y="4081046"/>
            <a:ext cx="4286250" cy="2776954"/>
            <a:chOff x="4572000" y="3276600"/>
            <a:chExt cx="4286250" cy="2776954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0" y="3276600"/>
              <a:ext cx="4286250" cy="2602089"/>
              <a:chOff x="76200" y="3352799"/>
              <a:chExt cx="4286250" cy="2602089"/>
            </a:xfrm>
            <a:solidFill>
              <a:srgbClr val="FFFFFF"/>
            </a:solidFill>
          </p:grpSpPr>
          <p:pic>
            <p:nvPicPr>
              <p:cNvPr id="33" name="Picture 32" descr="day18_transition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7" b="56133"/>
              <a:stretch/>
            </p:blipFill>
            <p:spPr>
              <a:xfrm>
                <a:off x="76200" y="3352799"/>
                <a:ext cx="4286250" cy="2602089"/>
              </a:xfrm>
              <a:prstGeom prst="rect">
                <a:avLst/>
              </a:prstGeom>
              <a:grp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54537" y="3974068"/>
                <a:ext cx="10354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Vdd-Vthp</a:t>
                </a:r>
                <a:endParaRPr lang="en-US" sz="16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1327150" y="420370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327150" y="443865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7" name="Group 36"/>
              <p:cNvGrpSpPr/>
              <p:nvPr/>
            </p:nvGrpSpPr>
            <p:grpSpPr>
              <a:xfrm>
                <a:off x="1695450" y="520911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45" name="Straight Connector 44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2654300" y="520276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9" name="Straight Connector 38"/>
              <p:cNvCxnSpPr/>
              <p:nvPr/>
            </p:nvCxnSpPr>
            <p:spPr bwMode="auto">
              <a:xfrm flipH="1">
                <a:off x="1905000" y="5647265"/>
                <a:ext cx="762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2895600" y="5647265"/>
                <a:ext cx="609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325031" y="5647265"/>
                <a:ext cx="381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762000" y="4953000"/>
                <a:ext cx="445454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Isc</a:t>
                </a:r>
                <a:endParaRPr lang="en-US" sz="16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0960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358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37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Peak Current</a:t>
            </a:r>
          </a:p>
        </p:txBody>
      </p:sp>
      <p:sp>
        <p:nvSpPr>
          <p:cNvPr id="440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1" baseline="-25000" dirty="0" err="1"/>
              <a:t>peak</a:t>
            </a:r>
            <a:r>
              <a:rPr lang="en-US" dirty="0"/>
              <a:t> around </a:t>
            </a:r>
            <a:r>
              <a:rPr lang="en-US" i="1" dirty="0" err="1"/>
              <a:t>V</a:t>
            </a:r>
            <a:r>
              <a:rPr lang="en-US" i="1" baseline="-25000" dirty="0" err="1"/>
              <a:t>dd</a:t>
            </a:r>
            <a:r>
              <a:rPr lang="en-US" i="1" dirty="0"/>
              <a:t>/2</a:t>
            </a:r>
          </a:p>
          <a:p>
            <a:pPr lvl="1"/>
            <a:r>
              <a:rPr lang="en-US" dirty="0"/>
              <a:t>If |V</a:t>
            </a:r>
            <a:r>
              <a:rPr lang="en-US" baseline="-25000" dirty="0"/>
              <a:t>TN</a:t>
            </a:r>
            <a:r>
              <a:rPr lang="en-US" dirty="0"/>
              <a:t>|=|V</a:t>
            </a:r>
            <a:r>
              <a:rPr lang="en-US" baseline="-25000" dirty="0"/>
              <a:t>TP</a:t>
            </a:r>
            <a:r>
              <a:rPr lang="en-US" dirty="0"/>
              <a:t>| and sized equal rise/fall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736425-49C7-2145-8133-CD004DDF2A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1943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505200" y="2209800"/>
          <a:ext cx="35596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4" imgW="2044700" imgH="393700" progId="Equation.3">
                  <p:embed/>
                </p:oleObj>
              </mc:Choice>
              <mc:Fallback>
                <p:oleObj name="Equation" r:id="rId4" imgW="2044700" imgH="3937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355967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886200" y="2971800"/>
          <a:ext cx="274264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6" imgW="1574800" imgH="393700" progId="Equation.3">
                  <p:embed/>
                </p:oleObj>
              </mc:Choice>
              <mc:Fallback>
                <p:oleObj name="Equation" r:id="rId6" imgW="1574800" imgH="393700" progId="Equation.3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274264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52800" y="4081046"/>
            <a:ext cx="4286250" cy="2776954"/>
            <a:chOff x="4572000" y="3276600"/>
            <a:chExt cx="4286250" cy="2776954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0" y="3276600"/>
              <a:ext cx="4286250" cy="2602089"/>
              <a:chOff x="76200" y="3352799"/>
              <a:chExt cx="4286250" cy="2602089"/>
            </a:xfrm>
            <a:solidFill>
              <a:srgbClr val="FFFFFF"/>
            </a:solidFill>
          </p:grpSpPr>
          <p:pic>
            <p:nvPicPr>
              <p:cNvPr id="16" name="Picture 15" descr="day18_transition.pdf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7" b="56133"/>
              <a:stretch/>
            </p:blipFill>
            <p:spPr>
              <a:xfrm>
                <a:off x="76200" y="3352799"/>
                <a:ext cx="4286250" cy="2602089"/>
              </a:xfrm>
              <a:prstGeom prst="rect">
                <a:avLst/>
              </a:prstGeom>
              <a:grp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4537" y="3974068"/>
                <a:ext cx="10354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Vdd-Vthp</a:t>
                </a:r>
                <a:endParaRPr lang="en-US" sz="16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>
                <a:off x="1327150" y="420370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327150" y="443865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0" name="Group 19"/>
              <p:cNvGrpSpPr/>
              <p:nvPr/>
            </p:nvGrpSpPr>
            <p:grpSpPr>
              <a:xfrm>
                <a:off x="1695450" y="520911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28" name="Straight Connector 27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654300" y="520276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26" name="Straight Connector 25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1905000" y="5647265"/>
                <a:ext cx="762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2895600" y="5647265"/>
                <a:ext cx="609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1325031" y="5647265"/>
                <a:ext cx="381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762000" y="4953000"/>
                <a:ext cx="445454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Isc</a:t>
                </a:r>
                <a:endParaRPr lang="en-US" sz="16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0960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58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36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components of power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Static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Dynamic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Short circuit</a:t>
            </a:r>
          </a:p>
          <a:p>
            <a:r>
              <a:rPr lang="en-US" dirty="0" err="1">
                <a:solidFill>
                  <a:srgbClr val="080808"/>
                </a:solidFill>
              </a:rPr>
              <a:t>P</a:t>
            </a:r>
            <a:r>
              <a:rPr lang="en-US" baseline="-25000" dirty="0" err="1">
                <a:solidFill>
                  <a:srgbClr val="080808"/>
                </a:solidFill>
              </a:rPr>
              <a:t>tot</a:t>
            </a:r>
            <a:r>
              <a:rPr lang="en-US" dirty="0">
                <a:solidFill>
                  <a:srgbClr val="080808"/>
                </a:solidFill>
              </a:rPr>
              <a:t> = </a:t>
            </a:r>
            <a:r>
              <a:rPr lang="en-US" dirty="0" err="1">
                <a:solidFill>
                  <a:srgbClr val="080808"/>
                </a:solidFill>
              </a:rPr>
              <a:t>P</a:t>
            </a:r>
            <a:r>
              <a:rPr lang="en-US" baseline="-25000" dirty="0" err="1">
                <a:solidFill>
                  <a:srgbClr val="080808"/>
                </a:solidFill>
              </a:rPr>
              <a:t>static</a:t>
            </a:r>
            <a:r>
              <a:rPr lang="en-US" dirty="0">
                <a:solidFill>
                  <a:srgbClr val="080808"/>
                </a:solidFill>
              </a:rPr>
              <a:t> + </a:t>
            </a:r>
            <a:r>
              <a:rPr lang="en-US" dirty="0" err="1">
                <a:solidFill>
                  <a:srgbClr val="080808"/>
                </a:solidFill>
              </a:rPr>
              <a:t>P</a:t>
            </a:r>
            <a:r>
              <a:rPr lang="en-US" baseline="-25000" dirty="0" err="1">
                <a:solidFill>
                  <a:srgbClr val="080808"/>
                </a:solidFill>
              </a:rPr>
              <a:t>dyn</a:t>
            </a:r>
            <a:r>
              <a:rPr lang="en-US" baseline="-25000" dirty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+ </a:t>
            </a:r>
            <a:r>
              <a:rPr lang="en-US" dirty="0" err="1">
                <a:solidFill>
                  <a:srgbClr val="080808"/>
                </a:solidFill>
              </a:rPr>
              <a:t>P</a:t>
            </a:r>
            <a:r>
              <a:rPr lang="en-US" baseline="-25000" dirty="0" err="1">
                <a:solidFill>
                  <a:srgbClr val="080808"/>
                </a:solidFill>
              </a:rPr>
              <a:t>sc</a:t>
            </a:r>
            <a:endParaRPr lang="en-US" baseline="-25000" dirty="0">
              <a:solidFill>
                <a:srgbClr val="080808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1E31AD-DD40-114B-9145-EBB94F9846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3625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52800" y="4081046"/>
            <a:ext cx="4286250" cy="2776954"/>
            <a:chOff x="4572000" y="3276600"/>
            <a:chExt cx="4286250" cy="2776954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0" y="3276600"/>
              <a:ext cx="4286250" cy="2602089"/>
              <a:chOff x="76200" y="3352799"/>
              <a:chExt cx="4286250" cy="2602089"/>
            </a:xfrm>
            <a:solidFill>
              <a:srgbClr val="FFFFFF"/>
            </a:solidFill>
          </p:grpSpPr>
          <p:pic>
            <p:nvPicPr>
              <p:cNvPr id="15" name="Picture 14" descr="day18_transition.pd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27" b="56133"/>
              <a:stretch/>
            </p:blipFill>
            <p:spPr>
              <a:xfrm>
                <a:off x="76200" y="3352799"/>
                <a:ext cx="4286250" cy="2602089"/>
              </a:xfrm>
              <a:prstGeom prst="rect">
                <a:avLst/>
              </a:prstGeom>
              <a:grp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54537" y="3974068"/>
                <a:ext cx="10354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Vdd-Vthp</a:t>
                </a:r>
                <a:endParaRPr lang="en-US" sz="1600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>
                <a:off x="1327150" y="420370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327150" y="4438650"/>
                <a:ext cx="225425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1695450" y="520911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27" name="Straight Connector 26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654300" y="5202765"/>
                <a:ext cx="228600" cy="457200"/>
                <a:chOff x="1676400" y="5181600"/>
                <a:chExt cx="304800" cy="457200"/>
              </a:xfrm>
              <a:grpFill/>
            </p:grpSpPr>
            <p:cxnSp>
              <p:nvCxnSpPr>
                <p:cNvPr id="25" name="Straight Connector 24"/>
                <p:cNvCxnSpPr/>
                <p:nvPr/>
              </p:nvCxnSpPr>
              <p:spPr bwMode="auto">
                <a:xfrm flipV="1">
                  <a:off x="16764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flipH="1" flipV="1">
                  <a:off x="1828800" y="5181600"/>
                  <a:ext cx="152400" cy="45720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1905000" y="5647265"/>
                <a:ext cx="762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2895600" y="5647265"/>
                <a:ext cx="609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1325031" y="5647265"/>
                <a:ext cx="3810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762000" y="4953000"/>
                <a:ext cx="445454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Isc</a:t>
                </a:r>
                <a:endParaRPr lang="en-US" sz="16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60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5800" y="5715000"/>
              <a:ext cx="4395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tsc</a:t>
              </a:r>
              <a:endParaRPr lang="en-US" sz="1600" dirty="0"/>
            </a:p>
          </p:txBody>
        </p:sp>
      </p:grp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Peak Current</a:t>
            </a:r>
          </a:p>
        </p:txBody>
      </p:sp>
      <p:sp>
        <p:nvSpPr>
          <p:cNvPr id="440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1" baseline="-25000" dirty="0" err="1"/>
              <a:t>peak</a:t>
            </a:r>
            <a:r>
              <a:rPr lang="en-US" dirty="0"/>
              <a:t> around </a:t>
            </a:r>
            <a:r>
              <a:rPr lang="en-US" i="1" dirty="0" err="1"/>
              <a:t>V</a:t>
            </a:r>
            <a:r>
              <a:rPr lang="en-US" i="1" baseline="-25000" dirty="0" err="1"/>
              <a:t>dd</a:t>
            </a:r>
            <a:r>
              <a:rPr lang="en-US" i="1" dirty="0"/>
              <a:t>/2</a:t>
            </a:r>
          </a:p>
          <a:p>
            <a:pPr lvl="1"/>
            <a:r>
              <a:rPr lang="en-US" dirty="0"/>
              <a:t>If |V</a:t>
            </a:r>
            <a:r>
              <a:rPr lang="en-US" baseline="-25000" dirty="0"/>
              <a:t>TN</a:t>
            </a:r>
            <a:r>
              <a:rPr lang="en-US" dirty="0"/>
              <a:t>|=|V</a:t>
            </a:r>
            <a:r>
              <a:rPr lang="en-US" baseline="-25000" dirty="0"/>
              <a:t>TP</a:t>
            </a:r>
            <a:r>
              <a:rPr lang="en-US" dirty="0"/>
              <a:t>| and sized equal rise/fall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736425-49C7-2145-8133-CD004DDF2A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1943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505200" y="2209800"/>
          <a:ext cx="35596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Equation" r:id="rId5" imgW="2044700" imgH="393700" progId="Equation.3">
                  <p:embed/>
                </p:oleObj>
              </mc:Choice>
              <mc:Fallback>
                <p:oleObj name="Equation" r:id="rId5" imgW="2044700" imgH="393700" progId="Equation.3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355967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886200" y="2971800"/>
          <a:ext cx="274264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7" imgW="1574800" imgH="393700" progId="Equation.3">
                  <p:embed/>
                </p:oleObj>
              </mc:Choice>
              <mc:Fallback>
                <p:oleObj name="Equation" r:id="rId7" imgW="1574800" imgH="3937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274264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886200" y="3733800"/>
          <a:ext cx="272113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Equation" r:id="rId9" imgW="1562100" imgH="393700" progId="Equation.3">
                  <p:embed/>
                </p:oleObj>
              </mc:Choice>
              <mc:Fallback>
                <p:oleObj name="Equation" r:id="rId9" imgW="1562100" imgH="3937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0"/>
                        <a:ext cx="272113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025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Circuit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look like switching an equivalent  capacitance, </a:t>
            </a:r>
            <a:r>
              <a:rPr lang="en-US" i="1" dirty="0"/>
              <a:t>C</a:t>
            </a:r>
            <a:r>
              <a:rPr lang="en-US" i="1" baseline="-25000" dirty="0"/>
              <a:t>SC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A52DA7B-2B31-1E47-9BD7-82695E3C01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F9655E-919C-314F-A241-428CE5839561}"/>
                  </a:ext>
                </a:extLst>
              </p:cNvPr>
              <p:cNvSpPr txBox="1"/>
              <p:nvPr/>
            </p:nvSpPr>
            <p:spPr>
              <a:xfrm>
                <a:off x="2362200" y="2514600"/>
                <a:ext cx="6406497" cy="1447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F9655E-919C-314F-A241-428CE583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14600"/>
                <a:ext cx="6406497" cy="1447640"/>
              </a:xfrm>
              <a:prstGeom prst="rect">
                <a:avLst/>
              </a:prstGeom>
              <a:blipFill>
                <a:blip r:embed="rId2"/>
                <a:stretch>
                  <a:fillRect l="-2178" t="-877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3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Circuit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look like switching an equivalent  capacitance, </a:t>
            </a:r>
            <a:r>
              <a:rPr lang="en-US" i="1" dirty="0"/>
              <a:t>C</a:t>
            </a:r>
            <a:r>
              <a:rPr lang="en-US" i="1" baseline="-25000" dirty="0"/>
              <a:t>SC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A52DA7B-2B31-1E47-9BD7-82695E3C01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33486"/>
              </p:ext>
            </p:extLst>
          </p:nvPr>
        </p:nvGraphicFramePr>
        <p:xfrm>
          <a:off x="3733800" y="4722652"/>
          <a:ext cx="20939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3" imgW="850900" imgH="495300" progId="Equation.3">
                  <p:embed/>
                </p:oleObj>
              </mc:Choice>
              <mc:Fallback>
                <p:oleObj name="Equation" r:id="rId3" imgW="850900" imgH="4953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2652"/>
                        <a:ext cx="2093913" cy="122237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6BC37-305D-F24F-B151-1FDACA1F7E3A}"/>
                  </a:ext>
                </a:extLst>
              </p:cNvPr>
              <p:cNvSpPr txBox="1"/>
              <p:nvPr/>
            </p:nvSpPr>
            <p:spPr>
              <a:xfrm>
                <a:off x="2362200" y="2514600"/>
                <a:ext cx="6406497" cy="1447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6BC37-305D-F24F-B151-1FDACA1F7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14600"/>
                <a:ext cx="6406497" cy="1447640"/>
              </a:xfrm>
              <a:prstGeom prst="rect">
                <a:avLst/>
              </a:prstGeom>
              <a:blipFill>
                <a:blip r:embed="rId5"/>
                <a:stretch>
                  <a:fillRect l="-2178" t="-877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time switch (0</a:t>
            </a:r>
            <a:r>
              <a:rPr lang="en-US" dirty="0">
                <a:sym typeface="Wingdings"/>
              </a:rPr>
              <a:t>1 and 10)</a:t>
            </a:r>
            <a:endParaRPr lang="en-US" dirty="0"/>
          </a:p>
          <a:p>
            <a:pPr lvl="1"/>
            <a:r>
              <a:rPr lang="en-US" dirty="0"/>
              <a:t>Also dissipate short-circuit energy: </a:t>
            </a:r>
            <a:r>
              <a:rPr lang="en-US" dirty="0">
                <a:sym typeface="Wingdings" charset="2"/>
              </a:rPr>
              <a:t>E = </a:t>
            </a:r>
            <a:r>
              <a:rPr lang="en-US" dirty="0"/>
              <a:t>C</a:t>
            </a:r>
            <a:r>
              <a:rPr lang="en-US" baseline="-25000" dirty="0"/>
              <a:t>sc</a:t>
            </a:r>
            <a:r>
              <a:rPr lang="en-US" dirty="0">
                <a:sym typeface="Wingdings" charset="2"/>
              </a:rPr>
              <a:t>V</a:t>
            </a:r>
            <a:r>
              <a:rPr lang="en-US" baseline="30000" dirty="0">
                <a:sym typeface="Wingdings" charset="2"/>
              </a:rPr>
              <a:t>2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cs</a:t>
            </a:r>
            <a:r>
              <a:rPr lang="en-US" dirty="0"/>
              <a:t> “fake” capacitance (for accounting)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F886B10-21A4-8742-A888-BEC302A877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4105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Power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baseline="-25000" dirty="0" err="1"/>
              <a:t>tot</a:t>
            </a:r>
            <a:r>
              <a:rPr lang="en-US" dirty="0"/>
              <a:t> = </a:t>
            </a:r>
            <a:r>
              <a:rPr lang="en-US" dirty="0" err="1">
                <a:solidFill>
                  <a:srgbClr val="0000FF"/>
                </a:solidFill>
              </a:rPr>
              <a:t>P</a:t>
            </a:r>
            <a:r>
              <a:rPr lang="en-US" baseline="-25000" dirty="0" err="1">
                <a:solidFill>
                  <a:srgbClr val="0000FF"/>
                </a:solidFill>
              </a:rPr>
              <a:t>static</a:t>
            </a:r>
            <a:r>
              <a:rPr lang="en-US" dirty="0"/>
              <a:t> +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sc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>
                <a:solidFill>
                  <a:srgbClr val="00B050"/>
                </a:solidFill>
              </a:rPr>
              <a:t>P</a:t>
            </a:r>
            <a:r>
              <a:rPr lang="en-US" baseline="-25000" dirty="0" err="1">
                <a:solidFill>
                  <a:srgbClr val="00B050"/>
                </a:solidFill>
              </a:rPr>
              <a:t>dyn</a:t>
            </a:r>
            <a:endParaRPr lang="en-US" baseline="-25000" dirty="0">
              <a:solidFill>
                <a:srgbClr val="00B050"/>
              </a:solidFill>
            </a:endParaRPr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olidFill>
                  <a:srgbClr val="00B050"/>
                </a:solidFill>
                <a:sym typeface="Wingdings" charset="2"/>
              </a:rPr>
              <a:t>P</a:t>
            </a:r>
            <a:r>
              <a:rPr lang="en-US" baseline="-25000" dirty="0" err="1">
                <a:solidFill>
                  <a:srgbClr val="00B050"/>
                </a:solidFill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Wingdings" charset="2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 charset="2"/>
              </a:rPr>
              <a:t>sc</a:t>
            </a:r>
            <a:r>
              <a:rPr lang="en-US" dirty="0">
                <a:sym typeface="Wingdings" charset="2"/>
              </a:rPr>
              <a:t> = </a:t>
            </a:r>
            <a:r>
              <a:rPr lang="en-US" dirty="0">
                <a:solidFill>
                  <a:srgbClr val="00B050"/>
                </a:solidFill>
                <a:sym typeface="Wingdings" charset="2"/>
              </a:rPr>
              <a:t>aC</a:t>
            </a:r>
            <a:r>
              <a:rPr lang="en-US" baseline="-25000" dirty="0">
                <a:solidFill>
                  <a:srgbClr val="00B050"/>
                </a:solidFill>
                <a:sym typeface="Wingdings" charset="2"/>
              </a:rPr>
              <a:t>load</a:t>
            </a:r>
            <a:r>
              <a:rPr lang="en-US" dirty="0">
                <a:solidFill>
                  <a:srgbClr val="00B050"/>
                </a:solidFill>
                <a:sym typeface="Wingdings" charset="2"/>
              </a:rPr>
              <a:t>V</a:t>
            </a:r>
            <a:r>
              <a:rPr lang="en-US" baseline="30000" dirty="0">
                <a:solidFill>
                  <a:srgbClr val="00B050"/>
                </a:solidFill>
                <a:sym typeface="Wingdings" charset="2"/>
              </a:rPr>
              <a:t>2</a:t>
            </a:r>
            <a:r>
              <a:rPr lang="en-US" dirty="0">
                <a:solidFill>
                  <a:srgbClr val="00B050"/>
                </a:solidFill>
                <a:sym typeface="Wingdings" charset="2"/>
              </a:rPr>
              <a:t>f</a:t>
            </a:r>
            <a:r>
              <a:rPr lang="en-US" dirty="0">
                <a:sym typeface="Wingdings" charset="2"/>
              </a:rPr>
              <a:t> + </a:t>
            </a:r>
            <a:r>
              <a:rPr lang="en-US" dirty="0">
                <a:solidFill>
                  <a:srgbClr val="FF0000"/>
                </a:solidFill>
                <a:sym typeface="Wingdings" charset="2"/>
              </a:rPr>
              <a:t>2aC</a:t>
            </a:r>
            <a:r>
              <a:rPr lang="en-US" baseline="-25000" dirty="0">
                <a:solidFill>
                  <a:srgbClr val="FF0000"/>
                </a:solidFill>
                <a:sym typeface="Wingdings" charset="2"/>
              </a:rPr>
              <a:t>sc</a:t>
            </a:r>
            <a:r>
              <a:rPr lang="en-US" dirty="0">
                <a:solidFill>
                  <a:srgbClr val="FF0000"/>
                </a:solidFill>
                <a:sym typeface="Wingdings" charset="2"/>
              </a:rPr>
              <a:t>V</a:t>
            </a:r>
            <a:r>
              <a:rPr lang="en-US" baseline="30000" dirty="0">
                <a:solidFill>
                  <a:srgbClr val="FF0000"/>
                </a:solidFill>
                <a:sym typeface="Wingdings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Wingdings" charset="2"/>
              </a:rPr>
              <a:t>f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tot</a:t>
            </a:r>
            <a:r>
              <a:rPr lang="en-US" dirty="0">
                <a:sym typeface="Wingdings" charset="2"/>
              </a:rPr>
              <a:t> ≈ a(</a:t>
            </a:r>
            <a:r>
              <a:rPr lang="en-US" dirty="0" err="1">
                <a:solidFill>
                  <a:srgbClr val="00B050"/>
                </a:solidFill>
                <a:sym typeface="Wingdings" charset="2"/>
              </a:rPr>
              <a:t>C</a:t>
            </a:r>
            <a:r>
              <a:rPr lang="en-US" baseline="-25000" dirty="0" err="1">
                <a:solidFill>
                  <a:srgbClr val="00B050"/>
                </a:solidFill>
                <a:sym typeface="Wingdings" charset="2"/>
              </a:rPr>
              <a:t>load</a:t>
            </a:r>
            <a:r>
              <a:rPr lang="en-US" baseline="-25000" dirty="0">
                <a:sym typeface="Wingdings" charset="2"/>
              </a:rPr>
              <a:t> </a:t>
            </a:r>
            <a:r>
              <a:rPr lang="en-US" dirty="0">
                <a:sym typeface="Wingdings" charset="2"/>
              </a:rPr>
              <a:t>+ </a:t>
            </a:r>
            <a:r>
              <a:rPr lang="en-US" dirty="0">
                <a:solidFill>
                  <a:srgbClr val="FF0000"/>
                </a:solidFill>
                <a:sym typeface="Wingdings" charset="2"/>
              </a:rPr>
              <a:t>2C</a:t>
            </a:r>
            <a:r>
              <a:rPr lang="en-US" baseline="-25000" dirty="0">
                <a:solidFill>
                  <a:srgbClr val="FF0000"/>
                </a:solidFill>
                <a:sym typeface="Wingdings" charset="2"/>
              </a:rPr>
              <a:t>sc</a:t>
            </a:r>
            <a:r>
              <a:rPr lang="en-US" dirty="0">
                <a:sym typeface="Wingdings" charset="2"/>
              </a:rPr>
              <a:t>)V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f + </a:t>
            </a:r>
            <a:r>
              <a:rPr lang="en-US" dirty="0">
                <a:solidFill>
                  <a:srgbClr val="0000FF"/>
                </a:solidFill>
                <a:sym typeface="Wingdings" charset="2"/>
              </a:rPr>
              <a:t>VI</a:t>
            </a:r>
            <a:r>
              <a:rPr lang="en-US" baseline="30000" dirty="0">
                <a:solidFill>
                  <a:srgbClr val="0000FF"/>
                </a:solidFill>
                <a:sym typeface="Wingdings" charset="2"/>
              </a:rPr>
              <a:t>’</a:t>
            </a:r>
            <a:r>
              <a:rPr lang="en-US" baseline="-25000" dirty="0">
                <a:solidFill>
                  <a:srgbClr val="0000FF"/>
                </a:solidFill>
                <a:sym typeface="Wingdings" charset="2"/>
              </a:rPr>
              <a:t>s</a:t>
            </a:r>
            <a:r>
              <a:rPr lang="en-US" dirty="0">
                <a:solidFill>
                  <a:srgbClr val="0000FF"/>
                </a:solidFill>
                <a:sym typeface="Wingdings" charset="2"/>
              </a:rPr>
              <a:t>(W/L)e</a:t>
            </a:r>
            <a:r>
              <a:rPr lang="en-US" baseline="30000" dirty="0">
                <a:solidFill>
                  <a:srgbClr val="0000FF"/>
                </a:solidFill>
                <a:sym typeface="Wingdings" charset="2"/>
              </a:rPr>
              <a:t>-Vt/(</a:t>
            </a:r>
            <a:r>
              <a:rPr lang="en-US" baseline="30000" dirty="0" err="1">
                <a:solidFill>
                  <a:srgbClr val="0000FF"/>
                </a:solidFill>
                <a:sym typeface="Wingdings" charset="2"/>
              </a:rPr>
              <a:t>nkT</a:t>
            </a:r>
            <a:r>
              <a:rPr lang="en-US" baseline="30000" dirty="0">
                <a:solidFill>
                  <a:srgbClr val="0000FF"/>
                </a:solidFill>
                <a:sym typeface="Wingdings" charset="2"/>
              </a:rPr>
              <a:t>/q)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pPr>
              <a:buFontTx/>
              <a:buNone/>
            </a:pPr>
            <a:endParaRPr lang="en-US" dirty="0">
              <a:sym typeface="Wingdings" charset="2"/>
            </a:endParaRPr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186921-C829-CD4C-9660-DCB6C8049B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069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Waveforms</a:t>
            </a:r>
          </a:p>
        </p:txBody>
      </p:sp>
      <p:pic>
        <p:nvPicPr>
          <p:cNvPr id="6" name="Content Placeholder 5" descr="screen-capture-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3461"/>
          <a:stretch/>
        </p:blipFill>
        <p:spPr>
          <a:xfrm>
            <a:off x="685800" y="1494656"/>
            <a:ext cx="7772400" cy="42254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64BCE74A-E287-BB40-B210-46FA9F55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1320800"/>
            <a:ext cx="7035800" cy="4673600"/>
          </a:xfrm>
        </p:spPr>
      </p:pic>
    </p:spTree>
    <p:extLst>
      <p:ext uri="{BB962C8B-B14F-4D97-AF65-F5344CB8AC3E}">
        <p14:creationId xmlns:p14="http://schemas.microsoft.com/office/powerpoint/2010/main" val="13253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772400" cy="403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static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dynamic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sc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860mV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Tradeoffs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Dynamic Power?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aCV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endParaRPr lang="en-US" dirty="0">
              <a:sym typeface="Wingdings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charset="2"/>
              </a:rPr>
              <a:t>How do we reduce dynamic power?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E900B74-2B8E-2248-A74E-EC52952905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9117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Dynamic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1A9431-444F-5F49-BEAA-029EAC4DD5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47193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Activity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3144" y="2514600"/>
            <a:ext cx="3312055" cy="1715444"/>
            <a:chOff x="836697" y="798662"/>
            <a:chExt cx="3312055" cy="1715444"/>
          </a:xfrm>
        </p:grpSpPr>
        <p:sp>
          <p:nvSpPr>
            <p:cNvPr id="7" name="Round Same Side Corner Rectangle 6"/>
            <p:cNvSpPr/>
            <p:nvPr/>
          </p:nvSpPr>
          <p:spPr bwMode="auto">
            <a:xfrm rot="5400000">
              <a:off x="1872520" y="90676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1169084" y="104920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1169084" y="126136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847103" y="7986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953" y="1032593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2" name="Round Same Side Corner Rectangle 11"/>
            <p:cNvSpPr/>
            <p:nvPr/>
          </p:nvSpPr>
          <p:spPr bwMode="auto">
            <a:xfrm rot="5400000">
              <a:off x="1872521" y="192917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1169085" y="207161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169085" y="228377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848319" y="1821072"/>
              <a:ext cx="32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697" y="2055003"/>
              <a:ext cx="34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 rot="5400000">
              <a:off x="2936333" y="1357102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" name="Elbow Connector 17"/>
            <p:cNvCxnSpPr>
              <a:stCxn id="7" idx="3"/>
            </p:cNvCxnSpPr>
            <p:nvPr/>
          </p:nvCxnSpPr>
          <p:spPr>
            <a:xfrm>
              <a:off x="2394982" y="1167994"/>
              <a:ext cx="541351" cy="34457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3"/>
            </p:cNvCxnSpPr>
            <p:nvPr/>
          </p:nvCxnSpPr>
          <p:spPr>
            <a:xfrm flipV="1">
              <a:off x="2394983" y="1727036"/>
              <a:ext cx="541350" cy="46336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2587" y="820239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2587" y="2144774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3458796" y="161738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843711" y="141777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76059" y="2514600"/>
            <a:ext cx="4682187" cy="1758995"/>
            <a:chOff x="4489612" y="754363"/>
            <a:chExt cx="4682187" cy="1758995"/>
          </a:xfrm>
        </p:grpSpPr>
        <p:grpSp>
          <p:nvGrpSpPr>
            <p:cNvPr id="25" name="Group 24"/>
            <p:cNvGrpSpPr/>
            <p:nvPr/>
          </p:nvGrpSpPr>
          <p:grpSpPr>
            <a:xfrm>
              <a:off x="4489612" y="754363"/>
              <a:ext cx="3992231" cy="1758995"/>
              <a:chOff x="694553" y="646262"/>
              <a:chExt cx="3992231" cy="1758995"/>
            </a:xfrm>
          </p:grpSpPr>
          <p:sp>
            <p:nvSpPr>
              <p:cNvPr id="28" name="Round Same Side Corner Rectangle 27"/>
              <p:cNvSpPr/>
              <p:nvPr/>
            </p:nvSpPr>
            <p:spPr bwMode="auto">
              <a:xfrm rot="5400000">
                <a:off x="1720120" y="754363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ound Same Side Corner Rectangle 28"/>
              <p:cNvSpPr/>
              <p:nvPr/>
            </p:nvSpPr>
            <p:spPr bwMode="auto">
              <a:xfrm rot="5400000">
                <a:off x="2942221" y="1298610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ound Same Side Corner Rectangle 29"/>
              <p:cNvSpPr/>
              <p:nvPr/>
            </p:nvSpPr>
            <p:spPr bwMode="auto">
              <a:xfrm rot="5400000">
                <a:off x="4164322" y="1842856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1" name="Elbow Connector 30"/>
              <p:cNvCxnSpPr>
                <a:stCxn id="28" idx="3"/>
              </p:cNvCxnSpPr>
              <p:nvPr/>
            </p:nvCxnSpPr>
            <p:spPr>
              <a:xfrm>
                <a:off x="2242582" y="1015594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>
                <a:off x="3464683" y="1556871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1016684" y="896804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1016684" y="1108968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2237170" y="1664780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3460885" y="2220591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694703" y="64626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553" y="880193"/>
                <a:ext cx="32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19066" y="1451740"/>
                <a:ext cx="323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10826" y="2035925"/>
                <a:ext cx="34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16304" y="880193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40576" y="1480114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8481843" y="219040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8866758" y="199079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65348" y="1440359"/>
            <a:ext cx="964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7393" y="1447800"/>
            <a:ext cx="1197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Chain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03252"/>
              </p:ext>
            </p:extLst>
          </p:nvPr>
        </p:nvGraphicFramePr>
        <p:xfrm>
          <a:off x="2438400" y="4495800"/>
          <a:ext cx="4096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4" imgW="1625600" imgH="635000" progId="Equation.3">
                  <p:embed/>
                </p:oleObj>
              </mc:Choice>
              <mc:Fallback>
                <p:oleObj name="Equation" r:id="rId4" imgW="16256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4495800"/>
                        <a:ext cx="40965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4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Activity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3144" y="2514600"/>
            <a:ext cx="3312055" cy="1715444"/>
            <a:chOff x="836697" y="798662"/>
            <a:chExt cx="3312055" cy="1715444"/>
          </a:xfrm>
        </p:grpSpPr>
        <p:sp>
          <p:nvSpPr>
            <p:cNvPr id="7" name="Round Same Side Corner Rectangle 6"/>
            <p:cNvSpPr/>
            <p:nvPr/>
          </p:nvSpPr>
          <p:spPr bwMode="auto">
            <a:xfrm rot="5400000">
              <a:off x="1872520" y="90676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1169084" y="104920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1169084" y="126136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847103" y="7986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953" y="1032593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2" name="Round Same Side Corner Rectangle 11"/>
            <p:cNvSpPr/>
            <p:nvPr/>
          </p:nvSpPr>
          <p:spPr bwMode="auto">
            <a:xfrm rot="5400000">
              <a:off x="1872521" y="192917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1169085" y="207161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169085" y="228377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848319" y="1821072"/>
              <a:ext cx="32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697" y="2055003"/>
              <a:ext cx="34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 rot="5400000">
              <a:off x="2936333" y="1357102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" name="Elbow Connector 17"/>
            <p:cNvCxnSpPr>
              <a:stCxn id="7" idx="3"/>
            </p:cNvCxnSpPr>
            <p:nvPr/>
          </p:nvCxnSpPr>
          <p:spPr>
            <a:xfrm>
              <a:off x="2394982" y="1167994"/>
              <a:ext cx="541351" cy="34457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3"/>
            </p:cNvCxnSpPr>
            <p:nvPr/>
          </p:nvCxnSpPr>
          <p:spPr>
            <a:xfrm flipV="1">
              <a:off x="2394983" y="1727036"/>
              <a:ext cx="541350" cy="46336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2587" y="820239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2587" y="2144774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3458796" y="161738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843711" y="141777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76059" y="2514600"/>
            <a:ext cx="4682187" cy="1758995"/>
            <a:chOff x="4489612" y="754363"/>
            <a:chExt cx="4682187" cy="1758995"/>
          </a:xfrm>
        </p:grpSpPr>
        <p:grpSp>
          <p:nvGrpSpPr>
            <p:cNvPr id="25" name="Group 24"/>
            <p:cNvGrpSpPr/>
            <p:nvPr/>
          </p:nvGrpSpPr>
          <p:grpSpPr>
            <a:xfrm>
              <a:off x="4489612" y="754363"/>
              <a:ext cx="3992231" cy="1758995"/>
              <a:chOff x="694553" y="646262"/>
              <a:chExt cx="3992231" cy="1758995"/>
            </a:xfrm>
          </p:grpSpPr>
          <p:sp>
            <p:nvSpPr>
              <p:cNvPr id="28" name="Round Same Side Corner Rectangle 27"/>
              <p:cNvSpPr/>
              <p:nvPr/>
            </p:nvSpPr>
            <p:spPr bwMode="auto">
              <a:xfrm rot="5400000">
                <a:off x="1720120" y="754363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ound Same Side Corner Rectangle 28"/>
              <p:cNvSpPr/>
              <p:nvPr/>
            </p:nvSpPr>
            <p:spPr bwMode="auto">
              <a:xfrm rot="5400000">
                <a:off x="2942221" y="1298610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ound Same Side Corner Rectangle 29"/>
              <p:cNvSpPr/>
              <p:nvPr/>
            </p:nvSpPr>
            <p:spPr bwMode="auto">
              <a:xfrm rot="5400000">
                <a:off x="4164322" y="1842856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1" name="Elbow Connector 30"/>
              <p:cNvCxnSpPr>
                <a:stCxn id="28" idx="3"/>
              </p:cNvCxnSpPr>
              <p:nvPr/>
            </p:nvCxnSpPr>
            <p:spPr>
              <a:xfrm>
                <a:off x="2242582" y="1015594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>
                <a:off x="3464683" y="1556871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1016684" y="896804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1016684" y="1108968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2237170" y="1664780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3460885" y="2220591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694703" y="64626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553" y="880193"/>
                <a:ext cx="32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19066" y="1451740"/>
                <a:ext cx="323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10826" y="2035925"/>
                <a:ext cx="34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16304" y="880193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40576" y="1480114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8481843" y="219040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8866758" y="199079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65348" y="1440359"/>
            <a:ext cx="964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7393" y="1447800"/>
            <a:ext cx="1197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Chain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76366"/>
              </p:ext>
            </p:extLst>
          </p:nvPr>
        </p:nvGraphicFramePr>
        <p:xfrm>
          <a:off x="2438400" y="4495800"/>
          <a:ext cx="4096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4" imgW="1625600" imgH="635000" progId="Equation.3">
                  <p:embed/>
                </p:oleObj>
              </mc:Choice>
              <mc:Fallback>
                <p:oleObj name="Equation" r:id="rId4" imgW="16256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4495800"/>
                        <a:ext cx="40965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013388" y="33528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15/256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4200" y="27432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15/256</a:t>
            </a:r>
          </a:p>
        </p:txBody>
      </p:sp>
    </p:spTree>
    <p:extLst>
      <p:ext uri="{BB962C8B-B14F-4D97-AF65-F5344CB8AC3E}">
        <p14:creationId xmlns:p14="http://schemas.microsoft.com/office/powerpoint/2010/main" val="2199392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Activity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3144" y="2514600"/>
            <a:ext cx="3312055" cy="1715444"/>
            <a:chOff x="836697" y="798662"/>
            <a:chExt cx="3312055" cy="1715444"/>
          </a:xfrm>
        </p:grpSpPr>
        <p:sp>
          <p:nvSpPr>
            <p:cNvPr id="7" name="Round Same Side Corner Rectangle 6"/>
            <p:cNvSpPr/>
            <p:nvPr/>
          </p:nvSpPr>
          <p:spPr bwMode="auto">
            <a:xfrm rot="5400000">
              <a:off x="1872520" y="90676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1169084" y="104920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1169084" y="126136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847103" y="7986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953" y="1032593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2" name="Round Same Side Corner Rectangle 11"/>
            <p:cNvSpPr/>
            <p:nvPr/>
          </p:nvSpPr>
          <p:spPr bwMode="auto">
            <a:xfrm rot="5400000">
              <a:off x="1872521" y="1929173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1169085" y="2071614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169085" y="2283778"/>
              <a:ext cx="70343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848319" y="1821072"/>
              <a:ext cx="32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697" y="2055003"/>
              <a:ext cx="34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 rot="5400000">
              <a:off x="2936333" y="1357102"/>
              <a:ext cx="522462" cy="52246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" name="Elbow Connector 17"/>
            <p:cNvCxnSpPr>
              <a:stCxn id="7" idx="3"/>
            </p:cNvCxnSpPr>
            <p:nvPr/>
          </p:nvCxnSpPr>
          <p:spPr>
            <a:xfrm>
              <a:off x="2394982" y="1167994"/>
              <a:ext cx="541351" cy="34457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3"/>
            </p:cNvCxnSpPr>
            <p:nvPr/>
          </p:nvCxnSpPr>
          <p:spPr>
            <a:xfrm flipV="1">
              <a:off x="2394983" y="1727036"/>
              <a:ext cx="541350" cy="463368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2587" y="820239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2587" y="2144774"/>
              <a:ext cx="43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3458796" y="161738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843711" y="141777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76059" y="2514600"/>
            <a:ext cx="4682187" cy="1758995"/>
            <a:chOff x="4489612" y="754363"/>
            <a:chExt cx="4682187" cy="1758995"/>
          </a:xfrm>
        </p:grpSpPr>
        <p:grpSp>
          <p:nvGrpSpPr>
            <p:cNvPr id="25" name="Group 24"/>
            <p:cNvGrpSpPr/>
            <p:nvPr/>
          </p:nvGrpSpPr>
          <p:grpSpPr>
            <a:xfrm>
              <a:off x="4489612" y="754363"/>
              <a:ext cx="3992231" cy="1758995"/>
              <a:chOff x="694553" y="646262"/>
              <a:chExt cx="3992231" cy="1758995"/>
            </a:xfrm>
          </p:grpSpPr>
          <p:sp>
            <p:nvSpPr>
              <p:cNvPr id="28" name="Round Same Side Corner Rectangle 27"/>
              <p:cNvSpPr/>
              <p:nvPr/>
            </p:nvSpPr>
            <p:spPr bwMode="auto">
              <a:xfrm rot="5400000">
                <a:off x="1720120" y="754363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ound Same Side Corner Rectangle 28"/>
              <p:cNvSpPr/>
              <p:nvPr/>
            </p:nvSpPr>
            <p:spPr bwMode="auto">
              <a:xfrm rot="5400000">
                <a:off x="2942221" y="1298610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ound Same Side Corner Rectangle 29"/>
              <p:cNvSpPr/>
              <p:nvPr/>
            </p:nvSpPr>
            <p:spPr bwMode="auto">
              <a:xfrm rot="5400000">
                <a:off x="4164322" y="1842856"/>
                <a:ext cx="522462" cy="5224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1" name="Elbow Connector 30"/>
              <p:cNvCxnSpPr>
                <a:stCxn id="28" idx="3"/>
              </p:cNvCxnSpPr>
              <p:nvPr/>
            </p:nvCxnSpPr>
            <p:spPr>
              <a:xfrm>
                <a:off x="2242582" y="1015594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>
                <a:off x="3464683" y="1556871"/>
                <a:ext cx="699639" cy="388877"/>
              </a:xfrm>
              <a:prstGeom prst="bentConnector3">
                <a:avLst>
                  <a:gd name="adj1" fmla="val 3078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1016684" y="896804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1016684" y="1108968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2237170" y="1664780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3460885" y="2220591"/>
                <a:ext cx="70343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694703" y="64626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553" y="880193"/>
                <a:ext cx="32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19066" y="1451740"/>
                <a:ext cx="323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10826" y="2035925"/>
                <a:ext cx="34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16304" y="880193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40576" y="1480114"/>
                <a:ext cx="43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8481843" y="2190404"/>
              <a:ext cx="3512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8866758" y="1990797"/>
              <a:ext cx="30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</a:t>
              </a:r>
              <a:endParaRPr lang="en-US" sz="1800" baseline="-250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65348" y="1440359"/>
            <a:ext cx="964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7393" y="1447800"/>
            <a:ext cx="1197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2362200"/>
            <a:ext cx="70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3/16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86600" y="2895600"/>
            <a:ext cx="70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7/64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13388" y="33528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15/256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34845"/>
              </p:ext>
            </p:extLst>
          </p:nvPr>
        </p:nvGraphicFramePr>
        <p:xfrm>
          <a:off x="2438400" y="4495800"/>
          <a:ext cx="4096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Equation" r:id="rId4" imgW="1625600" imgH="635000" progId="Equation.3">
                  <p:embed/>
                </p:oleObj>
              </mc:Choice>
              <mc:Fallback>
                <p:oleObj name="Equation" r:id="rId4" imgW="16256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4495800"/>
                        <a:ext cx="40965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133600" y="2209800"/>
            <a:ext cx="70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3/16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57400" y="4114800"/>
            <a:ext cx="70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3/16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24200" y="27432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15/256</a:t>
            </a:r>
          </a:p>
        </p:txBody>
      </p:sp>
    </p:spTree>
    <p:extLst>
      <p:ext uri="{BB962C8B-B14F-4D97-AF65-F5344CB8AC3E}">
        <p14:creationId xmlns:p14="http://schemas.microsoft.com/office/powerpoint/2010/main" val="313121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2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=520mV, </a:t>
            </a:r>
            <a:r>
              <a:rPr lang="en-US" dirty="0" err="1"/>
              <a:t>V</a:t>
            </a:r>
            <a:r>
              <a:rPr lang="en-US" baseline="-25000" dirty="0" err="1"/>
              <a:t>thn</a:t>
            </a:r>
            <a:r>
              <a:rPr lang="en-US" dirty="0"/>
              <a:t>=|</a:t>
            </a:r>
            <a:r>
              <a:rPr lang="en-US" dirty="0" err="1"/>
              <a:t>V</a:t>
            </a:r>
            <a:r>
              <a:rPr lang="en-US" baseline="-25000" dirty="0" err="1"/>
              <a:t>thp</a:t>
            </a:r>
            <a:r>
              <a:rPr lang="en-US" dirty="0"/>
              <a:t>|=300mV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46052"/>
              </p:ext>
            </p:extLst>
          </p:nvPr>
        </p:nvGraphicFramePr>
        <p:xfrm>
          <a:off x="762000" y="1828800"/>
          <a:ext cx="7772400" cy="30289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static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dynamic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baseline="-25000" dirty="0" err="1"/>
                        <a:t>sc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96189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as reduce V?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Static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Switching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Delay?</a:t>
            </a:r>
          </a:p>
          <a:p>
            <a:pPr marL="457200" lvl="1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041D92-7F91-7646-A8BB-5AC83B00E5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226664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: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FED38B-6C04-5A4F-AC63-F1DA40FFBF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8678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24209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r>
              <a:rPr lang="en-US" dirty="0"/>
              <a:t>=Q/I=(CV)/I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-25000" dirty="0" err="1">
                <a:solidFill>
                  <a:srgbClr val="000000"/>
                </a:solidFill>
              </a:rPr>
              <a:t>OX</a:t>
            </a:r>
            <a:r>
              <a:rPr lang="en-US" dirty="0">
                <a:solidFill>
                  <a:srgbClr val="000000"/>
                </a:solidFill>
              </a:rPr>
              <a:t>/2)(W/L)(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gs</a:t>
            </a:r>
            <a:r>
              <a:rPr lang="en-US" dirty="0">
                <a:solidFill>
                  <a:srgbClr val="000000"/>
                </a:solidFill>
              </a:rPr>
              <a:t>-V</a:t>
            </a:r>
            <a:r>
              <a:rPr lang="en-US" baseline="-25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</a:p>
          <a:p>
            <a:r>
              <a:rPr lang="en-US" dirty="0" err="1">
                <a:solidFill>
                  <a:srgbClr val="FF6600"/>
                </a:solidFill>
                <a:latin typeface="Symbol" charset="2"/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gd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 impact?</a:t>
            </a:r>
          </a:p>
          <a:p>
            <a:endParaRPr lang="en-US" dirty="0">
              <a:latin typeface="Symbol" charset="2"/>
            </a:endParaRPr>
          </a:p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6600"/>
              </a:solidFill>
              <a:latin typeface="Symbol" charset="2"/>
            </a:endParaRPr>
          </a:p>
          <a:p>
            <a:endParaRPr lang="en-US" baseline="300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42407"/>
              </p:ext>
            </p:extLst>
          </p:nvPr>
        </p:nvGraphicFramePr>
        <p:xfrm>
          <a:off x="1676400" y="3048000"/>
          <a:ext cx="708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4" imgW="292100" imgH="393700" progId="Equation.3">
                  <p:embed/>
                </p:oleObj>
              </mc:Choice>
              <mc:Fallback>
                <p:oleObj name="Equation" r:id="rId4" imgW="29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7080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0880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: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FED38B-6C04-5A4F-AC63-F1DA40FFBF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r>
              <a:rPr lang="en-US" dirty="0"/>
              <a:t>=Q/I=(CV)/I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-25000" dirty="0" err="1">
                <a:solidFill>
                  <a:srgbClr val="000000"/>
                </a:solidFill>
              </a:rPr>
              <a:t>OX</a:t>
            </a:r>
            <a:r>
              <a:rPr lang="en-US" dirty="0">
                <a:solidFill>
                  <a:srgbClr val="000000"/>
                </a:solidFill>
              </a:rPr>
              <a:t>/2)(W/L)(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gs</a:t>
            </a:r>
            <a:r>
              <a:rPr lang="en-US" dirty="0">
                <a:solidFill>
                  <a:srgbClr val="000000"/>
                </a:solidFill>
              </a:rPr>
              <a:t>-V</a:t>
            </a:r>
            <a:r>
              <a:rPr lang="en-US" baseline="-25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</a:p>
          <a:p>
            <a:r>
              <a:rPr lang="en-US" dirty="0" err="1">
                <a:solidFill>
                  <a:srgbClr val="FF6600"/>
                </a:solidFill>
                <a:latin typeface="Symbol" charset="2"/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gd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 impact?</a:t>
            </a:r>
          </a:p>
          <a:p>
            <a:endParaRPr lang="en-US" dirty="0">
              <a:latin typeface="Symbol" charset="2"/>
            </a:endParaRPr>
          </a:p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dirty="0"/>
              <a:t>Ignoring leakage: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26770"/>
              </p:ext>
            </p:extLst>
          </p:nvPr>
        </p:nvGraphicFramePr>
        <p:xfrm>
          <a:off x="2438400" y="4953000"/>
          <a:ext cx="1109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Equation" r:id="rId3" imgW="457200" imgH="203200" progId="Equation.3">
                  <p:embed/>
                </p:oleObj>
              </mc:Choice>
              <mc:Fallback>
                <p:oleObj name="Equation" r:id="rId3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1109663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6339"/>
              </p:ext>
            </p:extLst>
          </p:nvPr>
        </p:nvGraphicFramePr>
        <p:xfrm>
          <a:off x="1676400" y="3048000"/>
          <a:ext cx="708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6" name="Equation" r:id="rId5" imgW="292100" imgH="393700" progId="Equation.3">
                  <p:embed/>
                </p:oleObj>
              </mc:Choice>
              <mc:Fallback>
                <p:oleObj name="Equation" r:id="rId5" imgW="29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7080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5" name="Picture 4" descr="charge_c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981200"/>
            <a:ext cx="24209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030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: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FED38B-6C04-5A4F-AC63-F1DA40FFBF2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r>
              <a:rPr lang="en-US" dirty="0"/>
              <a:t>=Q/I=(CV)/I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-25000" dirty="0" err="1">
                <a:solidFill>
                  <a:srgbClr val="000000"/>
                </a:solidFill>
              </a:rPr>
              <a:t>OX</a:t>
            </a:r>
            <a:r>
              <a:rPr lang="en-US" dirty="0">
                <a:solidFill>
                  <a:srgbClr val="000000"/>
                </a:solidFill>
              </a:rPr>
              <a:t>/2)(W/L)(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gs</a:t>
            </a:r>
            <a:r>
              <a:rPr lang="en-US" dirty="0">
                <a:solidFill>
                  <a:srgbClr val="000000"/>
                </a:solidFill>
              </a:rPr>
              <a:t>-V</a:t>
            </a:r>
            <a:r>
              <a:rPr lang="en-US" baseline="-25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</a:p>
          <a:p>
            <a:r>
              <a:rPr lang="en-US" dirty="0" err="1">
                <a:solidFill>
                  <a:srgbClr val="FF6600"/>
                </a:solidFill>
                <a:latin typeface="Symbol" charset="2"/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gd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 impact?</a:t>
            </a:r>
          </a:p>
          <a:p>
            <a:endParaRPr lang="en-US" dirty="0">
              <a:latin typeface="Symbol" charset="2"/>
            </a:endParaRPr>
          </a:p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dirty="0"/>
              <a:t>Ignoring leakage: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1178"/>
              </p:ext>
            </p:extLst>
          </p:nvPr>
        </p:nvGraphicFramePr>
        <p:xfrm>
          <a:off x="1905000" y="5562600"/>
          <a:ext cx="218037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3" imgW="787400" imgH="165100" progId="Equation.3">
                  <p:embed/>
                </p:oleObj>
              </mc:Choice>
              <mc:Fallback>
                <p:oleObj name="Equation" r:id="rId3" imgW="787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62600"/>
                        <a:ext cx="218037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74314"/>
              </p:ext>
            </p:extLst>
          </p:nvPr>
        </p:nvGraphicFramePr>
        <p:xfrm>
          <a:off x="2438400" y="4953000"/>
          <a:ext cx="1109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Equation" r:id="rId5" imgW="457200" imgH="203200" progId="Equation.3">
                  <p:embed/>
                </p:oleObj>
              </mc:Choice>
              <mc:Fallback>
                <p:oleObj name="Equation" r:id="rId5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1109663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45747"/>
              </p:ext>
            </p:extLst>
          </p:nvPr>
        </p:nvGraphicFramePr>
        <p:xfrm>
          <a:off x="1676400" y="3048000"/>
          <a:ext cx="708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Equation" r:id="rId7" imgW="292100" imgH="393700" progId="Equation.3">
                  <p:embed/>
                </p:oleObj>
              </mc:Choice>
              <mc:Fallback>
                <p:oleObj name="Equation" r:id="rId7" imgW="29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7080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5" name="Picture 4" descr="charge_ca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1981200"/>
            <a:ext cx="24209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453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: Velocity Saturation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FED38B-6C04-5A4F-AC63-F1DA40FFBF2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r>
              <a:rPr lang="en-US" dirty="0"/>
              <a:t>=Q/I=(CV)/I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>
                <a:solidFill>
                  <a:srgbClr val="000000"/>
                </a:solidFill>
                <a:cs typeface="Symbol" charset="2"/>
              </a:rPr>
              <a:t>sat</a:t>
            </a:r>
            <a:r>
              <a:rPr lang="en-US" dirty="0" err="1">
                <a:solidFill>
                  <a:srgbClr val="000000"/>
                </a:solidFill>
                <a:cs typeface="Symbol" charset="2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cs typeface="Symbol" charset="2"/>
              </a:rPr>
              <a:t>OX</a:t>
            </a:r>
            <a:r>
              <a:rPr lang="en-US" dirty="0">
                <a:solidFill>
                  <a:srgbClr val="000000"/>
                </a:solidFill>
              </a:rPr>
              <a:t>)(W)(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gs</a:t>
            </a:r>
            <a:r>
              <a:rPr lang="en-US" dirty="0">
                <a:solidFill>
                  <a:srgbClr val="000000"/>
                </a:solidFill>
              </a:rPr>
              <a:t>-V</a:t>
            </a:r>
            <a:r>
              <a:rPr lang="en-US" baseline="-25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-V</a:t>
            </a:r>
            <a:r>
              <a:rPr lang="en-US" baseline="-25000" dirty="0">
                <a:solidFill>
                  <a:srgbClr val="000000"/>
                </a:solidFill>
              </a:rPr>
              <a:t>DSAT</a:t>
            </a:r>
            <a:r>
              <a:rPr lang="en-US" dirty="0">
                <a:solidFill>
                  <a:srgbClr val="000000"/>
                </a:solidFill>
              </a:rPr>
              <a:t>/2)</a:t>
            </a:r>
          </a:p>
          <a:p>
            <a:r>
              <a:rPr lang="en-US" dirty="0" err="1">
                <a:solidFill>
                  <a:srgbClr val="FF6600"/>
                </a:solidFill>
                <a:latin typeface="Symbol" charset="2"/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gd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 impact?</a:t>
            </a:r>
          </a:p>
          <a:p>
            <a:endParaRPr lang="en-US" dirty="0">
              <a:latin typeface="Symbol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5" name="Picture 14" descr="day19_vsat_v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4573056" cy="3404970"/>
          </a:xfrm>
          <a:prstGeom prst="rect">
            <a:avLst/>
          </a:prstGeom>
        </p:spPr>
      </p:pic>
      <p:pic>
        <p:nvPicPr>
          <p:cNvPr id="9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24209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791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3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thn</a:t>
            </a:r>
            <a:r>
              <a:rPr lang="en-US" dirty="0"/>
              <a:t>=|</a:t>
            </a:r>
            <a:r>
              <a:rPr lang="en-US" dirty="0" err="1"/>
              <a:t>V</a:t>
            </a:r>
            <a:r>
              <a:rPr lang="en-US" baseline="-25000" dirty="0" err="1"/>
              <a:t>thp</a:t>
            </a:r>
            <a:r>
              <a:rPr lang="en-US" dirty="0"/>
              <a:t>|=300mV, V</a:t>
            </a:r>
            <a:r>
              <a:rPr lang="en-US" baseline="-25000" dirty="0"/>
              <a:t>in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, estimate E</a:t>
            </a:r>
            <a:r>
              <a:rPr lang="en-US" dirty="0">
                <a:latin typeface="Symbol" charset="2"/>
              </a:rPr>
              <a:t>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655576"/>
              </p:ext>
            </p:extLst>
          </p:nvPr>
        </p:nvGraphicFramePr>
        <p:xfrm>
          <a:off x="762000" y="1828800"/>
          <a:ext cx="7772400" cy="35299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Garamond"/>
                          <a:cs typeface="Garamond"/>
                        </a:rPr>
                        <a:t>V</a:t>
                      </a:r>
                      <a:r>
                        <a:rPr lang="en-US" sz="2000" baseline="-25000" dirty="0" err="1">
                          <a:latin typeface="Garamond"/>
                          <a:cs typeface="Garamond"/>
                        </a:rPr>
                        <a:t>dd</a:t>
                      </a:r>
                      <a:endParaRPr lang="en-US" sz="2000" baseline="-25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Garamond"/>
                          <a:cs typeface="Garamond"/>
                        </a:rPr>
                        <a:t>I</a:t>
                      </a:r>
                      <a:r>
                        <a:rPr lang="en-US" sz="2000" baseline="-25000" dirty="0" err="1">
                          <a:latin typeface="Garamond"/>
                          <a:cs typeface="Garamond"/>
                        </a:rPr>
                        <a:t>dyn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ymbol" charset="2"/>
                        </a:rPr>
                        <a:t>t</a:t>
                      </a:r>
                      <a:r>
                        <a:rPr lang="en-US" sz="2000" dirty="0">
                          <a:latin typeface="Garamond"/>
                          <a:cs typeface="Garamond"/>
                        </a:rPr>
                        <a:t>/(</a:t>
                      </a:r>
                      <a:r>
                        <a:rPr lang="en-US" sz="2000" dirty="0" err="1">
                          <a:latin typeface="Symbol" charset="2"/>
                        </a:rPr>
                        <a:t>t</a:t>
                      </a:r>
                      <a:r>
                        <a:rPr lang="en-US" sz="2000" dirty="0" err="1">
                          <a:latin typeface="Garamond"/>
                          <a:cs typeface="Garamond"/>
                        </a:rPr>
                        <a:t>@</a:t>
                      </a:r>
                      <a:r>
                        <a:rPr lang="en-US" sz="2000" i="0" baseline="0" dirty="0" err="1">
                          <a:latin typeface="Garamond"/>
                          <a:cs typeface="Garamond"/>
                        </a:rPr>
                        <a:t>V</a:t>
                      </a:r>
                      <a:r>
                        <a:rPr lang="en-US" sz="2000" i="0" baseline="-25000" dirty="0" err="1">
                          <a:latin typeface="Garamond"/>
                          <a:cs typeface="Garamond"/>
                        </a:rPr>
                        <a:t>dd</a:t>
                      </a:r>
                      <a:r>
                        <a:rPr lang="en-US" sz="2000" i="0" baseline="0" dirty="0">
                          <a:latin typeface="Garamond"/>
                          <a:cs typeface="Garamond"/>
                        </a:rPr>
                        <a:t>=1)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Garamond"/>
                          <a:cs typeface="Garamond"/>
                        </a:rPr>
                        <a:t>E</a:t>
                      </a:r>
                      <a:r>
                        <a:rPr lang="en-US" sz="2000" baseline="-25000" dirty="0" err="1">
                          <a:latin typeface="Garamond"/>
                          <a:cs typeface="Garamond"/>
                        </a:rPr>
                        <a:t>switch</a:t>
                      </a:r>
                      <a:r>
                        <a:rPr lang="en-US" sz="2000" dirty="0">
                          <a:latin typeface="+mn-lt"/>
                          <a:cs typeface="Garamond"/>
                        </a:rPr>
                        <a:t>/(</a:t>
                      </a:r>
                      <a:r>
                        <a:rPr lang="en-US" sz="2000" dirty="0" err="1">
                          <a:latin typeface="+mn-lt"/>
                          <a:cs typeface="Garamond"/>
                        </a:rPr>
                        <a:t>E</a:t>
                      </a:r>
                      <a:r>
                        <a:rPr lang="en-US" sz="2000" baseline="-25000" dirty="0" err="1">
                          <a:latin typeface="+mn-lt"/>
                          <a:cs typeface="Garamond"/>
                        </a:rPr>
                        <a:t>switch</a:t>
                      </a:r>
                      <a:r>
                        <a:rPr lang="en-US" sz="2000" dirty="0" err="1">
                          <a:latin typeface="+mn-lt"/>
                          <a:cs typeface="Garamond"/>
                        </a:rPr>
                        <a:t>@</a:t>
                      </a:r>
                      <a:r>
                        <a:rPr lang="en-US" sz="2000" i="0" baseline="0" dirty="0" err="1">
                          <a:latin typeface="+mn-lt"/>
                          <a:cs typeface="Garamond"/>
                        </a:rPr>
                        <a:t>V</a:t>
                      </a:r>
                      <a:r>
                        <a:rPr lang="en-US" sz="2000" i="0" baseline="-25000" dirty="0" err="1">
                          <a:latin typeface="+mn-lt"/>
                          <a:cs typeface="Garamond"/>
                        </a:rPr>
                        <a:t>dd</a:t>
                      </a:r>
                      <a:r>
                        <a:rPr lang="en-US" sz="2000" i="0" baseline="0" dirty="0">
                          <a:latin typeface="+mn-lt"/>
                          <a:cs typeface="Garamond"/>
                        </a:rPr>
                        <a:t>=1)</a:t>
                      </a:r>
                      <a:endParaRPr lang="en-US" sz="2000" dirty="0">
                        <a:latin typeface="+mn-lt"/>
                        <a:cs typeface="Garamond"/>
                      </a:endParaRPr>
                    </a:p>
                    <a:p>
                      <a:pPr algn="ctr"/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</a:t>
                      </a:r>
                      <a:r>
                        <a:rPr lang="en-US" sz="2000" dirty="0">
                          <a:latin typeface="Symbol" charset="2"/>
                        </a:rPr>
                        <a:t>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1V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700mV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500mV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350mV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260mV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6469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Currents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1" baseline="-25000" dirty="0" err="1"/>
              <a:t>total</a:t>
            </a:r>
            <a:r>
              <a:rPr lang="en-US" i="1" dirty="0"/>
              <a:t>(t) =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i="1" baseline="-25000" dirty="0" err="1">
                <a:solidFill>
                  <a:srgbClr val="0000FF"/>
                </a:solidFill>
              </a:rPr>
              <a:t>static</a:t>
            </a:r>
            <a:r>
              <a:rPr lang="en-US" i="1" dirty="0">
                <a:solidFill>
                  <a:srgbClr val="0000FF"/>
                </a:solidFill>
              </a:rPr>
              <a:t>(t)</a:t>
            </a:r>
            <a:r>
              <a:rPr lang="en-US" i="1" dirty="0"/>
              <a:t>+</a:t>
            </a:r>
            <a:r>
              <a:rPr lang="en-US" i="1" dirty="0" err="1"/>
              <a:t>I</a:t>
            </a:r>
            <a:r>
              <a:rPr lang="en-US" i="1" baseline="-25000" dirty="0" err="1"/>
              <a:t>switch</a:t>
            </a:r>
            <a:r>
              <a:rPr lang="en-US" i="1" dirty="0"/>
              <a:t>(t)</a:t>
            </a:r>
          </a:p>
          <a:p>
            <a:endParaRPr lang="en-US" i="1" dirty="0"/>
          </a:p>
          <a:p>
            <a:r>
              <a:rPr lang="en-US" i="1" dirty="0" err="1"/>
              <a:t>I</a:t>
            </a:r>
            <a:r>
              <a:rPr lang="en-US" i="1" baseline="-25000" dirty="0" err="1"/>
              <a:t>switch</a:t>
            </a:r>
            <a:r>
              <a:rPr lang="en-US" i="1" dirty="0"/>
              <a:t>(t) =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baseline="-25000" dirty="0" err="1">
                <a:solidFill>
                  <a:srgbClr val="FF0000"/>
                </a:solidFill>
              </a:rPr>
              <a:t>sc</a:t>
            </a:r>
            <a:r>
              <a:rPr lang="en-US" i="1" dirty="0">
                <a:solidFill>
                  <a:srgbClr val="FF0000"/>
                </a:solidFill>
              </a:rPr>
              <a:t>(t) </a:t>
            </a:r>
            <a:r>
              <a:rPr lang="en-US" i="1" dirty="0"/>
              <a:t>+ </a:t>
            </a:r>
            <a:r>
              <a:rPr lang="en-US" i="1" dirty="0" err="1">
                <a:solidFill>
                  <a:srgbClr val="00FF00"/>
                </a:solidFill>
              </a:rPr>
              <a:t>I</a:t>
            </a:r>
            <a:r>
              <a:rPr lang="en-US" i="1" baseline="-25000" dirty="0" err="1">
                <a:solidFill>
                  <a:srgbClr val="00FF00"/>
                </a:solidFill>
              </a:rPr>
              <a:t>dyn</a:t>
            </a:r>
            <a:r>
              <a:rPr lang="en-US" i="1" dirty="0">
                <a:solidFill>
                  <a:srgbClr val="00FF00"/>
                </a:solidFill>
              </a:rPr>
              <a:t>(t)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7CF6569-575E-4C42-84EC-39D44C17A6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437874" cy="4165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77724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71635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2491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259094" y="51816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</a:rPr>
              <a:t>sc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511" y="45720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</a:rPr>
              <a:t>static</a:t>
            </a:r>
            <a:endParaRPr lang="en-US" sz="24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32766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FF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FF00"/>
                </a:solidFill>
                <a:latin typeface="+mn-lt"/>
              </a:rPr>
              <a:t>dyn</a:t>
            </a:r>
            <a:endParaRPr lang="en-US" sz="2400" baseline="-250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BE038C17-290A-2346-973B-CC3E5CC15A15}"/>
              </a:ext>
            </a:extLst>
          </p:cNvPr>
          <p:cNvSpPr/>
          <p:nvPr/>
        </p:nvSpPr>
        <p:spPr bwMode="auto">
          <a:xfrm>
            <a:off x="7507432" y="2203450"/>
            <a:ext cx="570706" cy="1193800"/>
          </a:xfrm>
          <a:prstGeom prst="downArrow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D769075A-BEA4-9940-AD87-3D052FD39DBD}"/>
              </a:ext>
            </a:extLst>
          </p:cNvPr>
          <p:cNvSpPr/>
          <p:nvPr/>
        </p:nvSpPr>
        <p:spPr bwMode="auto">
          <a:xfrm>
            <a:off x="7640385" y="2254250"/>
            <a:ext cx="304800" cy="105410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CB66DF3-6A1E-154B-BCF4-6A627936EC63}"/>
              </a:ext>
            </a:extLst>
          </p:cNvPr>
          <p:cNvSpPr>
            <a:spLocks noChangeAspect="1"/>
          </p:cNvSpPr>
          <p:nvPr/>
        </p:nvSpPr>
        <p:spPr bwMode="auto">
          <a:xfrm>
            <a:off x="7715511" y="2317750"/>
            <a:ext cx="154548" cy="9525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0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V</a:t>
            </a:r>
            <a:r>
              <a:rPr lang="en-US" baseline="-25000" dirty="0"/>
              <a:t>th </a:t>
            </a:r>
            <a:r>
              <a:rPr lang="en-US" dirty="0"/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impact of increasing threshold on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Leakage?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=1V, V</a:t>
            </a:r>
            <a:r>
              <a:rPr lang="en-US" baseline="-25000" dirty="0"/>
              <a:t>in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26420"/>
              </p:ext>
            </p:extLst>
          </p:nvPr>
        </p:nvGraphicFramePr>
        <p:xfrm>
          <a:off x="838200" y="3423285"/>
          <a:ext cx="7772400" cy="2520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Garamond"/>
                          <a:cs typeface="Garamond"/>
                        </a:rPr>
                        <a:t>V</a:t>
                      </a:r>
                      <a:r>
                        <a:rPr lang="en-US" sz="2000" baseline="-25000" dirty="0" err="1">
                          <a:latin typeface="Garamond"/>
                          <a:cs typeface="Garamond"/>
                        </a:rPr>
                        <a:t>thn</a:t>
                      </a:r>
                      <a:r>
                        <a:rPr lang="en-US" sz="2000" baseline="0" dirty="0">
                          <a:latin typeface="Garamond"/>
                          <a:cs typeface="Garamond"/>
                        </a:rPr>
                        <a:t>= -</a:t>
                      </a:r>
                      <a:r>
                        <a:rPr lang="en-US" sz="2000" dirty="0" err="1">
                          <a:latin typeface="+mn-lt"/>
                          <a:cs typeface="Garamond"/>
                        </a:rPr>
                        <a:t>V</a:t>
                      </a:r>
                      <a:r>
                        <a:rPr lang="en-US" sz="2000" baseline="-25000" dirty="0" err="1">
                          <a:latin typeface="+mn-lt"/>
                          <a:cs typeface="Garamond"/>
                        </a:rPr>
                        <a:t>thp</a:t>
                      </a:r>
                      <a:endParaRPr lang="en-US" sz="2000" baseline="-25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n-lt"/>
                          <a:cs typeface="Garamond"/>
                        </a:rPr>
                        <a:t>I</a:t>
                      </a:r>
                      <a:r>
                        <a:rPr lang="en-US" sz="2000" baseline="-25000" dirty="0" err="1">
                          <a:latin typeface="+mn-lt"/>
                          <a:cs typeface="Garamond"/>
                        </a:rPr>
                        <a:t>dyn</a:t>
                      </a:r>
                      <a:endParaRPr lang="en-US" sz="2000" dirty="0">
                        <a:latin typeface="+mn-lt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ymbol" charset="2"/>
                        </a:rPr>
                        <a:t>t</a:t>
                      </a:r>
                      <a:r>
                        <a:rPr lang="en-US" sz="2000" dirty="0">
                          <a:latin typeface="Garamond"/>
                          <a:cs typeface="Garamond"/>
                        </a:rPr>
                        <a:t>/(</a:t>
                      </a:r>
                      <a:r>
                        <a:rPr lang="en-US" sz="2000" dirty="0" err="1">
                          <a:latin typeface="Symbol" charset="2"/>
                        </a:rPr>
                        <a:t>t</a:t>
                      </a:r>
                      <a:r>
                        <a:rPr lang="en-US" sz="2000" dirty="0" err="1">
                          <a:latin typeface="Garamond"/>
                          <a:cs typeface="Garamond"/>
                        </a:rPr>
                        <a:t>@</a:t>
                      </a:r>
                      <a:r>
                        <a:rPr lang="en-US" sz="2000" i="0" baseline="0" dirty="0" err="1">
                          <a:latin typeface="Garamond"/>
                          <a:cs typeface="Garamond"/>
                        </a:rPr>
                        <a:t>V</a:t>
                      </a:r>
                      <a:r>
                        <a:rPr lang="en-US" sz="2000" i="0" baseline="-25000" dirty="0" err="1">
                          <a:latin typeface="Garamond"/>
                          <a:cs typeface="Garamond"/>
                        </a:rPr>
                        <a:t>th</a:t>
                      </a:r>
                      <a:r>
                        <a:rPr lang="en-US" sz="2000" i="0" baseline="0" dirty="0">
                          <a:latin typeface="Garamond"/>
                          <a:cs typeface="Garamond"/>
                        </a:rPr>
                        <a:t>=300mV)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Garamond"/>
                          <a:cs typeface="Garamond"/>
                        </a:rPr>
                        <a:t>I</a:t>
                      </a:r>
                      <a:r>
                        <a:rPr lang="en-US" sz="2000" baseline="-25000" dirty="0" err="1">
                          <a:latin typeface="Garamond"/>
                          <a:cs typeface="Garamond"/>
                        </a:rPr>
                        <a:t>static</a:t>
                      </a:r>
                      <a:endParaRPr lang="en-US" sz="2000" baseline="-25000" dirty="0">
                        <a:latin typeface="+mn-lt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+mn-lt"/>
                          <a:cs typeface="Garamond"/>
                        </a:rPr>
                        <a:t>I</a:t>
                      </a:r>
                      <a:r>
                        <a:rPr lang="en-US" sz="2000" baseline="-25000" dirty="0" err="1">
                          <a:latin typeface="+mn-lt"/>
                          <a:cs typeface="Garamond"/>
                        </a:rPr>
                        <a:t>stat</a:t>
                      </a:r>
                      <a:r>
                        <a:rPr lang="en-US" sz="2000" baseline="0" dirty="0">
                          <a:latin typeface="+mn-lt"/>
                          <a:cs typeface="Garamond"/>
                        </a:rPr>
                        <a:t>/(</a:t>
                      </a:r>
                      <a:r>
                        <a:rPr lang="en-US" sz="2000" dirty="0" err="1">
                          <a:latin typeface="+mn-lt"/>
                          <a:cs typeface="Garamond"/>
                        </a:rPr>
                        <a:t>I</a:t>
                      </a:r>
                      <a:r>
                        <a:rPr lang="en-US" sz="2000" baseline="-25000" dirty="0" err="1">
                          <a:latin typeface="+mn-lt"/>
                          <a:cs typeface="Garamond"/>
                        </a:rPr>
                        <a:t>stat</a:t>
                      </a:r>
                      <a:r>
                        <a:rPr lang="en-US" sz="2000" baseline="0" dirty="0" err="1">
                          <a:latin typeface="+mn-lt"/>
                          <a:cs typeface="Garamond"/>
                        </a:rPr>
                        <a:t>@</a:t>
                      </a:r>
                      <a:r>
                        <a:rPr lang="en-US" sz="2000" i="0" baseline="0" dirty="0" err="1">
                          <a:latin typeface="+mn-lt"/>
                          <a:cs typeface="Garamond"/>
                        </a:rPr>
                        <a:t>V</a:t>
                      </a:r>
                      <a:r>
                        <a:rPr lang="en-US" sz="2000" i="0" baseline="-25000" dirty="0" err="1">
                          <a:latin typeface="+mn-lt"/>
                          <a:cs typeface="Garamond"/>
                        </a:rPr>
                        <a:t>th</a:t>
                      </a:r>
                      <a:r>
                        <a:rPr lang="en-US" sz="2000" i="0" baseline="0" dirty="0">
                          <a:latin typeface="+mn-lt"/>
                          <a:cs typeface="Garamond"/>
                        </a:rPr>
                        <a:t>=300mV)</a:t>
                      </a:r>
                      <a:endParaRPr lang="en-US" sz="2000" baseline="0" dirty="0">
                        <a:latin typeface="+mn-lt"/>
                        <a:cs typeface="Garamond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300mV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460mV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/>
                          <a:cs typeface="Garamond"/>
                        </a:rPr>
                        <a:t>600mV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4887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components of power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Short-circuit</a:t>
            </a:r>
          </a:p>
          <a:p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tot</a:t>
            </a:r>
            <a:r>
              <a:rPr lang="en-US" i="1" dirty="0">
                <a:solidFill>
                  <a:srgbClr val="080808"/>
                </a:solidFill>
              </a:rPr>
              <a:t> =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static</a:t>
            </a:r>
            <a:r>
              <a:rPr lang="en-US" i="1" dirty="0">
                <a:solidFill>
                  <a:srgbClr val="080808"/>
                </a:solidFill>
              </a:rPr>
              <a:t> +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dyn</a:t>
            </a:r>
            <a:r>
              <a:rPr lang="en-US" i="1" dirty="0">
                <a:solidFill>
                  <a:srgbClr val="080808"/>
                </a:solidFill>
              </a:rPr>
              <a:t>+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sc</a:t>
            </a:r>
            <a:r>
              <a:rPr lang="en-US" i="1" baseline="-25000" dirty="0">
                <a:solidFill>
                  <a:srgbClr val="080808"/>
                </a:solidFill>
              </a:rPr>
              <a:t> </a:t>
            </a:r>
          </a:p>
          <a:p>
            <a:endParaRPr lang="en-US" i="1" baseline="-25000" dirty="0">
              <a:solidFill>
                <a:srgbClr val="080808"/>
              </a:solidFill>
            </a:endParaRPr>
          </a:p>
          <a:p>
            <a:r>
              <a:rPr lang="en-US" dirty="0"/>
              <a:t>Tradeoff between energy and speed</a:t>
            </a:r>
          </a:p>
          <a:p>
            <a:pPr lvl="1"/>
            <a:r>
              <a:rPr lang="en-US" dirty="0"/>
              <a:t>Want to look at the energy-delay product for optimality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1E31AD-DD40-114B-9145-EBB94F9846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98478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due Friday</a:t>
            </a:r>
          </a:p>
          <a:p>
            <a:r>
              <a:rPr lang="en-US" dirty="0" err="1"/>
              <a:t>Proj</a:t>
            </a:r>
            <a:r>
              <a:rPr lang="en-US" dirty="0"/>
              <a:t> 1 posted Friday	</a:t>
            </a:r>
          </a:p>
          <a:p>
            <a:pPr lvl="1"/>
            <a:r>
              <a:rPr lang="en-US" dirty="0"/>
              <a:t>Design 8-bit adder (baseline design)</a:t>
            </a:r>
          </a:p>
          <a:p>
            <a:pPr lvl="1"/>
            <a:r>
              <a:rPr lang="en-US" dirty="0"/>
              <a:t>Milestone due following Friday 10/22</a:t>
            </a:r>
          </a:p>
          <a:p>
            <a:pPr lvl="1"/>
            <a:r>
              <a:rPr lang="en-US" dirty="0"/>
              <a:t>Will get feedback by Sunday morning</a:t>
            </a:r>
          </a:p>
          <a:p>
            <a:pPr lvl="2"/>
            <a:r>
              <a:rPr lang="en-US" dirty="0"/>
              <a:t>If you turn in on time </a:t>
            </a:r>
          </a:p>
          <a:p>
            <a:pPr lvl="2"/>
            <a:r>
              <a:rPr lang="en-US" dirty="0"/>
              <a:t>If you turn in late, you get feedback 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52404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0"/>
            <a:ext cx="17367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6600"/>
                </a:solidFill>
              </a:rPr>
              <a:t>I</a:t>
            </a:r>
            <a:r>
              <a:rPr lang="en-US" i="1" baseline="-25000" dirty="0" err="1">
                <a:solidFill>
                  <a:srgbClr val="FF6600"/>
                </a:solidFill>
              </a:rPr>
              <a:t>dyn</a:t>
            </a:r>
            <a:r>
              <a:rPr lang="en-US" i="1" dirty="0">
                <a:solidFill>
                  <a:srgbClr val="FF6600"/>
                </a:solidFill>
              </a:rPr>
              <a:t>(t) </a:t>
            </a:r>
            <a:r>
              <a:rPr lang="en-US" dirty="0">
                <a:solidFill>
                  <a:srgbClr val="FF6600"/>
                </a:solidFill>
              </a:rPr>
              <a:t>– why is it changing?</a:t>
            </a:r>
          </a:p>
          <a:p>
            <a:pPr lvl="1"/>
            <a:r>
              <a:rPr lang="en-US" i="1" dirty="0"/>
              <a:t>I</a:t>
            </a:r>
            <a:r>
              <a:rPr lang="en-US" i="1" baseline="-25000" dirty="0"/>
              <a:t>ds</a:t>
            </a:r>
            <a:r>
              <a:rPr lang="en-US" i="1" dirty="0"/>
              <a:t> = </a:t>
            </a:r>
            <a:r>
              <a:rPr lang="en-US" i="1" dirty="0" err="1"/>
              <a:t>f(V</a:t>
            </a:r>
            <a:r>
              <a:rPr lang="en-US" i="1" baseline="-25000" dirty="0" err="1"/>
              <a:t>ds</a:t>
            </a:r>
            <a:r>
              <a:rPr lang="en-US" i="1" dirty="0" err="1"/>
              <a:t>,V</a:t>
            </a:r>
            <a:r>
              <a:rPr lang="en-US" i="1" baseline="-25000" dirty="0" err="1"/>
              <a:t>gs</a:t>
            </a:r>
            <a:r>
              <a:rPr lang="en-US" i="1" dirty="0"/>
              <a:t>) </a:t>
            </a:r>
          </a:p>
          <a:p>
            <a:pPr lvl="1"/>
            <a:r>
              <a:rPr lang="en-US" dirty="0"/>
              <a:t>and </a:t>
            </a:r>
            <a:r>
              <a:rPr lang="en-US" dirty="0" err="1"/>
              <a:t>V</a:t>
            </a:r>
            <a:r>
              <a:rPr lang="en-US" baseline="-25000" dirty="0" err="1"/>
              <a:t>gs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ds</a:t>
            </a:r>
            <a:r>
              <a:rPr lang="en-US" dirty="0"/>
              <a:t> changing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50EA0CF-F237-E642-99BB-12A89F7EF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4724400"/>
          <a:ext cx="69262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4" imgW="2374900" imgH="444500" progId="Equation.3">
                  <p:embed/>
                </p:oleObj>
              </mc:Choice>
              <mc:Fallback>
                <p:oleObj name="Equation" r:id="rId4" imgW="2374900" imgH="444500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69262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609600" y="3810000"/>
          <a:ext cx="55784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Equation" r:id="rId6" imgW="2044700" imgH="393700" progId="Equation.3">
                  <p:embed/>
                </p:oleObj>
              </mc:Choice>
              <mc:Fallback>
                <p:oleObj name="Equation" r:id="rId6" imgW="2044700" imgH="393700" progId="Equation.3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5784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898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Switching Energy – focus on </a:t>
            </a:r>
            <a:r>
              <a:rPr lang="en-US" sz="3200" i="1" dirty="0" err="1"/>
              <a:t>I</a:t>
            </a:r>
            <a:r>
              <a:rPr lang="en-US" sz="3200" i="1" baseline="-25000" dirty="0" err="1"/>
              <a:t>dyn</a:t>
            </a:r>
            <a:r>
              <a:rPr lang="en-US" sz="3200" i="1" dirty="0"/>
              <a:t>(t)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9CAC90-ACEC-A848-882D-707987EFCD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437874" cy="4165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77724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71635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62491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59094" y="51816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</a:rPr>
              <a:t>sc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511" y="45720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</a:rPr>
              <a:t>static</a:t>
            </a:r>
            <a:endParaRPr lang="en-US" sz="24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2766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FF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FF00"/>
                </a:solidFill>
                <a:latin typeface="+mn-lt"/>
              </a:rPr>
              <a:t>dyn</a:t>
            </a:r>
            <a:endParaRPr lang="en-US" sz="2400" baseline="-25000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68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(Dynamic)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86000"/>
            <a:ext cx="3437874" cy="4165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087394" y="3580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696200" y="41148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2578" name="Content Placeholder 5"/>
          <p:cNvGraphicFramePr>
            <a:graphicFrameLocks noChangeAspect="1"/>
          </p:cNvGraphicFramePr>
          <p:nvPr/>
        </p:nvGraphicFramePr>
        <p:xfrm>
          <a:off x="2514600" y="2687638"/>
          <a:ext cx="33972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4" imgW="1143000" imgH="279400" progId="Equation.3">
                  <p:embed/>
                </p:oleObj>
              </mc:Choice>
              <mc:Fallback>
                <p:oleObj name="Equation" r:id="rId4" imgW="1143000" imgH="279400" progId="Equation.3">
                  <p:embed/>
                  <p:pic>
                    <p:nvPicPr>
                      <p:cNvPr id="152578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87638"/>
                        <a:ext cx="3397250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914400" y="3810000"/>
          <a:ext cx="2869347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6" imgW="952500" imgH="825500" progId="Equation.3">
                  <p:embed/>
                </p:oleObj>
              </mc:Choice>
              <mc:Fallback>
                <p:oleObj name="Equation" r:id="rId6" imgW="952500" imgH="825500" progId="Equation.3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2869347" cy="2481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CMOS circuit switching output from 0</a:t>
            </a:r>
            <a:r>
              <a:rPr lang="en-US" dirty="0">
                <a:sym typeface="Wingdings"/>
              </a:rPr>
              <a:t>1</a:t>
            </a:r>
          </a:p>
          <a:p>
            <a:pPr lvl="1"/>
            <a:r>
              <a:rPr lang="en-US" dirty="0">
                <a:sym typeface="Wingdings"/>
              </a:rPr>
              <a:t>Spends energy CV</a:t>
            </a:r>
            <a:r>
              <a:rPr lang="en-US" baseline="-25000" dirty="0">
                <a:sym typeface="Wingdings"/>
              </a:rPr>
              <a:t>dd</a:t>
            </a:r>
            <a:r>
              <a:rPr lang="en-US" baseline="30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 charging load</a:t>
            </a:r>
          </a:p>
          <a:p>
            <a:pPr lvl="1"/>
            <a:r>
              <a:rPr lang="en-US" dirty="0">
                <a:sym typeface="Wingdings"/>
              </a:rPr>
              <a:t>CV</a:t>
            </a:r>
            <a:r>
              <a:rPr lang="en-US" baseline="-25000" dirty="0">
                <a:sym typeface="Wingdings"/>
              </a:rPr>
              <a:t>dd</a:t>
            </a:r>
            <a:r>
              <a:rPr lang="en-US" baseline="30000" dirty="0">
                <a:sym typeface="Wingdings"/>
              </a:rPr>
              <a:t>2 </a:t>
            </a:r>
            <a:r>
              <a:rPr lang="en-US" dirty="0">
                <a:sym typeface="Wingdings"/>
              </a:rPr>
              <a:t>energy is pulled from the energy source</a:t>
            </a:r>
            <a:endParaRPr lang="en-US" baseline="-250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130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time output switches 0</a:t>
            </a:r>
            <a:r>
              <a:rPr lang="en-US" dirty="0">
                <a:sym typeface="Wingdings" charset="2"/>
              </a:rPr>
              <a:t>1 pay:</a:t>
            </a:r>
          </a:p>
          <a:p>
            <a:pPr lvl="1"/>
            <a:r>
              <a:rPr lang="en-US" dirty="0">
                <a:sym typeface="Wingdings" charset="2"/>
              </a:rPr>
              <a:t>E = CV</a:t>
            </a:r>
            <a:r>
              <a:rPr lang="en-US" baseline="30000" dirty="0">
                <a:sym typeface="Wingdings" charset="2"/>
              </a:rPr>
              <a:t>2</a:t>
            </a:r>
          </a:p>
          <a:p>
            <a:pPr lvl="1"/>
            <a:endParaRPr lang="en-US" baseline="30000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 01 trans) ×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/ time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51FCCA-952B-474D-9DCF-5A5A9D5EBA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090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</a:t>
            </a:r>
            <a:r>
              <a:rPr lang="en-US" dirty="0">
                <a:sym typeface="Wingdings" charset="2"/>
              </a:rPr>
              <a:t> trans) ×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/ time</a:t>
            </a:r>
          </a:p>
          <a:p>
            <a:endParaRPr lang="en-US" dirty="0">
              <a:sym typeface="Wingdings" charset="2"/>
            </a:endParaRPr>
          </a:p>
          <a:p>
            <a:r>
              <a:rPr lang="en-US" dirty="0">
                <a:sym typeface="Wingdings" charset="2"/>
              </a:rPr>
              <a:t>Often like to think about switching frequency </a:t>
            </a:r>
          </a:p>
          <a:p>
            <a:r>
              <a:rPr lang="en-US" dirty="0">
                <a:sym typeface="Wingdings" charset="2"/>
              </a:rPr>
              <a:t>Useful to consider per clock cycle </a:t>
            </a:r>
          </a:p>
          <a:p>
            <a:pPr lvl="1"/>
            <a:r>
              <a:rPr lang="en-US" dirty="0">
                <a:sym typeface="Wingdings" charset="2"/>
              </a:rPr>
              <a:t>Frequency f = 1/clock-period = clock-cycles/time</a:t>
            </a:r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</a:t>
            </a:r>
            <a:r>
              <a:rPr lang="en-US" dirty="0">
                <a:sym typeface="Wingdings" charset="2"/>
              </a:rPr>
              <a:t> trans/clock-cycle)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91A1C0D-E718-5245-9319-E22D3DC10D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1602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26705</TotalTime>
  <Words>1397</Words>
  <Application>Microsoft Macintosh PowerPoint</Application>
  <PresentationFormat>On-screen Show (4:3)</PresentationFormat>
  <Paragraphs>392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Cambria Math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Previously</vt:lpstr>
      <vt:lpstr>Switching</vt:lpstr>
      <vt:lpstr>Switching Currents</vt:lpstr>
      <vt:lpstr>Charging</vt:lpstr>
      <vt:lpstr>Switching Energy – focus on Idyn(t)</vt:lpstr>
      <vt:lpstr>Switching (Dynamic)</vt:lpstr>
      <vt:lpstr>Switching Power</vt:lpstr>
      <vt:lpstr>Charging Power</vt:lpstr>
      <vt:lpstr>Data Dependent Activity</vt:lpstr>
      <vt:lpstr>Gate Output Switching (random inputs)</vt:lpstr>
      <vt:lpstr>Gate Output Switching (random inputs)</vt:lpstr>
      <vt:lpstr>Dynamic Power</vt:lpstr>
      <vt:lpstr>Activity Factor</vt:lpstr>
      <vt:lpstr>Switching</vt:lpstr>
      <vt:lpstr>Short Circuit Power</vt:lpstr>
      <vt:lpstr>Short Circuit Power</vt:lpstr>
      <vt:lpstr>Peak Current</vt:lpstr>
      <vt:lpstr>Peak Current</vt:lpstr>
      <vt:lpstr>Peak Current</vt:lpstr>
      <vt:lpstr>Short Circuit Energy</vt:lpstr>
      <vt:lpstr>Short Circuit Energy</vt:lpstr>
      <vt:lpstr>Short Circuit Energy</vt:lpstr>
      <vt:lpstr>Total Power</vt:lpstr>
      <vt:lpstr>Switching Waveforms</vt:lpstr>
      <vt:lpstr>Preclass 1</vt:lpstr>
      <vt:lpstr>Preclass 1</vt:lpstr>
      <vt:lpstr>Design Tradeoffs</vt:lpstr>
      <vt:lpstr>Reduce Dynamic Power?</vt:lpstr>
      <vt:lpstr>Reduce Activity Factor</vt:lpstr>
      <vt:lpstr>Reduce Activity Factor</vt:lpstr>
      <vt:lpstr>Reduce Activity Factor</vt:lpstr>
      <vt:lpstr>Reduce Vdd (Preclass 2)</vt:lpstr>
      <vt:lpstr>Reduce Vdd</vt:lpstr>
      <vt:lpstr>Reduce Vdd:</vt:lpstr>
      <vt:lpstr>Reduce Vdd:</vt:lpstr>
      <vt:lpstr>Reduce Vdd:</vt:lpstr>
      <vt:lpstr>Reduce Vdd: Velocity Saturation</vt:lpstr>
      <vt:lpstr>Reduce Vdd (Preclass 3)</vt:lpstr>
      <vt:lpstr>Increase Vth (Preclass 4)</vt:lpstr>
      <vt:lpstr>Big Ideas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2092</cp:revision>
  <cp:lastPrinted>2020-10-14T15:53:55Z</cp:lastPrinted>
  <dcterms:created xsi:type="dcterms:W3CDTF">2001-05-14T03:33:13Z</dcterms:created>
  <dcterms:modified xsi:type="dcterms:W3CDTF">2021-10-12T19:49:55Z</dcterms:modified>
</cp:coreProperties>
</file>