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310" r:id="rId2"/>
    <p:sldId id="309" r:id="rId3"/>
    <p:sldId id="308" r:id="rId4"/>
    <p:sldId id="324" r:id="rId5"/>
    <p:sldId id="261" r:id="rId6"/>
    <p:sldId id="376" r:id="rId7"/>
    <p:sldId id="326" r:id="rId8"/>
    <p:sldId id="262" r:id="rId9"/>
    <p:sldId id="323" r:id="rId10"/>
    <p:sldId id="264" r:id="rId11"/>
    <p:sldId id="327" r:id="rId12"/>
    <p:sldId id="268" r:id="rId13"/>
    <p:sldId id="269" r:id="rId14"/>
    <p:sldId id="328" r:id="rId15"/>
    <p:sldId id="270" r:id="rId16"/>
    <p:sldId id="273" r:id="rId17"/>
    <p:sldId id="274" r:id="rId18"/>
    <p:sldId id="275" r:id="rId19"/>
    <p:sldId id="277" r:id="rId20"/>
    <p:sldId id="278" r:id="rId21"/>
    <p:sldId id="279" r:id="rId22"/>
    <p:sldId id="281" r:id="rId23"/>
    <p:sldId id="283" r:id="rId24"/>
    <p:sldId id="316" r:id="rId25"/>
    <p:sldId id="284" r:id="rId26"/>
    <p:sldId id="354" r:id="rId27"/>
    <p:sldId id="285" r:id="rId28"/>
    <p:sldId id="318" r:id="rId29"/>
    <p:sldId id="355" r:id="rId30"/>
    <p:sldId id="286" r:id="rId31"/>
    <p:sldId id="288" r:id="rId32"/>
    <p:sldId id="358" r:id="rId33"/>
    <p:sldId id="361" r:id="rId34"/>
    <p:sldId id="362" r:id="rId35"/>
    <p:sldId id="363" r:id="rId36"/>
    <p:sldId id="364" r:id="rId37"/>
    <p:sldId id="365" r:id="rId38"/>
    <p:sldId id="368" r:id="rId39"/>
    <p:sldId id="370" r:id="rId40"/>
    <p:sldId id="371" r:id="rId41"/>
    <p:sldId id="372" r:id="rId42"/>
    <p:sldId id="344" r:id="rId43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Animation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5F5F5F"/>
    <a:srgbClr val="808080"/>
    <a:srgbClr val="080808"/>
    <a:srgbClr val="FF0000"/>
    <a:srgbClr val="0000FF"/>
    <a:srgbClr val="B2B2B2"/>
    <a:srgbClr val="00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8" autoAdjust="0"/>
    <p:restoredTop sz="90382" autoAdjust="0"/>
  </p:normalViewPr>
  <p:slideViewPr>
    <p:cSldViewPr>
      <p:cViewPr varScale="1">
        <p:scale>
          <a:sx n="97" d="100"/>
          <a:sy n="97" d="100"/>
        </p:scale>
        <p:origin x="2192" y="20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Preferred</a:t>
            </a:r>
            <a:r>
              <a:rPr lang="en-US" baseline="0" dirty="0"/>
              <a:t> gate:</a:t>
            </a:r>
          </a:p>
          <a:p>
            <a:r>
              <a:rPr lang="en-US" baseline="0" dirty="0"/>
              <a:t>CMOS – </a:t>
            </a:r>
            <a:r>
              <a:rPr lang="en-US" baseline="0" dirty="0" err="1"/>
              <a:t>nand</a:t>
            </a:r>
            <a:r>
              <a:rPr lang="en-US" baseline="0" dirty="0"/>
              <a:t> gate</a:t>
            </a:r>
          </a:p>
          <a:p>
            <a:r>
              <a:rPr lang="en-US" baseline="0" dirty="0" err="1"/>
              <a:t>Ratioed</a:t>
            </a:r>
            <a:r>
              <a:rPr lang="en-US" baseline="0" dirty="0"/>
              <a:t> – nor 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9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6600"/>
              </a:solidFill>
            </a:endParaRP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6600"/>
                </a:solidFill>
              </a:rPr>
              <a:t>-Exponential increase in leakage power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6600"/>
              </a:solidFill>
            </a:endParaRP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6600"/>
                </a:solidFill>
              </a:rPr>
              <a:t>-Exponential increase in leakage power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4BC4F-EAB4-C046-A0BB-018581A27210}" type="slidenum">
              <a:rPr lang="en-US">
                <a:ea typeface="ＭＳ Ｐゴシック" charset="-128"/>
                <a:cs typeface="ＭＳ Ｐゴシック" charset="-128"/>
              </a:rPr>
              <a:pPr/>
              <a:t>16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clear win</a:t>
            </a:r>
          </a:p>
          <a:p>
            <a:r>
              <a:rPr lang="en-US" dirty="0"/>
              <a:t>Should be able to analyze</a:t>
            </a:r>
          </a:p>
          <a:p>
            <a:pPr lvl="1"/>
            <a:r>
              <a:rPr lang="en-US" dirty="0"/>
              <a:t>Chance to exercise analysis</a:t>
            </a:r>
          </a:p>
          <a:p>
            <a:pPr lvl="1"/>
            <a:r>
              <a:rPr lang="en-US" dirty="0"/>
              <a:t>Kind of thing you want to be able to analyze</a:t>
            </a:r>
          </a:p>
          <a:p>
            <a:r>
              <a:rPr lang="en-US" dirty="0"/>
              <a:t>Pattern should recognize</a:t>
            </a:r>
          </a:p>
          <a:p>
            <a:r>
              <a:rPr lang="en-US" dirty="0"/>
              <a:t>Stepping stone to more interesting things to 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7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Cue, for what is the equivalent output resistance of designed inverter?  R</a:t>
            </a:r>
            <a:r>
              <a:rPr lang="en-US" baseline="-25000" dirty="0"/>
              <a:t>0</a:t>
            </a:r>
          </a:p>
          <a:p>
            <a:r>
              <a:rPr lang="en-US" baseline="0" dirty="0"/>
              <a:t>How do we design for larger drive strength?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04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</a:t>
            </a:r>
            <a:r>
              <a:rPr lang="en-US" baseline="0" dirty="0"/>
              <a:t> low: </a:t>
            </a:r>
            <a:r>
              <a:rPr lang="en-US" baseline="0" dirty="0" err="1"/>
              <a:t>r_drive</a:t>
            </a:r>
            <a:r>
              <a:rPr lang="en-US" baseline="0" dirty="0"/>
              <a:t> = </a:t>
            </a:r>
            <a:r>
              <a:rPr lang="en-US" baseline="0" dirty="0" err="1"/>
              <a:t>Rop</a:t>
            </a:r>
            <a:r>
              <a:rPr lang="en-US" baseline="0" dirty="0"/>
              <a:t>/</a:t>
            </a:r>
            <a:r>
              <a:rPr lang="en-US" baseline="0" dirty="0" err="1"/>
              <a:t>Wp</a:t>
            </a:r>
            <a:r>
              <a:rPr lang="en-US" baseline="0" dirty="0"/>
              <a:t> = 2Ron/</a:t>
            </a:r>
            <a:r>
              <a:rPr lang="en-US" baseline="0" dirty="0" err="1"/>
              <a:t>Wp</a:t>
            </a:r>
            <a:r>
              <a:rPr lang="en-US" baseline="0" dirty="0"/>
              <a:t> = Ro/2 </a:t>
            </a:r>
            <a:r>
              <a:rPr lang="en-US" baseline="0" dirty="0">
                <a:sym typeface="Wingdings"/>
              </a:rPr>
              <a:t> </a:t>
            </a:r>
            <a:r>
              <a:rPr lang="en-US" baseline="0" dirty="0" err="1">
                <a:sym typeface="Wingdings"/>
              </a:rPr>
              <a:t>Wp</a:t>
            </a:r>
            <a:r>
              <a:rPr lang="en-US" baseline="0" dirty="0">
                <a:sym typeface="Wingdings"/>
              </a:rPr>
              <a:t> = 4</a:t>
            </a:r>
          </a:p>
          <a:p>
            <a:r>
              <a:rPr lang="en-US" baseline="0" dirty="0" err="1">
                <a:sym typeface="Wingdings"/>
              </a:rPr>
              <a:t>Wn</a:t>
            </a:r>
            <a:r>
              <a:rPr lang="en-US" baseline="0" dirty="0">
                <a:sym typeface="Wingdings"/>
              </a:rPr>
              <a:t> &gt; 8*</a:t>
            </a:r>
            <a:r>
              <a:rPr lang="en-US" baseline="0" dirty="0" err="1">
                <a:sym typeface="Wingdings"/>
              </a:rPr>
              <a:t>Wp</a:t>
            </a:r>
            <a:r>
              <a:rPr lang="en-US" baseline="0" dirty="0">
                <a:sym typeface="Wingdings"/>
              </a:rPr>
              <a:t>  </a:t>
            </a:r>
            <a:r>
              <a:rPr lang="en-US" baseline="0" dirty="0" err="1">
                <a:sym typeface="Wingdings"/>
              </a:rPr>
              <a:t>Wn</a:t>
            </a:r>
            <a:r>
              <a:rPr lang="en-US" baseline="0" dirty="0">
                <a:sym typeface="Wingdings"/>
              </a:rPr>
              <a:t> =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9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: </a:t>
            </a:r>
            <a:r>
              <a:rPr lang="en-US" dirty="0" err="1"/>
              <a:t>Wp</a:t>
            </a:r>
            <a:r>
              <a:rPr lang="en-US" dirty="0"/>
              <a:t> = 2, </a:t>
            </a:r>
            <a:r>
              <a:rPr lang="en-US" dirty="0" err="1"/>
              <a:t>Wn</a:t>
            </a:r>
            <a:r>
              <a:rPr lang="en-US" dirty="0"/>
              <a:t> = 16, </a:t>
            </a:r>
            <a:r>
              <a:rPr lang="en-US" dirty="0" err="1"/>
              <a:t>Cin</a:t>
            </a:r>
            <a:r>
              <a:rPr lang="en-US" dirty="0"/>
              <a:t> = 16C0</a:t>
            </a:r>
          </a:p>
          <a:p>
            <a:r>
              <a:rPr lang="en-US" dirty="0"/>
              <a:t>Static CMOS: </a:t>
            </a:r>
            <a:r>
              <a:rPr lang="en-US" dirty="0" err="1"/>
              <a:t>Wp</a:t>
            </a:r>
            <a:r>
              <a:rPr lang="en-US" dirty="0"/>
              <a:t>=2, </a:t>
            </a:r>
            <a:r>
              <a:rPr lang="en-US" dirty="0" err="1"/>
              <a:t>Wn</a:t>
            </a:r>
            <a:r>
              <a:rPr lang="en-US" dirty="0"/>
              <a:t>=2,</a:t>
            </a:r>
            <a:r>
              <a:rPr lang="en-US" baseline="0" dirty="0"/>
              <a:t> </a:t>
            </a:r>
            <a:r>
              <a:rPr lang="en-US" baseline="0" dirty="0" err="1"/>
              <a:t>Cin</a:t>
            </a:r>
            <a:r>
              <a:rPr lang="en-US" baseline="0" dirty="0"/>
              <a:t>=4C0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9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: 16C0</a:t>
            </a:r>
          </a:p>
          <a:p>
            <a:r>
              <a:rPr lang="en-US" dirty="0"/>
              <a:t>Static</a:t>
            </a:r>
            <a:r>
              <a:rPr lang="en-US" baseline="0" dirty="0"/>
              <a:t> </a:t>
            </a:r>
            <a:r>
              <a:rPr lang="en-US" baseline="0" dirty="0" err="1"/>
              <a:t>cmos</a:t>
            </a:r>
            <a:r>
              <a:rPr lang="en-US" baseline="0" dirty="0"/>
              <a:t>:  (2+2k)C0</a:t>
            </a:r>
          </a:p>
          <a:p>
            <a:endParaRPr lang="en-US" baseline="0" dirty="0"/>
          </a:p>
          <a:p>
            <a:r>
              <a:rPr lang="en-US" baseline="0" dirty="0" err="1"/>
              <a:t>Ratioed</a:t>
            </a:r>
            <a:r>
              <a:rPr lang="en-US" baseline="0" dirty="0"/>
              <a:t> cap&lt;</a:t>
            </a:r>
            <a:r>
              <a:rPr lang="en-US" baseline="0" dirty="0" err="1"/>
              <a:t>cmos</a:t>
            </a:r>
            <a:r>
              <a:rPr lang="en-US" baseline="0" dirty="0"/>
              <a:t> cap</a:t>
            </a:r>
          </a:p>
          <a:p>
            <a:r>
              <a:rPr lang="en-US" baseline="0" dirty="0"/>
              <a:t>K&gt;=7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4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17:  October 18,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Energy Optimization</a:t>
            </a:r>
          </a:p>
          <a:p>
            <a:r>
              <a:rPr lang="en-US" dirty="0" err="1"/>
              <a:t>Ratioed</a:t>
            </a:r>
            <a:r>
              <a:rPr lang="en-US" dirty="0"/>
              <a:t> Logic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92810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V (velocity saturation)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Symbol" charset="2"/>
              </a:rPr>
              <a:t>t</a:t>
            </a:r>
            <a:r>
              <a:rPr lang="en-US" baseline="-25000" dirty="0" err="1"/>
              <a:t>gd</a:t>
            </a:r>
            <a:r>
              <a:rPr lang="en-US" dirty="0"/>
              <a:t>=Q/I=(CV)/I</a:t>
            </a:r>
          </a:p>
          <a:p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d</a:t>
            </a:r>
            <a:r>
              <a:rPr lang="en-US" dirty="0">
                <a:solidFill>
                  <a:srgbClr val="000000"/>
                </a:solidFill>
              </a:rPr>
              <a:t>=(</a:t>
            </a:r>
            <a:r>
              <a:rPr lang="en-US" dirty="0" err="1">
                <a:solidFill>
                  <a:srgbClr val="000000"/>
                </a:solidFill>
                <a:latin typeface="Symbol" charset="2"/>
                <a:cs typeface="Symbol" charset="2"/>
              </a:rPr>
              <a:t>n</a:t>
            </a:r>
            <a:r>
              <a:rPr lang="en-US" baseline="-25000" dirty="0" err="1">
                <a:solidFill>
                  <a:srgbClr val="000000"/>
                </a:solidFill>
                <a:cs typeface="Symbol" charset="2"/>
              </a:rPr>
              <a:t>sat</a:t>
            </a:r>
            <a:r>
              <a:rPr lang="en-US" dirty="0" err="1">
                <a:solidFill>
                  <a:srgbClr val="000000"/>
                </a:solidFill>
                <a:cs typeface="Symbol" charset="2"/>
              </a:rPr>
              <a:t>C</a:t>
            </a:r>
            <a:r>
              <a:rPr lang="en-US" baseline="-25000" dirty="0" err="1">
                <a:solidFill>
                  <a:srgbClr val="000000"/>
                </a:solidFill>
                <a:cs typeface="Symbol" charset="2"/>
              </a:rPr>
              <a:t>OX</a:t>
            </a:r>
            <a:r>
              <a:rPr lang="en-US" dirty="0">
                <a:solidFill>
                  <a:srgbClr val="000000"/>
                </a:solidFill>
              </a:rPr>
              <a:t>)(W)(</a:t>
            </a:r>
            <a:r>
              <a:rPr lang="en-US" dirty="0" err="1">
                <a:solidFill>
                  <a:srgbClr val="000000"/>
                </a:solidFill>
              </a:rPr>
              <a:t>V</a:t>
            </a:r>
            <a:r>
              <a:rPr lang="en-US" baseline="-25000" dirty="0" err="1">
                <a:solidFill>
                  <a:srgbClr val="000000"/>
                </a:solidFill>
              </a:rPr>
              <a:t>gs</a:t>
            </a:r>
            <a:r>
              <a:rPr lang="en-US" dirty="0">
                <a:solidFill>
                  <a:srgbClr val="000000"/>
                </a:solidFill>
              </a:rPr>
              <a:t>-V</a:t>
            </a:r>
            <a:r>
              <a:rPr lang="en-US" baseline="-25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-V</a:t>
            </a:r>
            <a:r>
              <a:rPr lang="en-US" baseline="-25000" dirty="0">
                <a:solidFill>
                  <a:srgbClr val="000000"/>
                </a:solidFill>
              </a:rPr>
              <a:t>DSAT</a:t>
            </a:r>
            <a:r>
              <a:rPr lang="en-US" dirty="0">
                <a:solidFill>
                  <a:srgbClr val="000000"/>
                </a:solidFill>
              </a:rPr>
              <a:t>/2)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14D3013-0703-0443-9053-3D767570010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7350" name="Picture 4" descr="charge_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828800"/>
            <a:ext cx="24209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day19_vsat_vd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743200"/>
            <a:ext cx="4573056" cy="340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42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baseline="-25000" dirty="0"/>
              <a:t>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3)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baseline="-25000" dirty="0" err="1"/>
              <a:t>thn</a:t>
            </a:r>
            <a:r>
              <a:rPr lang="en-US" dirty="0"/>
              <a:t>=|</a:t>
            </a:r>
            <a:r>
              <a:rPr lang="en-US" dirty="0" err="1"/>
              <a:t>V</a:t>
            </a:r>
            <a:r>
              <a:rPr lang="en-US" baseline="-25000" dirty="0" err="1"/>
              <a:t>thp</a:t>
            </a:r>
            <a:r>
              <a:rPr lang="en-US" dirty="0"/>
              <a:t>|=300mV, V</a:t>
            </a:r>
            <a:r>
              <a:rPr lang="en-US" baseline="-25000" dirty="0"/>
              <a:t>in</a:t>
            </a:r>
            <a:r>
              <a:rPr lang="en-US" dirty="0"/>
              <a:t>=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, estimate E</a:t>
            </a:r>
            <a:r>
              <a:rPr lang="en-US" dirty="0">
                <a:latin typeface="Symbol" charset="2"/>
              </a:rPr>
              <a:t>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269249"/>
              </p:ext>
            </p:extLst>
          </p:nvPr>
        </p:nvGraphicFramePr>
        <p:xfrm>
          <a:off x="762000" y="1828800"/>
          <a:ext cx="7772400" cy="35299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Garamond"/>
                          <a:cs typeface="Garamond"/>
                        </a:rPr>
                        <a:t>V</a:t>
                      </a:r>
                      <a:r>
                        <a:rPr lang="en-US" sz="2000" baseline="-25000" dirty="0" err="1">
                          <a:latin typeface="Garamond"/>
                          <a:cs typeface="Garamond"/>
                        </a:rPr>
                        <a:t>dd</a:t>
                      </a:r>
                      <a:endParaRPr lang="en-US" sz="2000" baseline="-25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Garamond"/>
                          <a:cs typeface="Garamond"/>
                        </a:rPr>
                        <a:t>I</a:t>
                      </a:r>
                      <a:r>
                        <a:rPr lang="en-US" sz="2000" baseline="-25000" dirty="0" err="1">
                          <a:latin typeface="Garamond"/>
                          <a:cs typeface="Garamond"/>
                        </a:rPr>
                        <a:t>dyn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Symbol" charset="2"/>
                        </a:rPr>
                        <a:t>t</a:t>
                      </a:r>
                      <a:r>
                        <a:rPr lang="en-US" sz="2000" dirty="0">
                          <a:latin typeface="Garamond"/>
                          <a:cs typeface="Garamond"/>
                        </a:rPr>
                        <a:t>/(</a:t>
                      </a:r>
                      <a:r>
                        <a:rPr lang="en-US" sz="2000" dirty="0" err="1">
                          <a:latin typeface="Symbol" charset="2"/>
                        </a:rPr>
                        <a:t>t</a:t>
                      </a:r>
                      <a:r>
                        <a:rPr lang="en-US" sz="2000" dirty="0" err="1">
                          <a:latin typeface="Garamond"/>
                          <a:cs typeface="Garamond"/>
                        </a:rPr>
                        <a:t>@</a:t>
                      </a:r>
                      <a:r>
                        <a:rPr lang="en-US" sz="2000" i="0" baseline="0" dirty="0" err="1">
                          <a:latin typeface="Garamond"/>
                          <a:cs typeface="Garamond"/>
                        </a:rPr>
                        <a:t>V</a:t>
                      </a:r>
                      <a:r>
                        <a:rPr lang="en-US" sz="2000" i="0" baseline="-25000" dirty="0" err="1">
                          <a:latin typeface="Garamond"/>
                          <a:cs typeface="Garamond"/>
                        </a:rPr>
                        <a:t>dd</a:t>
                      </a:r>
                      <a:r>
                        <a:rPr lang="en-US" sz="2000" i="0" baseline="0" dirty="0">
                          <a:latin typeface="Garamond"/>
                          <a:cs typeface="Garamond"/>
                        </a:rPr>
                        <a:t>=1)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Garamond"/>
                          <a:cs typeface="Garamond"/>
                        </a:rPr>
                        <a:t>E</a:t>
                      </a:r>
                      <a:r>
                        <a:rPr lang="en-US" sz="2000" baseline="-25000" dirty="0" err="1">
                          <a:latin typeface="Garamond"/>
                          <a:cs typeface="Garamond"/>
                        </a:rPr>
                        <a:t>switch</a:t>
                      </a:r>
                      <a:r>
                        <a:rPr lang="en-US" sz="2000" dirty="0">
                          <a:latin typeface="+mn-lt"/>
                          <a:cs typeface="Garamond"/>
                        </a:rPr>
                        <a:t>/(</a:t>
                      </a:r>
                      <a:r>
                        <a:rPr lang="en-US" sz="2000" dirty="0" err="1">
                          <a:latin typeface="+mn-lt"/>
                          <a:cs typeface="Garamond"/>
                        </a:rPr>
                        <a:t>E</a:t>
                      </a:r>
                      <a:r>
                        <a:rPr lang="en-US" sz="2000" baseline="-25000" dirty="0" err="1">
                          <a:latin typeface="+mn-lt"/>
                          <a:cs typeface="Garamond"/>
                        </a:rPr>
                        <a:t>switch</a:t>
                      </a:r>
                      <a:r>
                        <a:rPr lang="en-US" sz="2000" dirty="0" err="1">
                          <a:latin typeface="+mn-lt"/>
                          <a:cs typeface="Garamond"/>
                        </a:rPr>
                        <a:t>@</a:t>
                      </a:r>
                      <a:r>
                        <a:rPr lang="en-US" sz="2000" i="0" baseline="0" dirty="0" err="1">
                          <a:latin typeface="+mn-lt"/>
                          <a:cs typeface="Garamond"/>
                        </a:rPr>
                        <a:t>V</a:t>
                      </a:r>
                      <a:r>
                        <a:rPr lang="en-US" sz="2000" i="0" baseline="-25000" dirty="0" err="1">
                          <a:latin typeface="+mn-lt"/>
                          <a:cs typeface="Garamond"/>
                        </a:rPr>
                        <a:t>dd</a:t>
                      </a:r>
                      <a:r>
                        <a:rPr lang="en-US" sz="2000" i="0" baseline="0" dirty="0">
                          <a:latin typeface="+mn-lt"/>
                          <a:cs typeface="Garamond"/>
                        </a:rPr>
                        <a:t>=1)</a:t>
                      </a:r>
                      <a:endParaRPr lang="en-US" sz="2000" dirty="0">
                        <a:latin typeface="+mn-lt"/>
                        <a:cs typeface="Garamond"/>
                      </a:endParaRPr>
                    </a:p>
                    <a:p>
                      <a:pPr algn="ctr"/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</a:t>
                      </a:r>
                      <a:r>
                        <a:rPr lang="en-US" sz="2000" dirty="0">
                          <a:latin typeface="Symbol" charset="2"/>
                        </a:rPr>
                        <a:t>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700mV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500mV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350mV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260mV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913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</a:t>
            </a:r>
            <a:r>
              <a:rPr lang="en-US" dirty="0" err="1"/>
              <a:t>V</a:t>
            </a:r>
            <a:r>
              <a:rPr lang="en-US" baseline="-25000" dirty="0" err="1"/>
              <a:t>th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impact of increasing threshold on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Leakage?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773770A-C64C-944E-9A95-A1B3DD7DDD2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068931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</a:t>
            </a:r>
            <a:r>
              <a:rPr lang="en-US" dirty="0" err="1"/>
              <a:t>V</a:t>
            </a:r>
            <a:r>
              <a:rPr lang="en-US" baseline="-25000" dirty="0" err="1"/>
              <a:t>th</a:t>
            </a:r>
            <a:endParaRPr lang="en-US" baseline="-25000" dirty="0"/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sz="3600" dirty="0" err="1">
                <a:latin typeface="Symbol" charset="2"/>
              </a:rPr>
              <a:t>t</a:t>
            </a:r>
            <a:r>
              <a:rPr lang="en-US" sz="3600" baseline="-25000" dirty="0" err="1"/>
              <a:t>gd</a:t>
            </a:r>
            <a:r>
              <a:rPr lang="en-US" sz="3600" dirty="0"/>
              <a:t>=Q/I=(CV)/I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en-US" sz="2400" baseline="-25000" dirty="0">
                <a:solidFill>
                  <a:srgbClr val="000000"/>
                </a:solidFill>
              </a:rPr>
              <a:t>ds</a:t>
            </a:r>
            <a:r>
              <a:rPr lang="en-US" sz="2400" dirty="0">
                <a:solidFill>
                  <a:srgbClr val="000000"/>
                </a:solidFill>
              </a:rPr>
              <a:t>=(</a:t>
            </a:r>
            <a:r>
              <a:rPr lang="en-US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n</a:t>
            </a:r>
            <a:r>
              <a:rPr lang="en-US" sz="2400" baseline="-25000" dirty="0">
                <a:solidFill>
                  <a:srgbClr val="000000"/>
                </a:solidFill>
                <a:cs typeface="Symbol" charset="2"/>
              </a:rPr>
              <a:t>sat</a:t>
            </a:r>
            <a:r>
              <a:rPr lang="en-US" sz="2400" dirty="0">
                <a:solidFill>
                  <a:srgbClr val="000000"/>
                </a:solidFill>
                <a:cs typeface="Symbol" charset="2"/>
              </a:rPr>
              <a:t>C</a:t>
            </a:r>
            <a:r>
              <a:rPr lang="en-US" sz="2400" baseline="-25000" dirty="0">
                <a:solidFill>
                  <a:srgbClr val="000000"/>
                </a:solidFill>
                <a:cs typeface="Symbol" charset="2"/>
              </a:rPr>
              <a:t>OX</a:t>
            </a:r>
            <a:r>
              <a:rPr lang="en-US" sz="2400" dirty="0">
                <a:solidFill>
                  <a:srgbClr val="000000"/>
                </a:solidFill>
              </a:rPr>
              <a:t>)(W)(V</a:t>
            </a:r>
            <a:r>
              <a:rPr lang="en-US" sz="2400" baseline="-25000" dirty="0">
                <a:solidFill>
                  <a:srgbClr val="000000"/>
                </a:solidFill>
              </a:rPr>
              <a:t>gs</a:t>
            </a:r>
            <a:r>
              <a:rPr lang="en-US" sz="2400" dirty="0">
                <a:solidFill>
                  <a:srgbClr val="000000"/>
                </a:solidFill>
              </a:rPr>
              <a:t>-V</a:t>
            </a:r>
            <a:r>
              <a:rPr lang="en-US" sz="2400" baseline="-25000" dirty="0">
                <a:solidFill>
                  <a:srgbClr val="000000"/>
                </a:solidFill>
              </a:rPr>
              <a:t>TH</a:t>
            </a:r>
            <a:r>
              <a:rPr lang="en-US" sz="2400" dirty="0">
                <a:solidFill>
                  <a:srgbClr val="000000"/>
                </a:solidFill>
              </a:rPr>
              <a:t>-V</a:t>
            </a:r>
            <a:r>
              <a:rPr lang="en-US" sz="2400" baseline="-25000" dirty="0">
                <a:solidFill>
                  <a:srgbClr val="000000"/>
                </a:solidFill>
              </a:rPr>
              <a:t>DSAT</a:t>
            </a:r>
            <a:r>
              <a:rPr lang="en-US" sz="2400" dirty="0">
                <a:solidFill>
                  <a:srgbClr val="000000"/>
                </a:solidFill>
              </a:rPr>
              <a:t>/2)</a:t>
            </a:r>
          </a:p>
          <a:p>
            <a:pPr>
              <a:buFont typeface="Wingdings" charset="2"/>
              <a:buChar char="§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14D3013-0703-0443-9053-3D767570010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7350" name="Picture 4" descr="charge_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590800"/>
            <a:ext cx="24209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55559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V</a:t>
            </a:r>
            <a:r>
              <a:rPr lang="en-US" baseline="-25000" dirty="0"/>
              <a:t>th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impact of increasing threshold on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Leakage?</a:t>
            </a:r>
          </a:p>
          <a:p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=1V, V</a:t>
            </a:r>
            <a:r>
              <a:rPr lang="en-US" baseline="-25000" dirty="0"/>
              <a:t>in</a:t>
            </a:r>
            <a:r>
              <a:rPr lang="en-US" dirty="0"/>
              <a:t>=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endParaRPr lang="en-US" baseline="-25000" dirty="0"/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773770A-C64C-944E-9A95-A1B3DD7DDD2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985802"/>
              </p:ext>
            </p:extLst>
          </p:nvPr>
        </p:nvGraphicFramePr>
        <p:xfrm>
          <a:off x="838200" y="3042285"/>
          <a:ext cx="7772400" cy="25203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Garamond"/>
                          <a:cs typeface="Garamond"/>
                        </a:rPr>
                        <a:t>V</a:t>
                      </a:r>
                      <a:r>
                        <a:rPr lang="en-US" sz="2000" baseline="-25000" dirty="0" err="1">
                          <a:latin typeface="Garamond"/>
                          <a:cs typeface="Garamond"/>
                        </a:rPr>
                        <a:t>thn</a:t>
                      </a:r>
                      <a:r>
                        <a:rPr lang="en-US" sz="2000" baseline="0" dirty="0">
                          <a:latin typeface="Garamond"/>
                          <a:cs typeface="Garamond"/>
                        </a:rPr>
                        <a:t>= -</a:t>
                      </a:r>
                      <a:r>
                        <a:rPr lang="en-US" sz="2000" dirty="0" err="1">
                          <a:latin typeface="+mn-lt"/>
                          <a:cs typeface="Garamond"/>
                        </a:rPr>
                        <a:t>V</a:t>
                      </a:r>
                      <a:r>
                        <a:rPr lang="en-US" sz="2000" baseline="-25000" dirty="0" err="1">
                          <a:latin typeface="+mn-lt"/>
                          <a:cs typeface="Garamond"/>
                        </a:rPr>
                        <a:t>thp</a:t>
                      </a:r>
                      <a:endParaRPr lang="en-US" sz="2000" baseline="-25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+mn-lt"/>
                          <a:cs typeface="Garamond"/>
                        </a:rPr>
                        <a:t>I</a:t>
                      </a:r>
                      <a:r>
                        <a:rPr lang="en-US" sz="2000" baseline="-25000" dirty="0" err="1">
                          <a:latin typeface="+mn-lt"/>
                          <a:cs typeface="Garamond"/>
                        </a:rPr>
                        <a:t>dyn</a:t>
                      </a:r>
                      <a:endParaRPr lang="en-US" sz="2000" dirty="0">
                        <a:latin typeface="+mn-lt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Symbol" charset="2"/>
                        </a:rPr>
                        <a:t>t</a:t>
                      </a:r>
                      <a:r>
                        <a:rPr lang="en-US" sz="2000" dirty="0">
                          <a:latin typeface="Garamond"/>
                          <a:cs typeface="Garamond"/>
                        </a:rPr>
                        <a:t>/(</a:t>
                      </a:r>
                      <a:r>
                        <a:rPr lang="en-US" sz="2000" dirty="0" err="1">
                          <a:latin typeface="Symbol" charset="2"/>
                        </a:rPr>
                        <a:t>t</a:t>
                      </a:r>
                      <a:r>
                        <a:rPr lang="en-US" sz="2000" dirty="0" err="1">
                          <a:latin typeface="Garamond"/>
                          <a:cs typeface="Garamond"/>
                        </a:rPr>
                        <a:t>@</a:t>
                      </a:r>
                      <a:r>
                        <a:rPr lang="en-US" sz="2000" i="0" baseline="0" dirty="0" err="1">
                          <a:latin typeface="Garamond"/>
                          <a:cs typeface="Garamond"/>
                        </a:rPr>
                        <a:t>V</a:t>
                      </a:r>
                      <a:r>
                        <a:rPr lang="en-US" sz="2000" i="0" baseline="-25000" dirty="0" err="1">
                          <a:latin typeface="Garamond"/>
                          <a:cs typeface="Garamond"/>
                        </a:rPr>
                        <a:t>th</a:t>
                      </a:r>
                      <a:r>
                        <a:rPr lang="en-US" sz="2000" i="0" baseline="0" dirty="0">
                          <a:latin typeface="Garamond"/>
                          <a:cs typeface="Garamond"/>
                        </a:rPr>
                        <a:t>=300mV)</a:t>
                      </a:r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Garamond"/>
                          <a:cs typeface="Garamond"/>
                        </a:rPr>
                        <a:t>I</a:t>
                      </a:r>
                      <a:r>
                        <a:rPr lang="en-US" sz="2000" baseline="-25000" dirty="0" err="1">
                          <a:latin typeface="Garamond"/>
                          <a:cs typeface="Garamond"/>
                        </a:rPr>
                        <a:t>static</a:t>
                      </a:r>
                      <a:endParaRPr lang="en-US" sz="2000" baseline="-25000" dirty="0">
                        <a:latin typeface="+mn-lt"/>
                        <a:cs typeface="Garamon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+mn-lt"/>
                          <a:cs typeface="Garamond"/>
                        </a:rPr>
                        <a:t>I</a:t>
                      </a:r>
                      <a:r>
                        <a:rPr lang="en-US" sz="2000" baseline="-25000" dirty="0" err="1">
                          <a:latin typeface="+mn-lt"/>
                          <a:cs typeface="Garamond"/>
                        </a:rPr>
                        <a:t>stat</a:t>
                      </a:r>
                      <a:r>
                        <a:rPr lang="en-US" sz="2000" baseline="0" dirty="0">
                          <a:latin typeface="+mn-lt"/>
                          <a:cs typeface="Garamond"/>
                        </a:rPr>
                        <a:t>/(</a:t>
                      </a:r>
                      <a:r>
                        <a:rPr lang="en-US" sz="2000" dirty="0" err="1">
                          <a:latin typeface="+mn-lt"/>
                          <a:cs typeface="Garamond"/>
                        </a:rPr>
                        <a:t>I</a:t>
                      </a:r>
                      <a:r>
                        <a:rPr lang="en-US" sz="2000" baseline="-25000" dirty="0" err="1">
                          <a:latin typeface="+mn-lt"/>
                          <a:cs typeface="Garamond"/>
                        </a:rPr>
                        <a:t>stat</a:t>
                      </a:r>
                      <a:r>
                        <a:rPr lang="en-US" sz="2000" baseline="0" dirty="0" err="1">
                          <a:latin typeface="+mn-lt"/>
                          <a:cs typeface="Garamond"/>
                        </a:rPr>
                        <a:t>@</a:t>
                      </a:r>
                      <a:r>
                        <a:rPr lang="en-US" sz="2000" i="0" baseline="0" dirty="0" err="1">
                          <a:latin typeface="+mn-lt"/>
                          <a:cs typeface="Garamond"/>
                        </a:rPr>
                        <a:t>V</a:t>
                      </a:r>
                      <a:r>
                        <a:rPr lang="en-US" sz="2000" i="0" baseline="-25000" dirty="0" err="1">
                          <a:latin typeface="+mn-lt"/>
                          <a:cs typeface="Garamond"/>
                        </a:rPr>
                        <a:t>th</a:t>
                      </a:r>
                      <a:r>
                        <a:rPr lang="en-US" sz="2000" i="0" baseline="0" dirty="0">
                          <a:latin typeface="+mn-lt"/>
                          <a:cs typeface="Garamond"/>
                        </a:rPr>
                        <a:t>=300mV)</a:t>
                      </a:r>
                      <a:endParaRPr lang="en-US" sz="2000" baseline="0" dirty="0">
                        <a:latin typeface="+mn-lt"/>
                        <a:cs typeface="Garamond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300mV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460mV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Garamond"/>
                          <a:cs typeface="Garamond"/>
                        </a:rPr>
                        <a:t>600mV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613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Tradeoff (knobs: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, </a:t>
            </a:r>
            <a:r>
              <a:rPr lang="en-US" dirty="0" err="1"/>
              <a:t>V</a:t>
            </a:r>
            <a:r>
              <a:rPr lang="en-US" baseline="-25000" dirty="0" err="1"/>
              <a:t>th</a:t>
            </a:r>
            <a:r>
              <a:rPr lang="en-US" dirty="0"/>
              <a:t>, a, etc.)</a:t>
            </a:r>
          </a:p>
          <a:p>
            <a:pPr lvl="1"/>
            <a:r>
              <a:rPr lang="en-US" dirty="0"/>
              <a:t>Speed</a:t>
            </a:r>
          </a:p>
          <a:p>
            <a:pPr lvl="1"/>
            <a:r>
              <a:rPr lang="en-US" dirty="0"/>
              <a:t>Switching energy</a:t>
            </a:r>
          </a:p>
          <a:p>
            <a:pPr lvl="1"/>
            <a:r>
              <a:rPr lang="en-US" dirty="0"/>
              <a:t>Leakage energy</a:t>
            </a:r>
          </a:p>
          <a:p>
            <a:r>
              <a:rPr lang="en-US" dirty="0"/>
              <a:t>Energy-Delay tradeoff:  E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baseline="30000" dirty="0"/>
              <a:t>2</a:t>
            </a:r>
            <a:r>
              <a:rPr lang="en-US" dirty="0"/>
              <a:t>, E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t</a:t>
            </a:r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773770A-C64C-944E-9A95-A1B3DD7DDD2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443861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Logic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C3B75B-9E7A-4346-B812-5D65C23AD1A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47248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Restoration and Noise Margins</a:t>
            </a:r>
          </a:p>
          <a:p>
            <a:pPr lvl="1"/>
            <a:r>
              <a:rPr lang="en-US" dirty="0"/>
              <a:t>Allows for gate abstraction</a:t>
            </a:r>
          </a:p>
          <a:p>
            <a:r>
              <a:rPr lang="en-US" dirty="0"/>
              <a:t>CMOS Gates</a:t>
            </a:r>
          </a:p>
          <a:p>
            <a:pPr lvl="1"/>
            <a:r>
              <a:rPr lang="en-US" dirty="0"/>
              <a:t>Drive outputs rail-to-rail</a:t>
            </a:r>
          </a:p>
          <a:p>
            <a:pPr lvl="1"/>
            <a:r>
              <a:rPr lang="en-US" dirty="0"/>
              <a:t>Only one PDN/PUN turned on in steady state</a:t>
            </a:r>
          </a:p>
          <a:p>
            <a:pPr lvl="2"/>
            <a:r>
              <a:rPr lang="en-US" dirty="0"/>
              <a:t>Only </a:t>
            </a:r>
            <a:r>
              <a:rPr lang="en-US" dirty="0" err="1"/>
              <a:t>subthreshold</a:t>
            </a:r>
            <a:r>
              <a:rPr lang="en-US" dirty="0"/>
              <a:t> leakage current in steady state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193601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Gates</a:t>
            </a:r>
          </a:p>
          <a:p>
            <a:pPr lvl="1"/>
            <a:r>
              <a:rPr lang="en-US" dirty="0">
                <a:solidFill>
                  <a:srgbClr val="B00008"/>
                </a:solidFill>
              </a:rPr>
              <a:t>Break all the rules… (nice properties)</a:t>
            </a:r>
          </a:p>
          <a:p>
            <a:pPr lvl="2"/>
            <a:r>
              <a:rPr lang="en-US" dirty="0">
                <a:solidFill>
                  <a:srgbClr val="B00008"/>
                </a:solidFill>
              </a:rPr>
              <a:t>No rail-to-rail outputs, steady-state-current is not </a:t>
            </a:r>
            <a:r>
              <a:rPr lang="en-US" dirty="0" err="1">
                <a:solidFill>
                  <a:srgbClr val="B00008"/>
                </a:solidFill>
              </a:rPr>
              <a:t>subthreshold</a:t>
            </a:r>
            <a:r>
              <a:rPr lang="en-US" dirty="0">
                <a:solidFill>
                  <a:srgbClr val="B00008"/>
                </a:solidFill>
              </a:rPr>
              <a:t>…</a:t>
            </a:r>
          </a:p>
          <a:p>
            <a:pPr lvl="1"/>
            <a:r>
              <a:rPr lang="en-US" dirty="0"/>
              <a:t>Logic correctness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Power implications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FC89A6E-A99C-134B-8240-9417D5D17AC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84650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3810000" cy="5029200"/>
          </a:xfrm>
        </p:spPr>
        <p:txBody>
          <a:bodyPr/>
          <a:lstStyle/>
          <a:p>
            <a:r>
              <a:rPr lang="en-US" dirty="0"/>
              <a:t>Building both pull-up and pull-down can be expensive – many gates</a:t>
            </a:r>
          </a:p>
          <a:p>
            <a:r>
              <a:rPr lang="en-US" dirty="0"/>
              <a:t>Seems wasteful to build logic function twice</a:t>
            </a:r>
          </a:p>
          <a:p>
            <a:pPr lvl="1"/>
            <a:r>
              <a:rPr lang="en-US" dirty="0"/>
              <a:t>Once in </a:t>
            </a:r>
            <a:r>
              <a:rPr lang="en-US" dirty="0" err="1"/>
              <a:t>pullup</a:t>
            </a:r>
            <a:r>
              <a:rPr lang="en-US" dirty="0"/>
              <a:t>, once in </a:t>
            </a:r>
            <a:r>
              <a:rPr lang="en-US" dirty="0" err="1"/>
              <a:t>pulldown</a:t>
            </a:r>
            <a:endParaRPr lang="en-US" dirty="0"/>
          </a:p>
          <a:p>
            <a:pPr lvl="1"/>
            <a:r>
              <a:rPr lang="en-US" dirty="0"/>
              <a:t>Large gate capacitance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6EEB325-C4C4-EC42-93D0-360AC67B314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33799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447800"/>
            <a:ext cx="39766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995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Tradeoffs</a:t>
            </a:r>
          </a:p>
          <a:p>
            <a:pPr lvl="1"/>
            <a:r>
              <a:rPr lang="en-US" dirty="0"/>
              <a:t>Reduce dynamic power</a:t>
            </a:r>
          </a:p>
          <a:p>
            <a:endParaRPr lang="en-US" dirty="0"/>
          </a:p>
          <a:p>
            <a:r>
              <a:rPr lang="en-US" dirty="0" err="1"/>
              <a:t>Ratioed</a:t>
            </a:r>
            <a:r>
              <a:rPr lang="en-US" dirty="0"/>
              <a:t> Logic</a:t>
            </a:r>
          </a:p>
          <a:p>
            <a:pPr lvl="1"/>
            <a:r>
              <a:rPr lang="en-US" dirty="0">
                <a:solidFill>
                  <a:srgbClr val="B00008"/>
                </a:solidFill>
              </a:rPr>
              <a:t>Break all the rules… (lose our nice properties)</a:t>
            </a:r>
          </a:p>
          <a:p>
            <a:pPr lvl="2"/>
            <a:r>
              <a:rPr lang="en-US" dirty="0">
                <a:solidFill>
                  <a:srgbClr val="B00008"/>
                </a:solidFill>
              </a:rPr>
              <a:t>Not rail-to-rail signals, steady-state-current…</a:t>
            </a:r>
          </a:p>
          <a:p>
            <a:pPr lvl="1"/>
            <a:r>
              <a:rPr lang="en-US" dirty="0"/>
              <a:t>Correctness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FC89A6E-A99C-134B-8240-9417D5D17A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792632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3238" y="1371600"/>
            <a:ext cx="45640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4953000" cy="5029200"/>
          </a:xfrm>
        </p:spPr>
        <p:txBody>
          <a:bodyPr/>
          <a:lstStyle/>
          <a:p>
            <a:r>
              <a:rPr lang="en-US" dirty="0"/>
              <a:t>Maybe only need to build one</a:t>
            </a:r>
          </a:p>
          <a:p>
            <a:r>
              <a:rPr lang="en-US" dirty="0"/>
              <a:t>Build NFET </a:t>
            </a:r>
            <a:r>
              <a:rPr lang="en-US" dirty="0" err="1"/>
              <a:t>pulldown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Exploit high N mobility</a:t>
            </a:r>
          </a:p>
          <a:p>
            <a:pPr lvl="2"/>
            <a:r>
              <a:rPr lang="en-US" dirty="0"/>
              <a:t>traditional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87620BB-5B91-AE45-B895-F076B3195A7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7482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676400"/>
            <a:ext cx="458787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Ratioed Inverter</a:t>
            </a:r>
          </a:p>
        </p:txBody>
      </p:sp>
      <p:sp>
        <p:nvSpPr>
          <p:cNvPr id="3584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work?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is </a:t>
            </a:r>
            <a:r>
              <a:rPr lang="en-US" dirty="0" err="1">
                <a:solidFill>
                  <a:srgbClr val="FF6600"/>
                </a:solidFill>
              </a:rPr>
              <a:t>V</a:t>
            </a:r>
            <a:r>
              <a:rPr lang="en-US" baseline="-25000" dirty="0" err="1">
                <a:solidFill>
                  <a:srgbClr val="FF6600"/>
                </a:solidFill>
              </a:rPr>
              <a:t>out</a:t>
            </a:r>
            <a:r>
              <a:rPr lang="en-US" dirty="0">
                <a:solidFill>
                  <a:srgbClr val="FF6600"/>
                </a:solidFill>
              </a:rPr>
              <a:t> for V</a:t>
            </a:r>
            <a:r>
              <a:rPr lang="en-US" baseline="-25000" dirty="0">
                <a:solidFill>
                  <a:srgbClr val="FF6600"/>
                </a:solidFill>
              </a:rPr>
              <a:t>in</a:t>
            </a:r>
            <a:r>
              <a:rPr lang="en-US" dirty="0">
                <a:solidFill>
                  <a:srgbClr val="FF6600"/>
                </a:solidFill>
              </a:rPr>
              <a:t>=</a:t>
            </a:r>
            <a:r>
              <a:rPr lang="en-US" dirty="0" err="1">
                <a:solidFill>
                  <a:srgbClr val="FF6600"/>
                </a:solidFill>
              </a:rPr>
              <a:t>Gnd</a:t>
            </a:r>
            <a:r>
              <a:rPr lang="en-US" dirty="0">
                <a:solidFill>
                  <a:srgbClr val="FF6600"/>
                </a:solidFill>
              </a:rPr>
              <a:t> 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is </a:t>
            </a:r>
            <a:r>
              <a:rPr lang="en-US" dirty="0" err="1">
                <a:solidFill>
                  <a:srgbClr val="FF6600"/>
                </a:solidFill>
              </a:rPr>
              <a:t>V</a:t>
            </a:r>
            <a:r>
              <a:rPr lang="en-US" baseline="-25000" dirty="0" err="1">
                <a:solidFill>
                  <a:srgbClr val="FF6600"/>
                </a:solidFill>
              </a:rPr>
              <a:t>out</a:t>
            </a:r>
            <a:r>
              <a:rPr lang="en-US" dirty="0">
                <a:solidFill>
                  <a:srgbClr val="FF6600"/>
                </a:solidFill>
              </a:rPr>
              <a:t> for V</a:t>
            </a:r>
            <a:r>
              <a:rPr lang="en-US" baseline="-25000" dirty="0">
                <a:solidFill>
                  <a:srgbClr val="FF6600"/>
                </a:solidFill>
              </a:rPr>
              <a:t>in</a:t>
            </a:r>
            <a:r>
              <a:rPr lang="en-US" dirty="0">
                <a:solidFill>
                  <a:srgbClr val="FF6600"/>
                </a:solidFill>
              </a:rPr>
              <a:t>=</a:t>
            </a:r>
            <a:r>
              <a:rPr lang="en-US" dirty="0" err="1">
                <a:solidFill>
                  <a:srgbClr val="FF6600"/>
                </a:solidFill>
              </a:rPr>
              <a:t>V</a:t>
            </a:r>
            <a:r>
              <a:rPr lang="en-US" baseline="-25000" dirty="0" err="1">
                <a:solidFill>
                  <a:srgbClr val="FF6600"/>
                </a:solidFill>
              </a:rPr>
              <a:t>dd</a:t>
            </a:r>
            <a:r>
              <a:rPr lang="en-US" dirty="0">
                <a:solidFill>
                  <a:srgbClr val="FF6600"/>
                </a:solidFill>
              </a:rPr>
              <a:t> 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A7C2415-9099-FB43-A5FF-DC9FC89AB7F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89908" y="2743200"/>
            <a:ext cx="92194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P</a:t>
            </a:r>
            <a:r>
              <a:rPr lang="en-US" sz="2400" dirty="0">
                <a:latin typeface="+mn-lt"/>
              </a:rPr>
              <a:t>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2875" y="4114800"/>
            <a:ext cx="96361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=1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240831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Inverter in 22nm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0"/>
            <a:ext cx="7936992" cy="5541264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236932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Ratioed Inverter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5)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need to size N to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make it “work”?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</a:t>
            </a:r>
            <a:r>
              <a:rPr lang="en-US" baseline="-25000" dirty="0">
                <a:solidFill>
                  <a:srgbClr val="FF6600"/>
                </a:solidFill>
              </a:rPr>
              <a:t>DD</a:t>
            </a:r>
            <a:r>
              <a:rPr lang="en-US" dirty="0">
                <a:solidFill>
                  <a:srgbClr val="FF6600"/>
                </a:solidFill>
              </a:rPr>
              <a:t>=0.8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DBB66FD-62C1-284C-9ABA-FDD89F4F18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676400"/>
            <a:ext cx="458787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589908" y="2743200"/>
            <a:ext cx="92194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P</a:t>
            </a:r>
            <a:r>
              <a:rPr lang="en-US" sz="2400" dirty="0">
                <a:latin typeface="+mn-lt"/>
              </a:rPr>
              <a:t>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2875" y="4114800"/>
            <a:ext cx="96361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=?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634567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Inverter in 22nm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3" name="Picture 2" descr="Untitled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43000"/>
            <a:ext cx="7943088" cy="5541264"/>
          </a:xfrm>
          <a:prstGeom prst="rect">
            <a:avLst/>
          </a:prstGeom>
          <a:ln>
            <a:noFill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056310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 Transfer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EC4880F-9AE5-2E47-A516-100247998F8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8" y="1143000"/>
            <a:ext cx="7936992" cy="5541264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533536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 Transfer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EC4880F-9AE5-2E47-A516-100247998F8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8" y="1143000"/>
            <a:ext cx="7936992" cy="5541264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501900" y="1898650"/>
            <a:ext cx="1638300" cy="1092200"/>
          </a:xfrm>
          <a:prstGeom prst="line">
            <a:avLst/>
          </a:prstGeom>
          <a:ln w="28575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490106" y="5003800"/>
            <a:ext cx="1638300" cy="1092200"/>
          </a:xfrm>
          <a:prstGeom prst="line">
            <a:avLst/>
          </a:prstGeom>
          <a:ln w="28575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 flipH="1">
            <a:off x="1600200" y="2482850"/>
            <a:ext cx="1752600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flipH="1">
            <a:off x="1600200" y="5562600"/>
            <a:ext cx="3733800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066820"/>
              </p:ext>
            </p:extLst>
          </p:nvPr>
        </p:nvGraphicFramePr>
        <p:xfrm>
          <a:off x="4572000" y="2133600"/>
          <a:ext cx="278606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4" imgW="1308100" imgH="444500" progId="Equation.3">
                  <p:embed/>
                </p:oleObj>
              </mc:Choice>
              <mc:Fallback>
                <p:oleObj name="Equation" r:id="rId4" imgW="13081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0" y="2133600"/>
                        <a:ext cx="2786062" cy="946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8208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281" y="2286000"/>
            <a:ext cx="4280719" cy="3822700"/>
          </a:xfrm>
          <a:prstGeom prst="rect">
            <a:avLst/>
          </a:prstGeom>
        </p:spPr>
      </p:pic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Ratioed Inverter 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5)</a:t>
            </a:r>
            <a:endParaRPr lang="en-US" dirty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need to size P to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make it work?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</a:t>
            </a:r>
            <a:r>
              <a:rPr lang="en-US" baseline="-25000" dirty="0">
                <a:solidFill>
                  <a:srgbClr val="FF6600"/>
                </a:solidFill>
              </a:rPr>
              <a:t>DD</a:t>
            </a:r>
            <a:r>
              <a:rPr lang="en-US" dirty="0">
                <a:solidFill>
                  <a:srgbClr val="FF6600"/>
                </a:solidFill>
              </a:rPr>
              <a:t>=0.8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DBB66FD-62C1-284C-9ABA-FDD89F4F18E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48559" y="4572000"/>
            <a:ext cx="96472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=1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45019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43000"/>
            <a:ext cx="7590692" cy="563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Inverter in 22nm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152160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Ratioed</a:t>
            </a:r>
            <a:r>
              <a:rPr lang="en-US" dirty="0"/>
              <a:t> Inverter in 22nm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5248D-43C6-1347-B7C5-B96934628EC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99457"/>
            <a:ext cx="7239000" cy="537754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035300" y="1843399"/>
            <a:ext cx="1638300" cy="1092200"/>
          </a:xfrm>
          <a:prstGeom prst="line">
            <a:avLst/>
          </a:prstGeom>
          <a:ln w="28575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>
            <a:off x="5023506" y="5003800"/>
            <a:ext cx="1638300" cy="1092200"/>
          </a:xfrm>
          <a:prstGeom prst="line">
            <a:avLst/>
          </a:prstGeom>
          <a:ln w="28575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 bwMode="auto">
          <a:xfrm flipH="1">
            <a:off x="1524000" y="2427599"/>
            <a:ext cx="2362200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 bwMode="auto">
          <a:xfrm flipH="1">
            <a:off x="1524000" y="5562600"/>
            <a:ext cx="4343400" cy="0"/>
          </a:xfrm>
          <a:prstGeom prst="line">
            <a:avLst/>
          </a:prstGeom>
          <a:ln w="2857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27960"/>
              </p:ext>
            </p:extLst>
          </p:nvPr>
        </p:nvGraphicFramePr>
        <p:xfrm>
          <a:off x="4724400" y="1905000"/>
          <a:ext cx="278606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4" imgW="1308100" imgH="444500" progId="Equation.3">
                  <p:embed/>
                </p:oleObj>
              </mc:Choice>
              <mc:Fallback>
                <p:oleObj name="Equation" r:id="rId4" imgW="13081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1905000"/>
                        <a:ext cx="2786062" cy="946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88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components of power</a:t>
            </a:r>
          </a:p>
          <a:p>
            <a:pPr lvl="1"/>
            <a:r>
              <a:rPr lang="en-US" i="1" dirty="0" err="1">
                <a:solidFill>
                  <a:srgbClr val="080808"/>
                </a:solidFill>
              </a:rPr>
              <a:t>P</a:t>
            </a:r>
            <a:r>
              <a:rPr lang="en-US" i="1" baseline="-25000" dirty="0" err="1">
                <a:solidFill>
                  <a:srgbClr val="080808"/>
                </a:solidFill>
              </a:rPr>
              <a:t>tot</a:t>
            </a:r>
            <a:r>
              <a:rPr lang="en-US" i="1" dirty="0">
                <a:solidFill>
                  <a:srgbClr val="080808"/>
                </a:solidFill>
              </a:rPr>
              <a:t> = </a:t>
            </a:r>
            <a:r>
              <a:rPr lang="en-US" i="1" dirty="0" err="1">
                <a:solidFill>
                  <a:srgbClr val="080808"/>
                </a:solidFill>
              </a:rPr>
              <a:t>P</a:t>
            </a:r>
            <a:r>
              <a:rPr lang="en-US" i="1" baseline="-25000" dirty="0" err="1">
                <a:solidFill>
                  <a:srgbClr val="080808"/>
                </a:solidFill>
              </a:rPr>
              <a:t>static</a:t>
            </a:r>
            <a:r>
              <a:rPr lang="en-US" i="1" dirty="0">
                <a:solidFill>
                  <a:srgbClr val="080808"/>
                </a:solidFill>
              </a:rPr>
              <a:t> + </a:t>
            </a:r>
            <a:r>
              <a:rPr lang="en-US" i="1" dirty="0" err="1">
                <a:solidFill>
                  <a:srgbClr val="080808"/>
                </a:solidFill>
              </a:rPr>
              <a:t>P</a:t>
            </a:r>
            <a:r>
              <a:rPr lang="en-US" i="1" baseline="-25000" dirty="0" err="1">
                <a:solidFill>
                  <a:srgbClr val="080808"/>
                </a:solidFill>
              </a:rPr>
              <a:t>dyn</a:t>
            </a:r>
            <a:r>
              <a:rPr lang="en-US" i="1" dirty="0">
                <a:solidFill>
                  <a:srgbClr val="080808"/>
                </a:solidFill>
              </a:rPr>
              <a:t>+ </a:t>
            </a:r>
            <a:r>
              <a:rPr lang="en-US" i="1" dirty="0" err="1">
                <a:solidFill>
                  <a:srgbClr val="080808"/>
                </a:solidFill>
              </a:rPr>
              <a:t>P</a:t>
            </a:r>
            <a:r>
              <a:rPr lang="en-US" i="1" baseline="-25000" dirty="0" err="1">
                <a:solidFill>
                  <a:srgbClr val="080808"/>
                </a:solidFill>
              </a:rPr>
              <a:t>sc</a:t>
            </a:r>
            <a:r>
              <a:rPr lang="en-US" i="1" baseline="-25000" dirty="0">
                <a:solidFill>
                  <a:srgbClr val="080808"/>
                </a:solidFill>
              </a:rPr>
              <a:t> </a:t>
            </a:r>
          </a:p>
          <a:p>
            <a:pPr lvl="1"/>
            <a:endParaRPr lang="en-US" i="1" baseline="-25000" dirty="0">
              <a:solidFill>
                <a:srgbClr val="080808"/>
              </a:solidFill>
            </a:endParaRPr>
          </a:p>
          <a:p>
            <a:pPr lvl="1"/>
            <a:endParaRPr lang="en-US" i="1" baseline="-25000" dirty="0">
              <a:solidFill>
                <a:srgbClr val="080808"/>
              </a:solidFill>
            </a:endParaRPr>
          </a:p>
          <a:p>
            <a:pPr lvl="1"/>
            <a:r>
              <a:rPr lang="en-US" dirty="0" err="1">
                <a:sym typeface="Wingdings" charset="2"/>
              </a:rPr>
              <a:t>P</a:t>
            </a:r>
            <a:r>
              <a:rPr lang="en-US" baseline="-25000" dirty="0" err="1">
                <a:sym typeface="Wingdings" charset="2"/>
              </a:rPr>
              <a:t>tot</a:t>
            </a:r>
            <a:r>
              <a:rPr lang="en-US" dirty="0">
                <a:sym typeface="Wingdings" charset="2"/>
              </a:rPr>
              <a:t> ≈ a(</a:t>
            </a:r>
            <a:r>
              <a:rPr lang="en-US" dirty="0" err="1">
                <a:sym typeface="Wingdings" charset="2"/>
              </a:rPr>
              <a:t>C</a:t>
            </a:r>
            <a:r>
              <a:rPr lang="en-US" baseline="-25000" dirty="0" err="1">
                <a:sym typeface="Wingdings" charset="2"/>
              </a:rPr>
              <a:t>load</a:t>
            </a:r>
            <a:r>
              <a:rPr lang="en-US" baseline="-25000" dirty="0">
                <a:sym typeface="Wingdings" charset="2"/>
              </a:rPr>
              <a:t> </a:t>
            </a:r>
            <a:r>
              <a:rPr lang="en-US" dirty="0">
                <a:sym typeface="Wingdings" charset="2"/>
              </a:rPr>
              <a:t>+ 2C</a:t>
            </a:r>
            <a:r>
              <a:rPr lang="en-US" baseline="-25000" dirty="0">
                <a:sym typeface="Wingdings" charset="2"/>
              </a:rPr>
              <a:t>sc</a:t>
            </a:r>
            <a:r>
              <a:rPr lang="en-US" dirty="0">
                <a:sym typeface="Wingdings" charset="2"/>
              </a:rPr>
              <a:t>)V</a:t>
            </a:r>
            <a:r>
              <a:rPr lang="en-US" baseline="30000" dirty="0">
                <a:sym typeface="Wingdings" charset="2"/>
              </a:rPr>
              <a:t>2</a:t>
            </a:r>
            <a:r>
              <a:rPr lang="en-US" dirty="0">
                <a:sym typeface="Wingdings" charset="2"/>
              </a:rPr>
              <a:t>f + VI</a:t>
            </a:r>
            <a:r>
              <a:rPr lang="en-US" baseline="30000" dirty="0">
                <a:sym typeface="Wingdings" charset="2"/>
              </a:rPr>
              <a:t>’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(W/L)e</a:t>
            </a:r>
            <a:r>
              <a:rPr lang="en-US" baseline="30000" dirty="0">
                <a:sym typeface="Wingdings" charset="2"/>
              </a:rPr>
              <a:t>-Vt/(</a:t>
            </a:r>
            <a:r>
              <a:rPr lang="en-US" baseline="30000" dirty="0" err="1">
                <a:sym typeface="Wingdings" charset="2"/>
              </a:rPr>
              <a:t>nkT</a:t>
            </a:r>
            <a:r>
              <a:rPr lang="en-US" baseline="30000" dirty="0">
                <a:sym typeface="Wingdings" charset="2"/>
              </a:rPr>
              <a:t>/q)</a:t>
            </a:r>
          </a:p>
          <a:p>
            <a:pPr lvl="1"/>
            <a:endParaRPr lang="en-US" i="1" baseline="-25000" dirty="0">
              <a:solidFill>
                <a:srgbClr val="080808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664572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Conclude:</a:t>
            </a:r>
            <a:r>
              <a:rPr lang="en-US" dirty="0"/>
              <a:t> still prefer N to P for </a:t>
            </a:r>
            <a:r>
              <a:rPr lang="en-US" dirty="0" err="1"/>
              <a:t>ratioed</a:t>
            </a:r>
            <a:r>
              <a:rPr lang="en-US" dirty="0"/>
              <a:t> logic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0" name="Picture 9" descr="Untitled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352800"/>
            <a:ext cx="4572000" cy="3189522"/>
          </a:xfrm>
          <a:prstGeom prst="rect">
            <a:avLst/>
          </a:prstGeom>
          <a:ln>
            <a:noFill/>
          </a:ln>
        </p:spPr>
      </p:pic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752600"/>
            <a:ext cx="430823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5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Noise Margin Tradeoff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impact of increasing noise margin?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On size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On input capacitance</a:t>
            </a:r>
          </a:p>
          <a:p>
            <a:pPr lvl="1">
              <a:buNone/>
            </a:pP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6329527-1863-2146-B25D-3D6FDB08374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8" name="Picture 7" descr="Untitled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352800"/>
            <a:ext cx="4572000" cy="3189522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752600"/>
            <a:ext cx="430823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4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905000"/>
            <a:ext cx="458787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for R</a:t>
            </a:r>
            <a:r>
              <a:rPr lang="en-US" baseline="-25000" dirty="0"/>
              <a:t>0</a:t>
            </a:r>
            <a:r>
              <a:rPr lang="en-US" dirty="0"/>
              <a:t>/2 drive?</a:t>
            </a:r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size for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drive?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(assume R</a:t>
            </a:r>
            <a:r>
              <a:rPr lang="en-US" baseline="-25000" dirty="0">
                <a:solidFill>
                  <a:schemeClr val="tx2"/>
                </a:solidFill>
              </a:rPr>
              <a:t>0p</a:t>
            </a:r>
            <a:r>
              <a:rPr lang="en-US" dirty="0">
                <a:solidFill>
                  <a:schemeClr val="tx2"/>
                </a:solidFill>
              </a:rPr>
              <a:t>=R</a:t>
            </a:r>
            <a:r>
              <a:rPr lang="en-US" baseline="-25000" dirty="0">
                <a:solidFill>
                  <a:schemeClr val="tx2"/>
                </a:solidFill>
              </a:rPr>
              <a:t>0n </a:t>
            </a:r>
            <a:r>
              <a:rPr lang="en-US" dirty="0">
                <a:solidFill>
                  <a:schemeClr val="tx2"/>
                </a:solidFill>
              </a:rPr>
              <a:t>for CMOS)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3DF1BBC-9938-934F-A27A-C7BB3DDFD92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838830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447800"/>
            <a:ext cx="4114627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3962400" cy="5029200"/>
          </a:xfrm>
        </p:spPr>
        <p:txBody>
          <a:bodyPr/>
          <a:lstStyle/>
          <a:p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baseline="-25000" dirty="0" err="1">
                <a:solidFill>
                  <a:srgbClr val="FF6600"/>
                </a:solidFill>
              </a:rPr>
              <a:t>static</a:t>
            </a:r>
            <a:r>
              <a:rPr lang="en-US" dirty="0">
                <a:solidFill>
                  <a:srgbClr val="FF6600"/>
                </a:solidFill>
              </a:rPr>
              <a:t> 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Input low-Output high? 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baseline="-25000" dirty="0" err="1">
                <a:solidFill>
                  <a:srgbClr val="000000"/>
                </a:solidFill>
              </a:rPr>
              <a:t>leak</a:t>
            </a:r>
            <a:endParaRPr lang="en-US" baseline="-2500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Input high-Output low?</a:t>
            </a:r>
          </a:p>
          <a:p>
            <a:pPr lvl="1"/>
            <a:r>
              <a:rPr lang="en-US" dirty="0" err="1"/>
              <a:t>I</a:t>
            </a:r>
            <a:r>
              <a:rPr lang="en-US" baseline="-25000" dirty="0" err="1"/>
              <a:t>pmos_on</a:t>
            </a:r>
            <a:endParaRPr lang="en-US" baseline="-25000" dirty="0"/>
          </a:p>
          <a:p>
            <a:pPr lvl="1"/>
            <a:r>
              <a:rPr lang="en-US" dirty="0"/>
              <a:t>~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/(R</a:t>
            </a:r>
            <a:r>
              <a:rPr lang="en-US" baseline="-25000" dirty="0"/>
              <a:t>0</a:t>
            </a:r>
            <a:r>
              <a:rPr lang="en-US" dirty="0"/>
              <a:t>/2)  -- for our sample case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137E0E6-BBAD-D440-AC94-B23803F65AE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4029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Power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ym typeface="Wingdings" charset="2"/>
              </a:rPr>
              <a:t>P</a:t>
            </a:r>
            <a:r>
              <a:rPr lang="en-US" baseline="-25000" dirty="0" err="1">
                <a:sym typeface="Wingdings" charset="2"/>
              </a:rPr>
              <a:t>tot</a:t>
            </a:r>
            <a:r>
              <a:rPr lang="en-US" dirty="0">
                <a:sym typeface="Wingdings" charset="2"/>
              </a:rPr>
              <a:t> ≈ a(</a:t>
            </a:r>
            <a:r>
              <a:rPr lang="en-US" dirty="0" err="1">
                <a:sym typeface="Wingdings" charset="2"/>
              </a:rPr>
              <a:t>C</a:t>
            </a:r>
            <a:r>
              <a:rPr lang="en-US" baseline="-25000" dirty="0" err="1">
                <a:sym typeface="Wingdings" charset="2"/>
              </a:rPr>
              <a:t>load</a:t>
            </a:r>
            <a:r>
              <a:rPr lang="en-US" baseline="-25000" dirty="0">
                <a:sym typeface="Wingdings" charset="2"/>
              </a:rPr>
              <a:t> </a:t>
            </a:r>
            <a:r>
              <a:rPr lang="en-US" dirty="0">
                <a:sym typeface="Wingdings" charset="2"/>
              </a:rPr>
              <a:t>+ 2C</a:t>
            </a:r>
            <a:r>
              <a:rPr lang="en-US" baseline="-25000" dirty="0">
                <a:sym typeface="Wingdings" charset="2"/>
              </a:rPr>
              <a:t>sc</a:t>
            </a:r>
            <a:r>
              <a:rPr lang="en-US" dirty="0">
                <a:sym typeface="Wingdings" charset="2"/>
              </a:rPr>
              <a:t>)V</a:t>
            </a:r>
            <a:r>
              <a:rPr lang="en-US" baseline="30000" dirty="0">
                <a:sym typeface="Wingdings" charset="2"/>
              </a:rPr>
              <a:t>2</a:t>
            </a:r>
            <a:r>
              <a:rPr lang="en-US" dirty="0">
                <a:sym typeface="Wingdings" charset="2"/>
              </a:rPr>
              <a:t>f</a:t>
            </a:r>
          </a:p>
          <a:p>
            <a:pPr>
              <a:buFontTx/>
              <a:buNone/>
            </a:pPr>
            <a:r>
              <a:rPr lang="en-US" dirty="0">
                <a:sym typeface="Wingdings" charset="2"/>
              </a:rPr>
              <a:t>           </a:t>
            </a:r>
          </a:p>
          <a:p>
            <a:pPr>
              <a:buFontTx/>
              <a:buNone/>
            </a:pPr>
            <a:endParaRPr lang="en-US" dirty="0">
              <a:sym typeface="Wingdings" charset="2"/>
            </a:endParaRPr>
          </a:p>
          <a:p>
            <a:pPr>
              <a:buFontTx/>
              <a:buNone/>
            </a:pPr>
            <a:endParaRPr lang="en-US" dirty="0">
              <a:sym typeface="Wingdings" charset="2"/>
            </a:endParaRPr>
          </a:p>
          <a:p>
            <a:pPr>
              <a:buFontTx/>
              <a:buNone/>
            </a:pPr>
            <a:r>
              <a:rPr lang="en-US" dirty="0">
                <a:sym typeface="Wingdings" charset="2"/>
              </a:rPr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542FA76-2AAC-4841-877F-F091C287953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803424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Power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ym typeface="Wingdings" charset="2"/>
              </a:rPr>
              <a:t>P</a:t>
            </a:r>
            <a:r>
              <a:rPr lang="en-US" baseline="-25000" dirty="0" err="1">
                <a:sym typeface="Wingdings" charset="2"/>
              </a:rPr>
              <a:t>tot</a:t>
            </a:r>
            <a:r>
              <a:rPr lang="en-US" dirty="0">
                <a:sym typeface="Wingdings" charset="2"/>
              </a:rPr>
              <a:t> ≈ a(</a:t>
            </a:r>
            <a:r>
              <a:rPr lang="en-US" dirty="0" err="1">
                <a:sym typeface="Wingdings" charset="2"/>
              </a:rPr>
              <a:t>C</a:t>
            </a:r>
            <a:r>
              <a:rPr lang="en-US" baseline="-25000" dirty="0" err="1">
                <a:sym typeface="Wingdings" charset="2"/>
              </a:rPr>
              <a:t>load</a:t>
            </a:r>
            <a:r>
              <a:rPr lang="en-US" baseline="-25000" dirty="0">
                <a:sym typeface="Wingdings" charset="2"/>
              </a:rPr>
              <a:t> </a:t>
            </a:r>
            <a:r>
              <a:rPr lang="en-US" dirty="0">
                <a:sym typeface="Wingdings" charset="2"/>
              </a:rPr>
              <a:t>+ 2C</a:t>
            </a:r>
            <a:r>
              <a:rPr lang="en-US" baseline="-25000" dirty="0">
                <a:sym typeface="Wingdings" charset="2"/>
              </a:rPr>
              <a:t>sc</a:t>
            </a:r>
            <a:r>
              <a:rPr lang="en-US" dirty="0">
                <a:sym typeface="Wingdings" charset="2"/>
              </a:rPr>
              <a:t>)V</a:t>
            </a:r>
            <a:r>
              <a:rPr lang="en-US" baseline="30000" dirty="0">
                <a:sym typeface="Wingdings" charset="2"/>
              </a:rPr>
              <a:t>2</a:t>
            </a:r>
            <a:r>
              <a:rPr lang="en-US" dirty="0">
                <a:sym typeface="Wingdings" charset="2"/>
              </a:rPr>
              <a:t>f</a:t>
            </a:r>
          </a:p>
          <a:p>
            <a:pPr>
              <a:buFontTx/>
              <a:buNone/>
            </a:pPr>
            <a:r>
              <a:rPr lang="en-US" dirty="0">
                <a:sym typeface="Wingdings" charset="2"/>
              </a:rPr>
              <a:t>           + 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=low)</a:t>
            </a:r>
            <a:r>
              <a:rPr lang="en-US" dirty="0">
                <a:sym typeface="Wingdings" charset="2"/>
              </a:rPr>
              <a:t>V</a:t>
            </a:r>
            <a:r>
              <a:rPr lang="en-US" baseline="30000" dirty="0">
                <a:sym typeface="Wingdings" charset="2"/>
              </a:rPr>
              <a:t>2</a:t>
            </a:r>
            <a:r>
              <a:rPr lang="en-US" dirty="0">
                <a:sym typeface="Wingdings" charset="2"/>
              </a:rPr>
              <a:t>/R</a:t>
            </a:r>
            <a:r>
              <a:rPr lang="en-US" baseline="-25000" dirty="0">
                <a:sym typeface="Wingdings" charset="2"/>
              </a:rPr>
              <a:t>pon</a:t>
            </a:r>
          </a:p>
          <a:p>
            <a:pPr>
              <a:buFontTx/>
              <a:buNone/>
            </a:pPr>
            <a:r>
              <a:rPr lang="en-US" dirty="0">
                <a:sym typeface="Wingdings" charset="2"/>
              </a:rPr>
              <a:t>           + 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=high)</a:t>
            </a:r>
            <a:r>
              <a:rPr lang="en-US" dirty="0">
                <a:sym typeface="Wingdings" charset="2"/>
              </a:rPr>
              <a:t>VI</a:t>
            </a:r>
            <a:r>
              <a:rPr lang="en-US" baseline="30000" dirty="0">
                <a:sym typeface="Wingdings" charset="2"/>
              </a:rPr>
              <a:t>’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(W/L)e</a:t>
            </a:r>
            <a:r>
              <a:rPr lang="en-US" baseline="30000" dirty="0">
                <a:sym typeface="Wingdings" charset="2"/>
              </a:rPr>
              <a:t>-Vt/(nkT/q)</a:t>
            </a:r>
          </a:p>
          <a:p>
            <a:pPr>
              <a:buFontTx/>
              <a:buNone/>
            </a:pPr>
            <a:endParaRPr lang="en-US" dirty="0">
              <a:sym typeface="Wingdings" charset="2"/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=low)</a:t>
            </a:r>
            <a:r>
              <a:rPr lang="en-US" dirty="0">
                <a:sym typeface="Wingdings" charset="2"/>
              </a:rPr>
              <a:t> – probability the output is low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=high)</a:t>
            </a:r>
            <a:r>
              <a:rPr lang="en-US" dirty="0">
                <a:sym typeface="Wingdings" charset="2"/>
              </a:rPr>
              <a:t> – probability the output is high</a:t>
            </a:r>
          </a:p>
          <a:p>
            <a:pPr>
              <a:buNone/>
            </a:pPr>
            <a:endParaRPr lang="en-US" dirty="0">
              <a:sym typeface="Wingdings" charset="2"/>
            </a:endParaRP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=high)</a:t>
            </a:r>
            <a:r>
              <a:rPr lang="en-US" dirty="0">
                <a:sym typeface="Wingdings" charset="2"/>
              </a:rPr>
              <a:t>=1-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p(</a:t>
            </a:r>
            <a:r>
              <a:rPr lang="en-US" dirty="0" err="1">
                <a:solidFill>
                  <a:srgbClr val="0000FF"/>
                </a:solidFill>
                <a:sym typeface="Wingdings" charset="2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 charset="2"/>
              </a:rPr>
              <a:t>out</a:t>
            </a:r>
            <a:r>
              <a:rPr lang="en-US" dirty="0">
                <a:solidFill>
                  <a:srgbClr val="0000FF"/>
                </a:solidFill>
                <a:sym typeface="Wingdings" charset="2"/>
              </a:rPr>
              <a:t>=low)</a:t>
            </a:r>
            <a:r>
              <a:rPr lang="en-US" dirty="0">
                <a:sym typeface="Wingdings" charset="2"/>
              </a:rPr>
              <a:t> </a:t>
            </a:r>
          </a:p>
          <a:p>
            <a:pPr>
              <a:buFontTx/>
              <a:buNone/>
            </a:pPr>
            <a:endParaRPr lang="en-US" dirty="0">
              <a:sym typeface="Wingdings" charset="2"/>
            </a:endParaRPr>
          </a:p>
          <a:p>
            <a:pPr>
              <a:buFontTx/>
              <a:buNone/>
            </a:pPr>
            <a:r>
              <a:rPr lang="en-US" dirty="0">
                <a:sym typeface="Wingdings" charset="2"/>
              </a:rPr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542FA76-2AAC-4841-877F-F091C287953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0732358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Compare Static CMOS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/>
                </a:solidFill>
              </a:rPr>
              <a:t>For </a:t>
            </a:r>
            <a:r>
              <a:rPr lang="en-US" dirty="0" err="1">
                <a:solidFill>
                  <a:schemeClr val="tx2"/>
                </a:solidFill>
              </a:rPr>
              <a:t>R</a:t>
            </a:r>
            <a:r>
              <a:rPr lang="en-US" baseline="-25000" dirty="0" err="1">
                <a:solidFill>
                  <a:schemeClr val="tx2"/>
                </a:solidFill>
              </a:rPr>
              <a:t>drive</a:t>
            </a:r>
            <a:r>
              <a:rPr lang="en-US" dirty="0">
                <a:solidFill>
                  <a:schemeClr val="tx2"/>
                </a:solidFill>
              </a:rPr>
              <a:t>=R</a:t>
            </a:r>
            <a:r>
              <a:rPr lang="en-US" baseline="-25000" dirty="0">
                <a:solidFill>
                  <a:schemeClr val="tx2"/>
                </a:solidFill>
              </a:rPr>
              <a:t>0</a:t>
            </a:r>
            <a:r>
              <a:rPr lang="en-US" dirty="0">
                <a:solidFill>
                  <a:schemeClr val="tx2"/>
                </a:solidFill>
              </a:rPr>
              <a:t>/2 inverter (assume R</a:t>
            </a:r>
            <a:r>
              <a:rPr lang="en-US" baseline="-25000" dirty="0">
                <a:solidFill>
                  <a:schemeClr val="tx2"/>
                </a:solidFill>
              </a:rPr>
              <a:t>0p</a:t>
            </a:r>
            <a:r>
              <a:rPr lang="en-US" dirty="0">
                <a:solidFill>
                  <a:schemeClr val="tx2"/>
                </a:solidFill>
              </a:rPr>
              <a:t>=R</a:t>
            </a:r>
            <a:r>
              <a:rPr lang="en-US" baseline="-25000" dirty="0">
                <a:solidFill>
                  <a:schemeClr val="tx2"/>
                </a:solidFill>
              </a:rPr>
              <a:t>0n </a:t>
            </a:r>
            <a:r>
              <a:rPr lang="en-US" dirty="0">
                <a:solidFill>
                  <a:schemeClr val="tx2"/>
                </a:solidFill>
              </a:rPr>
              <a:t>for CMOS)</a:t>
            </a:r>
          </a:p>
          <a:p>
            <a:r>
              <a:rPr lang="en-US" dirty="0">
                <a:solidFill>
                  <a:srgbClr val="FF6600"/>
                </a:solidFill>
              </a:rPr>
              <a:t>Total Transistor Width?</a:t>
            </a:r>
          </a:p>
          <a:p>
            <a:r>
              <a:rPr lang="en-US" dirty="0">
                <a:solidFill>
                  <a:srgbClr val="FF6600"/>
                </a:solidFill>
              </a:rPr>
              <a:t>Input capacitance load?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034927F-558E-E741-AE75-80F4AA224D8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436301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size for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drive?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6990A8B-B481-AF4E-B24F-AA2D6170A80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11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573587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96667DE-D1B9-8149-A908-C7BA7FCF7F29}"/>
              </a:ext>
            </a:extLst>
          </p:cNvPr>
          <p:cNvSpPr txBox="1">
            <a:spLocks/>
          </p:cNvSpPr>
          <p:nvPr/>
        </p:nvSpPr>
        <p:spPr>
          <a:xfrm>
            <a:off x="685800" y="1143000"/>
            <a:ext cx="77724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>
                <a:solidFill>
                  <a:srgbClr val="FF6600"/>
                </a:solidFill>
              </a:rPr>
              <a:t>2-input </a:t>
            </a:r>
            <a:r>
              <a:rPr lang="en-US" kern="0" dirty="0" err="1">
                <a:solidFill>
                  <a:srgbClr val="FF6600"/>
                </a:solidFill>
              </a:rPr>
              <a:t>nand</a:t>
            </a:r>
            <a:r>
              <a:rPr lang="en-US" kern="0" dirty="0">
                <a:solidFill>
                  <a:srgbClr val="FF66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84626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600200"/>
            <a:ext cx="456406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size for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drive?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306538D-CDBD-494F-904A-49D8FAE0F42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2-input nor?</a:t>
            </a:r>
          </a:p>
        </p:txBody>
      </p:sp>
    </p:spTree>
    <p:extLst>
      <p:ext uri="{BB962C8B-B14F-4D97-AF65-F5344CB8AC3E}">
        <p14:creationId xmlns:p14="http://schemas.microsoft.com/office/powerpoint/2010/main" val="1744073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600200"/>
            <a:ext cx="456406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size for R</a:t>
            </a:r>
            <a:r>
              <a:rPr lang="en-US" baseline="-25000" dirty="0">
                <a:solidFill>
                  <a:srgbClr val="FF6600"/>
                </a:solidFill>
              </a:rPr>
              <a:t>0</a:t>
            </a:r>
            <a:r>
              <a:rPr lang="en-US" dirty="0">
                <a:solidFill>
                  <a:srgbClr val="FF6600"/>
                </a:solidFill>
              </a:rPr>
              <a:t>/2 drive?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306538D-CDBD-494F-904A-49D8FAE0F42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3581400" cy="50292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k-input nor?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is the input capacitance for k-input nor?</a:t>
            </a:r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 rotWithShape="1">
          <a:blip r:embed="rId3"/>
          <a:srcRect l="52451" t="31185" r="37077"/>
          <a:stretch/>
        </p:blipFill>
        <p:spPr bwMode="auto">
          <a:xfrm>
            <a:off x="7751689" y="3124200"/>
            <a:ext cx="477911" cy="33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162800" y="4038600"/>
            <a:ext cx="6458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6714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Vdd</a:t>
            </a:r>
            <a:r>
              <a:rPr lang="en-US" dirty="0"/>
              <a:t>=1V, </a:t>
            </a:r>
            <a:r>
              <a:rPr lang="en-US" dirty="0" err="1"/>
              <a:t>Vthn</a:t>
            </a:r>
            <a:r>
              <a:rPr lang="en-US" dirty="0"/>
              <a:t>=|</a:t>
            </a:r>
            <a:r>
              <a:rPr lang="en-US" dirty="0" err="1"/>
              <a:t>Vthp</a:t>
            </a:r>
            <a:r>
              <a:rPr lang="en-US" dirty="0"/>
              <a:t>|=300mV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564572"/>
              </p:ext>
            </p:extLst>
          </p:nvPr>
        </p:nvGraphicFramePr>
        <p:xfrm>
          <a:off x="762000" y="1828800"/>
          <a:ext cx="7772400" cy="4038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  <a:r>
                        <a:rPr lang="en-US" sz="2400" baseline="-25000" dirty="0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static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dynamic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180pA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18uA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36uA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18uA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860mV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180pA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6393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Which Implementation is faster in </a:t>
            </a:r>
            <a:r>
              <a:rPr lang="en-US" sz="3200" dirty="0" err="1"/>
              <a:t>ratioed</a:t>
            </a:r>
            <a:r>
              <a:rPr lang="en-US" sz="3200" dirty="0"/>
              <a:t> logic?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046A3C7-D594-7845-8468-A6080D5336B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48134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371600"/>
            <a:ext cx="72231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657600"/>
            <a:ext cx="71770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7469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other logic disciplines</a:t>
            </a:r>
          </a:p>
          <a:p>
            <a:r>
              <a:rPr lang="en-US" dirty="0"/>
              <a:t>You have the tools to analyze</a:t>
            </a:r>
          </a:p>
          <a:p>
            <a:r>
              <a:rPr lang="en-US" dirty="0" err="1"/>
              <a:t>Ratioed</a:t>
            </a:r>
            <a:r>
              <a:rPr lang="en-US" dirty="0"/>
              <a:t> Logic</a:t>
            </a:r>
          </a:p>
          <a:p>
            <a:pPr lvl="1"/>
            <a:r>
              <a:rPr lang="en-US" dirty="0"/>
              <a:t>Tradeoff noise margin for</a:t>
            </a:r>
          </a:p>
          <a:p>
            <a:pPr lvl="2"/>
            <a:r>
              <a:rPr lang="en-US" dirty="0"/>
              <a:t>Reduced area? Capacitive load?</a:t>
            </a:r>
          </a:p>
          <a:p>
            <a:pPr lvl="1"/>
            <a:r>
              <a:rPr lang="en-US" dirty="0"/>
              <a:t>Dissipates non-leakage static power in one input case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C40D85A-15CC-E54C-B47E-E362D8A08A8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045459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1 out now</a:t>
            </a:r>
          </a:p>
          <a:p>
            <a:pPr lvl="1"/>
            <a:r>
              <a:rPr lang="en-US" dirty="0"/>
              <a:t>Milestone due Friday (10/22)</a:t>
            </a:r>
          </a:p>
          <a:p>
            <a:pPr lvl="2"/>
            <a:r>
              <a:rPr lang="en-US" dirty="0"/>
              <a:t>Baseline is bare minimum, but can start thinking/working on optimizations before</a:t>
            </a:r>
          </a:p>
          <a:p>
            <a:pPr lvl="2"/>
            <a:r>
              <a:rPr lang="en-US" dirty="0"/>
              <a:t>Will give you feedback by Sunday morning</a:t>
            </a:r>
          </a:p>
          <a:p>
            <a:pPr lvl="1"/>
            <a:r>
              <a:rPr lang="en-US" dirty="0"/>
              <a:t>Design 8-bit ripple-carry adder </a:t>
            </a:r>
          </a:p>
          <a:p>
            <a:pPr lvl="2"/>
            <a:r>
              <a:rPr lang="en-US" dirty="0"/>
              <a:t>You already know how to do this</a:t>
            </a:r>
          </a:p>
          <a:p>
            <a:pPr lvl="2"/>
            <a:r>
              <a:rPr lang="en-US" dirty="0"/>
              <a:t>Refresh yourself on binary addition of 2 bits</a:t>
            </a:r>
          </a:p>
          <a:p>
            <a:pPr lvl="1"/>
            <a:r>
              <a:rPr lang="en-US" dirty="0"/>
              <a:t>Work </a:t>
            </a:r>
            <a:r>
              <a:rPr lang="en-US" dirty="0">
                <a:solidFill>
                  <a:srgbClr val="FF0000"/>
                </a:solidFill>
              </a:rPr>
              <a:t>individually</a:t>
            </a:r>
          </a:p>
          <a:p>
            <a:pPr lvl="1"/>
            <a:r>
              <a:rPr lang="en-US" dirty="0"/>
              <a:t>Full Report in two weeks (F 10/29)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4226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endParaRPr lang="en-US" baseline="-25000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as reduce V?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Energy?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Static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Switching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Delay?</a:t>
            </a:r>
          </a:p>
          <a:p>
            <a:pPr marL="457200" lvl="1" indent="0">
              <a:buNone/>
            </a:pPr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0041D92-7F91-7646-A8BB-5AC83B00E5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810244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 (</a:t>
            </a:r>
            <a:r>
              <a:rPr lang="en-US" dirty="0" err="1">
                <a:solidFill>
                  <a:srgbClr val="FF7500"/>
                </a:solidFill>
              </a:rPr>
              <a:t>Preclass</a:t>
            </a:r>
            <a:r>
              <a:rPr lang="en-US" dirty="0">
                <a:solidFill>
                  <a:srgbClr val="FF7500"/>
                </a:solidFill>
              </a:rPr>
              <a:t> 2</a:t>
            </a:r>
            <a:r>
              <a:rPr lang="en-US" dirty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=520mV, </a:t>
            </a:r>
            <a:r>
              <a:rPr lang="en-US" dirty="0" err="1"/>
              <a:t>V</a:t>
            </a:r>
            <a:r>
              <a:rPr lang="en-US" baseline="-25000" dirty="0" err="1"/>
              <a:t>thn</a:t>
            </a:r>
            <a:r>
              <a:rPr lang="en-US" dirty="0"/>
              <a:t>=|</a:t>
            </a:r>
            <a:r>
              <a:rPr lang="en-US" dirty="0" err="1"/>
              <a:t>V</a:t>
            </a:r>
            <a:r>
              <a:rPr lang="en-US" baseline="-25000" dirty="0" err="1"/>
              <a:t>thp</a:t>
            </a:r>
            <a:r>
              <a:rPr lang="en-US" dirty="0"/>
              <a:t>|=300mV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762000" y="1828800"/>
          <a:ext cx="7772400" cy="30289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  <a:r>
                        <a:rPr lang="en-US" sz="2400" baseline="-25000" dirty="0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static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dynamic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147731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</a:t>
            </a:r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 (</a:t>
            </a:r>
            <a:r>
              <a:rPr lang="en-US" dirty="0" err="1">
                <a:solidFill>
                  <a:srgbClr val="FF7500"/>
                </a:solidFill>
              </a:rPr>
              <a:t>Preclass</a:t>
            </a:r>
            <a:r>
              <a:rPr lang="en-US" dirty="0">
                <a:solidFill>
                  <a:srgbClr val="FF7500"/>
                </a:solidFill>
              </a:rPr>
              <a:t> 2</a:t>
            </a:r>
            <a:r>
              <a:rPr lang="en-US" dirty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baseline="-25000" dirty="0" err="1"/>
              <a:t>dd</a:t>
            </a:r>
            <a:r>
              <a:rPr lang="en-US" dirty="0"/>
              <a:t>=520mV, </a:t>
            </a:r>
            <a:r>
              <a:rPr lang="en-US" dirty="0" err="1"/>
              <a:t>V</a:t>
            </a:r>
            <a:r>
              <a:rPr lang="en-US" baseline="-25000" dirty="0" err="1"/>
              <a:t>thn</a:t>
            </a:r>
            <a:r>
              <a:rPr lang="en-US" dirty="0"/>
              <a:t>=|</a:t>
            </a:r>
            <a:r>
              <a:rPr lang="en-US" dirty="0" err="1"/>
              <a:t>V</a:t>
            </a:r>
            <a:r>
              <a:rPr lang="en-US" baseline="-25000" dirty="0" err="1"/>
              <a:t>thp</a:t>
            </a:r>
            <a:r>
              <a:rPr lang="en-US" dirty="0"/>
              <a:t>|=300mV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613879"/>
              </p:ext>
            </p:extLst>
          </p:nvPr>
        </p:nvGraphicFramePr>
        <p:xfrm>
          <a:off x="762000" y="1828800"/>
          <a:ext cx="7772400" cy="30289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  <a:r>
                        <a:rPr lang="en-US" sz="2400" baseline="-25000" dirty="0"/>
                        <a:t>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static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dynamic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baseline="-25000" dirty="0" err="1"/>
                        <a:t>sc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180pA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39.6uA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14.4uA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111nA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6nA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14.4uA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520mV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180pA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39.6uA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298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V (no velocity saturation)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5FED38B-6C04-5A4F-AC63-F1DA40FFBF2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8678" name="Picture 4" descr="charge_c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057400"/>
            <a:ext cx="24209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dirty="0" err="1">
                <a:latin typeface="Symbol" charset="2"/>
              </a:rPr>
              <a:t>t</a:t>
            </a:r>
            <a:r>
              <a:rPr lang="en-US" baseline="-25000" dirty="0" err="1"/>
              <a:t>gd</a:t>
            </a:r>
            <a:r>
              <a:rPr lang="en-US" dirty="0"/>
              <a:t>=Q/I=(CV)/I</a:t>
            </a:r>
          </a:p>
          <a:p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d</a:t>
            </a:r>
            <a:r>
              <a:rPr lang="en-US" dirty="0">
                <a:solidFill>
                  <a:srgbClr val="000000"/>
                </a:solidFill>
              </a:rPr>
              <a:t>=(</a:t>
            </a:r>
            <a:r>
              <a:rPr lang="en-US" dirty="0" err="1">
                <a:solidFill>
                  <a:srgbClr val="000000"/>
                </a:solidFill>
                <a:latin typeface="Symbol" charset="2"/>
              </a:rPr>
              <a:t>m</a:t>
            </a:r>
            <a:r>
              <a:rPr lang="en-US" dirty="0" err="1">
                <a:solidFill>
                  <a:srgbClr val="000000"/>
                </a:solidFill>
              </a:rPr>
              <a:t>C</a:t>
            </a:r>
            <a:r>
              <a:rPr lang="en-US" baseline="-25000" dirty="0" err="1">
                <a:solidFill>
                  <a:srgbClr val="000000"/>
                </a:solidFill>
              </a:rPr>
              <a:t>OX</a:t>
            </a:r>
            <a:r>
              <a:rPr lang="en-US" dirty="0">
                <a:solidFill>
                  <a:srgbClr val="000000"/>
                </a:solidFill>
              </a:rPr>
              <a:t>/2)(W/L)(</a:t>
            </a:r>
            <a:r>
              <a:rPr lang="en-US" dirty="0" err="1">
                <a:solidFill>
                  <a:srgbClr val="000000"/>
                </a:solidFill>
              </a:rPr>
              <a:t>V</a:t>
            </a:r>
            <a:r>
              <a:rPr lang="en-US" baseline="-25000" dirty="0" err="1">
                <a:solidFill>
                  <a:srgbClr val="000000"/>
                </a:solidFill>
              </a:rPr>
              <a:t>gs</a:t>
            </a:r>
            <a:r>
              <a:rPr lang="en-US" dirty="0">
                <a:solidFill>
                  <a:srgbClr val="000000"/>
                </a:solidFill>
              </a:rPr>
              <a:t>-V</a:t>
            </a:r>
            <a:r>
              <a:rPr lang="en-US" baseline="-25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</a:p>
          <a:p>
            <a:r>
              <a:rPr lang="en-US" dirty="0" err="1">
                <a:solidFill>
                  <a:srgbClr val="FF6600"/>
                </a:solidFill>
                <a:latin typeface="Symbol" charset="2"/>
              </a:rPr>
              <a:t>t</a:t>
            </a:r>
            <a:r>
              <a:rPr lang="en-US" baseline="-25000" dirty="0" err="1">
                <a:solidFill>
                  <a:srgbClr val="FF6600"/>
                </a:solidFill>
              </a:rPr>
              <a:t>gd</a:t>
            </a:r>
            <a:r>
              <a:rPr lang="en-US" baseline="-25000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 impact?</a:t>
            </a:r>
          </a:p>
          <a:p>
            <a:endParaRPr lang="en-US" dirty="0">
              <a:latin typeface="Symbol" charset="2"/>
            </a:endParaRPr>
          </a:p>
          <a:p>
            <a:r>
              <a:rPr lang="en-US" dirty="0" err="1">
                <a:latin typeface="Symbol" charset="2"/>
              </a:rPr>
              <a:t>t</a:t>
            </a:r>
            <a:r>
              <a:rPr lang="en-US" baseline="-25000" dirty="0" err="1"/>
              <a:t>gd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FF6600"/>
              </a:solidFill>
              <a:latin typeface="Symbol" charset="2"/>
            </a:endParaRPr>
          </a:p>
          <a:p>
            <a:endParaRPr lang="en-US" baseline="30000" dirty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3660"/>
              </p:ext>
            </p:extLst>
          </p:nvPr>
        </p:nvGraphicFramePr>
        <p:xfrm>
          <a:off x="1676400" y="3048000"/>
          <a:ext cx="708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Equation" r:id="rId4" imgW="292100" imgH="393700" progId="Equation.3">
                  <p:embed/>
                </p:oleObj>
              </mc:Choice>
              <mc:Fallback>
                <p:oleObj name="Equation" r:id="rId4" imgW="29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48000"/>
                        <a:ext cx="708025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56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V (no velocity saturation)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5FED38B-6C04-5A4F-AC63-F1DA40FFBF2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8678" name="Picture 4" descr="charge_c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057400"/>
            <a:ext cx="24209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dirty="0" err="1">
                <a:latin typeface="Symbol" charset="2"/>
              </a:rPr>
              <a:t>t</a:t>
            </a:r>
            <a:r>
              <a:rPr lang="en-US" baseline="-25000" dirty="0" err="1"/>
              <a:t>gd</a:t>
            </a:r>
            <a:r>
              <a:rPr lang="en-US" dirty="0"/>
              <a:t>=Q/I=(CV)/I</a:t>
            </a:r>
          </a:p>
          <a:p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d</a:t>
            </a:r>
            <a:r>
              <a:rPr lang="en-US" dirty="0">
                <a:solidFill>
                  <a:srgbClr val="000000"/>
                </a:solidFill>
              </a:rPr>
              <a:t>=(</a:t>
            </a:r>
            <a:r>
              <a:rPr lang="en-US" dirty="0" err="1">
                <a:solidFill>
                  <a:srgbClr val="000000"/>
                </a:solidFill>
                <a:latin typeface="Symbol" charset="2"/>
              </a:rPr>
              <a:t>m</a:t>
            </a:r>
            <a:r>
              <a:rPr lang="en-US" dirty="0" err="1">
                <a:solidFill>
                  <a:srgbClr val="000000"/>
                </a:solidFill>
              </a:rPr>
              <a:t>C</a:t>
            </a:r>
            <a:r>
              <a:rPr lang="en-US" baseline="-25000" dirty="0" err="1">
                <a:solidFill>
                  <a:srgbClr val="000000"/>
                </a:solidFill>
              </a:rPr>
              <a:t>OX</a:t>
            </a:r>
            <a:r>
              <a:rPr lang="en-US" dirty="0">
                <a:solidFill>
                  <a:srgbClr val="000000"/>
                </a:solidFill>
              </a:rPr>
              <a:t>/2)(W/L)(</a:t>
            </a:r>
            <a:r>
              <a:rPr lang="en-US" dirty="0" err="1">
                <a:solidFill>
                  <a:srgbClr val="000000"/>
                </a:solidFill>
              </a:rPr>
              <a:t>V</a:t>
            </a:r>
            <a:r>
              <a:rPr lang="en-US" baseline="-25000" dirty="0" err="1">
                <a:solidFill>
                  <a:srgbClr val="000000"/>
                </a:solidFill>
              </a:rPr>
              <a:t>gs</a:t>
            </a:r>
            <a:r>
              <a:rPr lang="en-US" dirty="0">
                <a:solidFill>
                  <a:srgbClr val="000000"/>
                </a:solidFill>
              </a:rPr>
              <a:t>-V</a:t>
            </a:r>
            <a:r>
              <a:rPr lang="en-US" baseline="-25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</a:p>
          <a:p>
            <a:r>
              <a:rPr lang="en-US" dirty="0" err="1">
                <a:solidFill>
                  <a:srgbClr val="FF6600"/>
                </a:solidFill>
                <a:latin typeface="Symbol" charset="2"/>
              </a:rPr>
              <a:t>t</a:t>
            </a:r>
            <a:r>
              <a:rPr lang="en-US" baseline="-25000" dirty="0" err="1">
                <a:solidFill>
                  <a:srgbClr val="FF6600"/>
                </a:solidFill>
              </a:rPr>
              <a:t>gd</a:t>
            </a:r>
            <a:r>
              <a:rPr lang="en-US" baseline="-25000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 impact?</a:t>
            </a:r>
          </a:p>
          <a:p>
            <a:endParaRPr lang="en-US" dirty="0">
              <a:latin typeface="Symbol" charset="2"/>
            </a:endParaRPr>
          </a:p>
          <a:p>
            <a:r>
              <a:rPr lang="en-US" dirty="0" err="1">
                <a:latin typeface="Symbol" charset="2"/>
              </a:rPr>
              <a:t>t</a:t>
            </a:r>
            <a:r>
              <a:rPr lang="en-US" baseline="-25000" dirty="0" err="1"/>
              <a:t>gd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dirty="0"/>
              <a:t>Ignoring leakage: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381002"/>
              </p:ext>
            </p:extLst>
          </p:nvPr>
        </p:nvGraphicFramePr>
        <p:xfrm>
          <a:off x="1905000" y="5562600"/>
          <a:ext cx="218037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5" name="Equation" r:id="rId4" imgW="787400" imgH="165100" progId="Equation.3">
                  <p:embed/>
                </p:oleObj>
              </mc:Choice>
              <mc:Fallback>
                <p:oleObj name="Equation" r:id="rId4" imgW="7874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562600"/>
                        <a:ext cx="218037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089160"/>
              </p:ext>
            </p:extLst>
          </p:nvPr>
        </p:nvGraphicFramePr>
        <p:xfrm>
          <a:off x="2438400" y="4953000"/>
          <a:ext cx="11096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6" name="Equation" r:id="rId6" imgW="457200" imgH="203200" progId="Equation.3">
                  <p:embed/>
                </p:oleObj>
              </mc:Choice>
              <mc:Fallback>
                <p:oleObj name="Equation" r:id="rId6" imgW="457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953000"/>
                        <a:ext cx="1109663" cy="473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44050"/>
              </p:ext>
            </p:extLst>
          </p:nvPr>
        </p:nvGraphicFramePr>
        <p:xfrm>
          <a:off x="1676400" y="3048000"/>
          <a:ext cx="708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7" name="Equation" r:id="rId8" imgW="292100" imgH="393700" progId="Equation.3">
                  <p:embed/>
                </p:oleObj>
              </mc:Choice>
              <mc:Fallback>
                <p:oleObj name="Equation" r:id="rId8" imgW="29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48000"/>
                        <a:ext cx="708025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835963"/>
      </p:ext>
    </p:extLst>
  </p:cSld>
  <p:clrMapOvr>
    <a:masterClrMapping/>
  </p:clrMapOvr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444268</TotalTime>
  <Words>1474</Words>
  <Application>Microsoft Macintosh PowerPoint</Application>
  <PresentationFormat>On-screen Show (4:3)</PresentationFormat>
  <Paragraphs>370</Paragraphs>
  <Slides>42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Garamond</vt:lpstr>
      <vt:lpstr>Symbol</vt:lpstr>
      <vt:lpstr>Tahoma</vt:lpstr>
      <vt:lpstr>Times New Roman</vt:lpstr>
      <vt:lpstr>Wingdings</vt:lpstr>
      <vt:lpstr>Penn</vt:lpstr>
      <vt:lpstr>Equation</vt:lpstr>
      <vt:lpstr>PowerPoint Presentation</vt:lpstr>
      <vt:lpstr>Today</vt:lpstr>
      <vt:lpstr>Previously</vt:lpstr>
      <vt:lpstr>Reminder:</vt:lpstr>
      <vt:lpstr>Reduce Vdd</vt:lpstr>
      <vt:lpstr>Reduce Vdd (Preclass 2)</vt:lpstr>
      <vt:lpstr>Reduce Vdd (Preclass 2)</vt:lpstr>
      <vt:lpstr>Reduce V (no velocity saturation)</vt:lpstr>
      <vt:lpstr>Reduce V (no velocity saturation)</vt:lpstr>
      <vt:lpstr>Reduce V (velocity saturation)</vt:lpstr>
      <vt:lpstr>Reduce Vdd (Preclass 3)</vt:lpstr>
      <vt:lpstr>Increase Vth?</vt:lpstr>
      <vt:lpstr>Increase Vth</vt:lpstr>
      <vt:lpstr>Increase Vth (Preclass 4)</vt:lpstr>
      <vt:lpstr>Idea</vt:lpstr>
      <vt:lpstr>Ratioed Logic</vt:lpstr>
      <vt:lpstr>Previously</vt:lpstr>
      <vt:lpstr>Today</vt:lpstr>
      <vt:lpstr>Idea</vt:lpstr>
      <vt:lpstr>Idea</vt:lpstr>
      <vt:lpstr>Ratioed Inverter</vt:lpstr>
      <vt:lpstr>Ratioed Inverter in 22nm</vt:lpstr>
      <vt:lpstr>Ratioed Inverter (Preclass 5)</vt:lpstr>
      <vt:lpstr>Ratioed Inverter in 22nm</vt:lpstr>
      <vt:lpstr>DC Transfer Function</vt:lpstr>
      <vt:lpstr>DC Transfer Function</vt:lpstr>
      <vt:lpstr>Ratioed Inverter (Preclass 5)</vt:lpstr>
      <vt:lpstr>Ratioed Inverter in 22nm</vt:lpstr>
      <vt:lpstr>Ratioed Inverter in 22nm</vt:lpstr>
      <vt:lpstr>P vs. N</vt:lpstr>
      <vt:lpstr>Noise Margin Tradeoff</vt:lpstr>
      <vt:lpstr>Size for R0/2 drive?</vt:lpstr>
      <vt:lpstr>Static Power</vt:lpstr>
      <vt:lpstr>Total Power</vt:lpstr>
      <vt:lpstr>Total Power</vt:lpstr>
      <vt:lpstr>Compare Static CMOS</vt:lpstr>
      <vt:lpstr>How do we size for R0/2 drive?</vt:lpstr>
      <vt:lpstr>How do we size for R0/2 drive?</vt:lpstr>
      <vt:lpstr>How do we size for R0/2 drive?</vt:lpstr>
      <vt:lpstr>Which Implementation is faster in ratioed logic?</vt:lpstr>
      <vt:lpstr>Ideas</vt:lpstr>
      <vt:lpstr>Admin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2109</cp:revision>
  <cp:lastPrinted>2020-10-16T15:57:49Z</cp:lastPrinted>
  <dcterms:created xsi:type="dcterms:W3CDTF">2001-05-14T03:33:13Z</dcterms:created>
  <dcterms:modified xsi:type="dcterms:W3CDTF">2021-10-18T00:03:02Z</dcterms:modified>
</cp:coreProperties>
</file>