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1"/>
  </p:sldMasterIdLst>
  <p:notesMasterIdLst>
    <p:notesMasterId r:id="rId40"/>
  </p:notesMasterIdLst>
  <p:handoutMasterIdLst>
    <p:handoutMasterId r:id="rId41"/>
  </p:handoutMasterIdLst>
  <p:sldIdLst>
    <p:sldId id="344" r:id="rId2"/>
    <p:sldId id="310" r:id="rId3"/>
    <p:sldId id="287" r:id="rId4"/>
    <p:sldId id="295" r:id="rId5"/>
    <p:sldId id="358" r:id="rId6"/>
    <p:sldId id="360" r:id="rId7"/>
    <p:sldId id="302" r:id="rId8"/>
    <p:sldId id="303" r:id="rId9"/>
    <p:sldId id="312" r:id="rId10"/>
    <p:sldId id="301" r:id="rId11"/>
    <p:sldId id="315" r:id="rId12"/>
    <p:sldId id="317" r:id="rId13"/>
    <p:sldId id="316" r:id="rId14"/>
    <p:sldId id="305" r:id="rId15"/>
    <p:sldId id="313" r:id="rId16"/>
    <p:sldId id="314" r:id="rId17"/>
    <p:sldId id="361" r:id="rId18"/>
    <p:sldId id="318" r:id="rId19"/>
    <p:sldId id="308" r:id="rId20"/>
    <p:sldId id="259" r:id="rId21"/>
    <p:sldId id="267" r:id="rId22"/>
    <p:sldId id="268" r:id="rId23"/>
    <p:sldId id="269" r:id="rId24"/>
    <p:sldId id="319" r:id="rId25"/>
    <p:sldId id="362" r:id="rId26"/>
    <p:sldId id="326" r:id="rId27"/>
    <p:sldId id="270" r:id="rId28"/>
    <p:sldId id="271" r:id="rId29"/>
    <p:sldId id="330" r:id="rId30"/>
    <p:sldId id="331" r:id="rId31"/>
    <p:sldId id="332" r:id="rId32"/>
    <p:sldId id="333" r:id="rId33"/>
    <p:sldId id="341" r:id="rId34"/>
    <p:sldId id="342" r:id="rId35"/>
    <p:sldId id="336" r:id="rId36"/>
    <p:sldId id="337" r:id="rId37"/>
    <p:sldId id="285" r:id="rId38"/>
    <p:sldId id="325" r:id="rId39"/>
  </p:sldIdLst>
  <p:sldSz cx="9144000" cy="6858000" type="screen4x3"/>
  <p:notesSz cx="7150100" cy="9448800"/>
  <p:defaultTextStyle>
    <a:defPPr>
      <a:defRPr lang="en-US"/>
    </a:defPPr>
    <a:lvl1pPr algn="ctr" rtl="0" fontAlgn="base">
      <a:spcBef>
        <a:spcPct val="0"/>
      </a:spcBef>
      <a:spcAft>
        <a:spcPct val="0"/>
      </a:spcAft>
      <a:defRPr sz="4400" kern="1200">
        <a:solidFill>
          <a:schemeClr val="tx1"/>
        </a:solidFill>
        <a:latin typeface="Tahoma" charset="0"/>
        <a:ea typeface="ＭＳ Ｐゴシック" charset="0"/>
        <a:cs typeface="+mn-cs"/>
      </a:defRPr>
    </a:lvl1pPr>
    <a:lvl2pPr marL="457200" algn="ctr" rtl="0" fontAlgn="base">
      <a:spcBef>
        <a:spcPct val="0"/>
      </a:spcBef>
      <a:spcAft>
        <a:spcPct val="0"/>
      </a:spcAft>
      <a:defRPr sz="4400" kern="1200">
        <a:solidFill>
          <a:schemeClr val="tx1"/>
        </a:solidFill>
        <a:latin typeface="Tahoma" charset="0"/>
        <a:ea typeface="ＭＳ Ｐゴシック" charset="0"/>
        <a:cs typeface="+mn-cs"/>
      </a:defRPr>
    </a:lvl2pPr>
    <a:lvl3pPr marL="914400" algn="ctr" rtl="0" fontAlgn="base">
      <a:spcBef>
        <a:spcPct val="0"/>
      </a:spcBef>
      <a:spcAft>
        <a:spcPct val="0"/>
      </a:spcAft>
      <a:defRPr sz="4400" kern="1200">
        <a:solidFill>
          <a:schemeClr val="tx1"/>
        </a:solidFill>
        <a:latin typeface="Tahoma" charset="0"/>
        <a:ea typeface="ＭＳ Ｐゴシック" charset="0"/>
        <a:cs typeface="+mn-cs"/>
      </a:defRPr>
    </a:lvl3pPr>
    <a:lvl4pPr marL="1371600" algn="ctr" rtl="0" fontAlgn="base">
      <a:spcBef>
        <a:spcPct val="0"/>
      </a:spcBef>
      <a:spcAft>
        <a:spcPct val="0"/>
      </a:spcAft>
      <a:defRPr sz="4400" kern="1200">
        <a:solidFill>
          <a:schemeClr val="tx1"/>
        </a:solidFill>
        <a:latin typeface="Tahoma" charset="0"/>
        <a:ea typeface="ＭＳ Ｐゴシック" charset="0"/>
        <a:cs typeface="+mn-cs"/>
      </a:defRPr>
    </a:lvl4pPr>
    <a:lvl5pPr marL="1828800" algn="ctr" rtl="0" fontAlgn="base">
      <a:spcBef>
        <a:spcPct val="0"/>
      </a:spcBef>
      <a:spcAft>
        <a:spcPct val="0"/>
      </a:spcAft>
      <a:defRPr sz="4400" kern="1200">
        <a:solidFill>
          <a:schemeClr val="tx1"/>
        </a:solidFill>
        <a:latin typeface="Tahoma" charset="0"/>
        <a:ea typeface="ＭＳ Ｐゴシック" charset="0"/>
        <a:cs typeface="+mn-cs"/>
      </a:defRPr>
    </a:lvl5pPr>
    <a:lvl6pPr marL="2286000" algn="l" defTabSz="457200" rtl="0" eaLnBrk="1" latinLnBrk="0" hangingPunct="1">
      <a:defRPr sz="4400" kern="1200">
        <a:solidFill>
          <a:schemeClr val="tx1"/>
        </a:solidFill>
        <a:latin typeface="Tahoma" charset="0"/>
        <a:ea typeface="ＭＳ Ｐゴシック" charset="0"/>
        <a:cs typeface="+mn-cs"/>
      </a:defRPr>
    </a:lvl6pPr>
    <a:lvl7pPr marL="2743200" algn="l" defTabSz="457200" rtl="0" eaLnBrk="1" latinLnBrk="0" hangingPunct="1">
      <a:defRPr sz="4400" kern="1200">
        <a:solidFill>
          <a:schemeClr val="tx1"/>
        </a:solidFill>
        <a:latin typeface="Tahoma" charset="0"/>
        <a:ea typeface="ＭＳ Ｐゴシック" charset="0"/>
        <a:cs typeface="+mn-cs"/>
      </a:defRPr>
    </a:lvl7pPr>
    <a:lvl8pPr marL="3200400" algn="l" defTabSz="457200" rtl="0" eaLnBrk="1" latinLnBrk="0" hangingPunct="1">
      <a:defRPr sz="4400" kern="1200">
        <a:solidFill>
          <a:schemeClr val="tx1"/>
        </a:solidFill>
        <a:latin typeface="Tahoma" charset="0"/>
        <a:ea typeface="ＭＳ Ｐゴシック" charset="0"/>
        <a:cs typeface="+mn-cs"/>
      </a:defRPr>
    </a:lvl8pPr>
    <a:lvl9pPr marL="3657600" algn="l" defTabSz="457200" rtl="0" eaLnBrk="1" latinLnBrk="0" hangingPunct="1">
      <a:defRPr sz="4400" kern="1200">
        <a:solidFill>
          <a:schemeClr val="tx1"/>
        </a:solidFill>
        <a:latin typeface="Tahoma"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Animation="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1"/>
    <a:srgbClr val="080808"/>
    <a:srgbClr val="5F5F5F"/>
    <a:srgbClr val="808080"/>
    <a:srgbClr val="FF0000"/>
    <a:srgbClr val="0000FF"/>
    <a:srgbClr val="B2B2B2"/>
    <a:srgbClr val="00FF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35" autoAdjust="0"/>
    <p:restoredTop sz="83175" autoAdjust="0"/>
  </p:normalViewPr>
  <p:slideViewPr>
    <p:cSldViewPr snapToGrid="0">
      <p:cViewPr varScale="1">
        <p:scale>
          <a:sx n="122" d="100"/>
          <a:sy n="122" d="100"/>
        </p:scale>
        <p:origin x="496" y="200"/>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1065353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98800" cy="471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25603" name="Rectangle 3"/>
          <p:cNvSpPr>
            <a:spLocks noGrp="1" noChangeArrowheads="1"/>
          </p:cNvSpPr>
          <p:nvPr>
            <p:ph type="dt" sz="quarter" idx="1"/>
          </p:nvPr>
        </p:nvSpPr>
        <p:spPr bwMode="auto">
          <a:xfrm>
            <a:off x="4051300" y="0"/>
            <a:ext cx="3098800" cy="471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5604" name="Rectangle 4"/>
          <p:cNvSpPr>
            <a:spLocks noGrp="1" noChangeArrowheads="1"/>
          </p:cNvSpPr>
          <p:nvPr>
            <p:ph type="ftr" sz="quarter" idx="2"/>
          </p:nvPr>
        </p:nvSpPr>
        <p:spPr bwMode="auto">
          <a:xfrm>
            <a:off x="0" y="8977313"/>
            <a:ext cx="3098800" cy="471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25605" name="Rectangle 5"/>
          <p:cNvSpPr>
            <a:spLocks noGrp="1" noChangeArrowheads="1"/>
          </p:cNvSpPr>
          <p:nvPr>
            <p:ph type="sldNum" sz="quarter" idx="3"/>
          </p:nvPr>
        </p:nvSpPr>
        <p:spPr bwMode="auto">
          <a:xfrm>
            <a:off x="4051300" y="8977313"/>
            <a:ext cx="3098800" cy="471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250BF880-7453-6942-8BD8-578097F5ADDC}" type="slidenum">
              <a:rPr lang="en-US"/>
              <a:pPr/>
              <a:t>‹#›</a:t>
            </a:fld>
            <a:endParaRPr lang="en-US"/>
          </a:p>
        </p:txBody>
      </p:sp>
    </p:spTree>
    <p:extLst>
      <p:ext uri="{BB962C8B-B14F-4D97-AF65-F5344CB8AC3E}">
        <p14:creationId xmlns:p14="http://schemas.microsoft.com/office/powerpoint/2010/main" val="1898479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98800" cy="471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5123" name="Rectangle 3"/>
          <p:cNvSpPr>
            <a:spLocks noGrp="1" noChangeArrowheads="1"/>
          </p:cNvSpPr>
          <p:nvPr>
            <p:ph type="dt" idx="1"/>
          </p:nvPr>
        </p:nvSpPr>
        <p:spPr bwMode="auto">
          <a:xfrm>
            <a:off x="4051300" y="0"/>
            <a:ext cx="3098800" cy="471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212850" y="709613"/>
            <a:ext cx="4724400" cy="35433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5125" name="Rectangle 5"/>
          <p:cNvSpPr>
            <a:spLocks noGrp="1" noChangeArrowheads="1"/>
          </p:cNvSpPr>
          <p:nvPr>
            <p:ph type="body" sz="quarter" idx="3"/>
          </p:nvPr>
        </p:nvSpPr>
        <p:spPr bwMode="auto">
          <a:xfrm>
            <a:off x="952500" y="4487863"/>
            <a:ext cx="5245100" cy="425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977313"/>
            <a:ext cx="3098800" cy="471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5127" name="Rectangle 7"/>
          <p:cNvSpPr>
            <a:spLocks noGrp="1" noChangeArrowheads="1"/>
          </p:cNvSpPr>
          <p:nvPr>
            <p:ph type="sldNum" sz="quarter" idx="5"/>
          </p:nvPr>
        </p:nvSpPr>
        <p:spPr bwMode="auto">
          <a:xfrm>
            <a:off x="4051300" y="8977313"/>
            <a:ext cx="3098800" cy="471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C55AC371-8CC6-DA45-B341-BAA00A4711A3}" type="slidenum">
              <a:rPr lang="en-US"/>
              <a:pPr/>
              <a:t>‹#›</a:t>
            </a:fld>
            <a:endParaRPr lang="en-US"/>
          </a:p>
        </p:txBody>
      </p:sp>
    </p:spTree>
    <p:extLst>
      <p:ext uri="{BB962C8B-B14F-4D97-AF65-F5344CB8AC3E}">
        <p14:creationId xmlns:p14="http://schemas.microsoft.com/office/powerpoint/2010/main" val="34117772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D15B3CCA-B6C1-2C44-8B62-D9D70A8ABDEB}" type="slidenum">
              <a:rPr lang="en-US">
                <a:ea typeface="ＭＳ Ｐゴシック" charset="-128"/>
                <a:cs typeface="ＭＳ Ｐゴシック" charset="-128"/>
              </a:rPr>
              <a:pPr/>
              <a:t>1</a:t>
            </a:fld>
            <a:endParaRPr lang="en-US">
              <a:ea typeface="ＭＳ Ｐゴシック" charset="-128"/>
              <a:cs typeface="ＭＳ Ｐゴシック"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Input</a:t>
            </a:r>
            <a:r>
              <a:rPr lang="en-US" baseline="0" dirty="0"/>
              <a:t> low: </a:t>
            </a:r>
            <a:r>
              <a:rPr lang="en-US" baseline="0" dirty="0" err="1"/>
              <a:t>r_drive</a:t>
            </a:r>
            <a:r>
              <a:rPr lang="en-US" baseline="0" dirty="0"/>
              <a:t> = </a:t>
            </a:r>
            <a:r>
              <a:rPr lang="en-US" baseline="0" dirty="0" err="1"/>
              <a:t>Rop</a:t>
            </a:r>
            <a:r>
              <a:rPr lang="en-US" baseline="0" dirty="0"/>
              <a:t>/</a:t>
            </a:r>
            <a:r>
              <a:rPr lang="en-US" baseline="0" dirty="0" err="1"/>
              <a:t>Wp</a:t>
            </a:r>
            <a:r>
              <a:rPr lang="en-US" baseline="0" dirty="0"/>
              <a:t> = 2Ron/</a:t>
            </a:r>
            <a:r>
              <a:rPr lang="en-US" baseline="0" dirty="0" err="1"/>
              <a:t>Wp</a:t>
            </a:r>
            <a:r>
              <a:rPr lang="en-US" baseline="0" dirty="0"/>
              <a:t> = Ro/2 </a:t>
            </a:r>
            <a:r>
              <a:rPr lang="en-US" baseline="0" dirty="0">
                <a:sym typeface="Wingdings"/>
              </a:rPr>
              <a:t> </a:t>
            </a:r>
            <a:r>
              <a:rPr lang="en-US" baseline="0" dirty="0" err="1">
                <a:sym typeface="Wingdings"/>
              </a:rPr>
              <a:t>Wp</a:t>
            </a:r>
            <a:r>
              <a:rPr lang="en-US" baseline="0" dirty="0">
                <a:sym typeface="Wingdings"/>
              </a:rPr>
              <a:t> = 4</a:t>
            </a:r>
          </a:p>
          <a:p>
            <a:r>
              <a:rPr lang="en-US" baseline="0" dirty="0" err="1">
                <a:sym typeface="Wingdings"/>
              </a:rPr>
              <a:t>Wn</a:t>
            </a:r>
            <a:r>
              <a:rPr lang="en-US" baseline="0" dirty="0">
                <a:sym typeface="Wingdings"/>
              </a:rPr>
              <a:t> &gt; 8*</a:t>
            </a:r>
            <a:r>
              <a:rPr lang="en-US" baseline="0" dirty="0" err="1">
                <a:sym typeface="Wingdings"/>
              </a:rPr>
              <a:t>Wp</a:t>
            </a:r>
            <a:r>
              <a:rPr lang="en-US" baseline="0" dirty="0">
                <a:sym typeface="Wingdings"/>
              </a:rPr>
              <a:t>  </a:t>
            </a:r>
            <a:r>
              <a:rPr lang="en-US" baseline="0" dirty="0" err="1">
                <a:sym typeface="Wingdings"/>
              </a:rPr>
              <a:t>Wn</a:t>
            </a:r>
            <a:r>
              <a:rPr lang="en-US" baseline="0" dirty="0">
                <a:sym typeface="Wingdings"/>
              </a:rPr>
              <a:t> = 32</a:t>
            </a:r>
            <a:endParaRPr lang="en-US" dirty="0"/>
          </a:p>
        </p:txBody>
      </p:sp>
      <p:sp>
        <p:nvSpPr>
          <p:cNvPr id="4" name="Slide Number Placeholder 3"/>
          <p:cNvSpPr>
            <a:spLocks noGrp="1"/>
          </p:cNvSpPr>
          <p:nvPr>
            <p:ph type="sldNum" sz="quarter" idx="10"/>
          </p:nvPr>
        </p:nvSpPr>
        <p:spPr/>
        <p:txBody>
          <a:bodyPr/>
          <a:lstStyle/>
          <a:p>
            <a:fld id="{C55AC371-8CC6-DA45-B341-BAA00A4711A3}" type="slidenum">
              <a:rPr lang="en-US" smtClean="0"/>
              <a:pPr/>
              <a:t>5</a:t>
            </a:fld>
            <a:endParaRPr lang="en-US"/>
          </a:p>
        </p:txBody>
      </p:sp>
    </p:spTree>
    <p:extLst>
      <p:ext uri="{BB962C8B-B14F-4D97-AF65-F5344CB8AC3E}">
        <p14:creationId xmlns:p14="http://schemas.microsoft.com/office/powerpoint/2010/main" val="2130780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AC371-8CC6-DA45-B341-BAA00A4711A3}" type="slidenum">
              <a:rPr lang="en-US" smtClean="0"/>
              <a:pPr/>
              <a:t>6</a:t>
            </a:fld>
            <a:endParaRPr lang="en-US"/>
          </a:p>
        </p:txBody>
      </p:sp>
    </p:spTree>
    <p:extLst>
      <p:ext uri="{BB962C8B-B14F-4D97-AF65-F5344CB8AC3E}">
        <p14:creationId xmlns:p14="http://schemas.microsoft.com/office/powerpoint/2010/main" val="290838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AC371-8CC6-DA45-B341-BAA00A4711A3}" type="slidenum">
              <a:rPr lang="en-US" smtClean="0"/>
              <a:pPr/>
              <a:t>10</a:t>
            </a:fld>
            <a:endParaRPr lang="en-US"/>
          </a:p>
        </p:txBody>
      </p:sp>
    </p:spTree>
    <p:extLst>
      <p:ext uri="{BB962C8B-B14F-4D97-AF65-F5344CB8AC3E}">
        <p14:creationId xmlns:p14="http://schemas.microsoft.com/office/powerpoint/2010/main" val="1350399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AC371-8CC6-DA45-B341-BAA00A4711A3}" type="slidenum">
              <a:rPr lang="en-US" smtClean="0"/>
              <a:pPr/>
              <a:t>16</a:t>
            </a:fld>
            <a:endParaRPr lang="en-US"/>
          </a:p>
        </p:txBody>
      </p:sp>
    </p:spTree>
    <p:extLst>
      <p:ext uri="{BB962C8B-B14F-4D97-AF65-F5344CB8AC3E}">
        <p14:creationId xmlns:p14="http://schemas.microsoft.com/office/powerpoint/2010/main" val="1570347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AC371-8CC6-DA45-B341-BAA00A4711A3}" type="slidenum">
              <a:rPr lang="en-US" smtClean="0"/>
              <a:pPr/>
              <a:t>17</a:t>
            </a:fld>
            <a:endParaRPr lang="en-US"/>
          </a:p>
        </p:txBody>
      </p:sp>
    </p:spTree>
    <p:extLst>
      <p:ext uri="{BB962C8B-B14F-4D97-AF65-F5344CB8AC3E}">
        <p14:creationId xmlns:p14="http://schemas.microsoft.com/office/powerpoint/2010/main" val="434267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AC371-8CC6-DA45-B341-BAA00A4711A3}" type="slidenum">
              <a:rPr lang="en-US" smtClean="0"/>
              <a:pPr/>
              <a:t>18</a:t>
            </a:fld>
            <a:endParaRPr lang="en-US"/>
          </a:p>
        </p:txBody>
      </p:sp>
    </p:spTree>
    <p:extLst>
      <p:ext uri="{BB962C8B-B14F-4D97-AF65-F5344CB8AC3E}">
        <p14:creationId xmlns:p14="http://schemas.microsoft.com/office/powerpoint/2010/main" val="3371298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AC371-8CC6-DA45-B341-BAA00A4711A3}" type="slidenum">
              <a:rPr lang="en-US" smtClean="0"/>
              <a:pPr/>
              <a:t>26</a:t>
            </a:fld>
            <a:endParaRPr lang="en-US"/>
          </a:p>
        </p:txBody>
      </p:sp>
    </p:spTree>
    <p:extLst>
      <p:ext uri="{BB962C8B-B14F-4D97-AF65-F5344CB8AC3E}">
        <p14:creationId xmlns:p14="http://schemas.microsoft.com/office/powerpoint/2010/main" val="231717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AC371-8CC6-DA45-B341-BAA00A4711A3}" type="slidenum">
              <a:rPr lang="en-US" smtClean="0"/>
              <a:pPr/>
              <a:t>38</a:t>
            </a:fld>
            <a:endParaRPr lang="en-US"/>
          </a:p>
        </p:txBody>
      </p:sp>
    </p:spTree>
    <p:extLst>
      <p:ext uri="{BB962C8B-B14F-4D97-AF65-F5344CB8AC3E}">
        <p14:creationId xmlns:p14="http://schemas.microsoft.com/office/powerpoint/2010/main" val="650282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49218" name="Rectangle 2"/>
          <p:cNvSpPr>
            <a:spLocks noGrp="1" noChangeArrowheads="1"/>
          </p:cNvSpPr>
          <p:nvPr>
            <p:ph type="ctrTitle"/>
          </p:nvPr>
        </p:nvSpPr>
        <p:spPr>
          <a:xfrm>
            <a:off x="685800" y="685800"/>
            <a:ext cx="7772400" cy="1219200"/>
          </a:xfrm>
        </p:spPr>
        <p:txBody>
          <a:bodyPr/>
          <a:lstStyle>
            <a:lvl1pPr>
              <a:defRPr/>
            </a:lvl1pPr>
          </a:lstStyle>
          <a:p>
            <a:pPr lvl="0"/>
            <a:r>
              <a:rPr lang="en-US" noProof="0"/>
              <a:t>Click to edit Master title style</a:t>
            </a:r>
          </a:p>
        </p:txBody>
      </p:sp>
      <p:sp>
        <p:nvSpPr>
          <p:cNvPr id="649219" name="Rectangle 3"/>
          <p:cNvSpPr>
            <a:spLocks noGrp="1" noChangeArrowheads="1"/>
          </p:cNvSpPr>
          <p:nvPr>
            <p:ph type="subTitle" idx="1"/>
          </p:nvPr>
        </p:nvSpPr>
        <p:spPr>
          <a:xfrm>
            <a:off x="1371600" y="2362200"/>
            <a:ext cx="6400800" cy="914400"/>
          </a:xfrm>
        </p:spPr>
        <p:txBody>
          <a:bodyPr/>
          <a:lstStyle>
            <a:lvl1pPr marL="0" indent="0" algn="ctr">
              <a:buFont typeface="Wingdings" charset="0"/>
              <a:buNone/>
              <a:defRPr/>
            </a:lvl1pPr>
          </a:lstStyle>
          <a:p>
            <a:pPr lvl="0"/>
            <a:r>
              <a:rPr lang="en-US" noProof="0"/>
              <a:t>Click to edit Master subtitle style</a:t>
            </a:r>
          </a:p>
        </p:txBody>
      </p:sp>
      <p:grpSp>
        <p:nvGrpSpPr>
          <p:cNvPr id="13" name="Group 12"/>
          <p:cNvGrpSpPr>
            <a:grpSpLocks/>
          </p:cNvGrpSpPr>
          <p:nvPr/>
        </p:nvGrpSpPr>
        <p:grpSpPr>
          <a:xfrm>
            <a:off x="533400" y="2133600"/>
            <a:ext cx="8229600" cy="91018"/>
            <a:chOff x="381000" y="958850"/>
            <a:chExt cx="8382000" cy="91018"/>
          </a:xfrm>
        </p:grpSpPr>
        <p:sp>
          <p:nvSpPr>
            <p:cNvPr id="14" name="Line 7"/>
            <p:cNvSpPr>
              <a:spLocks noChangeShapeType="1"/>
            </p:cNvSpPr>
            <p:nvPr userDrawn="1"/>
          </p:nvSpPr>
          <p:spPr bwMode="auto">
            <a:xfrm>
              <a:off x="381000" y="1004359"/>
              <a:ext cx="8382000" cy="0"/>
            </a:xfrm>
            <a:prstGeom prst="line">
              <a:avLst/>
            </a:prstGeom>
            <a:noFill/>
            <a:ln w="25400">
              <a:solidFill>
                <a:srgbClr val="00009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15" name="Line 10"/>
            <p:cNvSpPr>
              <a:spLocks noChangeShapeType="1"/>
            </p:cNvSpPr>
            <p:nvPr userDrawn="1"/>
          </p:nvSpPr>
          <p:spPr bwMode="auto">
            <a:xfrm>
              <a:off x="381000" y="1049868"/>
              <a:ext cx="8382000" cy="0"/>
            </a:xfrm>
            <a:prstGeom prst="line">
              <a:avLst/>
            </a:prstGeom>
            <a:noFill/>
            <a:ln w="12700">
              <a:solidFill>
                <a:srgbClr val="B2B2B2"/>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dirty="0"/>
            </a:p>
          </p:txBody>
        </p:sp>
        <p:sp>
          <p:nvSpPr>
            <p:cNvPr id="16" name="Line 11"/>
            <p:cNvSpPr>
              <a:spLocks noChangeShapeType="1"/>
            </p:cNvSpPr>
            <p:nvPr userDrawn="1"/>
          </p:nvSpPr>
          <p:spPr bwMode="auto">
            <a:xfrm>
              <a:off x="381000" y="958850"/>
              <a:ext cx="8382000" cy="0"/>
            </a:xfrm>
            <a:prstGeom prst="line">
              <a:avLst/>
            </a:prstGeom>
            <a:noFill/>
            <a:ln w="12700">
              <a:solidFill>
                <a:srgbClr val="B2B2B2"/>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dirty="0"/>
            </a:p>
          </p:txBody>
        </p:sp>
      </p:grpSp>
      <p:pic>
        <p:nvPicPr>
          <p:cNvPr id="17" name="Picture 5" descr="penn_logo_noname"/>
          <p:cNvPicPr>
            <a:picLocks noChangeAspect="1" noChangeArrowheads="1"/>
          </p:cNvPicPr>
          <p:nvPr/>
        </p:nvPicPr>
        <p:blipFill>
          <a:blip r:embed="rId2"/>
          <a:srcRect/>
          <a:stretch>
            <a:fillRect/>
          </a:stretch>
        </p:blipFill>
        <p:spPr bwMode="auto">
          <a:xfrm>
            <a:off x="6019800" y="5867400"/>
            <a:ext cx="2952750" cy="819150"/>
          </a:xfrm>
          <a:prstGeom prst="rect">
            <a:avLst/>
          </a:prstGeom>
          <a:noFill/>
          <a:ln w="9525">
            <a:noFill/>
            <a:miter lim="800000"/>
            <a:headEnd/>
            <a:tailEnd/>
          </a:ln>
        </p:spPr>
      </p:pic>
      <p:sp>
        <p:nvSpPr>
          <p:cNvPr id="18" name="Rectangle 5"/>
          <p:cNvSpPr>
            <a:spLocks noGrp="1" noChangeArrowheads="1"/>
          </p:cNvSpPr>
          <p:nvPr>
            <p:ph type="ftr" sz="quarter" idx="3"/>
          </p:nvPr>
        </p:nvSpPr>
        <p:spPr bwMode="auto">
          <a:xfrm>
            <a:off x="0" y="6324600"/>
            <a:ext cx="4953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a:defRPr sz="1600">
                <a:latin typeface="+mn-lt"/>
                <a:ea typeface="굴림" charset="0"/>
                <a:cs typeface="굴림" charset="0"/>
              </a:defRPr>
            </a:lvl1pPr>
          </a:lstStyle>
          <a:p>
            <a:r>
              <a:rPr lang="en-US" altLang="ko-KR" dirty="0"/>
              <a:t>Penn ESE 370 Fall </a:t>
            </a:r>
            <a:r>
              <a:rPr lang="is-IS" altLang="ko-KR" dirty="0"/>
              <a:t>2021</a:t>
            </a:r>
            <a:r>
              <a:rPr lang="en-US" altLang="ko-KR" dirty="0"/>
              <a:t> - Khanna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3"/>
          </p:nvPr>
        </p:nvSpPr>
        <p:spPr bwMode="auto">
          <a:xfrm>
            <a:off x="0" y="6324600"/>
            <a:ext cx="4953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a:defRPr sz="1600">
                <a:latin typeface="+mn-lt"/>
                <a:ea typeface="굴림" charset="0"/>
                <a:cs typeface="굴림" charset="0"/>
              </a:defRPr>
            </a:lvl1pPr>
          </a:lstStyle>
          <a:p>
            <a:r>
              <a:rPr lang="en-US" altLang="ko-KR" dirty="0"/>
              <a:t>Penn ESE 370 Fall </a:t>
            </a:r>
            <a:r>
              <a:rPr lang="is-IS" altLang="ko-KR" dirty="0"/>
              <a:t>2021</a:t>
            </a:r>
            <a:r>
              <a:rPr lang="en-US" altLang="ko-KR" dirty="0"/>
              <a:t> - Khanna</a:t>
            </a:r>
          </a:p>
        </p:txBody>
      </p:sp>
      <p:sp>
        <p:nvSpPr>
          <p:cNvPr id="7" name="Slide Number Placeholder 6"/>
          <p:cNvSpPr>
            <a:spLocks noGrp="1" noChangeArrowheads="1"/>
          </p:cNvSpPr>
          <p:nvPr>
            <p:ph type="sldNum" sz="quarter" idx="4"/>
          </p:nvPr>
        </p:nvSpPr>
        <p:spPr bwMode="auto">
          <a:xfrm>
            <a:off x="72390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600">
                <a:latin typeface="+mn-lt"/>
              </a:defRPr>
            </a:lvl1pPr>
          </a:lstStyle>
          <a:p>
            <a:fld id="{7723C7D0-C6A6-FA42-AD2B-EF6F0A0E71F9}" type="slidenum">
              <a:rPr lang="en-US"/>
              <a:pPr/>
              <a:t>‹#›</a:t>
            </a:fld>
            <a:endParaRPr lang="en-US"/>
          </a:p>
        </p:txBody>
      </p:sp>
    </p:spTree>
    <p:extLst>
      <p:ext uri="{BB962C8B-B14F-4D97-AF65-F5344CB8AC3E}">
        <p14:creationId xmlns:p14="http://schemas.microsoft.com/office/powerpoint/2010/main" val="2724980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1430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p:txBody>
          <a:bodyPr/>
          <a:lstStyle>
            <a:lvl1pPr>
              <a:defRPr/>
            </a:lvl1pPr>
          </a:lstStyle>
          <a:p>
            <a:fld id="{24A062BF-547F-DC4B-89E8-CE6EE6995C22}" type="slidenum">
              <a:rPr lang="en-US"/>
              <a:pPr/>
              <a:t>‹#›</a:t>
            </a:fld>
            <a:endParaRPr lang="en-US"/>
          </a:p>
        </p:txBody>
      </p:sp>
      <p:sp>
        <p:nvSpPr>
          <p:cNvPr id="7" name="Rectangle 5"/>
          <p:cNvSpPr>
            <a:spLocks noGrp="1" noChangeArrowheads="1"/>
          </p:cNvSpPr>
          <p:nvPr>
            <p:ph type="ftr" sz="quarter" idx="3"/>
          </p:nvPr>
        </p:nvSpPr>
        <p:spPr bwMode="auto">
          <a:xfrm>
            <a:off x="0" y="6324600"/>
            <a:ext cx="4953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a:defRPr sz="1600">
                <a:latin typeface="+mn-lt"/>
                <a:ea typeface="굴림" charset="0"/>
                <a:cs typeface="굴림" charset="0"/>
              </a:defRPr>
            </a:lvl1pPr>
          </a:lstStyle>
          <a:p>
            <a:r>
              <a:rPr lang="en-US" altLang="ko-KR" dirty="0"/>
              <a:t>Penn ESE 370 Fall </a:t>
            </a:r>
            <a:r>
              <a:rPr lang="is-IS" altLang="ko-KR" dirty="0"/>
              <a:t>2021</a:t>
            </a:r>
            <a:r>
              <a:rPr lang="en-US" altLang="ko-KR" dirty="0"/>
              <a:t> - Khanna</a:t>
            </a:r>
          </a:p>
        </p:txBody>
      </p:sp>
    </p:spTree>
    <p:extLst>
      <p:ext uri="{BB962C8B-B14F-4D97-AF65-F5344CB8AC3E}">
        <p14:creationId xmlns:p14="http://schemas.microsoft.com/office/powerpoint/2010/main" val="206499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lvl1pPr>
              <a:defRPr/>
            </a:lvl1pPr>
          </a:lstStyle>
          <a:p>
            <a:fld id="{E875248D-43C6-1347-B7C5-B96934628EC5}" type="slidenum">
              <a:rPr lang="en-US"/>
              <a:pPr/>
              <a:t>‹#›</a:t>
            </a:fld>
            <a:endParaRPr lang="en-US"/>
          </a:p>
        </p:txBody>
      </p:sp>
      <p:sp>
        <p:nvSpPr>
          <p:cNvPr id="5" name="Rectangle 5"/>
          <p:cNvSpPr>
            <a:spLocks noGrp="1" noChangeArrowheads="1"/>
          </p:cNvSpPr>
          <p:nvPr>
            <p:ph type="ftr" sz="quarter" idx="3"/>
          </p:nvPr>
        </p:nvSpPr>
        <p:spPr bwMode="auto">
          <a:xfrm>
            <a:off x="0" y="6324600"/>
            <a:ext cx="4953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a:defRPr sz="1600">
                <a:latin typeface="+mn-lt"/>
                <a:ea typeface="굴림" charset="0"/>
                <a:cs typeface="굴림" charset="0"/>
              </a:defRPr>
            </a:lvl1pPr>
          </a:lstStyle>
          <a:p>
            <a:r>
              <a:rPr lang="en-US" altLang="ko-KR" dirty="0"/>
              <a:t>Penn ESE 370 Fall </a:t>
            </a:r>
            <a:r>
              <a:rPr lang="is-IS" altLang="ko-KR" dirty="0"/>
              <a:t>2021</a:t>
            </a:r>
            <a:r>
              <a:rPr lang="en-US" altLang="ko-KR" dirty="0"/>
              <a:t> - Khanna</a:t>
            </a:r>
          </a:p>
        </p:txBody>
      </p:sp>
    </p:spTree>
    <p:extLst>
      <p:ext uri="{BB962C8B-B14F-4D97-AF65-F5344CB8AC3E}">
        <p14:creationId xmlns:p14="http://schemas.microsoft.com/office/powerpoint/2010/main" val="31366713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bwMode="auto">
          <a:xfrm>
            <a:off x="685800" y="100013"/>
            <a:ext cx="7793038"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48195" name="Rectangle 3"/>
          <p:cNvSpPr>
            <a:spLocks noGrp="1" noChangeArrowheads="1"/>
          </p:cNvSpPr>
          <p:nvPr>
            <p:ph type="body" idx="1"/>
          </p:nvPr>
        </p:nvSpPr>
        <p:spPr bwMode="auto">
          <a:xfrm>
            <a:off x="685800" y="1143000"/>
            <a:ext cx="7772400"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8197" name="Rectangle 5"/>
          <p:cNvSpPr>
            <a:spLocks noGrp="1" noChangeArrowheads="1"/>
          </p:cNvSpPr>
          <p:nvPr>
            <p:ph type="ftr" sz="quarter" idx="3"/>
          </p:nvPr>
        </p:nvSpPr>
        <p:spPr bwMode="auto">
          <a:xfrm>
            <a:off x="0" y="6324600"/>
            <a:ext cx="4953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a:defRPr sz="1600">
                <a:latin typeface="+mn-lt"/>
                <a:ea typeface="굴림" charset="0"/>
                <a:cs typeface="굴림" charset="0"/>
              </a:defRPr>
            </a:lvl1pPr>
          </a:lstStyle>
          <a:p>
            <a:r>
              <a:rPr lang="en-US" altLang="ko-KR" dirty="0"/>
              <a:t>Penn ESE 370 Fall </a:t>
            </a:r>
            <a:r>
              <a:rPr lang="is-IS" altLang="ko-KR" dirty="0"/>
              <a:t>2021</a:t>
            </a:r>
            <a:r>
              <a:rPr lang="en-US" altLang="ko-KR" dirty="0"/>
              <a:t> - Khanna</a:t>
            </a:r>
          </a:p>
        </p:txBody>
      </p:sp>
      <p:sp>
        <p:nvSpPr>
          <p:cNvPr id="648198" name="Rectangle 6"/>
          <p:cNvSpPr>
            <a:spLocks noGrp="1" noChangeArrowheads="1"/>
          </p:cNvSpPr>
          <p:nvPr>
            <p:ph type="sldNum" sz="quarter" idx="4"/>
          </p:nvPr>
        </p:nvSpPr>
        <p:spPr bwMode="auto">
          <a:xfrm>
            <a:off x="72390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600">
                <a:latin typeface="+mn-lt"/>
              </a:defRPr>
            </a:lvl1pPr>
          </a:lstStyle>
          <a:p>
            <a:fld id="{7723C7D0-C6A6-FA42-AD2B-EF6F0A0E71F9}" type="slidenum">
              <a:rPr lang="en-US"/>
              <a:pPr/>
              <a:t>‹#›</a:t>
            </a:fld>
            <a:endParaRPr lang="en-US"/>
          </a:p>
        </p:txBody>
      </p:sp>
      <p:grpSp>
        <p:nvGrpSpPr>
          <p:cNvPr id="2" name="Group 1"/>
          <p:cNvGrpSpPr>
            <a:grpSpLocks/>
          </p:cNvGrpSpPr>
          <p:nvPr/>
        </p:nvGrpSpPr>
        <p:grpSpPr>
          <a:xfrm>
            <a:off x="533400" y="958850"/>
            <a:ext cx="8229600" cy="91018"/>
            <a:chOff x="381000" y="958850"/>
            <a:chExt cx="8382000" cy="91018"/>
          </a:xfrm>
        </p:grpSpPr>
        <p:sp>
          <p:nvSpPr>
            <p:cNvPr id="648199" name="Line 7"/>
            <p:cNvSpPr>
              <a:spLocks noChangeShapeType="1"/>
            </p:cNvSpPr>
            <p:nvPr userDrawn="1"/>
          </p:nvSpPr>
          <p:spPr bwMode="auto">
            <a:xfrm>
              <a:off x="381000" y="1004359"/>
              <a:ext cx="8382000" cy="0"/>
            </a:xfrm>
            <a:prstGeom prst="line">
              <a:avLst/>
            </a:prstGeom>
            <a:noFill/>
            <a:ln w="25400">
              <a:solidFill>
                <a:srgbClr val="00009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648202" name="Line 10"/>
            <p:cNvSpPr>
              <a:spLocks noChangeShapeType="1"/>
            </p:cNvSpPr>
            <p:nvPr userDrawn="1"/>
          </p:nvSpPr>
          <p:spPr bwMode="auto">
            <a:xfrm>
              <a:off x="381000" y="1049868"/>
              <a:ext cx="8382000" cy="0"/>
            </a:xfrm>
            <a:prstGeom prst="line">
              <a:avLst/>
            </a:prstGeom>
            <a:noFill/>
            <a:ln w="12700">
              <a:solidFill>
                <a:srgbClr val="B2B2B2"/>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dirty="0"/>
            </a:p>
          </p:txBody>
        </p:sp>
        <p:sp>
          <p:nvSpPr>
            <p:cNvPr id="648203" name="Line 11"/>
            <p:cNvSpPr>
              <a:spLocks noChangeShapeType="1"/>
            </p:cNvSpPr>
            <p:nvPr userDrawn="1"/>
          </p:nvSpPr>
          <p:spPr bwMode="auto">
            <a:xfrm>
              <a:off x="381000" y="958850"/>
              <a:ext cx="8382000" cy="0"/>
            </a:xfrm>
            <a:prstGeom prst="line">
              <a:avLst/>
            </a:prstGeom>
            <a:noFill/>
            <a:ln w="12700">
              <a:solidFill>
                <a:srgbClr val="B2B2B2"/>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dirty="0"/>
            </a:p>
          </p:txBody>
        </p:sp>
      </p:grpSp>
      <p:sp>
        <p:nvSpPr>
          <p:cNvPr id="648206" name="Line 14"/>
          <p:cNvSpPr>
            <a:spLocks noChangeShapeType="1"/>
          </p:cNvSpPr>
          <p:nvPr/>
        </p:nvSpPr>
        <p:spPr bwMode="auto">
          <a:xfrm flipV="1">
            <a:off x="412750" y="12700"/>
            <a:ext cx="0" cy="838200"/>
          </a:xfrm>
          <a:prstGeom prst="line">
            <a:avLst/>
          </a:prstGeom>
          <a:noFill/>
          <a:ln w="63500" cap="rnd">
            <a:solidFill>
              <a:srgbClr val="B2B2B2"/>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648207" name="Line 15"/>
          <p:cNvSpPr>
            <a:spLocks noChangeShapeType="1"/>
          </p:cNvSpPr>
          <p:nvPr/>
        </p:nvSpPr>
        <p:spPr bwMode="auto">
          <a:xfrm flipV="1">
            <a:off x="482600" y="76200"/>
            <a:ext cx="0" cy="838200"/>
          </a:xfrm>
          <a:prstGeom prst="line">
            <a:avLst/>
          </a:prstGeom>
          <a:noFill/>
          <a:ln w="63500" cap="rnd">
            <a:solidFill>
              <a:srgbClr val="00009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Lst>
  <p:hf hdr="0" dt="0"/>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Garamond" charset="0"/>
          <a:ea typeface="ＭＳ Ｐゴシック" charset="0"/>
        </a:defRPr>
      </a:lvl2pPr>
      <a:lvl3pPr algn="l" rtl="0" eaLnBrk="1" fontAlgn="base" hangingPunct="1">
        <a:spcBef>
          <a:spcPct val="0"/>
        </a:spcBef>
        <a:spcAft>
          <a:spcPct val="0"/>
        </a:spcAft>
        <a:defRPr sz="3600">
          <a:solidFill>
            <a:schemeClr val="tx1"/>
          </a:solidFill>
          <a:latin typeface="Garamond" charset="0"/>
          <a:ea typeface="ＭＳ Ｐゴシック" charset="0"/>
        </a:defRPr>
      </a:lvl3pPr>
      <a:lvl4pPr algn="l" rtl="0" eaLnBrk="1" fontAlgn="base" hangingPunct="1">
        <a:spcBef>
          <a:spcPct val="0"/>
        </a:spcBef>
        <a:spcAft>
          <a:spcPct val="0"/>
        </a:spcAft>
        <a:defRPr sz="3600">
          <a:solidFill>
            <a:schemeClr val="tx1"/>
          </a:solidFill>
          <a:latin typeface="Garamond" charset="0"/>
          <a:ea typeface="ＭＳ Ｐゴシック" charset="0"/>
        </a:defRPr>
      </a:lvl4pPr>
      <a:lvl5pPr algn="l" rtl="0" eaLnBrk="1" fontAlgn="base" hangingPunct="1">
        <a:spcBef>
          <a:spcPct val="0"/>
        </a:spcBef>
        <a:spcAft>
          <a:spcPct val="0"/>
        </a:spcAft>
        <a:defRPr sz="3600">
          <a:solidFill>
            <a:schemeClr val="tx1"/>
          </a:solidFill>
          <a:latin typeface="Garamond" charset="0"/>
          <a:ea typeface="ＭＳ Ｐゴシック" charset="0"/>
        </a:defRPr>
      </a:lvl5pPr>
      <a:lvl6pPr marL="457200" algn="l" rtl="0" eaLnBrk="1" fontAlgn="base" hangingPunct="1">
        <a:spcBef>
          <a:spcPct val="0"/>
        </a:spcBef>
        <a:spcAft>
          <a:spcPct val="0"/>
        </a:spcAft>
        <a:defRPr sz="3600">
          <a:solidFill>
            <a:schemeClr val="tx1"/>
          </a:solidFill>
          <a:latin typeface="Garamond" charset="0"/>
          <a:ea typeface="ＭＳ Ｐゴシック" charset="0"/>
        </a:defRPr>
      </a:lvl6pPr>
      <a:lvl7pPr marL="914400" algn="l" rtl="0" eaLnBrk="1" fontAlgn="base" hangingPunct="1">
        <a:spcBef>
          <a:spcPct val="0"/>
        </a:spcBef>
        <a:spcAft>
          <a:spcPct val="0"/>
        </a:spcAft>
        <a:defRPr sz="3600">
          <a:solidFill>
            <a:schemeClr val="tx1"/>
          </a:solidFill>
          <a:latin typeface="Garamond" charset="0"/>
          <a:ea typeface="ＭＳ Ｐゴシック" charset="0"/>
        </a:defRPr>
      </a:lvl7pPr>
      <a:lvl8pPr marL="1371600" algn="l" rtl="0" eaLnBrk="1" fontAlgn="base" hangingPunct="1">
        <a:spcBef>
          <a:spcPct val="0"/>
        </a:spcBef>
        <a:spcAft>
          <a:spcPct val="0"/>
        </a:spcAft>
        <a:defRPr sz="3600">
          <a:solidFill>
            <a:schemeClr val="tx1"/>
          </a:solidFill>
          <a:latin typeface="Garamond" charset="0"/>
          <a:ea typeface="ＭＳ Ｐゴシック" charset="0"/>
        </a:defRPr>
      </a:lvl8pPr>
      <a:lvl9pPr marL="1828800" algn="l" rtl="0" eaLnBrk="1" fontAlgn="base" hangingPunct="1">
        <a:spcBef>
          <a:spcPct val="0"/>
        </a:spcBef>
        <a:spcAft>
          <a:spcPct val="0"/>
        </a:spcAft>
        <a:defRPr sz="3600">
          <a:solidFill>
            <a:schemeClr val="tx1"/>
          </a:solidFill>
          <a:latin typeface="Garamond" charset="0"/>
          <a:ea typeface="ＭＳ Ｐゴシック" charset="0"/>
        </a:defRPr>
      </a:lvl9pPr>
    </p:titleStyle>
    <p:bodyStyle>
      <a:lvl1pPr marL="342900" indent="-342900" algn="l" rtl="0" eaLnBrk="1" fontAlgn="base" hangingPunct="1">
        <a:spcBef>
          <a:spcPct val="20000"/>
        </a:spcBef>
        <a:spcAft>
          <a:spcPct val="0"/>
        </a:spcAft>
        <a:buClr>
          <a:schemeClr val="hlink"/>
        </a:buClr>
        <a:buSzPct val="60000"/>
        <a:buFont typeface="Wingdings" charset="0"/>
        <a:buChar char="q"/>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charset="0"/>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50000"/>
        <a:buFont typeface="Wingdings" charset="0"/>
        <a:buChar char="n"/>
        <a:defRPr sz="2000">
          <a:solidFill>
            <a:schemeClr val="tx1"/>
          </a:solidFill>
          <a:latin typeface="+mn-lt"/>
          <a:ea typeface="+mn-ea"/>
        </a:defRPr>
      </a:lvl3pPr>
      <a:lvl4pPr marL="1600200" indent="-228600" algn="l" rtl="0" eaLnBrk="1" fontAlgn="base" hangingPunct="1">
        <a:spcBef>
          <a:spcPct val="20000"/>
        </a:spcBef>
        <a:spcAft>
          <a:spcPct val="0"/>
        </a:spcAft>
        <a:buClr>
          <a:srgbClr val="00FF00"/>
        </a:buClr>
        <a:buSzPct val="55000"/>
        <a:buFont typeface="Wingdings" charset="0"/>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accent2"/>
        </a:buClr>
        <a:buSzPct val="50000"/>
        <a:buFont typeface="Wingdings" charset="0"/>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accent2"/>
        </a:buClr>
        <a:buSzPct val="50000"/>
        <a:buFont typeface="Wingdings" charset="0"/>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2"/>
        </a:buClr>
        <a:buSzPct val="50000"/>
        <a:buFont typeface="Wingdings" charset="0"/>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2"/>
        </a:buClr>
        <a:buSzPct val="50000"/>
        <a:buFont typeface="Wingdings" charset="0"/>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2"/>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5" descr="penn_logo_noname"/>
          <p:cNvPicPr>
            <a:picLocks noChangeAspect="1" noChangeArrowheads="1"/>
          </p:cNvPicPr>
          <p:nvPr/>
        </p:nvPicPr>
        <p:blipFill>
          <a:blip r:embed="rId3"/>
          <a:srcRect/>
          <a:stretch>
            <a:fillRect/>
          </a:stretch>
        </p:blipFill>
        <p:spPr bwMode="auto">
          <a:xfrm>
            <a:off x="6019800" y="5867400"/>
            <a:ext cx="2952750" cy="819150"/>
          </a:xfrm>
          <a:prstGeom prst="rect">
            <a:avLst/>
          </a:prstGeom>
          <a:noFill/>
          <a:ln w="9525">
            <a:noFill/>
            <a:miter lim="800000"/>
            <a:headEnd/>
            <a:tailEnd/>
          </a:ln>
        </p:spPr>
      </p:pic>
      <p:sp>
        <p:nvSpPr>
          <p:cNvPr id="9" name="Rectangle 2"/>
          <p:cNvSpPr txBox="1">
            <a:spLocks noChangeArrowheads="1"/>
          </p:cNvSpPr>
          <p:nvPr/>
        </p:nvSpPr>
        <p:spPr bwMode="auto">
          <a:xfrm>
            <a:off x="609600" y="685800"/>
            <a:ext cx="80772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Garamond" charset="0"/>
                <a:ea typeface="ＭＳ Ｐゴシック" charset="0"/>
              </a:defRPr>
            </a:lvl2pPr>
            <a:lvl3pPr algn="l" rtl="0" eaLnBrk="1" fontAlgn="base" hangingPunct="1">
              <a:spcBef>
                <a:spcPct val="0"/>
              </a:spcBef>
              <a:spcAft>
                <a:spcPct val="0"/>
              </a:spcAft>
              <a:defRPr sz="3600">
                <a:solidFill>
                  <a:schemeClr val="tx1"/>
                </a:solidFill>
                <a:latin typeface="Garamond" charset="0"/>
                <a:ea typeface="ＭＳ Ｐゴシック" charset="0"/>
              </a:defRPr>
            </a:lvl3pPr>
            <a:lvl4pPr algn="l" rtl="0" eaLnBrk="1" fontAlgn="base" hangingPunct="1">
              <a:spcBef>
                <a:spcPct val="0"/>
              </a:spcBef>
              <a:spcAft>
                <a:spcPct val="0"/>
              </a:spcAft>
              <a:defRPr sz="3600">
                <a:solidFill>
                  <a:schemeClr val="tx1"/>
                </a:solidFill>
                <a:latin typeface="Garamond" charset="0"/>
                <a:ea typeface="ＭＳ Ｐゴシック" charset="0"/>
              </a:defRPr>
            </a:lvl4pPr>
            <a:lvl5pPr algn="l" rtl="0" eaLnBrk="1" fontAlgn="base" hangingPunct="1">
              <a:spcBef>
                <a:spcPct val="0"/>
              </a:spcBef>
              <a:spcAft>
                <a:spcPct val="0"/>
              </a:spcAft>
              <a:defRPr sz="3600">
                <a:solidFill>
                  <a:schemeClr val="tx1"/>
                </a:solidFill>
                <a:latin typeface="Garamond" charset="0"/>
                <a:ea typeface="ＭＳ Ｐゴシック" charset="0"/>
              </a:defRPr>
            </a:lvl5pPr>
            <a:lvl6pPr marL="457200" algn="l" rtl="0" eaLnBrk="1" fontAlgn="base" hangingPunct="1">
              <a:spcBef>
                <a:spcPct val="0"/>
              </a:spcBef>
              <a:spcAft>
                <a:spcPct val="0"/>
              </a:spcAft>
              <a:defRPr sz="3600">
                <a:solidFill>
                  <a:schemeClr val="tx1"/>
                </a:solidFill>
                <a:latin typeface="Garamond" charset="0"/>
                <a:ea typeface="ＭＳ Ｐゴシック" charset="0"/>
              </a:defRPr>
            </a:lvl6pPr>
            <a:lvl7pPr marL="914400" algn="l" rtl="0" eaLnBrk="1" fontAlgn="base" hangingPunct="1">
              <a:spcBef>
                <a:spcPct val="0"/>
              </a:spcBef>
              <a:spcAft>
                <a:spcPct val="0"/>
              </a:spcAft>
              <a:defRPr sz="3600">
                <a:solidFill>
                  <a:schemeClr val="tx1"/>
                </a:solidFill>
                <a:latin typeface="Garamond" charset="0"/>
                <a:ea typeface="ＭＳ Ｐゴシック" charset="0"/>
              </a:defRPr>
            </a:lvl7pPr>
            <a:lvl8pPr marL="1371600" algn="l" rtl="0" eaLnBrk="1" fontAlgn="base" hangingPunct="1">
              <a:spcBef>
                <a:spcPct val="0"/>
              </a:spcBef>
              <a:spcAft>
                <a:spcPct val="0"/>
              </a:spcAft>
              <a:defRPr sz="3600">
                <a:solidFill>
                  <a:schemeClr val="tx1"/>
                </a:solidFill>
                <a:latin typeface="Garamond" charset="0"/>
                <a:ea typeface="ＭＳ Ｐゴシック" charset="0"/>
              </a:defRPr>
            </a:lvl8pPr>
            <a:lvl9pPr marL="1828800" algn="l" rtl="0" eaLnBrk="1" fontAlgn="base" hangingPunct="1">
              <a:spcBef>
                <a:spcPct val="0"/>
              </a:spcBef>
              <a:spcAft>
                <a:spcPct val="0"/>
              </a:spcAft>
              <a:defRPr sz="3600">
                <a:solidFill>
                  <a:schemeClr val="tx1"/>
                </a:solidFill>
                <a:latin typeface="Garamond" charset="0"/>
                <a:ea typeface="ＭＳ Ｐゴシック" charset="0"/>
              </a:defRPr>
            </a:lvl9pPr>
          </a:lstStyle>
          <a:p>
            <a:r>
              <a:rPr lang="en-US" dirty="0"/>
              <a:t>ESE370: Circuit-Level </a:t>
            </a:r>
            <a:r>
              <a:rPr lang="en-US" sz="4000" dirty="0"/>
              <a:t>Modeling, Design, and Optimization </a:t>
            </a:r>
            <a:r>
              <a:rPr lang="en-US" dirty="0"/>
              <a:t>for Digital Systems</a:t>
            </a:r>
          </a:p>
        </p:txBody>
      </p:sp>
      <p:sp>
        <p:nvSpPr>
          <p:cNvPr id="10" name="Rectangle 3"/>
          <p:cNvSpPr txBox="1">
            <a:spLocks noChangeArrowheads="1"/>
          </p:cNvSpPr>
          <p:nvPr/>
        </p:nvSpPr>
        <p:spPr bwMode="auto">
          <a:xfrm>
            <a:off x="1371600" y="3048000"/>
            <a:ext cx="6400800"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hlink"/>
              </a:buClr>
              <a:buSzPct val="60000"/>
              <a:buFont typeface="Wingdings" charset="0"/>
              <a:buNone/>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charset="0"/>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50000"/>
              <a:buFont typeface="Wingdings" charset="0"/>
              <a:buChar char="n"/>
              <a:defRPr sz="2000">
                <a:solidFill>
                  <a:schemeClr val="tx1"/>
                </a:solidFill>
                <a:latin typeface="+mn-lt"/>
                <a:ea typeface="+mn-ea"/>
              </a:defRPr>
            </a:lvl3pPr>
            <a:lvl4pPr marL="1600200" indent="-228600" algn="l" rtl="0" eaLnBrk="1" fontAlgn="base" hangingPunct="1">
              <a:spcBef>
                <a:spcPct val="20000"/>
              </a:spcBef>
              <a:spcAft>
                <a:spcPct val="0"/>
              </a:spcAft>
              <a:buClr>
                <a:srgbClr val="00FF00"/>
              </a:buClr>
              <a:buSzPct val="55000"/>
              <a:buFont typeface="Wingdings" charset="0"/>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accent2"/>
              </a:buClr>
              <a:buSzPct val="50000"/>
              <a:buFont typeface="Wingdings" charset="0"/>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accent2"/>
              </a:buClr>
              <a:buSzPct val="50000"/>
              <a:buFont typeface="Wingdings" charset="0"/>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2"/>
              </a:buClr>
              <a:buSzPct val="50000"/>
              <a:buFont typeface="Wingdings" charset="0"/>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2"/>
              </a:buClr>
              <a:buSzPct val="50000"/>
              <a:buFont typeface="Wingdings" charset="0"/>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2"/>
              </a:buClr>
              <a:buSzPct val="50000"/>
              <a:buFont typeface="Wingdings" charset="0"/>
              <a:buChar char="n"/>
              <a:defRPr sz="2000">
                <a:solidFill>
                  <a:schemeClr val="tx1"/>
                </a:solidFill>
                <a:latin typeface="+mn-lt"/>
                <a:ea typeface="+mn-ea"/>
              </a:defRPr>
            </a:lvl9pPr>
          </a:lstStyle>
          <a:p>
            <a:r>
              <a:rPr lang="en-US" dirty="0" err="1"/>
              <a:t>Lec</a:t>
            </a:r>
            <a:r>
              <a:rPr lang="en-US" dirty="0"/>
              <a:t> 18:  October 20, </a:t>
            </a:r>
            <a:r>
              <a:rPr lang="is-IS" dirty="0"/>
              <a:t>2021</a:t>
            </a:r>
            <a:endParaRPr lang="en-US" dirty="0"/>
          </a:p>
          <a:p>
            <a:r>
              <a:rPr lang="en-US" dirty="0" err="1"/>
              <a:t>Ratioed</a:t>
            </a:r>
            <a:r>
              <a:rPr lang="en-US" dirty="0"/>
              <a:t> Logic, Design Space Exploration</a:t>
            </a:r>
          </a:p>
        </p:txBody>
      </p:sp>
      <p:sp>
        <p:nvSpPr>
          <p:cNvPr id="5" name="Footer Placeholder 3"/>
          <p:cNvSpPr>
            <a:spLocks noGrp="1"/>
          </p:cNvSpPr>
          <p:nvPr>
            <p:ph type="ftr" sz="quarter" idx="3"/>
          </p:nvPr>
        </p:nvSpPr>
        <p:spPr>
          <a:xfrm>
            <a:off x="0" y="6268518"/>
            <a:ext cx="4953000" cy="457200"/>
          </a:xfrm>
        </p:spPr>
        <p:txBody>
          <a:bodyPr/>
          <a:lstStyle/>
          <a:p>
            <a:r>
              <a:rPr lang="en-US" altLang="ko-KR" dirty="0"/>
              <a:t>Penn ESE 370 Fall </a:t>
            </a:r>
            <a:r>
              <a:rPr lang="is-IS" altLang="ko-KR" dirty="0"/>
              <a:t>2021</a:t>
            </a:r>
            <a:r>
              <a:rPr lang="en-US" altLang="ko-KR" dirty="0"/>
              <a:t> - Khanna</a:t>
            </a:r>
          </a:p>
        </p:txBody>
      </p:sp>
    </p:spTree>
    <p:extLst>
      <p:ext uri="{BB962C8B-B14F-4D97-AF65-F5344CB8AC3E}">
        <p14:creationId xmlns:p14="http://schemas.microsoft.com/office/powerpoint/2010/main" val="1822856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t>Compare Static CMOS</a:t>
            </a:r>
          </a:p>
        </p:txBody>
      </p:sp>
      <p:sp>
        <p:nvSpPr>
          <p:cNvPr id="43011" name="Content Placeholder 2"/>
          <p:cNvSpPr>
            <a:spLocks noGrp="1"/>
          </p:cNvSpPr>
          <p:nvPr>
            <p:ph idx="1"/>
          </p:nvPr>
        </p:nvSpPr>
        <p:spPr/>
        <p:txBody>
          <a:bodyPr/>
          <a:lstStyle/>
          <a:p>
            <a:pPr>
              <a:buNone/>
            </a:pPr>
            <a:r>
              <a:rPr lang="en-US" dirty="0">
                <a:solidFill>
                  <a:schemeClr val="tx2"/>
                </a:solidFill>
              </a:rPr>
              <a:t>For </a:t>
            </a:r>
            <a:r>
              <a:rPr lang="en-US" dirty="0" err="1">
                <a:solidFill>
                  <a:schemeClr val="tx2"/>
                </a:solidFill>
              </a:rPr>
              <a:t>R</a:t>
            </a:r>
            <a:r>
              <a:rPr lang="en-US" baseline="-25000" dirty="0" err="1">
                <a:solidFill>
                  <a:schemeClr val="tx2"/>
                </a:solidFill>
              </a:rPr>
              <a:t>drive</a:t>
            </a:r>
            <a:r>
              <a:rPr lang="en-US" dirty="0">
                <a:solidFill>
                  <a:schemeClr val="tx2"/>
                </a:solidFill>
              </a:rPr>
              <a:t>=R</a:t>
            </a:r>
            <a:r>
              <a:rPr lang="en-US" baseline="-25000" dirty="0">
                <a:solidFill>
                  <a:schemeClr val="tx2"/>
                </a:solidFill>
              </a:rPr>
              <a:t>0</a:t>
            </a:r>
            <a:r>
              <a:rPr lang="en-US" dirty="0">
                <a:solidFill>
                  <a:schemeClr val="tx2"/>
                </a:solidFill>
              </a:rPr>
              <a:t>/2 inverter (assume R</a:t>
            </a:r>
            <a:r>
              <a:rPr lang="en-US" baseline="-25000" dirty="0">
                <a:solidFill>
                  <a:schemeClr val="tx2"/>
                </a:solidFill>
              </a:rPr>
              <a:t>0p</a:t>
            </a:r>
            <a:r>
              <a:rPr lang="en-US" dirty="0">
                <a:solidFill>
                  <a:schemeClr val="tx2"/>
                </a:solidFill>
              </a:rPr>
              <a:t>=R</a:t>
            </a:r>
            <a:r>
              <a:rPr lang="en-US" baseline="-25000" dirty="0">
                <a:solidFill>
                  <a:schemeClr val="tx2"/>
                </a:solidFill>
              </a:rPr>
              <a:t>0n </a:t>
            </a:r>
            <a:r>
              <a:rPr lang="en-US" dirty="0">
                <a:solidFill>
                  <a:schemeClr val="tx2"/>
                </a:solidFill>
              </a:rPr>
              <a:t>for CMOS)</a:t>
            </a:r>
          </a:p>
          <a:p>
            <a:r>
              <a:rPr lang="en-US" dirty="0">
                <a:solidFill>
                  <a:srgbClr val="FF6600"/>
                </a:solidFill>
              </a:rPr>
              <a:t>Total Transistor Width?</a:t>
            </a:r>
          </a:p>
          <a:p>
            <a:r>
              <a:rPr lang="en-US" dirty="0">
                <a:solidFill>
                  <a:srgbClr val="FF6600"/>
                </a:solidFill>
              </a:rPr>
              <a:t>Input capacitance load?</a:t>
            </a:r>
          </a:p>
        </p:txBody>
      </p:sp>
      <p:sp>
        <p:nvSpPr>
          <p:cNvPr id="5" name="Slide Number Placeholder 4"/>
          <p:cNvSpPr>
            <a:spLocks noGrp="1"/>
          </p:cNvSpPr>
          <p:nvPr>
            <p:ph type="sldNum" sz="quarter" idx="4"/>
          </p:nvPr>
        </p:nvSpPr>
        <p:spPr>
          <a:prstGeom prst="rect">
            <a:avLst/>
          </a:prstGeom>
        </p:spPr>
        <p:txBody>
          <a:bodyPr/>
          <a:lstStyle/>
          <a:p>
            <a:pPr>
              <a:defRPr/>
            </a:pPr>
            <a:fld id="{7034927F-558E-E741-AE75-80F4AA224D89}" type="slidenum">
              <a:rPr lang="en-US" smtClean="0"/>
              <a:pPr>
                <a:defRPr/>
              </a:pPr>
              <a:t>10</a:t>
            </a:fld>
            <a:endParaRPr lang="en-US"/>
          </a:p>
        </p:txBody>
      </p:sp>
      <p:sp>
        <p:nvSpPr>
          <p:cNvPr id="6"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spTree>
    <p:extLst>
      <p:ext uri="{BB962C8B-B14F-4D97-AF65-F5344CB8AC3E}">
        <p14:creationId xmlns:p14="http://schemas.microsoft.com/office/powerpoint/2010/main" val="1865612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solidFill>
                  <a:srgbClr val="080808"/>
                </a:solidFill>
              </a:rPr>
              <a:t>Size for R</a:t>
            </a:r>
            <a:r>
              <a:rPr lang="en-US" baseline="-25000" dirty="0">
                <a:solidFill>
                  <a:srgbClr val="080808"/>
                </a:solidFill>
              </a:rPr>
              <a:t>0</a:t>
            </a:r>
            <a:r>
              <a:rPr lang="en-US" dirty="0">
                <a:solidFill>
                  <a:srgbClr val="080808"/>
                </a:solidFill>
              </a:rPr>
              <a:t>/2 drive? </a:t>
            </a:r>
            <a:r>
              <a:rPr lang="en-US" dirty="0">
                <a:solidFill>
                  <a:srgbClr val="FF6601"/>
                </a:solidFill>
              </a:rPr>
              <a:t>(</a:t>
            </a:r>
            <a:r>
              <a:rPr lang="en-US" dirty="0" err="1">
                <a:solidFill>
                  <a:srgbClr val="FF6601"/>
                </a:solidFill>
              </a:rPr>
              <a:t>Preclass</a:t>
            </a:r>
            <a:r>
              <a:rPr lang="en-US" dirty="0">
                <a:solidFill>
                  <a:srgbClr val="FF6601"/>
                </a:solidFill>
              </a:rPr>
              <a:t> 2)</a:t>
            </a:r>
            <a:endParaRPr lang="en-US" dirty="0">
              <a:solidFill>
                <a:srgbClr val="FF6600"/>
              </a:solidFill>
            </a:endParaRPr>
          </a:p>
        </p:txBody>
      </p:sp>
      <p:sp>
        <p:nvSpPr>
          <p:cNvPr id="5" name="Slide Number Placeholder 4"/>
          <p:cNvSpPr>
            <a:spLocks noGrp="1"/>
          </p:cNvSpPr>
          <p:nvPr>
            <p:ph type="sldNum" sz="quarter" idx="11"/>
          </p:nvPr>
        </p:nvSpPr>
        <p:spPr>
          <a:prstGeom prst="rect">
            <a:avLst/>
          </a:prstGeom>
        </p:spPr>
        <p:txBody>
          <a:bodyPr/>
          <a:lstStyle/>
          <a:p>
            <a:pPr>
              <a:defRPr/>
            </a:pPr>
            <a:fld id="{26990A8B-B481-AF4E-B24F-AA2D6170A801}" type="slidenum">
              <a:rPr lang="en-US" smtClean="0"/>
              <a:pPr>
                <a:defRPr/>
              </a:pPr>
              <a:t>11</a:t>
            </a:fld>
            <a:endParaRPr lang="en-US"/>
          </a:p>
        </p:txBody>
      </p:sp>
      <p:pic>
        <p:nvPicPr>
          <p:cNvPr id="11" name="Picture 5"/>
          <p:cNvPicPr>
            <a:picLocks noChangeAspect="1"/>
          </p:cNvPicPr>
          <p:nvPr/>
        </p:nvPicPr>
        <p:blipFill>
          <a:blip r:embed="rId2"/>
          <a:srcRect/>
          <a:stretch>
            <a:fillRect/>
          </a:stretch>
        </p:blipFill>
        <p:spPr bwMode="auto">
          <a:xfrm>
            <a:off x="4267200" y="1828800"/>
            <a:ext cx="4573587" cy="4498975"/>
          </a:xfrm>
          <a:prstGeom prst="rect">
            <a:avLst/>
          </a:prstGeom>
          <a:noFill/>
          <a:ln w="9525">
            <a:noFill/>
            <a:miter lim="800000"/>
            <a:headEnd/>
            <a:tailEnd/>
          </a:ln>
        </p:spPr>
      </p:pic>
      <p:sp>
        <p:nvSpPr>
          <p:cNvPr id="12"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spTree>
    <p:extLst>
      <p:ext uri="{BB962C8B-B14F-4D97-AF65-F5344CB8AC3E}">
        <p14:creationId xmlns:p14="http://schemas.microsoft.com/office/powerpoint/2010/main" val="1038314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solidFill>
                  <a:srgbClr val="080808"/>
                </a:solidFill>
              </a:rPr>
              <a:t>Size for R</a:t>
            </a:r>
            <a:r>
              <a:rPr lang="en-US" baseline="-25000" dirty="0">
                <a:solidFill>
                  <a:srgbClr val="080808"/>
                </a:solidFill>
              </a:rPr>
              <a:t>0</a:t>
            </a:r>
            <a:r>
              <a:rPr lang="en-US" dirty="0">
                <a:solidFill>
                  <a:srgbClr val="080808"/>
                </a:solidFill>
              </a:rPr>
              <a:t>/2 drive? </a:t>
            </a:r>
            <a:r>
              <a:rPr lang="en-US" dirty="0">
                <a:solidFill>
                  <a:srgbClr val="FF6601"/>
                </a:solidFill>
              </a:rPr>
              <a:t>(</a:t>
            </a:r>
            <a:r>
              <a:rPr lang="en-US" dirty="0" err="1">
                <a:solidFill>
                  <a:srgbClr val="FF6601"/>
                </a:solidFill>
              </a:rPr>
              <a:t>Preclass</a:t>
            </a:r>
            <a:r>
              <a:rPr lang="en-US" dirty="0">
                <a:solidFill>
                  <a:srgbClr val="FF6601"/>
                </a:solidFill>
              </a:rPr>
              <a:t> 2)</a:t>
            </a:r>
            <a:endParaRPr lang="en-US" dirty="0">
              <a:solidFill>
                <a:srgbClr val="FF6600"/>
              </a:solidFill>
            </a:endParaRPr>
          </a:p>
        </p:txBody>
      </p:sp>
      <p:sp>
        <p:nvSpPr>
          <p:cNvPr id="5" name="Slide Number Placeholder 4"/>
          <p:cNvSpPr>
            <a:spLocks noGrp="1"/>
          </p:cNvSpPr>
          <p:nvPr>
            <p:ph type="sldNum" sz="quarter" idx="11"/>
          </p:nvPr>
        </p:nvSpPr>
        <p:spPr>
          <a:prstGeom prst="rect">
            <a:avLst/>
          </a:prstGeom>
        </p:spPr>
        <p:txBody>
          <a:bodyPr/>
          <a:lstStyle/>
          <a:p>
            <a:pPr>
              <a:defRPr/>
            </a:pPr>
            <a:fld id="{26990A8B-B481-AF4E-B24F-AA2D6170A801}" type="slidenum">
              <a:rPr lang="en-US" smtClean="0"/>
              <a:pPr>
                <a:defRPr/>
              </a:pPr>
              <a:t>12</a:t>
            </a:fld>
            <a:endParaRPr lang="en-US"/>
          </a:p>
        </p:txBody>
      </p:sp>
      <p:pic>
        <p:nvPicPr>
          <p:cNvPr id="47110" name="Picture 5"/>
          <p:cNvPicPr>
            <a:picLocks noChangeAspect="1"/>
          </p:cNvPicPr>
          <p:nvPr/>
        </p:nvPicPr>
        <p:blipFill>
          <a:blip r:embed="rId3"/>
          <a:srcRect/>
          <a:stretch>
            <a:fillRect/>
          </a:stretch>
        </p:blipFill>
        <p:spPr bwMode="auto">
          <a:xfrm>
            <a:off x="4267200" y="1828800"/>
            <a:ext cx="4573587" cy="4498975"/>
          </a:xfrm>
          <a:prstGeom prst="rect">
            <a:avLst/>
          </a:prstGeom>
          <a:noFill/>
          <a:ln w="9525">
            <a:noFill/>
            <a:miter lim="800000"/>
            <a:headEnd/>
            <a:tailEnd/>
          </a:ln>
        </p:spPr>
      </p:pic>
      <p:graphicFrame>
        <p:nvGraphicFramePr>
          <p:cNvPr id="10" name="Object 9"/>
          <p:cNvGraphicFramePr>
            <a:graphicFrameLocks noChangeAspect="1"/>
          </p:cNvGraphicFramePr>
          <p:nvPr>
            <p:extLst>
              <p:ext uri="{D42A27DB-BD31-4B8C-83A1-F6EECF244321}">
                <p14:modId xmlns:p14="http://schemas.microsoft.com/office/powerpoint/2010/main" val="1549013848"/>
              </p:ext>
            </p:extLst>
          </p:nvPr>
        </p:nvGraphicFramePr>
        <p:xfrm>
          <a:off x="893763" y="2082800"/>
          <a:ext cx="3013075" cy="3959225"/>
        </p:xfrm>
        <a:graphic>
          <a:graphicData uri="http://schemas.openxmlformats.org/presentationml/2006/ole">
            <mc:AlternateContent xmlns:mc="http://schemas.openxmlformats.org/markup-compatibility/2006">
              <mc:Choice xmlns:v="urn:schemas-microsoft-com:vml" Requires="v">
                <p:oleObj spid="_x0000_s18530" name="Equation" r:id="rId4" imgW="1371600" imgH="1803400" progId="Equation.3">
                  <p:embed/>
                </p:oleObj>
              </mc:Choice>
              <mc:Fallback>
                <p:oleObj name="Equation" r:id="rId4" imgW="1371600" imgH="1803400" progId="Equation.3">
                  <p:embed/>
                  <p:pic>
                    <p:nvPicPr>
                      <p:cNvPr id="0" name=""/>
                      <p:cNvPicPr/>
                      <p:nvPr/>
                    </p:nvPicPr>
                    <p:blipFill>
                      <a:blip r:embed="rId5"/>
                      <a:stretch>
                        <a:fillRect/>
                      </a:stretch>
                    </p:blipFill>
                    <p:spPr>
                      <a:xfrm>
                        <a:off x="893763" y="2082800"/>
                        <a:ext cx="3013075" cy="3959225"/>
                      </a:xfrm>
                      <a:prstGeom prst="rect">
                        <a:avLst/>
                      </a:prstGeom>
                    </p:spPr>
                  </p:pic>
                </p:oleObj>
              </mc:Fallback>
            </mc:AlternateContent>
          </a:graphicData>
        </a:graphic>
      </p:graphicFrame>
      <p:sp>
        <p:nvSpPr>
          <p:cNvPr id="7"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spTree>
    <p:extLst>
      <p:ext uri="{BB962C8B-B14F-4D97-AF65-F5344CB8AC3E}">
        <p14:creationId xmlns:p14="http://schemas.microsoft.com/office/powerpoint/2010/main" val="3134535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solidFill>
                  <a:srgbClr val="080808"/>
                </a:solidFill>
              </a:rPr>
              <a:t>Size for R</a:t>
            </a:r>
            <a:r>
              <a:rPr lang="en-US" baseline="-25000" dirty="0">
                <a:solidFill>
                  <a:srgbClr val="080808"/>
                </a:solidFill>
              </a:rPr>
              <a:t>0</a:t>
            </a:r>
            <a:r>
              <a:rPr lang="en-US" dirty="0">
                <a:solidFill>
                  <a:srgbClr val="080808"/>
                </a:solidFill>
              </a:rPr>
              <a:t>/2 drive? </a:t>
            </a:r>
            <a:r>
              <a:rPr lang="en-US" dirty="0">
                <a:solidFill>
                  <a:srgbClr val="FF6601"/>
                </a:solidFill>
              </a:rPr>
              <a:t>(</a:t>
            </a:r>
            <a:r>
              <a:rPr lang="en-US" dirty="0" err="1">
                <a:solidFill>
                  <a:srgbClr val="FF6601"/>
                </a:solidFill>
              </a:rPr>
              <a:t>Preclass</a:t>
            </a:r>
            <a:r>
              <a:rPr lang="en-US" dirty="0">
                <a:solidFill>
                  <a:srgbClr val="FF6601"/>
                </a:solidFill>
              </a:rPr>
              <a:t> 2)</a:t>
            </a:r>
            <a:endParaRPr lang="en-US" dirty="0">
              <a:solidFill>
                <a:srgbClr val="FF6600"/>
              </a:solidFill>
            </a:endParaRPr>
          </a:p>
        </p:txBody>
      </p:sp>
      <p:sp>
        <p:nvSpPr>
          <p:cNvPr id="5" name="Slide Number Placeholder 4"/>
          <p:cNvSpPr>
            <a:spLocks noGrp="1"/>
          </p:cNvSpPr>
          <p:nvPr>
            <p:ph type="sldNum" sz="quarter" idx="11"/>
          </p:nvPr>
        </p:nvSpPr>
        <p:spPr>
          <a:prstGeom prst="rect">
            <a:avLst/>
          </a:prstGeom>
        </p:spPr>
        <p:txBody>
          <a:bodyPr/>
          <a:lstStyle/>
          <a:p>
            <a:pPr>
              <a:defRPr/>
            </a:pPr>
            <a:fld id="{26990A8B-B481-AF4E-B24F-AA2D6170A801}" type="slidenum">
              <a:rPr lang="en-US" smtClean="0"/>
              <a:pPr>
                <a:defRPr/>
              </a:pPr>
              <a:t>13</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998389889"/>
              </p:ext>
            </p:extLst>
          </p:nvPr>
        </p:nvGraphicFramePr>
        <p:xfrm>
          <a:off x="839788" y="1874838"/>
          <a:ext cx="3122612" cy="4378325"/>
        </p:xfrm>
        <a:graphic>
          <a:graphicData uri="http://schemas.openxmlformats.org/presentationml/2006/ole">
            <mc:AlternateContent xmlns:mc="http://schemas.openxmlformats.org/markup-compatibility/2006">
              <mc:Choice xmlns:v="urn:schemas-microsoft-com:vml" Requires="v">
                <p:oleObj spid="_x0000_s17507" name="Equation" r:id="rId3" imgW="1422400" imgH="1993900" progId="Equation.3">
                  <p:embed/>
                </p:oleObj>
              </mc:Choice>
              <mc:Fallback>
                <p:oleObj name="Equation" r:id="rId3" imgW="1422400" imgH="1993900" progId="Equation.3">
                  <p:embed/>
                  <p:pic>
                    <p:nvPicPr>
                      <p:cNvPr id="0" name=""/>
                      <p:cNvPicPr/>
                      <p:nvPr/>
                    </p:nvPicPr>
                    <p:blipFill>
                      <a:blip r:embed="rId4"/>
                      <a:stretch>
                        <a:fillRect/>
                      </a:stretch>
                    </p:blipFill>
                    <p:spPr>
                      <a:xfrm>
                        <a:off x="839788" y="1874838"/>
                        <a:ext cx="3122612" cy="4378325"/>
                      </a:xfrm>
                      <a:prstGeom prst="rect">
                        <a:avLst/>
                      </a:prstGeom>
                    </p:spPr>
                  </p:pic>
                </p:oleObj>
              </mc:Fallback>
            </mc:AlternateContent>
          </a:graphicData>
        </a:graphic>
      </p:graphicFrame>
      <p:pic>
        <p:nvPicPr>
          <p:cNvPr id="7" name="Picture 5"/>
          <p:cNvPicPr>
            <a:picLocks noChangeAspect="1"/>
          </p:cNvPicPr>
          <p:nvPr/>
        </p:nvPicPr>
        <p:blipFill>
          <a:blip r:embed="rId5"/>
          <a:srcRect/>
          <a:stretch>
            <a:fillRect/>
          </a:stretch>
        </p:blipFill>
        <p:spPr bwMode="auto">
          <a:xfrm>
            <a:off x="4267200" y="1828800"/>
            <a:ext cx="4573587" cy="4498975"/>
          </a:xfrm>
          <a:prstGeom prst="rect">
            <a:avLst/>
          </a:prstGeom>
          <a:noFill/>
          <a:ln w="9525">
            <a:noFill/>
            <a:miter lim="800000"/>
            <a:headEnd/>
            <a:tailEnd/>
          </a:ln>
        </p:spPr>
      </p:pic>
      <p:sp>
        <p:nvSpPr>
          <p:cNvPr id="8"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spTree>
    <p:extLst>
      <p:ext uri="{BB962C8B-B14F-4D97-AF65-F5344CB8AC3E}">
        <p14:creationId xmlns:p14="http://schemas.microsoft.com/office/powerpoint/2010/main" val="2103511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p:cNvPicPr>
            <a:picLocks noChangeAspect="1"/>
          </p:cNvPicPr>
          <p:nvPr/>
        </p:nvPicPr>
        <p:blipFill>
          <a:blip r:embed="rId2"/>
          <a:srcRect/>
          <a:stretch>
            <a:fillRect/>
          </a:stretch>
        </p:blipFill>
        <p:spPr bwMode="auto">
          <a:xfrm>
            <a:off x="4343400" y="1600200"/>
            <a:ext cx="4564063" cy="4876800"/>
          </a:xfrm>
          <a:prstGeom prst="rect">
            <a:avLst/>
          </a:prstGeom>
          <a:noFill/>
          <a:ln w="9525">
            <a:noFill/>
            <a:miter lim="800000"/>
            <a:headEnd/>
            <a:tailEnd/>
          </a:ln>
        </p:spPr>
      </p:pic>
      <p:sp>
        <p:nvSpPr>
          <p:cNvPr id="46083" name="Title 1"/>
          <p:cNvSpPr>
            <a:spLocks noGrp="1"/>
          </p:cNvSpPr>
          <p:nvPr>
            <p:ph type="title"/>
          </p:nvPr>
        </p:nvSpPr>
        <p:spPr/>
        <p:txBody>
          <a:bodyPr/>
          <a:lstStyle/>
          <a:p>
            <a:r>
              <a:rPr lang="en-US" dirty="0">
                <a:solidFill>
                  <a:srgbClr val="080808"/>
                </a:solidFill>
              </a:rPr>
              <a:t>Size for R</a:t>
            </a:r>
            <a:r>
              <a:rPr lang="en-US" baseline="-25000" dirty="0">
                <a:solidFill>
                  <a:srgbClr val="080808"/>
                </a:solidFill>
              </a:rPr>
              <a:t>0</a:t>
            </a:r>
            <a:r>
              <a:rPr lang="en-US" dirty="0">
                <a:solidFill>
                  <a:srgbClr val="080808"/>
                </a:solidFill>
              </a:rPr>
              <a:t>/2 drive? </a:t>
            </a:r>
            <a:r>
              <a:rPr lang="en-US" dirty="0">
                <a:solidFill>
                  <a:srgbClr val="FF6601"/>
                </a:solidFill>
              </a:rPr>
              <a:t>(</a:t>
            </a:r>
            <a:r>
              <a:rPr lang="en-US" dirty="0" err="1">
                <a:solidFill>
                  <a:srgbClr val="FF6601"/>
                </a:solidFill>
              </a:rPr>
              <a:t>Preclass</a:t>
            </a:r>
            <a:r>
              <a:rPr lang="en-US" dirty="0">
                <a:solidFill>
                  <a:srgbClr val="FF6601"/>
                </a:solidFill>
              </a:rPr>
              <a:t> 2)</a:t>
            </a:r>
            <a:endParaRPr lang="en-US" dirty="0">
              <a:solidFill>
                <a:srgbClr val="FF6600"/>
              </a:solidFill>
            </a:endParaRPr>
          </a:p>
        </p:txBody>
      </p:sp>
      <p:sp>
        <p:nvSpPr>
          <p:cNvPr id="5" name="Slide Number Placeholder 4"/>
          <p:cNvSpPr>
            <a:spLocks noGrp="1"/>
          </p:cNvSpPr>
          <p:nvPr>
            <p:ph type="sldNum" sz="quarter" idx="4"/>
          </p:nvPr>
        </p:nvSpPr>
        <p:spPr>
          <a:prstGeom prst="rect">
            <a:avLst/>
          </a:prstGeom>
        </p:spPr>
        <p:txBody>
          <a:bodyPr/>
          <a:lstStyle/>
          <a:p>
            <a:pPr>
              <a:defRPr/>
            </a:pPr>
            <a:fld id="{C306538D-CDBD-494F-904A-49D8FAE0F426}" type="slidenum">
              <a:rPr lang="en-US" smtClean="0"/>
              <a:pPr>
                <a:defRPr/>
              </a:pPr>
              <a:t>14</a:t>
            </a:fld>
            <a:endParaRPr lang="en-US"/>
          </a:p>
        </p:txBody>
      </p:sp>
      <p:sp>
        <p:nvSpPr>
          <p:cNvPr id="8"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sp>
        <p:nvSpPr>
          <p:cNvPr id="10" name="Content Placeholder 2"/>
          <p:cNvSpPr>
            <a:spLocks noGrp="1"/>
          </p:cNvSpPr>
          <p:nvPr>
            <p:ph idx="1"/>
          </p:nvPr>
        </p:nvSpPr>
        <p:spPr>
          <a:xfrm>
            <a:off x="685800" y="1143000"/>
            <a:ext cx="7772400" cy="5029200"/>
          </a:xfrm>
        </p:spPr>
        <p:txBody>
          <a:bodyPr/>
          <a:lstStyle/>
          <a:p>
            <a:r>
              <a:rPr lang="en-US" dirty="0">
                <a:solidFill>
                  <a:srgbClr val="FF6600"/>
                </a:solidFill>
              </a:rPr>
              <a:t>2-input nor?</a:t>
            </a:r>
          </a:p>
        </p:txBody>
      </p:sp>
    </p:spTree>
    <p:extLst>
      <p:ext uri="{BB962C8B-B14F-4D97-AF65-F5344CB8AC3E}">
        <p14:creationId xmlns:p14="http://schemas.microsoft.com/office/powerpoint/2010/main" val="1728284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p:cNvPicPr>
            <a:picLocks noChangeAspect="1"/>
          </p:cNvPicPr>
          <p:nvPr/>
        </p:nvPicPr>
        <p:blipFill>
          <a:blip r:embed="rId3"/>
          <a:srcRect/>
          <a:stretch>
            <a:fillRect/>
          </a:stretch>
        </p:blipFill>
        <p:spPr bwMode="auto">
          <a:xfrm>
            <a:off x="4343400" y="1600200"/>
            <a:ext cx="4564063" cy="4876800"/>
          </a:xfrm>
          <a:prstGeom prst="rect">
            <a:avLst/>
          </a:prstGeom>
          <a:noFill/>
          <a:ln w="9525">
            <a:noFill/>
            <a:miter lim="800000"/>
            <a:headEnd/>
            <a:tailEnd/>
          </a:ln>
        </p:spPr>
      </p:pic>
      <p:sp>
        <p:nvSpPr>
          <p:cNvPr id="46083" name="Title 1"/>
          <p:cNvSpPr>
            <a:spLocks noGrp="1"/>
          </p:cNvSpPr>
          <p:nvPr>
            <p:ph type="title"/>
          </p:nvPr>
        </p:nvSpPr>
        <p:spPr/>
        <p:txBody>
          <a:bodyPr/>
          <a:lstStyle/>
          <a:p>
            <a:r>
              <a:rPr lang="en-US" dirty="0">
                <a:solidFill>
                  <a:srgbClr val="080808"/>
                </a:solidFill>
              </a:rPr>
              <a:t>Size for R</a:t>
            </a:r>
            <a:r>
              <a:rPr lang="en-US" baseline="-25000" dirty="0">
                <a:solidFill>
                  <a:srgbClr val="080808"/>
                </a:solidFill>
              </a:rPr>
              <a:t>0</a:t>
            </a:r>
            <a:r>
              <a:rPr lang="en-US" dirty="0">
                <a:solidFill>
                  <a:srgbClr val="080808"/>
                </a:solidFill>
              </a:rPr>
              <a:t>/2 drive? </a:t>
            </a:r>
            <a:r>
              <a:rPr lang="en-US" dirty="0">
                <a:solidFill>
                  <a:srgbClr val="FF6601"/>
                </a:solidFill>
              </a:rPr>
              <a:t>(</a:t>
            </a:r>
            <a:r>
              <a:rPr lang="en-US" dirty="0" err="1">
                <a:solidFill>
                  <a:srgbClr val="FF6601"/>
                </a:solidFill>
              </a:rPr>
              <a:t>Preclass</a:t>
            </a:r>
            <a:r>
              <a:rPr lang="en-US" dirty="0">
                <a:solidFill>
                  <a:srgbClr val="FF6601"/>
                </a:solidFill>
              </a:rPr>
              <a:t> 2)</a:t>
            </a:r>
            <a:endParaRPr lang="en-US" dirty="0">
              <a:solidFill>
                <a:srgbClr val="FF6600"/>
              </a:solidFill>
            </a:endParaRPr>
          </a:p>
        </p:txBody>
      </p:sp>
      <p:sp>
        <p:nvSpPr>
          <p:cNvPr id="5" name="Slide Number Placeholder 4"/>
          <p:cNvSpPr>
            <a:spLocks noGrp="1"/>
          </p:cNvSpPr>
          <p:nvPr>
            <p:ph type="sldNum" sz="quarter" idx="4"/>
          </p:nvPr>
        </p:nvSpPr>
        <p:spPr>
          <a:prstGeom prst="rect">
            <a:avLst/>
          </a:prstGeom>
        </p:spPr>
        <p:txBody>
          <a:bodyPr/>
          <a:lstStyle/>
          <a:p>
            <a:pPr>
              <a:defRPr/>
            </a:pPr>
            <a:fld id="{C306538D-CDBD-494F-904A-49D8FAE0F426}" type="slidenum">
              <a:rPr lang="en-US" smtClean="0"/>
              <a:pPr>
                <a:defRPr/>
              </a:pPr>
              <a:t>15</a:t>
            </a:fld>
            <a:endParaRPr lang="en-US"/>
          </a:p>
        </p:txBody>
      </p:sp>
      <p:sp>
        <p:nvSpPr>
          <p:cNvPr id="8"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graphicFrame>
        <p:nvGraphicFramePr>
          <p:cNvPr id="7" name="Object 6"/>
          <p:cNvGraphicFramePr>
            <a:graphicFrameLocks noChangeAspect="1"/>
          </p:cNvGraphicFramePr>
          <p:nvPr>
            <p:extLst>
              <p:ext uri="{D42A27DB-BD31-4B8C-83A1-F6EECF244321}">
                <p14:modId xmlns:p14="http://schemas.microsoft.com/office/powerpoint/2010/main" val="2621473119"/>
              </p:ext>
            </p:extLst>
          </p:nvPr>
        </p:nvGraphicFramePr>
        <p:xfrm>
          <a:off x="990600" y="2209800"/>
          <a:ext cx="3124200" cy="3096305"/>
        </p:xfrm>
        <a:graphic>
          <a:graphicData uri="http://schemas.openxmlformats.org/presentationml/2006/ole">
            <mc:AlternateContent xmlns:mc="http://schemas.openxmlformats.org/markup-compatibility/2006">
              <mc:Choice xmlns:v="urn:schemas-microsoft-com:vml" Requires="v">
                <p:oleObj spid="_x0000_s14432" name="Equation" r:id="rId4" imgW="1422400" imgH="1409700" progId="Equation.3">
                  <p:embed/>
                </p:oleObj>
              </mc:Choice>
              <mc:Fallback>
                <p:oleObj name="Equation" r:id="rId4" imgW="1422400" imgH="1409700" progId="Equation.3">
                  <p:embed/>
                  <p:pic>
                    <p:nvPicPr>
                      <p:cNvPr id="0" name=""/>
                      <p:cNvPicPr/>
                      <p:nvPr/>
                    </p:nvPicPr>
                    <p:blipFill>
                      <a:blip r:embed="rId5"/>
                      <a:stretch>
                        <a:fillRect/>
                      </a:stretch>
                    </p:blipFill>
                    <p:spPr>
                      <a:xfrm>
                        <a:off x="990600" y="2209800"/>
                        <a:ext cx="3124200" cy="3096305"/>
                      </a:xfrm>
                      <a:prstGeom prst="rect">
                        <a:avLst/>
                      </a:prstGeom>
                    </p:spPr>
                  </p:pic>
                </p:oleObj>
              </mc:Fallback>
            </mc:AlternateContent>
          </a:graphicData>
        </a:graphic>
      </p:graphicFrame>
      <p:sp>
        <p:nvSpPr>
          <p:cNvPr id="9" name="Content Placeholder 2"/>
          <p:cNvSpPr>
            <a:spLocks noGrp="1"/>
          </p:cNvSpPr>
          <p:nvPr>
            <p:ph idx="1"/>
          </p:nvPr>
        </p:nvSpPr>
        <p:spPr>
          <a:xfrm>
            <a:off x="685800" y="1143000"/>
            <a:ext cx="7772400" cy="5029200"/>
          </a:xfrm>
        </p:spPr>
        <p:txBody>
          <a:bodyPr/>
          <a:lstStyle/>
          <a:p>
            <a:r>
              <a:rPr lang="en-US" dirty="0">
                <a:solidFill>
                  <a:srgbClr val="FF6600"/>
                </a:solidFill>
              </a:rPr>
              <a:t>2-input nor?</a:t>
            </a:r>
          </a:p>
        </p:txBody>
      </p:sp>
    </p:spTree>
    <p:extLst>
      <p:ext uri="{BB962C8B-B14F-4D97-AF65-F5344CB8AC3E}">
        <p14:creationId xmlns:p14="http://schemas.microsoft.com/office/powerpoint/2010/main" val="3094062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p:cNvPicPr>
            <a:picLocks noChangeAspect="1"/>
          </p:cNvPicPr>
          <p:nvPr/>
        </p:nvPicPr>
        <p:blipFill>
          <a:blip r:embed="rId3"/>
          <a:srcRect/>
          <a:stretch>
            <a:fillRect/>
          </a:stretch>
        </p:blipFill>
        <p:spPr bwMode="auto">
          <a:xfrm>
            <a:off x="4343400" y="1600200"/>
            <a:ext cx="4564063" cy="4876800"/>
          </a:xfrm>
          <a:prstGeom prst="rect">
            <a:avLst/>
          </a:prstGeom>
          <a:noFill/>
          <a:ln w="9525">
            <a:noFill/>
            <a:miter lim="800000"/>
            <a:headEnd/>
            <a:tailEnd/>
          </a:ln>
        </p:spPr>
      </p:pic>
      <p:sp>
        <p:nvSpPr>
          <p:cNvPr id="46083" name="Title 1"/>
          <p:cNvSpPr>
            <a:spLocks noGrp="1"/>
          </p:cNvSpPr>
          <p:nvPr>
            <p:ph type="title"/>
          </p:nvPr>
        </p:nvSpPr>
        <p:spPr/>
        <p:txBody>
          <a:bodyPr/>
          <a:lstStyle/>
          <a:p>
            <a:r>
              <a:rPr lang="en-US" dirty="0">
                <a:solidFill>
                  <a:srgbClr val="080808"/>
                </a:solidFill>
              </a:rPr>
              <a:t>Size for R</a:t>
            </a:r>
            <a:r>
              <a:rPr lang="en-US" baseline="-25000" dirty="0">
                <a:solidFill>
                  <a:srgbClr val="080808"/>
                </a:solidFill>
              </a:rPr>
              <a:t>0</a:t>
            </a:r>
            <a:r>
              <a:rPr lang="en-US" dirty="0">
                <a:solidFill>
                  <a:srgbClr val="080808"/>
                </a:solidFill>
              </a:rPr>
              <a:t>/2 drive? </a:t>
            </a:r>
            <a:r>
              <a:rPr lang="en-US" dirty="0">
                <a:solidFill>
                  <a:srgbClr val="FF6601"/>
                </a:solidFill>
              </a:rPr>
              <a:t>(</a:t>
            </a:r>
            <a:r>
              <a:rPr lang="en-US" dirty="0" err="1">
                <a:solidFill>
                  <a:srgbClr val="FF6601"/>
                </a:solidFill>
              </a:rPr>
              <a:t>Preclass</a:t>
            </a:r>
            <a:r>
              <a:rPr lang="en-US" dirty="0">
                <a:solidFill>
                  <a:srgbClr val="FF6601"/>
                </a:solidFill>
              </a:rPr>
              <a:t> 3)</a:t>
            </a:r>
            <a:endParaRPr lang="en-US" dirty="0">
              <a:solidFill>
                <a:srgbClr val="FF6600"/>
              </a:solidFill>
            </a:endParaRPr>
          </a:p>
        </p:txBody>
      </p:sp>
      <p:sp>
        <p:nvSpPr>
          <p:cNvPr id="5" name="Slide Number Placeholder 4"/>
          <p:cNvSpPr>
            <a:spLocks noGrp="1"/>
          </p:cNvSpPr>
          <p:nvPr>
            <p:ph type="sldNum" sz="quarter" idx="4"/>
          </p:nvPr>
        </p:nvSpPr>
        <p:spPr>
          <a:prstGeom prst="rect">
            <a:avLst/>
          </a:prstGeom>
        </p:spPr>
        <p:txBody>
          <a:bodyPr/>
          <a:lstStyle/>
          <a:p>
            <a:pPr>
              <a:defRPr/>
            </a:pPr>
            <a:fld id="{C306538D-CDBD-494F-904A-49D8FAE0F426}" type="slidenum">
              <a:rPr lang="en-US" smtClean="0"/>
              <a:pPr>
                <a:defRPr/>
              </a:pPr>
              <a:t>16</a:t>
            </a:fld>
            <a:endParaRPr lang="en-US"/>
          </a:p>
        </p:txBody>
      </p:sp>
      <p:sp>
        <p:nvSpPr>
          <p:cNvPr id="8"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sp>
        <p:nvSpPr>
          <p:cNvPr id="9" name="Content Placeholder 2"/>
          <p:cNvSpPr>
            <a:spLocks noGrp="1"/>
          </p:cNvSpPr>
          <p:nvPr>
            <p:ph idx="1"/>
          </p:nvPr>
        </p:nvSpPr>
        <p:spPr>
          <a:xfrm>
            <a:off x="685800" y="1143000"/>
            <a:ext cx="3581400" cy="5029200"/>
          </a:xfrm>
        </p:spPr>
        <p:txBody>
          <a:bodyPr/>
          <a:lstStyle/>
          <a:p>
            <a:r>
              <a:rPr lang="en-US" dirty="0">
                <a:solidFill>
                  <a:srgbClr val="FF6600"/>
                </a:solidFill>
              </a:rPr>
              <a:t>k-input nor?</a:t>
            </a:r>
          </a:p>
          <a:p>
            <a:endParaRPr lang="en-US" dirty="0">
              <a:solidFill>
                <a:srgbClr val="FF6600"/>
              </a:solidFill>
            </a:endParaRPr>
          </a:p>
          <a:p>
            <a:r>
              <a:rPr lang="en-US" dirty="0">
                <a:solidFill>
                  <a:srgbClr val="FF6600"/>
                </a:solidFill>
              </a:rPr>
              <a:t>What is the input capacitance for k-input nor?</a:t>
            </a:r>
          </a:p>
        </p:txBody>
      </p:sp>
      <p:pic>
        <p:nvPicPr>
          <p:cNvPr id="10" name="Picture 5"/>
          <p:cNvPicPr>
            <a:picLocks noChangeAspect="1"/>
          </p:cNvPicPr>
          <p:nvPr/>
        </p:nvPicPr>
        <p:blipFill rotWithShape="1">
          <a:blip r:embed="rId3"/>
          <a:srcRect l="52451" t="31185" r="37077"/>
          <a:stretch/>
        </p:blipFill>
        <p:spPr bwMode="auto">
          <a:xfrm>
            <a:off x="7751689" y="3124200"/>
            <a:ext cx="477911" cy="3355963"/>
          </a:xfrm>
          <a:prstGeom prst="rect">
            <a:avLst/>
          </a:prstGeom>
          <a:noFill/>
          <a:ln w="9525">
            <a:noFill/>
            <a:miter lim="800000"/>
            <a:headEnd/>
            <a:tailEnd/>
          </a:ln>
        </p:spPr>
      </p:pic>
      <p:sp>
        <p:nvSpPr>
          <p:cNvPr id="2" name="TextBox 1"/>
          <p:cNvSpPr txBox="1"/>
          <p:nvPr/>
        </p:nvSpPr>
        <p:spPr>
          <a:xfrm>
            <a:off x="7162800" y="4038600"/>
            <a:ext cx="645880" cy="769441"/>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2795290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p:cNvPicPr>
            <a:picLocks noChangeAspect="1"/>
          </p:cNvPicPr>
          <p:nvPr/>
        </p:nvPicPr>
        <p:blipFill>
          <a:blip r:embed="rId3"/>
          <a:srcRect/>
          <a:stretch>
            <a:fillRect/>
          </a:stretch>
        </p:blipFill>
        <p:spPr bwMode="auto">
          <a:xfrm>
            <a:off x="4343400" y="1600200"/>
            <a:ext cx="4564063" cy="4876800"/>
          </a:xfrm>
          <a:prstGeom prst="rect">
            <a:avLst/>
          </a:prstGeom>
          <a:noFill/>
          <a:ln w="9525">
            <a:noFill/>
            <a:miter lim="800000"/>
            <a:headEnd/>
            <a:tailEnd/>
          </a:ln>
        </p:spPr>
      </p:pic>
      <p:sp>
        <p:nvSpPr>
          <p:cNvPr id="46083" name="Title 1"/>
          <p:cNvSpPr>
            <a:spLocks noGrp="1"/>
          </p:cNvSpPr>
          <p:nvPr>
            <p:ph type="title"/>
          </p:nvPr>
        </p:nvSpPr>
        <p:spPr/>
        <p:txBody>
          <a:bodyPr/>
          <a:lstStyle/>
          <a:p>
            <a:r>
              <a:rPr lang="en-US" dirty="0">
                <a:solidFill>
                  <a:srgbClr val="080808"/>
                </a:solidFill>
              </a:rPr>
              <a:t>Size for R</a:t>
            </a:r>
            <a:r>
              <a:rPr lang="en-US" baseline="-25000" dirty="0">
                <a:solidFill>
                  <a:srgbClr val="080808"/>
                </a:solidFill>
              </a:rPr>
              <a:t>0</a:t>
            </a:r>
            <a:r>
              <a:rPr lang="en-US" dirty="0">
                <a:solidFill>
                  <a:srgbClr val="080808"/>
                </a:solidFill>
              </a:rPr>
              <a:t>/2 drive? </a:t>
            </a:r>
            <a:r>
              <a:rPr lang="en-US" dirty="0">
                <a:solidFill>
                  <a:srgbClr val="FF6601"/>
                </a:solidFill>
              </a:rPr>
              <a:t>(</a:t>
            </a:r>
            <a:r>
              <a:rPr lang="en-US" dirty="0" err="1">
                <a:solidFill>
                  <a:srgbClr val="FF6601"/>
                </a:solidFill>
              </a:rPr>
              <a:t>Preclass</a:t>
            </a:r>
            <a:r>
              <a:rPr lang="en-US" dirty="0">
                <a:solidFill>
                  <a:srgbClr val="FF6601"/>
                </a:solidFill>
              </a:rPr>
              <a:t> 4)</a:t>
            </a:r>
            <a:endParaRPr lang="en-US" dirty="0">
              <a:solidFill>
                <a:srgbClr val="FF6600"/>
              </a:solidFill>
            </a:endParaRPr>
          </a:p>
        </p:txBody>
      </p:sp>
      <p:sp>
        <p:nvSpPr>
          <p:cNvPr id="5" name="Slide Number Placeholder 4"/>
          <p:cNvSpPr>
            <a:spLocks noGrp="1"/>
          </p:cNvSpPr>
          <p:nvPr>
            <p:ph type="sldNum" sz="quarter" idx="4"/>
          </p:nvPr>
        </p:nvSpPr>
        <p:spPr>
          <a:prstGeom prst="rect">
            <a:avLst/>
          </a:prstGeom>
        </p:spPr>
        <p:txBody>
          <a:bodyPr/>
          <a:lstStyle/>
          <a:p>
            <a:pPr>
              <a:defRPr/>
            </a:pPr>
            <a:fld id="{C306538D-CDBD-494F-904A-49D8FAE0F426}" type="slidenum">
              <a:rPr lang="en-US" smtClean="0"/>
              <a:pPr>
                <a:defRPr/>
              </a:pPr>
              <a:t>17</a:t>
            </a:fld>
            <a:endParaRPr lang="en-US"/>
          </a:p>
        </p:txBody>
      </p:sp>
      <p:sp>
        <p:nvSpPr>
          <p:cNvPr id="8" name="Footer Placeholder 3"/>
          <p:cNvSpPr>
            <a:spLocks noGrp="1"/>
          </p:cNvSpPr>
          <p:nvPr>
            <p:ph type="ftr" sz="quarter" idx="3"/>
          </p:nvPr>
        </p:nvSpPr>
        <p:spPr>
          <a:xfrm>
            <a:off x="0" y="6334539"/>
            <a:ext cx="4953000" cy="457200"/>
          </a:xfrm>
        </p:spPr>
        <p:txBody>
          <a:bodyPr/>
          <a:lstStyle/>
          <a:p>
            <a:r>
              <a:rPr lang="en-US" altLang="ko-KR" dirty="0"/>
              <a:t>Penn ESE 370 Fall </a:t>
            </a:r>
            <a:r>
              <a:rPr lang="is-IS" altLang="ko-KR" dirty="0"/>
              <a:t>2021</a:t>
            </a:r>
            <a:r>
              <a:rPr lang="en-US" altLang="ko-KR" dirty="0"/>
              <a:t> - Khanna</a:t>
            </a:r>
          </a:p>
        </p:txBody>
      </p:sp>
      <p:sp>
        <p:nvSpPr>
          <p:cNvPr id="9" name="Content Placeholder 2"/>
          <p:cNvSpPr>
            <a:spLocks noGrp="1"/>
          </p:cNvSpPr>
          <p:nvPr>
            <p:ph idx="1"/>
          </p:nvPr>
        </p:nvSpPr>
        <p:spPr>
          <a:xfrm>
            <a:off x="685800" y="1143000"/>
            <a:ext cx="3581400" cy="5029200"/>
          </a:xfrm>
        </p:spPr>
        <p:txBody>
          <a:bodyPr/>
          <a:lstStyle/>
          <a:p>
            <a:r>
              <a:rPr lang="en-US" dirty="0">
                <a:solidFill>
                  <a:srgbClr val="FF6600"/>
                </a:solidFill>
              </a:rPr>
              <a:t>k-input nor?</a:t>
            </a:r>
          </a:p>
          <a:p>
            <a:endParaRPr lang="en-US" dirty="0">
              <a:solidFill>
                <a:srgbClr val="FF6600"/>
              </a:solidFill>
            </a:endParaRPr>
          </a:p>
          <a:p>
            <a:r>
              <a:rPr lang="en-US" dirty="0">
                <a:solidFill>
                  <a:srgbClr val="FF6600"/>
                </a:solidFill>
              </a:rPr>
              <a:t>What is the input capacitance for k-input nor?</a:t>
            </a:r>
          </a:p>
          <a:p>
            <a:endParaRPr lang="en-US" dirty="0">
              <a:solidFill>
                <a:srgbClr val="FF6600"/>
              </a:solidFill>
            </a:endParaRPr>
          </a:p>
          <a:p>
            <a:r>
              <a:rPr lang="en-US" dirty="0">
                <a:solidFill>
                  <a:srgbClr val="FF6600"/>
                </a:solidFill>
              </a:rPr>
              <a:t>For what k does ratioed gate have lower </a:t>
            </a:r>
            <a:r>
              <a:rPr lang="en-US" dirty="0" err="1">
                <a:solidFill>
                  <a:srgbClr val="FF6600"/>
                </a:solidFill>
              </a:rPr>
              <a:t>C</a:t>
            </a:r>
            <a:r>
              <a:rPr lang="en-US" baseline="-25000" dirty="0" err="1">
                <a:solidFill>
                  <a:srgbClr val="FF6600"/>
                </a:solidFill>
              </a:rPr>
              <a:t>in</a:t>
            </a:r>
            <a:r>
              <a:rPr lang="en-US" dirty="0">
                <a:solidFill>
                  <a:srgbClr val="FF6600"/>
                </a:solidFill>
              </a:rPr>
              <a:t>?</a:t>
            </a:r>
          </a:p>
        </p:txBody>
      </p:sp>
      <p:pic>
        <p:nvPicPr>
          <p:cNvPr id="10" name="Picture 5"/>
          <p:cNvPicPr>
            <a:picLocks noChangeAspect="1"/>
          </p:cNvPicPr>
          <p:nvPr/>
        </p:nvPicPr>
        <p:blipFill rotWithShape="1">
          <a:blip r:embed="rId3"/>
          <a:srcRect l="52451" t="31185" r="37077"/>
          <a:stretch/>
        </p:blipFill>
        <p:spPr bwMode="auto">
          <a:xfrm>
            <a:off x="7751689" y="3124200"/>
            <a:ext cx="477911" cy="3355963"/>
          </a:xfrm>
          <a:prstGeom prst="rect">
            <a:avLst/>
          </a:prstGeom>
          <a:noFill/>
          <a:ln w="9525">
            <a:noFill/>
            <a:miter lim="800000"/>
            <a:headEnd/>
            <a:tailEnd/>
          </a:ln>
        </p:spPr>
      </p:pic>
      <p:sp>
        <p:nvSpPr>
          <p:cNvPr id="2" name="TextBox 1"/>
          <p:cNvSpPr txBox="1"/>
          <p:nvPr/>
        </p:nvSpPr>
        <p:spPr>
          <a:xfrm>
            <a:off x="7162800" y="4038600"/>
            <a:ext cx="645880" cy="769441"/>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3647818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z="3200" dirty="0"/>
              <a:t>Which implementation is faster in ratioed logic?</a:t>
            </a:r>
          </a:p>
        </p:txBody>
      </p:sp>
      <p:sp>
        <p:nvSpPr>
          <p:cNvPr id="5" name="Slide Number Placeholder 4"/>
          <p:cNvSpPr>
            <a:spLocks noGrp="1"/>
          </p:cNvSpPr>
          <p:nvPr>
            <p:ph type="sldNum" sz="quarter" idx="11"/>
          </p:nvPr>
        </p:nvSpPr>
        <p:spPr>
          <a:prstGeom prst="rect">
            <a:avLst/>
          </a:prstGeom>
        </p:spPr>
        <p:txBody>
          <a:bodyPr/>
          <a:lstStyle/>
          <a:p>
            <a:pPr>
              <a:defRPr/>
            </a:pPr>
            <a:fld id="{C046A3C7-D594-7845-8468-A6080D5336B7}" type="slidenum">
              <a:rPr lang="en-US" smtClean="0"/>
              <a:pPr>
                <a:defRPr/>
              </a:pPr>
              <a:t>18</a:t>
            </a:fld>
            <a:endParaRPr lang="en-US"/>
          </a:p>
        </p:txBody>
      </p:sp>
      <p:pic>
        <p:nvPicPr>
          <p:cNvPr id="48134" name="Picture 5"/>
          <p:cNvPicPr>
            <a:picLocks noChangeAspect="1"/>
          </p:cNvPicPr>
          <p:nvPr/>
        </p:nvPicPr>
        <p:blipFill>
          <a:blip r:embed="rId3"/>
          <a:srcRect/>
          <a:stretch>
            <a:fillRect/>
          </a:stretch>
        </p:blipFill>
        <p:spPr bwMode="auto">
          <a:xfrm>
            <a:off x="914400" y="1371600"/>
            <a:ext cx="7223125" cy="2046288"/>
          </a:xfrm>
          <a:prstGeom prst="rect">
            <a:avLst/>
          </a:prstGeom>
          <a:noFill/>
          <a:ln w="9525">
            <a:noFill/>
            <a:miter lim="800000"/>
            <a:headEnd/>
            <a:tailEnd/>
          </a:ln>
        </p:spPr>
      </p:pic>
      <p:pic>
        <p:nvPicPr>
          <p:cNvPr id="48135" name="Picture 6"/>
          <p:cNvPicPr>
            <a:picLocks noChangeAspect="1"/>
          </p:cNvPicPr>
          <p:nvPr/>
        </p:nvPicPr>
        <p:blipFill>
          <a:blip r:embed="rId4"/>
          <a:srcRect/>
          <a:stretch>
            <a:fillRect/>
          </a:stretch>
        </p:blipFill>
        <p:spPr bwMode="auto">
          <a:xfrm>
            <a:off x="914400" y="3657600"/>
            <a:ext cx="7177088" cy="2667000"/>
          </a:xfrm>
          <a:prstGeom prst="rect">
            <a:avLst/>
          </a:prstGeom>
          <a:noFill/>
          <a:ln w="9525">
            <a:noFill/>
            <a:miter lim="800000"/>
            <a:headEnd/>
            <a:tailEnd/>
          </a:ln>
        </p:spPr>
      </p:pic>
      <p:sp>
        <p:nvSpPr>
          <p:cNvPr id="6" name="Footer Placeholder 3">
            <a:extLst>
              <a:ext uri="{FF2B5EF4-FFF2-40B4-BE49-F238E27FC236}">
                <a16:creationId xmlns:a16="http://schemas.microsoft.com/office/drawing/2014/main" id="{FBE85300-7F3F-724E-8E30-2F9AC14C6605}"/>
              </a:ext>
            </a:extLst>
          </p:cNvPr>
          <p:cNvSpPr>
            <a:spLocks noGrp="1"/>
          </p:cNvSpPr>
          <p:nvPr>
            <p:ph type="ftr" sz="quarter" idx="3"/>
          </p:nvPr>
        </p:nvSpPr>
        <p:spPr>
          <a:xfrm>
            <a:off x="0" y="6334539"/>
            <a:ext cx="4953000" cy="457200"/>
          </a:xfrm>
        </p:spPr>
        <p:txBody>
          <a:bodyPr/>
          <a:lstStyle/>
          <a:p>
            <a:r>
              <a:rPr lang="en-US" altLang="ko-KR" dirty="0"/>
              <a:t>Penn ESE 370 Fall </a:t>
            </a:r>
            <a:r>
              <a:rPr lang="is-IS" altLang="ko-KR" dirty="0"/>
              <a:t>2021</a:t>
            </a:r>
            <a:r>
              <a:rPr lang="en-US" altLang="ko-KR" dirty="0"/>
              <a:t> - Khanna</a:t>
            </a:r>
          </a:p>
        </p:txBody>
      </p:sp>
    </p:spTree>
    <p:extLst>
      <p:ext uri="{BB962C8B-B14F-4D97-AF65-F5344CB8AC3E}">
        <p14:creationId xmlns:p14="http://schemas.microsoft.com/office/powerpoint/2010/main" val="3465621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t>Ideas</a:t>
            </a:r>
          </a:p>
        </p:txBody>
      </p:sp>
      <p:sp>
        <p:nvSpPr>
          <p:cNvPr id="53251" name="Content Placeholder 2"/>
          <p:cNvSpPr>
            <a:spLocks noGrp="1"/>
          </p:cNvSpPr>
          <p:nvPr>
            <p:ph idx="1"/>
          </p:nvPr>
        </p:nvSpPr>
        <p:spPr/>
        <p:txBody>
          <a:bodyPr/>
          <a:lstStyle/>
          <a:p>
            <a:r>
              <a:rPr lang="en-US" dirty="0"/>
              <a:t>There are other logic disciplines</a:t>
            </a:r>
          </a:p>
          <a:p>
            <a:r>
              <a:rPr lang="en-US" dirty="0"/>
              <a:t>You have the tools to analyze</a:t>
            </a:r>
          </a:p>
          <a:p>
            <a:r>
              <a:rPr lang="en-US" dirty="0" err="1"/>
              <a:t>Ratioed</a:t>
            </a:r>
            <a:r>
              <a:rPr lang="en-US" dirty="0"/>
              <a:t> Logic</a:t>
            </a:r>
          </a:p>
          <a:p>
            <a:pPr lvl="1"/>
            <a:r>
              <a:rPr lang="en-US" dirty="0"/>
              <a:t>Tradeoff noise margin for</a:t>
            </a:r>
          </a:p>
          <a:p>
            <a:pPr lvl="2"/>
            <a:r>
              <a:rPr lang="en-US" dirty="0"/>
              <a:t>Reduced area? Capacitive load?</a:t>
            </a:r>
          </a:p>
          <a:p>
            <a:pPr lvl="1"/>
            <a:r>
              <a:rPr lang="en-US" dirty="0"/>
              <a:t>Dissipates non-leakage static power in one input case</a:t>
            </a:r>
          </a:p>
        </p:txBody>
      </p:sp>
      <p:sp>
        <p:nvSpPr>
          <p:cNvPr id="5" name="Slide Number Placeholder 4"/>
          <p:cNvSpPr>
            <a:spLocks noGrp="1"/>
          </p:cNvSpPr>
          <p:nvPr>
            <p:ph type="sldNum" sz="quarter" idx="4"/>
          </p:nvPr>
        </p:nvSpPr>
        <p:spPr>
          <a:prstGeom prst="rect">
            <a:avLst/>
          </a:prstGeom>
        </p:spPr>
        <p:txBody>
          <a:bodyPr/>
          <a:lstStyle/>
          <a:p>
            <a:pPr>
              <a:defRPr/>
            </a:pPr>
            <a:fld id="{0C40D85A-15CC-E54C-B47E-E362D8A08A86}" type="slidenum">
              <a:rPr lang="en-US" smtClean="0"/>
              <a:pPr>
                <a:defRPr/>
              </a:pPr>
              <a:t>19</a:t>
            </a:fld>
            <a:endParaRPr lang="en-US"/>
          </a:p>
        </p:txBody>
      </p:sp>
      <p:sp>
        <p:nvSpPr>
          <p:cNvPr id="6"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spTree>
    <p:extLst>
      <p:ext uri="{BB962C8B-B14F-4D97-AF65-F5344CB8AC3E}">
        <p14:creationId xmlns:p14="http://schemas.microsoft.com/office/powerpoint/2010/main" val="4211374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t>Finish Ratioed Gates </a:t>
            </a:r>
          </a:p>
          <a:p>
            <a:r>
              <a:rPr lang="en-US" dirty="0"/>
              <a:t>Example to discuss and illustrate design space</a:t>
            </a:r>
          </a:p>
          <a:p>
            <a:pPr lvl="1"/>
            <a:r>
              <a:rPr lang="en-US" dirty="0"/>
              <a:t>You will want to be exploring design space for Project 2</a:t>
            </a:r>
          </a:p>
          <a:p>
            <a:pPr lvl="1"/>
            <a:r>
              <a:rPr lang="en-US" dirty="0"/>
              <a:t>Chance to talk about trends</a:t>
            </a:r>
          </a:p>
          <a:p>
            <a:pPr lvl="2"/>
            <a:r>
              <a:rPr lang="en-US" dirty="0"/>
              <a:t>Quantitatively not just qualitatively</a:t>
            </a:r>
          </a:p>
          <a:p>
            <a:pPr lvl="1"/>
            <a:endParaRPr lang="en-US" dirty="0"/>
          </a:p>
          <a:p>
            <a:pPr>
              <a:buNone/>
            </a:pPr>
            <a:endParaRPr lang="en-US" dirty="0"/>
          </a:p>
        </p:txBody>
      </p:sp>
      <p:sp>
        <p:nvSpPr>
          <p:cNvPr id="5" name="Slide Number Placeholder 4"/>
          <p:cNvSpPr>
            <a:spLocks noGrp="1"/>
          </p:cNvSpPr>
          <p:nvPr>
            <p:ph type="sldNum" sz="quarter" idx="4"/>
          </p:nvPr>
        </p:nvSpPr>
        <p:spPr>
          <a:prstGeom prst="rect">
            <a:avLst/>
          </a:prstGeom>
        </p:spPr>
        <p:txBody>
          <a:bodyPr/>
          <a:lstStyle/>
          <a:p>
            <a:pPr>
              <a:defRPr/>
            </a:pPr>
            <a:fld id="{4A89A230-9BBB-7B42-9234-3E28EED243EC}" type="slidenum">
              <a:rPr lang="en-US" smtClean="0"/>
              <a:pPr>
                <a:defRPr/>
              </a:pPr>
              <a:t>2</a:t>
            </a:fld>
            <a:endParaRPr lang="en-US"/>
          </a:p>
        </p:txBody>
      </p:sp>
      <p:sp>
        <p:nvSpPr>
          <p:cNvPr id="6"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spTree>
    <p:extLst>
      <p:ext uri="{BB962C8B-B14F-4D97-AF65-F5344CB8AC3E}">
        <p14:creationId xmlns:p14="http://schemas.microsoft.com/office/powerpoint/2010/main" val="443974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Design Space Exploration</a:t>
            </a:r>
          </a:p>
        </p:txBody>
      </p:sp>
      <p:sp>
        <p:nvSpPr>
          <p:cNvPr id="5" name="Slide Number Placeholder 4"/>
          <p:cNvSpPr>
            <a:spLocks noGrp="1"/>
          </p:cNvSpPr>
          <p:nvPr>
            <p:ph type="sldNum" sz="quarter" idx="4294967295"/>
          </p:nvPr>
        </p:nvSpPr>
        <p:spPr>
          <a:xfrm>
            <a:off x="7239000" y="6248400"/>
            <a:ext cx="1905000" cy="457200"/>
          </a:xfrm>
          <a:prstGeom prst="rect">
            <a:avLst/>
          </a:prstGeom>
        </p:spPr>
        <p:txBody>
          <a:bodyPr/>
          <a:lstStyle/>
          <a:p>
            <a:pPr>
              <a:defRPr/>
            </a:pPr>
            <a:fld id="{4A89A230-9BBB-7B42-9234-3E28EED243EC}" type="slidenum">
              <a:rPr lang="en-US" smtClean="0"/>
              <a:pPr>
                <a:defRPr/>
              </a:pPr>
              <a:t>20</a:t>
            </a:fld>
            <a:endParaRPr lang="en-US"/>
          </a:p>
        </p:txBody>
      </p:sp>
      <p:sp>
        <p:nvSpPr>
          <p:cNvPr id="8"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spTree>
    <p:extLst>
      <p:ext uri="{BB962C8B-B14F-4D97-AF65-F5344CB8AC3E}">
        <p14:creationId xmlns:p14="http://schemas.microsoft.com/office/powerpoint/2010/main" val="4258477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Problem</a:t>
            </a:r>
          </a:p>
        </p:txBody>
      </p:sp>
      <p:sp>
        <p:nvSpPr>
          <p:cNvPr id="3" name="Content Placeholder 2"/>
          <p:cNvSpPr>
            <a:spLocks noGrp="1"/>
          </p:cNvSpPr>
          <p:nvPr>
            <p:ph idx="1"/>
          </p:nvPr>
        </p:nvSpPr>
        <p:spPr/>
        <p:txBody>
          <a:bodyPr/>
          <a:lstStyle/>
          <a:p>
            <a:r>
              <a:rPr lang="en-US" dirty="0"/>
              <a:t>Function: Identify equivalence of two 32bit inputs</a:t>
            </a:r>
          </a:p>
          <a:p>
            <a:r>
              <a:rPr lang="en-US" dirty="0"/>
              <a:t>Optimize: Minimize total energy</a:t>
            </a:r>
          </a:p>
          <a:p>
            <a:r>
              <a:rPr lang="en-US" dirty="0"/>
              <a:t>Assumptions: Match case uncommon</a:t>
            </a:r>
          </a:p>
          <a:p>
            <a:pPr lvl="1"/>
            <a:r>
              <a:rPr lang="en-US" dirty="0" err="1"/>
              <a:t>Ie</a:t>
            </a:r>
            <a:r>
              <a:rPr lang="en-US" dirty="0"/>
              <a:t>. Most of the time, the inputs won’t be matched</a:t>
            </a:r>
          </a:p>
          <a:p>
            <a:pPr lvl="1"/>
            <a:endParaRPr lang="en-US" dirty="0"/>
          </a:p>
          <a:p>
            <a:r>
              <a:rPr lang="en-US" dirty="0">
                <a:solidFill>
                  <a:srgbClr val="0000FF"/>
                </a:solidFill>
              </a:rPr>
              <a:t>Deliberately focus on Energy to complement project</a:t>
            </a:r>
          </a:p>
          <a:p>
            <a:pPr lvl="1"/>
            <a:r>
              <a:rPr lang="en-US" dirty="0">
                <a:solidFill>
                  <a:srgbClr val="0000FF"/>
                </a:solidFill>
              </a:rPr>
              <a:t>…but will still talk about delay</a:t>
            </a:r>
          </a:p>
        </p:txBody>
      </p:sp>
      <p:sp>
        <p:nvSpPr>
          <p:cNvPr id="5" name="Slide Number Placeholder 4"/>
          <p:cNvSpPr>
            <a:spLocks noGrp="1"/>
          </p:cNvSpPr>
          <p:nvPr>
            <p:ph type="sldNum" sz="quarter" idx="4"/>
          </p:nvPr>
        </p:nvSpPr>
        <p:spPr>
          <a:prstGeom prst="rect">
            <a:avLst/>
          </a:prstGeom>
        </p:spPr>
        <p:txBody>
          <a:bodyPr/>
          <a:lstStyle/>
          <a:p>
            <a:pPr>
              <a:defRPr/>
            </a:pPr>
            <a:fld id="{4A89A230-9BBB-7B42-9234-3E28EED243EC}" type="slidenum">
              <a:rPr lang="en-US" smtClean="0"/>
              <a:pPr>
                <a:defRPr/>
              </a:pPr>
              <a:t>21</a:t>
            </a:fld>
            <a:endParaRPr lang="en-US"/>
          </a:p>
        </p:txBody>
      </p:sp>
      <p:sp>
        <p:nvSpPr>
          <p:cNvPr id="6"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sp>
        <p:nvSpPr>
          <p:cNvPr id="4" name="TextBox 3">
            <a:extLst>
              <a:ext uri="{FF2B5EF4-FFF2-40B4-BE49-F238E27FC236}">
                <a16:creationId xmlns:a16="http://schemas.microsoft.com/office/drawing/2014/main" id="{7E854EF0-ABCC-1843-A0F4-AFD19BBF30D9}"/>
              </a:ext>
            </a:extLst>
          </p:cNvPr>
          <p:cNvSpPr txBox="1"/>
          <p:nvPr/>
        </p:nvSpPr>
        <p:spPr>
          <a:xfrm>
            <a:off x="914400" y="5391834"/>
            <a:ext cx="4480073" cy="646331"/>
          </a:xfrm>
          <a:prstGeom prst="rect">
            <a:avLst/>
          </a:prstGeom>
          <a:noFill/>
        </p:spPr>
        <p:txBody>
          <a:bodyPr wrap="none" rtlCol="0">
            <a:spAutoFit/>
          </a:bodyPr>
          <a:lstStyle/>
          <a:p>
            <a:r>
              <a:rPr lang="en-US" sz="3600" dirty="0">
                <a:solidFill>
                  <a:srgbClr val="FF6601"/>
                </a:solidFill>
              </a:rPr>
              <a:t>Last page of </a:t>
            </a:r>
            <a:r>
              <a:rPr lang="en-US" sz="3600" dirty="0" err="1">
                <a:solidFill>
                  <a:srgbClr val="FF6601"/>
                </a:solidFill>
              </a:rPr>
              <a:t>preclass</a:t>
            </a:r>
            <a:endParaRPr lang="en-US" sz="3600" dirty="0">
              <a:solidFill>
                <a:srgbClr val="FF6601"/>
              </a:solidFill>
            </a:endParaRPr>
          </a:p>
        </p:txBody>
      </p:sp>
    </p:spTree>
    <p:extLst>
      <p:ext uri="{BB962C8B-B14F-4D97-AF65-F5344CB8AC3E}">
        <p14:creationId xmlns:p14="http://schemas.microsoft.com/office/powerpoint/2010/main" val="2078005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Design Space Explore</a:t>
            </a:r>
          </a:p>
        </p:txBody>
      </p:sp>
      <p:sp>
        <p:nvSpPr>
          <p:cNvPr id="3" name="Content Placeholder 2"/>
          <p:cNvSpPr>
            <a:spLocks noGrp="1"/>
          </p:cNvSpPr>
          <p:nvPr>
            <p:ph idx="1"/>
          </p:nvPr>
        </p:nvSpPr>
        <p:spPr/>
        <p:txBody>
          <a:bodyPr/>
          <a:lstStyle/>
          <a:p>
            <a:r>
              <a:rPr lang="en-US" dirty="0"/>
              <a:t>Identify options</a:t>
            </a:r>
          </a:p>
          <a:p>
            <a:pPr lvl="1"/>
            <a:r>
              <a:rPr lang="en-US" dirty="0"/>
              <a:t>All the knobs you can turn</a:t>
            </a:r>
          </a:p>
          <a:p>
            <a:r>
              <a:rPr lang="en-US" dirty="0"/>
              <a:t>Explore space systematically</a:t>
            </a:r>
          </a:p>
          <a:p>
            <a:r>
              <a:rPr lang="en-US" dirty="0"/>
              <a:t>Formulate continuum where possible</a:t>
            </a:r>
          </a:p>
          <a:p>
            <a:pPr lvl="1"/>
            <a:r>
              <a:rPr lang="en-US" dirty="0"/>
              <a:t>i.e. formulate trends and tradeoffs </a:t>
            </a:r>
            <a:r>
              <a:rPr lang="en-US" dirty="0">
                <a:solidFill>
                  <a:srgbClr val="FF0000"/>
                </a:solidFill>
              </a:rPr>
              <a:t>quantitatively</a:t>
            </a:r>
          </a:p>
        </p:txBody>
      </p:sp>
      <p:sp>
        <p:nvSpPr>
          <p:cNvPr id="5" name="Slide Number Placeholder 4"/>
          <p:cNvSpPr>
            <a:spLocks noGrp="1"/>
          </p:cNvSpPr>
          <p:nvPr>
            <p:ph type="sldNum" sz="quarter" idx="4"/>
          </p:nvPr>
        </p:nvSpPr>
        <p:spPr>
          <a:prstGeom prst="rect">
            <a:avLst/>
          </a:prstGeom>
        </p:spPr>
        <p:txBody>
          <a:bodyPr/>
          <a:lstStyle/>
          <a:p>
            <a:pPr>
              <a:defRPr/>
            </a:pPr>
            <a:fld id="{4A89A230-9BBB-7B42-9234-3E28EED243EC}" type="slidenum">
              <a:rPr lang="en-US" smtClean="0"/>
              <a:pPr>
                <a:defRPr/>
              </a:pPr>
              <a:t>22</a:t>
            </a:fld>
            <a:endParaRPr lang="en-US"/>
          </a:p>
        </p:txBody>
      </p:sp>
      <p:sp>
        <p:nvSpPr>
          <p:cNvPr id="7"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spTree>
    <p:extLst>
      <p:ext uri="{BB962C8B-B14F-4D97-AF65-F5344CB8AC3E}">
        <p14:creationId xmlns:p14="http://schemas.microsoft.com/office/powerpoint/2010/main" val="3777548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Solvable </a:t>
            </a:r>
            <a:r>
              <a:rPr lang="en-US" dirty="0">
                <a:solidFill>
                  <a:srgbClr val="FF6601"/>
                </a:solidFill>
              </a:rPr>
              <a:t>(</a:t>
            </a:r>
            <a:r>
              <a:rPr lang="en-US" dirty="0" err="1">
                <a:solidFill>
                  <a:srgbClr val="FF6601"/>
                </a:solidFill>
              </a:rPr>
              <a:t>preclass</a:t>
            </a:r>
            <a:r>
              <a:rPr lang="en-US" dirty="0">
                <a:solidFill>
                  <a:srgbClr val="FF6601"/>
                </a:solidFill>
              </a:rPr>
              <a:t> 1)</a:t>
            </a:r>
          </a:p>
        </p:txBody>
      </p:sp>
      <p:sp>
        <p:nvSpPr>
          <p:cNvPr id="3" name="Content Placeholder 2"/>
          <p:cNvSpPr>
            <a:spLocks noGrp="1"/>
          </p:cNvSpPr>
          <p:nvPr>
            <p:ph idx="1"/>
          </p:nvPr>
        </p:nvSpPr>
        <p:spPr/>
        <p:txBody>
          <a:bodyPr/>
          <a:lstStyle/>
          <a:p>
            <a:r>
              <a:rPr lang="en-US" dirty="0"/>
              <a:t>Is it feasible? </a:t>
            </a:r>
          </a:p>
          <a:p>
            <a:pPr lvl="1"/>
            <a:r>
              <a:rPr lang="en-US" dirty="0"/>
              <a:t>First, make sure we have a solution so we know our main goal is optimization</a:t>
            </a:r>
          </a:p>
          <a:p>
            <a:endParaRPr lang="en-US" dirty="0">
              <a:solidFill>
                <a:srgbClr val="FF6600"/>
              </a:solidFill>
            </a:endParaRPr>
          </a:p>
          <a:p>
            <a:r>
              <a:rPr lang="en-US" dirty="0">
                <a:solidFill>
                  <a:srgbClr val="FF6600"/>
                </a:solidFill>
              </a:rPr>
              <a:t>How do we decompose the problem?</a:t>
            </a:r>
          </a:p>
          <a:p>
            <a:endParaRPr lang="en-US" dirty="0">
              <a:solidFill>
                <a:srgbClr val="FF6600"/>
              </a:solidFill>
            </a:endParaRPr>
          </a:p>
        </p:txBody>
      </p:sp>
      <p:sp>
        <p:nvSpPr>
          <p:cNvPr id="5" name="Slide Number Placeholder 4"/>
          <p:cNvSpPr>
            <a:spLocks noGrp="1"/>
          </p:cNvSpPr>
          <p:nvPr>
            <p:ph type="sldNum" sz="quarter" idx="4"/>
          </p:nvPr>
        </p:nvSpPr>
        <p:spPr>
          <a:prstGeom prst="rect">
            <a:avLst/>
          </a:prstGeom>
        </p:spPr>
        <p:txBody>
          <a:bodyPr/>
          <a:lstStyle/>
          <a:p>
            <a:pPr>
              <a:defRPr/>
            </a:pPr>
            <a:fld id="{4A89A230-9BBB-7B42-9234-3E28EED243EC}" type="slidenum">
              <a:rPr lang="en-US" smtClean="0"/>
              <a:pPr>
                <a:defRPr/>
              </a:pPr>
              <a:t>23</a:t>
            </a:fld>
            <a:endParaRPr lang="en-US"/>
          </a:p>
        </p:txBody>
      </p:sp>
      <p:sp>
        <p:nvSpPr>
          <p:cNvPr id="8"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spTree>
    <p:extLst>
      <p:ext uri="{BB962C8B-B14F-4D97-AF65-F5344CB8AC3E}">
        <p14:creationId xmlns:p14="http://schemas.microsoft.com/office/powerpoint/2010/main" val="3121225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Solvable </a:t>
            </a:r>
            <a:r>
              <a:rPr lang="en-US" dirty="0">
                <a:solidFill>
                  <a:srgbClr val="FF6601"/>
                </a:solidFill>
              </a:rPr>
              <a:t>(</a:t>
            </a:r>
            <a:r>
              <a:rPr lang="en-US" dirty="0" err="1">
                <a:solidFill>
                  <a:srgbClr val="FF6601"/>
                </a:solidFill>
              </a:rPr>
              <a:t>preclass</a:t>
            </a:r>
            <a:r>
              <a:rPr lang="en-US" dirty="0">
                <a:solidFill>
                  <a:srgbClr val="FF6601"/>
                </a:solidFill>
              </a:rPr>
              <a:t> 2)</a:t>
            </a:r>
          </a:p>
        </p:txBody>
      </p:sp>
      <p:sp>
        <p:nvSpPr>
          <p:cNvPr id="3" name="Content Placeholder 2"/>
          <p:cNvSpPr>
            <a:spLocks noGrp="1"/>
          </p:cNvSpPr>
          <p:nvPr>
            <p:ph idx="1"/>
          </p:nvPr>
        </p:nvSpPr>
        <p:spPr/>
        <p:txBody>
          <a:bodyPr/>
          <a:lstStyle/>
          <a:p>
            <a:r>
              <a:rPr lang="en-US" dirty="0"/>
              <a:t>Is it feasible? </a:t>
            </a:r>
          </a:p>
          <a:p>
            <a:pPr lvl="1"/>
            <a:r>
              <a:rPr lang="en-US" dirty="0"/>
              <a:t>First, make sure we have a solution so we know our main goal is optimization</a:t>
            </a:r>
          </a:p>
          <a:p>
            <a:endParaRPr lang="en-US" dirty="0">
              <a:solidFill>
                <a:srgbClr val="FF6600"/>
              </a:solidFill>
            </a:endParaRPr>
          </a:p>
          <a:p>
            <a:r>
              <a:rPr lang="en-US" dirty="0">
                <a:solidFill>
                  <a:srgbClr val="FF6600"/>
                </a:solidFill>
              </a:rPr>
              <a:t>How do we decompose the problem? </a:t>
            </a:r>
          </a:p>
          <a:p>
            <a:endParaRPr lang="en-US" dirty="0">
              <a:solidFill>
                <a:srgbClr val="FF6600"/>
              </a:solidFill>
            </a:endParaRPr>
          </a:p>
          <a:p>
            <a:r>
              <a:rPr lang="en-US" dirty="0">
                <a:solidFill>
                  <a:srgbClr val="FF6600"/>
                </a:solidFill>
              </a:rPr>
              <a:t>What look like built out of nand2 gates and inverters?</a:t>
            </a:r>
          </a:p>
          <a:p>
            <a:pPr lvl="1"/>
            <a:endParaRPr lang="en-US" dirty="0"/>
          </a:p>
        </p:txBody>
      </p:sp>
      <p:sp>
        <p:nvSpPr>
          <p:cNvPr id="5" name="Slide Number Placeholder 4"/>
          <p:cNvSpPr>
            <a:spLocks noGrp="1"/>
          </p:cNvSpPr>
          <p:nvPr>
            <p:ph type="sldNum" sz="quarter" idx="4"/>
          </p:nvPr>
        </p:nvSpPr>
        <p:spPr>
          <a:prstGeom prst="rect">
            <a:avLst/>
          </a:prstGeom>
        </p:spPr>
        <p:txBody>
          <a:bodyPr/>
          <a:lstStyle/>
          <a:p>
            <a:pPr>
              <a:defRPr/>
            </a:pPr>
            <a:fld id="{4A89A230-9BBB-7B42-9234-3E28EED243EC}" type="slidenum">
              <a:rPr lang="en-US" smtClean="0"/>
              <a:pPr>
                <a:defRPr/>
              </a:pPr>
              <a:t>24</a:t>
            </a:fld>
            <a:endParaRPr lang="en-US"/>
          </a:p>
        </p:txBody>
      </p:sp>
      <p:sp>
        <p:nvSpPr>
          <p:cNvPr id="6"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spTree>
    <p:extLst>
      <p:ext uri="{BB962C8B-B14F-4D97-AF65-F5344CB8AC3E}">
        <p14:creationId xmlns:p14="http://schemas.microsoft.com/office/powerpoint/2010/main" val="110770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FD384-3374-9B42-961D-F815EC451911}"/>
              </a:ext>
            </a:extLst>
          </p:cNvPr>
          <p:cNvSpPr>
            <a:spLocks noGrp="1"/>
          </p:cNvSpPr>
          <p:nvPr>
            <p:ph type="title"/>
          </p:nvPr>
        </p:nvSpPr>
        <p:spPr/>
        <p:txBody>
          <a:bodyPr/>
          <a:lstStyle/>
          <a:p>
            <a:r>
              <a:rPr lang="en-US" dirty="0"/>
              <a:t>Nand2 and inverter implementation</a:t>
            </a:r>
          </a:p>
        </p:txBody>
      </p:sp>
      <p:sp>
        <p:nvSpPr>
          <p:cNvPr id="3" name="Content Placeholder 2">
            <a:extLst>
              <a:ext uri="{FF2B5EF4-FFF2-40B4-BE49-F238E27FC236}">
                <a16:creationId xmlns:a16="http://schemas.microsoft.com/office/drawing/2014/main" id="{015817AF-0A3B-ED49-AEE2-3DA1287C4227}"/>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F59AEEDA-90E7-0843-9D5D-2F39DCA3BFA4}"/>
              </a:ext>
            </a:extLst>
          </p:cNvPr>
          <p:cNvSpPr>
            <a:spLocks noGrp="1"/>
          </p:cNvSpPr>
          <p:nvPr>
            <p:ph type="ftr" sz="quarter" idx="3"/>
          </p:nvPr>
        </p:nvSpPr>
        <p:spPr/>
        <p:txBody>
          <a:bodyPr/>
          <a:lstStyle/>
          <a:p>
            <a:r>
              <a:rPr lang="en-US" altLang="ko-KR" dirty="0"/>
              <a:t>Penn ESE 370 Fall </a:t>
            </a:r>
            <a:r>
              <a:rPr lang="is-IS" altLang="ko-KR" dirty="0"/>
              <a:t>2021</a:t>
            </a:r>
            <a:r>
              <a:rPr lang="en-US" altLang="ko-KR" dirty="0"/>
              <a:t> - Khanna</a:t>
            </a:r>
          </a:p>
        </p:txBody>
      </p:sp>
      <p:sp>
        <p:nvSpPr>
          <p:cNvPr id="5" name="Slide Number Placeholder 4">
            <a:extLst>
              <a:ext uri="{FF2B5EF4-FFF2-40B4-BE49-F238E27FC236}">
                <a16:creationId xmlns:a16="http://schemas.microsoft.com/office/drawing/2014/main" id="{BACF2A22-FFF8-DF4D-AC8E-616E57CF0E91}"/>
              </a:ext>
            </a:extLst>
          </p:cNvPr>
          <p:cNvSpPr>
            <a:spLocks noGrp="1"/>
          </p:cNvSpPr>
          <p:nvPr>
            <p:ph type="sldNum" sz="quarter" idx="4"/>
          </p:nvPr>
        </p:nvSpPr>
        <p:spPr/>
        <p:txBody>
          <a:bodyPr/>
          <a:lstStyle/>
          <a:p>
            <a:fld id="{7723C7D0-C6A6-FA42-AD2B-EF6F0A0E71F9}" type="slidenum">
              <a:rPr lang="en-US" smtClean="0"/>
              <a:pPr/>
              <a:t>25</a:t>
            </a:fld>
            <a:endParaRPr lang="en-US"/>
          </a:p>
        </p:txBody>
      </p:sp>
      <p:pic>
        <p:nvPicPr>
          <p:cNvPr id="6" name="Content Placeholder 6" descr="Diagram, schematic&#10;&#10;Description automatically generated">
            <a:extLst>
              <a:ext uri="{FF2B5EF4-FFF2-40B4-BE49-F238E27FC236}">
                <a16:creationId xmlns:a16="http://schemas.microsoft.com/office/drawing/2014/main" id="{DBDEA427-9E59-F54B-9BFE-AD0BD1F8961A}"/>
              </a:ext>
            </a:extLst>
          </p:cNvPr>
          <p:cNvPicPr>
            <a:picLocks noChangeAspect="1"/>
          </p:cNvPicPr>
          <p:nvPr/>
        </p:nvPicPr>
        <p:blipFill rotWithShape="1">
          <a:blip r:embed="rId2"/>
          <a:srcRect t="10620" b="13562"/>
          <a:stretch/>
        </p:blipFill>
        <p:spPr bwMode="auto">
          <a:xfrm>
            <a:off x="417786" y="1295400"/>
            <a:ext cx="8308427" cy="4724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pic>
        <p:nvPicPr>
          <p:cNvPr id="7" name="Content Placeholder 6" descr="Diagram, schematic&#10;&#10;Description automatically generated">
            <a:extLst>
              <a:ext uri="{FF2B5EF4-FFF2-40B4-BE49-F238E27FC236}">
                <a16:creationId xmlns:a16="http://schemas.microsoft.com/office/drawing/2014/main" id="{E2C2C5B4-8607-034B-814A-67A2FB72525C}"/>
              </a:ext>
            </a:extLst>
          </p:cNvPr>
          <p:cNvPicPr>
            <a:picLocks noChangeAspect="1"/>
          </p:cNvPicPr>
          <p:nvPr/>
        </p:nvPicPr>
        <p:blipFill rotWithShape="1">
          <a:blip r:embed="rId2"/>
          <a:srcRect l="50000" t="38747" r="44497" b="55139"/>
          <a:stretch/>
        </p:blipFill>
        <p:spPr bwMode="auto">
          <a:xfrm>
            <a:off x="7916919" y="4301359"/>
            <a:ext cx="457201" cy="381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pic>
        <p:nvPicPr>
          <p:cNvPr id="8" name="Content Placeholder 6" descr="Diagram, schematic&#10;&#10;Description automatically generated">
            <a:extLst>
              <a:ext uri="{FF2B5EF4-FFF2-40B4-BE49-F238E27FC236}">
                <a16:creationId xmlns:a16="http://schemas.microsoft.com/office/drawing/2014/main" id="{A4204CE9-D6C4-C649-AE78-2E75CDB47E0E}"/>
              </a:ext>
            </a:extLst>
          </p:cNvPr>
          <p:cNvPicPr>
            <a:picLocks noChangeAspect="1"/>
          </p:cNvPicPr>
          <p:nvPr/>
        </p:nvPicPr>
        <p:blipFill rotWithShape="1">
          <a:blip r:embed="rId2"/>
          <a:srcRect l="91430" t="58059" b="35025"/>
          <a:stretch/>
        </p:blipFill>
        <p:spPr bwMode="auto">
          <a:xfrm>
            <a:off x="8370175" y="4272454"/>
            <a:ext cx="712075" cy="4309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4175300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Gate Match Condition </a:t>
            </a:r>
            <a:r>
              <a:rPr lang="en-US" dirty="0">
                <a:solidFill>
                  <a:srgbClr val="FF6601"/>
                </a:solidFill>
              </a:rPr>
              <a:t>(</a:t>
            </a:r>
            <a:r>
              <a:rPr lang="en-US" dirty="0" err="1">
                <a:solidFill>
                  <a:srgbClr val="FF6601"/>
                </a:solidFill>
              </a:rPr>
              <a:t>preclass</a:t>
            </a:r>
            <a:r>
              <a:rPr lang="en-US" dirty="0">
                <a:solidFill>
                  <a:srgbClr val="FF6601"/>
                </a:solidFill>
              </a:rPr>
              <a:t> 3)</a:t>
            </a:r>
          </a:p>
        </p:txBody>
      </p:sp>
      <p:sp>
        <p:nvSpPr>
          <p:cNvPr id="3" name="Content Placeholder 2"/>
          <p:cNvSpPr>
            <a:spLocks noGrp="1"/>
          </p:cNvSpPr>
          <p:nvPr>
            <p:ph idx="1"/>
          </p:nvPr>
        </p:nvSpPr>
        <p:spPr/>
        <p:txBody>
          <a:bodyPr/>
          <a:lstStyle/>
          <a:p>
            <a:r>
              <a:rPr lang="en-US" dirty="0">
                <a:solidFill>
                  <a:srgbClr val="FF6600"/>
                </a:solidFill>
              </a:rPr>
              <a:t>Design a single gate for match comparison</a:t>
            </a:r>
          </a:p>
        </p:txBody>
      </p:sp>
      <p:sp>
        <p:nvSpPr>
          <p:cNvPr id="4" name="Footer Placeholder 3"/>
          <p:cNvSpPr>
            <a:spLocks noGrp="1"/>
          </p:cNvSpPr>
          <p:nvPr>
            <p:ph type="ftr" sz="quarter" idx="3"/>
          </p:nvPr>
        </p:nvSpPr>
        <p:spPr/>
        <p:txBody>
          <a:bodyPr/>
          <a:lstStyle/>
          <a:p>
            <a:r>
              <a:rPr lang="en-US" altLang="ko-KR" dirty="0"/>
              <a:t>Penn ESE 370 Fall </a:t>
            </a:r>
            <a:r>
              <a:rPr lang="is-IS" altLang="ko-KR" dirty="0"/>
              <a:t>2021</a:t>
            </a:r>
            <a:r>
              <a:rPr lang="en-US" altLang="ko-KR" dirty="0"/>
              <a:t> - Khanna</a:t>
            </a:r>
          </a:p>
        </p:txBody>
      </p:sp>
      <p:sp>
        <p:nvSpPr>
          <p:cNvPr id="5" name="Slide Number Placeholder 4"/>
          <p:cNvSpPr>
            <a:spLocks noGrp="1"/>
          </p:cNvSpPr>
          <p:nvPr>
            <p:ph type="sldNum" sz="quarter" idx="4"/>
          </p:nvPr>
        </p:nvSpPr>
        <p:spPr/>
        <p:txBody>
          <a:bodyPr/>
          <a:lstStyle/>
          <a:p>
            <a:fld id="{7723C7D0-C6A6-FA42-AD2B-EF6F0A0E71F9}" type="slidenum">
              <a:rPr lang="en-US" smtClean="0"/>
              <a:pPr/>
              <a:t>26</a:t>
            </a:fld>
            <a:endParaRPr lang="en-US"/>
          </a:p>
        </p:txBody>
      </p:sp>
    </p:spTree>
    <p:extLst>
      <p:ext uri="{BB962C8B-B14F-4D97-AF65-F5344CB8AC3E}">
        <p14:creationId xmlns:p14="http://schemas.microsoft.com/office/powerpoint/2010/main" val="3286612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r>
              <a:rPr lang="en-US"/>
              <a:t>Total Power</a:t>
            </a:r>
          </a:p>
        </p:txBody>
      </p:sp>
      <p:sp>
        <p:nvSpPr>
          <p:cNvPr id="54275" name="Content Placeholder 2"/>
          <p:cNvSpPr>
            <a:spLocks noGrp="1"/>
          </p:cNvSpPr>
          <p:nvPr>
            <p:ph idx="1"/>
          </p:nvPr>
        </p:nvSpPr>
        <p:spPr/>
        <p:txBody>
          <a:bodyPr/>
          <a:lstStyle/>
          <a:p>
            <a:r>
              <a:rPr lang="en-US" dirty="0">
                <a:sym typeface="Wingdings" charset="2"/>
              </a:rPr>
              <a:t>Static CMOS:</a:t>
            </a:r>
          </a:p>
          <a:p>
            <a:pPr lvl="1"/>
            <a:r>
              <a:rPr lang="en-US" dirty="0" err="1">
                <a:sym typeface="Wingdings" charset="2"/>
              </a:rPr>
              <a:t>P</a:t>
            </a:r>
            <a:r>
              <a:rPr lang="en-US" baseline="-25000" dirty="0" err="1">
                <a:sym typeface="Wingdings" charset="2"/>
              </a:rPr>
              <a:t>tot</a:t>
            </a:r>
            <a:r>
              <a:rPr lang="en-US" dirty="0">
                <a:sym typeface="Wingdings" charset="2"/>
              </a:rPr>
              <a:t> ≈ a(C</a:t>
            </a:r>
            <a:r>
              <a:rPr lang="en-US" baseline="-25000" dirty="0">
                <a:sym typeface="Wingdings" charset="2"/>
              </a:rPr>
              <a:t>load</a:t>
            </a:r>
            <a:r>
              <a:rPr lang="en-US" dirty="0">
                <a:sym typeface="Wingdings" charset="2"/>
              </a:rPr>
              <a:t>+2C</a:t>
            </a:r>
            <a:r>
              <a:rPr lang="en-US" baseline="-25000" dirty="0">
                <a:sym typeface="Wingdings" charset="2"/>
              </a:rPr>
              <a:t>sc</a:t>
            </a:r>
            <a:r>
              <a:rPr lang="en-US" dirty="0">
                <a:sym typeface="Wingdings" charset="2"/>
              </a:rPr>
              <a:t>)V</a:t>
            </a:r>
            <a:r>
              <a:rPr lang="en-US" baseline="30000" dirty="0">
                <a:sym typeface="Wingdings" charset="2"/>
              </a:rPr>
              <a:t>2</a:t>
            </a:r>
            <a:r>
              <a:rPr lang="en-US" dirty="0">
                <a:sym typeface="Wingdings" charset="2"/>
              </a:rPr>
              <a:t>f+VI</a:t>
            </a:r>
            <a:r>
              <a:rPr lang="en-US" baseline="30000" dirty="0">
                <a:sym typeface="Wingdings" charset="2"/>
              </a:rPr>
              <a:t>’</a:t>
            </a:r>
            <a:r>
              <a:rPr lang="en-US" baseline="-25000" dirty="0">
                <a:sym typeface="Wingdings" charset="2"/>
              </a:rPr>
              <a:t>s</a:t>
            </a:r>
            <a:r>
              <a:rPr lang="en-US" dirty="0">
                <a:sym typeface="Wingdings" charset="2"/>
              </a:rPr>
              <a:t>(W/L)e</a:t>
            </a:r>
            <a:r>
              <a:rPr lang="en-US" baseline="30000" dirty="0">
                <a:sym typeface="Wingdings" charset="2"/>
              </a:rPr>
              <a:t>-Vt/(nkT/q)</a:t>
            </a:r>
          </a:p>
          <a:p>
            <a:endParaRPr lang="en-US" dirty="0">
              <a:sym typeface="Wingdings" charset="2"/>
            </a:endParaRPr>
          </a:p>
          <a:p>
            <a:r>
              <a:rPr lang="en-US" dirty="0" err="1">
                <a:sym typeface="Wingdings" charset="2"/>
              </a:rPr>
              <a:t>Ratioed</a:t>
            </a:r>
            <a:r>
              <a:rPr lang="en-US" dirty="0">
                <a:sym typeface="Wingdings" charset="2"/>
              </a:rPr>
              <a:t> Logic:</a:t>
            </a:r>
          </a:p>
          <a:p>
            <a:pPr lvl="1"/>
            <a:r>
              <a:rPr lang="en-US" dirty="0" err="1">
                <a:sym typeface="Wingdings" charset="2"/>
              </a:rPr>
              <a:t>P</a:t>
            </a:r>
            <a:r>
              <a:rPr lang="en-US" baseline="-25000" dirty="0" err="1">
                <a:sym typeface="Wingdings" charset="2"/>
              </a:rPr>
              <a:t>tot</a:t>
            </a:r>
            <a:r>
              <a:rPr lang="en-US" dirty="0">
                <a:sym typeface="Wingdings" charset="2"/>
              </a:rPr>
              <a:t> ≈ a(C</a:t>
            </a:r>
            <a:r>
              <a:rPr lang="en-US" baseline="-25000" dirty="0">
                <a:sym typeface="Wingdings" charset="2"/>
              </a:rPr>
              <a:t>load</a:t>
            </a:r>
            <a:r>
              <a:rPr lang="en-US" dirty="0">
                <a:sym typeface="Wingdings" charset="2"/>
              </a:rPr>
              <a:t>+2C</a:t>
            </a:r>
            <a:r>
              <a:rPr lang="en-US" baseline="-25000" dirty="0">
                <a:sym typeface="Wingdings" charset="2"/>
              </a:rPr>
              <a:t>sc</a:t>
            </a:r>
            <a:r>
              <a:rPr lang="en-US" dirty="0">
                <a:sym typeface="Wingdings" charset="2"/>
              </a:rPr>
              <a:t>)V</a:t>
            </a:r>
            <a:r>
              <a:rPr lang="en-US" baseline="30000" dirty="0">
                <a:sym typeface="Wingdings" charset="2"/>
              </a:rPr>
              <a:t>2</a:t>
            </a:r>
            <a:r>
              <a:rPr lang="en-US" dirty="0">
                <a:sym typeface="Wingdings" charset="2"/>
              </a:rPr>
              <a:t>f</a:t>
            </a:r>
          </a:p>
          <a:p>
            <a:pPr>
              <a:buFontTx/>
              <a:buNone/>
            </a:pPr>
            <a:r>
              <a:rPr lang="en-US" dirty="0">
                <a:solidFill>
                  <a:srgbClr val="0000FF"/>
                </a:solidFill>
                <a:sym typeface="Wingdings" charset="2"/>
              </a:rPr>
              <a:t>		    </a:t>
            </a:r>
            <a:r>
              <a:rPr lang="en-US" sz="2400" dirty="0">
                <a:solidFill>
                  <a:srgbClr val="333333"/>
                </a:solidFill>
                <a:sym typeface="Wingdings" charset="2"/>
              </a:rPr>
              <a:t>+</a:t>
            </a:r>
            <a:r>
              <a:rPr lang="en-US" sz="2400" dirty="0">
                <a:solidFill>
                  <a:srgbClr val="0000FF"/>
                </a:solidFill>
                <a:sym typeface="Wingdings" charset="2"/>
              </a:rPr>
              <a:t>p(</a:t>
            </a:r>
            <a:r>
              <a:rPr lang="en-US" sz="2400" dirty="0" err="1">
                <a:solidFill>
                  <a:srgbClr val="0000FF"/>
                </a:solidFill>
                <a:sym typeface="Wingdings" charset="2"/>
              </a:rPr>
              <a:t>V</a:t>
            </a:r>
            <a:r>
              <a:rPr lang="en-US" sz="2400" baseline="-25000" dirty="0" err="1">
                <a:solidFill>
                  <a:srgbClr val="0000FF"/>
                </a:solidFill>
                <a:sym typeface="Wingdings" charset="2"/>
              </a:rPr>
              <a:t>out</a:t>
            </a:r>
            <a:r>
              <a:rPr lang="en-US" sz="2400" dirty="0">
                <a:solidFill>
                  <a:srgbClr val="0000FF"/>
                </a:solidFill>
                <a:sym typeface="Wingdings" charset="2"/>
              </a:rPr>
              <a:t>=low)</a:t>
            </a:r>
            <a:r>
              <a:rPr lang="en-US" sz="2400" dirty="0">
                <a:sym typeface="Wingdings" charset="2"/>
              </a:rPr>
              <a:t>V</a:t>
            </a:r>
            <a:r>
              <a:rPr lang="en-US" sz="2400" baseline="30000" dirty="0">
                <a:sym typeface="Wingdings" charset="2"/>
              </a:rPr>
              <a:t>2</a:t>
            </a:r>
            <a:r>
              <a:rPr lang="en-US" sz="2400" dirty="0">
                <a:sym typeface="Wingdings" charset="2"/>
              </a:rPr>
              <a:t>/</a:t>
            </a:r>
            <a:r>
              <a:rPr lang="en-US" sz="2400" dirty="0" err="1">
                <a:sym typeface="Wingdings" charset="2"/>
              </a:rPr>
              <a:t>R</a:t>
            </a:r>
            <a:r>
              <a:rPr lang="en-US" sz="2400" baseline="-25000" dirty="0" err="1">
                <a:sym typeface="Wingdings" charset="2"/>
              </a:rPr>
              <a:t>pon</a:t>
            </a:r>
            <a:endParaRPr lang="en-US" sz="2400" baseline="-25000" dirty="0">
              <a:sym typeface="Wingdings" charset="2"/>
            </a:endParaRPr>
          </a:p>
          <a:p>
            <a:pPr>
              <a:buFontTx/>
              <a:buNone/>
            </a:pPr>
            <a:r>
              <a:rPr lang="en-US" sz="2400" dirty="0">
                <a:sym typeface="Wingdings" charset="2"/>
              </a:rPr>
              <a:t>                 +(1-</a:t>
            </a:r>
            <a:r>
              <a:rPr lang="en-US" sz="2400" dirty="0">
                <a:solidFill>
                  <a:srgbClr val="0000FF"/>
                </a:solidFill>
                <a:sym typeface="Wingdings" charset="2"/>
              </a:rPr>
              <a:t>p(</a:t>
            </a:r>
            <a:r>
              <a:rPr lang="en-US" sz="2400" dirty="0" err="1">
                <a:solidFill>
                  <a:srgbClr val="0000FF"/>
                </a:solidFill>
                <a:sym typeface="Wingdings" charset="2"/>
              </a:rPr>
              <a:t>V</a:t>
            </a:r>
            <a:r>
              <a:rPr lang="en-US" sz="2400" baseline="-25000" dirty="0" err="1">
                <a:solidFill>
                  <a:srgbClr val="0000FF"/>
                </a:solidFill>
                <a:sym typeface="Wingdings" charset="2"/>
              </a:rPr>
              <a:t>out</a:t>
            </a:r>
            <a:r>
              <a:rPr lang="en-US" sz="2400" dirty="0">
                <a:solidFill>
                  <a:srgbClr val="0000FF"/>
                </a:solidFill>
                <a:sym typeface="Wingdings" charset="2"/>
              </a:rPr>
              <a:t>=low)</a:t>
            </a:r>
            <a:r>
              <a:rPr lang="en-US" sz="2400" dirty="0">
                <a:sym typeface="Wingdings" charset="2"/>
              </a:rPr>
              <a:t>)VI</a:t>
            </a:r>
            <a:r>
              <a:rPr lang="en-US" sz="2400" baseline="30000" dirty="0">
                <a:sym typeface="Wingdings" charset="2"/>
              </a:rPr>
              <a:t>’</a:t>
            </a:r>
            <a:r>
              <a:rPr lang="en-US" sz="2400" baseline="-25000" dirty="0">
                <a:sym typeface="Wingdings" charset="2"/>
              </a:rPr>
              <a:t>s</a:t>
            </a:r>
            <a:r>
              <a:rPr lang="en-US" sz="2400" dirty="0">
                <a:sym typeface="Wingdings" charset="2"/>
              </a:rPr>
              <a:t>(W/L)e</a:t>
            </a:r>
            <a:r>
              <a:rPr lang="en-US" sz="2400" baseline="30000" dirty="0">
                <a:sym typeface="Wingdings" charset="2"/>
              </a:rPr>
              <a:t>-</a:t>
            </a:r>
            <a:r>
              <a:rPr lang="en-US" sz="2400" baseline="30000" dirty="0" err="1">
                <a:sym typeface="Wingdings" charset="2"/>
              </a:rPr>
              <a:t>Vt</a:t>
            </a:r>
            <a:r>
              <a:rPr lang="en-US" sz="2400" baseline="30000" dirty="0">
                <a:sym typeface="Wingdings" charset="2"/>
              </a:rPr>
              <a:t>/(</a:t>
            </a:r>
            <a:r>
              <a:rPr lang="en-US" sz="2400" baseline="30000" dirty="0" err="1">
                <a:sym typeface="Wingdings" charset="2"/>
              </a:rPr>
              <a:t>nkT</a:t>
            </a:r>
            <a:r>
              <a:rPr lang="en-US" sz="2400" baseline="30000" dirty="0">
                <a:sym typeface="Wingdings" charset="2"/>
              </a:rPr>
              <a:t>/q)</a:t>
            </a:r>
          </a:p>
          <a:p>
            <a:pPr>
              <a:buFontTx/>
              <a:buNone/>
            </a:pPr>
            <a:endParaRPr lang="en-US" sz="2400" baseline="30000" dirty="0">
              <a:sym typeface="Wingdings" charset="2"/>
            </a:endParaRPr>
          </a:p>
          <a:p>
            <a:endParaRPr lang="en-US" dirty="0">
              <a:sym typeface="Wingdings" charset="2"/>
            </a:endParaRPr>
          </a:p>
          <a:p>
            <a:r>
              <a:rPr lang="en-US" dirty="0">
                <a:solidFill>
                  <a:srgbClr val="FF6600"/>
                </a:solidFill>
                <a:sym typeface="Wingdings" charset="2"/>
              </a:rPr>
              <a:t>What can we do to reduce power?</a:t>
            </a:r>
          </a:p>
          <a:p>
            <a:endParaRPr lang="en-US" baseline="30000" dirty="0">
              <a:sym typeface="Wingdings" charset="2"/>
            </a:endParaRPr>
          </a:p>
          <a:p>
            <a:endParaRPr lang="en-US" dirty="0">
              <a:sym typeface="Wingdings" charset="2"/>
            </a:endParaRPr>
          </a:p>
          <a:p>
            <a:endParaRPr lang="en-US" dirty="0">
              <a:sym typeface="Wingdings" charset="2"/>
            </a:endParaRPr>
          </a:p>
          <a:p>
            <a:pPr>
              <a:buFontTx/>
              <a:buNone/>
            </a:pPr>
            <a:endParaRPr lang="en-US" dirty="0">
              <a:sym typeface="Wingdings" charset="2"/>
            </a:endParaRPr>
          </a:p>
          <a:p>
            <a:endParaRPr lang="en-US" baseline="-25000" dirty="0"/>
          </a:p>
        </p:txBody>
      </p:sp>
      <p:sp>
        <p:nvSpPr>
          <p:cNvPr id="5" name="Slide Number Placeholder 4"/>
          <p:cNvSpPr>
            <a:spLocks noGrp="1"/>
          </p:cNvSpPr>
          <p:nvPr>
            <p:ph type="sldNum" sz="quarter" idx="4"/>
          </p:nvPr>
        </p:nvSpPr>
        <p:spPr>
          <a:prstGeom prst="rect">
            <a:avLst/>
          </a:prstGeom>
        </p:spPr>
        <p:txBody>
          <a:bodyPr/>
          <a:lstStyle/>
          <a:p>
            <a:pPr>
              <a:defRPr/>
            </a:pPr>
            <a:fld id="{A1186921-C829-CD4C-9660-DCB6C8049B67}" type="slidenum">
              <a:rPr lang="en-US" smtClean="0"/>
              <a:pPr>
                <a:defRPr/>
              </a:pPr>
              <a:t>27</a:t>
            </a:fld>
            <a:endParaRPr lang="en-US"/>
          </a:p>
        </p:txBody>
      </p:sp>
      <p:sp>
        <p:nvSpPr>
          <p:cNvPr id="6"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spTree>
    <p:extLst>
      <p:ext uri="{BB962C8B-B14F-4D97-AF65-F5344CB8AC3E}">
        <p14:creationId xmlns:p14="http://schemas.microsoft.com/office/powerpoint/2010/main" val="3458015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Knobs </a:t>
            </a:r>
            <a:r>
              <a:rPr lang="en-US" dirty="0">
                <a:solidFill>
                  <a:srgbClr val="FF6601"/>
                </a:solidFill>
              </a:rPr>
              <a:t>(</a:t>
            </a:r>
            <a:r>
              <a:rPr lang="en-US" dirty="0" err="1">
                <a:solidFill>
                  <a:srgbClr val="FF6601"/>
                </a:solidFill>
              </a:rPr>
              <a:t>preclass</a:t>
            </a:r>
            <a:r>
              <a:rPr lang="en-US" dirty="0">
                <a:solidFill>
                  <a:srgbClr val="FF6601"/>
                </a:solidFill>
              </a:rPr>
              <a:t> 4)</a:t>
            </a:r>
          </a:p>
        </p:txBody>
      </p:sp>
      <p:sp>
        <p:nvSpPr>
          <p:cNvPr id="3" name="Content Placeholder 2"/>
          <p:cNvSpPr>
            <a:spLocks noGrp="1"/>
          </p:cNvSpPr>
          <p:nvPr>
            <p:ph idx="1"/>
          </p:nvPr>
        </p:nvSpPr>
        <p:spPr/>
        <p:txBody>
          <a:bodyPr/>
          <a:lstStyle/>
          <a:p>
            <a:pPr>
              <a:buClr>
                <a:srgbClr val="FF6600"/>
              </a:buClr>
            </a:pPr>
            <a:r>
              <a:rPr lang="en-US" dirty="0">
                <a:solidFill>
                  <a:srgbClr val="FF6600"/>
                </a:solidFill>
              </a:rPr>
              <a:t>What are the options and knobs we can turn?</a:t>
            </a:r>
          </a:p>
        </p:txBody>
      </p:sp>
      <p:sp>
        <p:nvSpPr>
          <p:cNvPr id="5" name="Slide Number Placeholder 4"/>
          <p:cNvSpPr>
            <a:spLocks noGrp="1"/>
          </p:cNvSpPr>
          <p:nvPr>
            <p:ph type="sldNum" sz="quarter" idx="4"/>
          </p:nvPr>
        </p:nvSpPr>
        <p:spPr>
          <a:prstGeom prst="rect">
            <a:avLst/>
          </a:prstGeom>
        </p:spPr>
        <p:txBody>
          <a:bodyPr/>
          <a:lstStyle/>
          <a:p>
            <a:pPr>
              <a:defRPr/>
            </a:pPr>
            <a:fld id="{4A89A230-9BBB-7B42-9234-3E28EED243EC}" type="slidenum">
              <a:rPr lang="en-US" smtClean="0"/>
              <a:pPr>
                <a:defRPr/>
              </a:pPr>
              <a:t>28</a:t>
            </a:fld>
            <a:endParaRPr lang="en-US"/>
          </a:p>
        </p:txBody>
      </p:sp>
      <p:sp>
        <p:nvSpPr>
          <p:cNvPr id="6"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spTree>
    <p:extLst>
      <p:ext uri="{BB962C8B-B14F-4D97-AF65-F5344CB8AC3E}">
        <p14:creationId xmlns:p14="http://schemas.microsoft.com/office/powerpoint/2010/main" val="435403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Space Dimensions</a:t>
            </a:r>
          </a:p>
        </p:txBody>
      </p:sp>
      <p:sp>
        <p:nvSpPr>
          <p:cNvPr id="3" name="Content Placeholder 2"/>
          <p:cNvSpPr>
            <a:spLocks noGrp="1"/>
          </p:cNvSpPr>
          <p:nvPr>
            <p:ph idx="1"/>
          </p:nvPr>
        </p:nvSpPr>
        <p:spPr/>
        <p:txBody>
          <a:bodyPr/>
          <a:lstStyle/>
          <a:p>
            <a:r>
              <a:rPr lang="en-US" dirty="0"/>
              <a:t>Topology</a:t>
            </a:r>
          </a:p>
          <a:p>
            <a:pPr lvl="1"/>
            <a:r>
              <a:rPr lang="en-US" dirty="0"/>
              <a:t>(A) Gate choice, logical optimization</a:t>
            </a:r>
          </a:p>
          <a:p>
            <a:pPr lvl="1"/>
            <a:r>
              <a:rPr lang="en-US" dirty="0"/>
              <a:t>(B) </a:t>
            </a:r>
            <a:r>
              <a:rPr lang="en-US" dirty="0" err="1"/>
              <a:t>Fanin</a:t>
            </a:r>
            <a:r>
              <a:rPr lang="en-US" dirty="0"/>
              <a:t>, </a:t>
            </a:r>
            <a:r>
              <a:rPr lang="en-US" dirty="0" err="1"/>
              <a:t>fanout</a:t>
            </a:r>
            <a:r>
              <a:rPr lang="en-US" dirty="0"/>
              <a:t>, (C) Serial vs. parallel</a:t>
            </a:r>
          </a:p>
          <a:p>
            <a:r>
              <a:rPr lang="en-US" dirty="0"/>
              <a:t>Gate style / logic family</a:t>
            </a:r>
          </a:p>
          <a:p>
            <a:pPr lvl="1"/>
            <a:r>
              <a:rPr lang="en-US" dirty="0"/>
              <a:t>(D) CMOS, </a:t>
            </a:r>
            <a:r>
              <a:rPr lang="en-US" dirty="0" err="1"/>
              <a:t>Ratioed</a:t>
            </a:r>
            <a:r>
              <a:rPr lang="en-US" dirty="0"/>
              <a:t> (N load, P load)</a:t>
            </a:r>
          </a:p>
          <a:p>
            <a:r>
              <a:rPr lang="en-US" dirty="0"/>
              <a:t>(E) Transistor Sizing</a:t>
            </a:r>
          </a:p>
          <a:p>
            <a:r>
              <a:rPr lang="en-US" dirty="0"/>
              <a:t>(F) </a:t>
            </a:r>
            <a:r>
              <a:rPr lang="en-US" dirty="0" err="1"/>
              <a:t>Vdd</a:t>
            </a:r>
            <a:endParaRPr lang="en-US" dirty="0"/>
          </a:p>
          <a:p>
            <a:r>
              <a:rPr lang="en-US" dirty="0"/>
              <a:t>(G) </a:t>
            </a:r>
            <a:r>
              <a:rPr lang="en-US" dirty="0" err="1"/>
              <a:t>Vth</a:t>
            </a:r>
            <a:endParaRPr lang="en-US" dirty="0"/>
          </a:p>
        </p:txBody>
      </p:sp>
      <p:sp>
        <p:nvSpPr>
          <p:cNvPr id="5" name="Slide Number Placeholder 4"/>
          <p:cNvSpPr>
            <a:spLocks noGrp="1"/>
          </p:cNvSpPr>
          <p:nvPr>
            <p:ph type="sldNum" sz="quarter" idx="4"/>
          </p:nvPr>
        </p:nvSpPr>
        <p:spPr>
          <a:prstGeom prst="rect">
            <a:avLst/>
          </a:prstGeom>
        </p:spPr>
        <p:txBody>
          <a:bodyPr/>
          <a:lstStyle/>
          <a:p>
            <a:pPr>
              <a:defRPr/>
            </a:pPr>
            <a:fld id="{4A89A230-9BBB-7B42-9234-3E28EED243EC}" type="slidenum">
              <a:rPr lang="en-US" smtClean="0"/>
              <a:pPr>
                <a:defRPr/>
              </a:pPr>
              <a:t>29</a:t>
            </a:fld>
            <a:endParaRPr lang="en-US"/>
          </a:p>
        </p:txBody>
      </p:sp>
      <p:sp>
        <p:nvSpPr>
          <p:cNvPr id="6"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spTree>
    <p:extLst>
      <p:ext uri="{BB962C8B-B14F-4D97-AF65-F5344CB8AC3E}">
        <p14:creationId xmlns:p14="http://schemas.microsoft.com/office/powerpoint/2010/main" val="3396071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6"/>
          <p:cNvSpPr>
            <a:spLocks noGrp="1"/>
          </p:cNvSpPr>
          <p:nvPr>
            <p:ph type="title"/>
          </p:nvPr>
        </p:nvSpPr>
        <p:spPr/>
        <p:txBody>
          <a:bodyPr/>
          <a:lstStyle/>
          <a:p>
            <a:r>
              <a:rPr lang="en-US"/>
              <a:t>Ratioed Inverter</a:t>
            </a:r>
          </a:p>
        </p:txBody>
      </p:sp>
      <p:sp>
        <p:nvSpPr>
          <p:cNvPr id="35844" name="Content Placeholder 7"/>
          <p:cNvSpPr>
            <a:spLocks noGrp="1"/>
          </p:cNvSpPr>
          <p:nvPr>
            <p:ph idx="1"/>
          </p:nvPr>
        </p:nvSpPr>
        <p:spPr/>
        <p:txBody>
          <a:bodyPr/>
          <a:lstStyle/>
          <a:p>
            <a:r>
              <a:rPr lang="en-US" dirty="0"/>
              <a:t>Build NFET </a:t>
            </a:r>
            <a:r>
              <a:rPr lang="en-US" dirty="0" err="1"/>
              <a:t>pulldown</a:t>
            </a:r>
            <a:r>
              <a:rPr lang="en-US" dirty="0"/>
              <a:t> </a:t>
            </a:r>
          </a:p>
          <a:p>
            <a:pPr lvl="1"/>
            <a:r>
              <a:rPr lang="en-US" dirty="0"/>
              <a:t>Exploit high N mobility</a:t>
            </a:r>
          </a:p>
          <a:p>
            <a:pPr lvl="2"/>
            <a:r>
              <a:rPr lang="en-US" dirty="0"/>
              <a:t>traditional</a:t>
            </a:r>
          </a:p>
        </p:txBody>
      </p:sp>
      <p:sp>
        <p:nvSpPr>
          <p:cNvPr id="6" name="Slide Number Placeholder 5"/>
          <p:cNvSpPr>
            <a:spLocks noGrp="1"/>
          </p:cNvSpPr>
          <p:nvPr>
            <p:ph type="sldNum" sz="quarter" idx="4"/>
          </p:nvPr>
        </p:nvSpPr>
        <p:spPr>
          <a:prstGeom prst="rect">
            <a:avLst/>
          </a:prstGeom>
        </p:spPr>
        <p:txBody>
          <a:bodyPr/>
          <a:lstStyle/>
          <a:p>
            <a:pPr>
              <a:defRPr/>
            </a:pPr>
            <a:fld id="{BA7C2415-9099-FB43-A5FF-DC9FC89AB7F1}" type="slidenum">
              <a:rPr lang="en-US" smtClean="0"/>
              <a:pPr>
                <a:defRPr/>
              </a:pPr>
              <a:t>3</a:t>
            </a:fld>
            <a:endParaRPr lang="en-US"/>
          </a:p>
        </p:txBody>
      </p:sp>
      <p:sp>
        <p:nvSpPr>
          <p:cNvPr id="10" name="TextBox 9"/>
          <p:cNvSpPr txBox="1"/>
          <p:nvPr/>
        </p:nvSpPr>
        <p:spPr>
          <a:xfrm>
            <a:off x="6589908" y="2743200"/>
            <a:ext cx="921947" cy="461665"/>
          </a:xfrm>
          <a:prstGeom prst="rect">
            <a:avLst/>
          </a:prstGeom>
          <a:noFill/>
        </p:spPr>
        <p:txBody>
          <a:bodyPr wrap="none">
            <a:spAutoFit/>
          </a:bodyPr>
          <a:lstStyle/>
          <a:p>
            <a:pPr>
              <a:defRPr/>
            </a:pPr>
            <a:r>
              <a:rPr lang="en-US" sz="2400" dirty="0">
                <a:latin typeface="+mn-lt"/>
              </a:rPr>
              <a:t>W</a:t>
            </a:r>
            <a:r>
              <a:rPr lang="en-US" sz="2400" baseline="-25000" dirty="0">
                <a:latin typeface="+mn-lt"/>
              </a:rPr>
              <a:t>P</a:t>
            </a:r>
            <a:r>
              <a:rPr lang="en-US" sz="2400" dirty="0">
                <a:latin typeface="+mn-lt"/>
              </a:rPr>
              <a:t>=1</a:t>
            </a:r>
          </a:p>
        </p:txBody>
      </p:sp>
      <p:sp>
        <p:nvSpPr>
          <p:cNvPr id="11" name="TextBox 10"/>
          <p:cNvSpPr txBox="1"/>
          <p:nvPr/>
        </p:nvSpPr>
        <p:spPr>
          <a:xfrm>
            <a:off x="6492875" y="4114800"/>
            <a:ext cx="963613" cy="461665"/>
          </a:xfrm>
          <a:prstGeom prst="rect">
            <a:avLst/>
          </a:prstGeom>
          <a:noFill/>
        </p:spPr>
        <p:txBody>
          <a:bodyPr>
            <a:spAutoFit/>
          </a:bodyPr>
          <a:lstStyle/>
          <a:p>
            <a:pPr>
              <a:defRPr/>
            </a:pPr>
            <a:r>
              <a:rPr lang="en-US" sz="2400" dirty="0">
                <a:latin typeface="+mn-lt"/>
              </a:rPr>
              <a:t>W</a:t>
            </a:r>
            <a:r>
              <a:rPr lang="en-US" sz="2400" baseline="-25000" dirty="0">
                <a:latin typeface="+mn-lt"/>
              </a:rPr>
              <a:t>N</a:t>
            </a:r>
            <a:r>
              <a:rPr lang="en-US" sz="2400" dirty="0">
                <a:latin typeface="+mn-lt"/>
              </a:rPr>
              <a:t>=1</a:t>
            </a:r>
          </a:p>
        </p:txBody>
      </p:sp>
      <p:sp>
        <p:nvSpPr>
          <p:cNvPr id="8"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pic>
        <p:nvPicPr>
          <p:cNvPr id="9" name="Picture 8"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19400"/>
            <a:ext cx="5208378" cy="3636264"/>
          </a:xfrm>
          <a:prstGeom prst="rect">
            <a:avLst/>
          </a:prstGeom>
        </p:spPr>
      </p:pic>
      <p:pic>
        <p:nvPicPr>
          <p:cNvPr id="35842" name="Picture 8"/>
          <p:cNvPicPr>
            <a:picLocks noChangeAspect="1"/>
          </p:cNvPicPr>
          <p:nvPr/>
        </p:nvPicPr>
        <p:blipFill>
          <a:blip r:embed="rId3"/>
          <a:srcRect/>
          <a:stretch>
            <a:fillRect/>
          </a:stretch>
        </p:blipFill>
        <p:spPr bwMode="auto">
          <a:xfrm>
            <a:off x="5334000" y="1371600"/>
            <a:ext cx="3562505" cy="3441700"/>
          </a:xfrm>
          <a:prstGeom prst="rect">
            <a:avLst/>
          </a:prstGeom>
          <a:noFill/>
          <a:ln w="9525">
            <a:noFill/>
            <a:miter lim="800000"/>
            <a:headEnd/>
            <a:tailEnd/>
          </a:ln>
        </p:spPr>
      </p:pic>
    </p:spTree>
    <p:extLst>
      <p:ext uri="{BB962C8B-B14F-4D97-AF65-F5344CB8AC3E}">
        <p14:creationId xmlns:p14="http://schemas.microsoft.com/office/powerpoint/2010/main" val="4166461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Gate</a:t>
            </a:r>
          </a:p>
        </p:txBody>
      </p:sp>
      <p:sp>
        <p:nvSpPr>
          <p:cNvPr id="3" name="Content Placeholder 2"/>
          <p:cNvSpPr>
            <a:spLocks noGrp="1"/>
          </p:cNvSpPr>
          <p:nvPr>
            <p:ph idx="1"/>
          </p:nvPr>
        </p:nvSpPr>
        <p:spPr/>
        <p:txBody>
          <a:bodyPr/>
          <a:lstStyle/>
          <a:p>
            <a:r>
              <a:rPr lang="en-US" dirty="0">
                <a:solidFill>
                  <a:srgbClr val="FF6600"/>
                </a:solidFill>
              </a:rPr>
              <a:t>(A) What gates might we build?</a:t>
            </a:r>
          </a:p>
          <a:p>
            <a:pPr lvl="1"/>
            <a:endParaRPr lang="en-US" dirty="0">
              <a:solidFill>
                <a:srgbClr val="FF6600"/>
              </a:solidFill>
            </a:endParaRPr>
          </a:p>
          <a:p>
            <a:endParaRPr lang="en-US" dirty="0">
              <a:solidFill>
                <a:srgbClr val="FF6600"/>
              </a:solidFill>
            </a:endParaRPr>
          </a:p>
          <a:p>
            <a:endParaRPr lang="en-US" dirty="0">
              <a:solidFill>
                <a:srgbClr val="FF6600"/>
              </a:solidFill>
            </a:endParaRPr>
          </a:p>
          <a:p>
            <a:endParaRPr lang="en-US" dirty="0">
              <a:solidFill>
                <a:srgbClr val="FF6600"/>
              </a:solidFill>
            </a:endParaRPr>
          </a:p>
          <a:p>
            <a:endParaRPr lang="en-US" dirty="0">
              <a:solidFill>
                <a:srgbClr val="FF6600"/>
              </a:solidFill>
            </a:endParaRPr>
          </a:p>
        </p:txBody>
      </p:sp>
      <p:sp>
        <p:nvSpPr>
          <p:cNvPr id="5" name="Slide Number Placeholder 4"/>
          <p:cNvSpPr>
            <a:spLocks noGrp="1"/>
          </p:cNvSpPr>
          <p:nvPr>
            <p:ph type="sldNum" sz="quarter" idx="4"/>
          </p:nvPr>
        </p:nvSpPr>
        <p:spPr>
          <a:prstGeom prst="rect">
            <a:avLst/>
          </a:prstGeom>
        </p:spPr>
        <p:txBody>
          <a:bodyPr/>
          <a:lstStyle/>
          <a:p>
            <a:pPr>
              <a:defRPr/>
            </a:pPr>
            <a:fld id="{4A89A230-9BBB-7B42-9234-3E28EED243EC}" type="slidenum">
              <a:rPr lang="en-US" smtClean="0"/>
              <a:pPr>
                <a:defRPr/>
              </a:pPr>
              <a:t>30</a:t>
            </a:fld>
            <a:endParaRPr lang="en-US"/>
          </a:p>
        </p:txBody>
      </p:sp>
      <p:sp>
        <p:nvSpPr>
          <p:cNvPr id="6"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pic>
        <p:nvPicPr>
          <p:cNvPr id="8" name="Content Placeholder 6" descr="Diagram, schematic&#10;&#10;Description automatically generated">
            <a:extLst>
              <a:ext uri="{FF2B5EF4-FFF2-40B4-BE49-F238E27FC236}">
                <a16:creationId xmlns:a16="http://schemas.microsoft.com/office/drawing/2014/main" id="{1EF1F815-D9EB-F44A-8703-2BDCA12C9F47}"/>
              </a:ext>
            </a:extLst>
          </p:cNvPr>
          <p:cNvPicPr>
            <a:picLocks noChangeAspect="1"/>
          </p:cNvPicPr>
          <p:nvPr/>
        </p:nvPicPr>
        <p:blipFill rotWithShape="1">
          <a:blip r:embed="rId2"/>
          <a:srcRect t="10620" b="13562"/>
          <a:stretch/>
        </p:blipFill>
        <p:spPr bwMode="auto">
          <a:xfrm>
            <a:off x="417786" y="1295400"/>
            <a:ext cx="8308427" cy="4724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pic>
        <p:nvPicPr>
          <p:cNvPr id="9" name="Content Placeholder 6" descr="Diagram, schematic&#10;&#10;Description automatically generated">
            <a:extLst>
              <a:ext uri="{FF2B5EF4-FFF2-40B4-BE49-F238E27FC236}">
                <a16:creationId xmlns:a16="http://schemas.microsoft.com/office/drawing/2014/main" id="{4C0499DC-2E40-CF44-863B-6A7516FFC3B1}"/>
              </a:ext>
            </a:extLst>
          </p:cNvPr>
          <p:cNvPicPr>
            <a:picLocks noChangeAspect="1"/>
          </p:cNvPicPr>
          <p:nvPr/>
        </p:nvPicPr>
        <p:blipFill rotWithShape="1">
          <a:blip r:embed="rId2"/>
          <a:srcRect l="50000" t="38747" r="44497" b="55139"/>
          <a:stretch/>
        </p:blipFill>
        <p:spPr bwMode="auto">
          <a:xfrm>
            <a:off x="7916919" y="4301359"/>
            <a:ext cx="457201" cy="381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pic>
        <p:nvPicPr>
          <p:cNvPr id="10" name="Content Placeholder 6" descr="Diagram, schematic&#10;&#10;Description automatically generated">
            <a:extLst>
              <a:ext uri="{FF2B5EF4-FFF2-40B4-BE49-F238E27FC236}">
                <a16:creationId xmlns:a16="http://schemas.microsoft.com/office/drawing/2014/main" id="{6D3B355B-C54E-6341-A292-3E1D9A3A3D82}"/>
              </a:ext>
            </a:extLst>
          </p:cNvPr>
          <p:cNvPicPr>
            <a:picLocks noChangeAspect="1"/>
          </p:cNvPicPr>
          <p:nvPr/>
        </p:nvPicPr>
        <p:blipFill rotWithShape="1">
          <a:blip r:embed="rId2"/>
          <a:srcRect l="91430" t="58059" b="35025"/>
          <a:stretch/>
        </p:blipFill>
        <p:spPr bwMode="auto">
          <a:xfrm>
            <a:off x="8370175" y="4272454"/>
            <a:ext cx="712075" cy="4309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180094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Gate</a:t>
            </a:r>
          </a:p>
        </p:txBody>
      </p:sp>
      <p:sp>
        <p:nvSpPr>
          <p:cNvPr id="3" name="Content Placeholder 2"/>
          <p:cNvSpPr>
            <a:spLocks noGrp="1"/>
          </p:cNvSpPr>
          <p:nvPr>
            <p:ph idx="1"/>
          </p:nvPr>
        </p:nvSpPr>
        <p:spPr/>
        <p:txBody>
          <a:bodyPr/>
          <a:lstStyle/>
          <a:p>
            <a:r>
              <a:rPr lang="en-US" dirty="0">
                <a:solidFill>
                  <a:srgbClr val="FF6600"/>
                </a:solidFill>
              </a:rPr>
              <a:t>(B) High </a:t>
            </a:r>
            <a:r>
              <a:rPr lang="en-US" dirty="0" err="1">
                <a:solidFill>
                  <a:srgbClr val="FF6600"/>
                </a:solidFill>
              </a:rPr>
              <a:t>fanin</a:t>
            </a:r>
            <a:r>
              <a:rPr lang="en-US" dirty="0">
                <a:solidFill>
                  <a:srgbClr val="FF6600"/>
                </a:solidFill>
              </a:rPr>
              <a:t>?</a:t>
            </a:r>
          </a:p>
        </p:txBody>
      </p:sp>
      <p:sp>
        <p:nvSpPr>
          <p:cNvPr id="5" name="Slide Number Placeholder 4"/>
          <p:cNvSpPr>
            <a:spLocks noGrp="1"/>
          </p:cNvSpPr>
          <p:nvPr>
            <p:ph type="sldNum" sz="quarter" idx="4"/>
          </p:nvPr>
        </p:nvSpPr>
        <p:spPr>
          <a:prstGeom prst="rect">
            <a:avLst/>
          </a:prstGeom>
        </p:spPr>
        <p:txBody>
          <a:bodyPr/>
          <a:lstStyle/>
          <a:p>
            <a:pPr>
              <a:defRPr/>
            </a:pPr>
            <a:fld id="{4A89A230-9BBB-7B42-9234-3E28EED243EC}" type="slidenum">
              <a:rPr lang="en-US" smtClean="0"/>
              <a:pPr>
                <a:defRPr/>
              </a:pPr>
              <a:t>31</a:t>
            </a:fld>
            <a:endParaRPr lang="en-US"/>
          </a:p>
        </p:txBody>
      </p:sp>
      <p:sp>
        <p:nvSpPr>
          <p:cNvPr id="6"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spTree>
    <p:extLst>
      <p:ext uri="{BB962C8B-B14F-4D97-AF65-F5344CB8AC3E}">
        <p14:creationId xmlns:p14="http://schemas.microsoft.com/office/powerpoint/2010/main" val="294915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Gate</a:t>
            </a:r>
          </a:p>
        </p:txBody>
      </p:sp>
      <p:sp>
        <p:nvSpPr>
          <p:cNvPr id="3" name="Content Placeholder 2"/>
          <p:cNvSpPr>
            <a:spLocks noGrp="1"/>
          </p:cNvSpPr>
          <p:nvPr>
            <p:ph idx="1"/>
          </p:nvPr>
        </p:nvSpPr>
        <p:spPr/>
        <p:txBody>
          <a:bodyPr/>
          <a:lstStyle/>
          <a:p>
            <a:r>
              <a:rPr lang="en-US" dirty="0">
                <a:solidFill>
                  <a:srgbClr val="FF6600"/>
                </a:solidFill>
              </a:rPr>
              <a:t>(C) Serial-Parallel?</a:t>
            </a:r>
          </a:p>
        </p:txBody>
      </p:sp>
      <p:sp>
        <p:nvSpPr>
          <p:cNvPr id="5" name="Slide Number Placeholder 4"/>
          <p:cNvSpPr>
            <a:spLocks noGrp="1"/>
          </p:cNvSpPr>
          <p:nvPr>
            <p:ph type="sldNum" sz="quarter" idx="4"/>
          </p:nvPr>
        </p:nvSpPr>
        <p:spPr>
          <a:prstGeom prst="rect">
            <a:avLst/>
          </a:prstGeom>
        </p:spPr>
        <p:txBody>
          <a:bodyPr/>
          <a:lstStyle/>
          <a:p>
            <a:pPr>
              <a:defRPr/>
            </a:pPr>
            <a:fld id="{4A89A230-9BBB-7B42-9234-3E28EED243EC}" type="slidenum">
              <a:rPr lang="en-US" smtClean="0"/>
              <a:pPr>
                <a:defRPr/>
              </a:pPr>
              <a:t>32</a:t>
            </a:fld>
            <a:endParaRPr lang="en-US"/>
          </a:p>
        </p:txBody>
      </p:sp>
      <p:sp>
        <p:nvSpPr>
          <p:cNvPr id="6"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spTree>
    <p:extLst>
      <p:ext uri="{BB962C8B-B14F-4D97-AF65-F5344CB8AC3E}">
        <p14:creationId xmlns:p14="http://schemas.microsoft.com/office/powerpoint/2010/main" val="211977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 Logic Family</a:t>
            </a:r>
          </a:p>
        </p:txBody>
      </p:sp>
      <p:sp>
        <p:nvSpPr>
          <p:cNvPr id="3" name="Content Placeholder 2"/>
          <p:cNvSpPr>
            <a:spLocks noGrp="1"/>
          </p:cNvSpPr>
          <p:nvPr>
            <p:ph idx="1"/>
          </p:nvPr>
        </p:nvSpPr>
        <p:spPr/>
        <p:txBody>
          <a:bodyPr/>
          <a:lstStyle/>
          <a:p>
            <a:r>
              <a:rPr lang="en-US" dirty="0"/>
              <a:t>Considerations for each logic family?</a:t>
            </a:r>
          </a:p>
          <a:p>
            <a:pPr lvl="1"/>
            <a:r>
              <a:rPr lang="en-US" dirty="0">
                <a:solidFill>
                  <a:srgbClr val="FF6600"/>
                </a:solidFill>
              </a:rPr>
              <a:t>CMOS</a:t>
            </a:r>
          </a:p>
          <a:p>
            <a:pPr lvl="1"/>
            <a:r>
              <a:rPr lang="en-US" dirty="0" err="1">
                <a:solidFill>
                  <a:srgbClr val="FF6600"/>
                </a:solidFill>
              </a:rPr>
              <a:t>Ratioed</a:t>
            </a:r>
            <a:r>
              <a:rPr lang="en-US" dirty="0">
                <a:solidFill>
                  <a:srgbClr val="FF6600"/>
                </a:solidFill>
              </a:rPr>
              <a:t> with PMOS load</a:t>
            </a:r>
          </a:p>
          <a:p>
            <a:pPr lvl="1"/>
            <a:r>
              <a:rPr lang="en-US" dirty="0" err="1">
                <a:solidFill>
                  <a:srgbClr val="FF6600"/>
                </a:solidFill>
              </a:rPr>
              <a:t>Ratioed</a:t>
            </a:r>
            <a:r>
              <a:rPr lang="en-US" dirty="0">
                <a:solidFill>
                  <a:srgbClr val="FF6600"/>
                </a:solidFill>
              </a:rPr>
              <a:t> with NMOS load</a:t>
            </a:r>
          </a:p>
          <a:p>
            <a:pPr lvl="1"/>
            <a:endParaRPr lang="en-US" dirty="0">
              <a:solidFill>
                <a:srgbClr val="FF6600"/>
              </a:solidFill>
            </a:endParaRPr>
          </a:p>
          <a:p>
            <a:r>
              <a:rPr lang="en-US" dirty="0" err="1">
                <a:solidFill>
                  <a:srgbClr val="FF6600"/>
                </a:solidFill>
              </a:rPr>
              <a:t>Ratioed</a:t>
            </a:r>
            <a:r>
              <a:rPr lang="en-US" dirty="0">
                <a:solidFill>
                  <a:srgbClr val="FF6600"/>
                </a:solidFill>
              </a:rPr>
              <a:t> Logic</a:t>
            </a:r>
          </a:p>
          <a:p>
            <a:pPr lvl="1"/>
            <a:r>
              <a:rPr lang="en-US" dirty="0">
                <a:solidFill>
                  <a:srgbClr val="FF6600"/>
                </a:solidFill>
              </a:rPr>
              <a:t>Reduced </a:t>
            </a:r>
            <a:r>
              <a:rPr lang="en-US" dirty="0" err="1">
                <a:solidFill>
                  <a:srgbClr val="FF6600"/>
                </a:solidFill>
              </a:rPr>
              <a:t>C</a:t>
            </a:r>
            <a:r>
              <a:rPr lang="en-US" baseline="-25000" dirty="0" err="1">
                <a:solidFill>
                  <a:srgbClr val="FF6600"/>
                </a:solidFill>
              </a:rPr>
              <a:t>loads</a:t>
            </a:r>
            <a:r>
              <a:rPr lang="en-US" dirty="0">
                <a:solidFill>
                  <a:srgbClr val="FF6600"/>
                </a:solidFill>
              </a:rPr>
              <a:t> result in lower switching power (</a:t>
            </a:r>
            <a:r>
              <a:rPr lang="en-US" dirty="0" err="1">
                <a:solidFill>
                  <a:srgbClr val="FF6600"/>
                </a:solidFill>
              </a:rPr>
              <a:t>P</a:t>
            </a:r>
            <a:r>
              <a:rPr lang="en-US" baseline="-25000" dirty="0" err="1">
                <a:solidFill>
                  <a:srgbClr val="FF6600"/>
                </a:solidFill>
              </a:rPr>
              <a:t>dyn</a:t>
            </a:r>
            <a:r>
              <a:rPr lang="en-US" dirty="0">
                <a:solidFill>
                  <a:srgbClr val="FF6600"/>
                </a:solidFill>
              </a:rPr>
              <a:t> </a:t>
            </a:r>
            <a:r>
              <a:rPr lang="en-US" dirty="0">
                <a:solidFill>
                  <a:srgbClr val="FF6600"/>
                </a:solidFill>
                <a:latin typeface="Wingdings"/>
                <a:ea typeface="Wingdings"/>
                <a:cs typeface="Wingdings"/>
                <a:sym typeface="Wingdings"/>
              </a:rPr>
              <a:t></a:t>
            </a:r>
            <a:r>
              <a:rPr lang="en-US" dirty="0">
                <a:solidFill>
                  <a:srgbClr val="FF6600"/>
                </a:solidFill>
                <a:latin typeface="Garamond"/>
                <a:ea typeface="Wingdings"/>
                <a:cs typeface="Garamond"/>
                <a:sym typeface="Wingdings"/>
              </a:rPr>
              <a:t>)</a:t>
            </a:r>
          </a:p>
          <a:p>
            <a:pPr lvl="1"/>
            <a:r>
              <a:rPr lang="en-US" dirty="0">
                <a:solidFill>
                  <a:srgbClr val="FF6600"/>
                </a:solidFill>
                <a:latin typeface="Garamond"/>
                <a:cs typeface="Garamond"/>
              </a:rPr>
              <a:t>Increased static power</a:t>
            </a:r>
          </a:p>
        </p:txBody>
      </p:sp>
      <p:sp>
        <p:nvSpPr>
          <p:cNvPr id="5" name="Slide Number Placeholder 4"/>
          <p:cNvSpPr>
            <a:spLocks noGrp="1"/>
          </p:cNvSpPr>
          <p:nvPr>
            <p:ph type="sldNum" sz="quarter" idx="4"/>
          </p:nvPr>
        </p:nvSpPr>
        <p:spPr>
          <a:prstGeom prst="rect">
            <a:avLst/>
          </a:prstGeom>
        </p:spPr>
        <p:txBody>
          <a:bodyPr/>
          <a:lstStyle/>
          <a:p>
            <a:pPr>
              <a:defRPr/>
            </a:pPr>
            <a:fld id="{4A89A230-9BBB-7B42-9234-3E28EED243EC}" type="slidenum">
              <a:rPr lang="en-US" smtClean="0"/>
              <a:pPr>
                <a:defRPr/>
              </a:pPr>
              <a:t>33</a:t>
            </a:fld>
            <a:endParaRPr lang="en-US"/>
          </a:p>
        </p:txBody>
      </p:sp>
      <p:sp>
        <p:nvSpPr>
          <p:cNvPr id="6"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spTree>
    <p:extLst>
      <p:ext uri="{BB962C8B-B14F-4D97-AF65-F5344CB8AC3E}">
        <p14:creationId xmlns:p14="http://schemas.microsoft.com/office/powerpoint/2010/main" val="177832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 Sizing</a:t>
            </a:r>
          </a:p>
        </p:txBody>
      </p:sp>
      <p:sp>
        <p:nvSpPr>
          <p:cNvPr id="3" name="Content Placeholder 2"/>
          <p:cNvSpPr>
            <a:spLocks noGrp="1"/>
          </p:cNvSpPr>
          <p:nvPr>
            <p:ph idx="1"/>
          </p:nvPr>
        </p:nvSpPr>
        <p:spPr/>
        <p:txBody>
          <a:bodyPr/>
          <a:lstStyle/>
          <a:p>
            <a:r>
              <a:rPr lang="en-US" dirty="0">
                <a:solidFill>
                  <a:srgbClr val="FF6600"/>
                </a:solidFill>
              </a:rPr>
              <a:t>How do we want to size gates?</a:t>
            </a:r>
          </a:p>
          <a:p>
            <a:pPr lvl="1"/>
            <a:r>
              <a:rPr lang="en-US" dirty="0">
                <a:solidFill>
                  <a:srgbClr val="FF6600"/>
                </a:solidFill>
              </a:rPr>
              <a:t>Sizing transistors up will reduce delay </a:t>
            </a:r>
            <a:r>
              <a:rPr lang="en-US" dirty="0">
                <a:solidFill>
                  <a:srgbClr val="FF6600"/>
                </a:solidFill>
                <a:sym typeface="Wingdings"/>
              </a:rPr>
              <a:t> </a:t>
            </a:r>
          </a:p>
          <a:p>
            <a:pPr lvl="2"/>
            <a:r>
              <a:rPr lang="en-US" dirty="0">
                <a:solidFill>
                  <a:srgbClr val="FF6600"/>
                </a:solidFill>
                <a:sym typeface="Wingdings"/>
              </a:rPr>
              <a:t>Reduces short circuit power</a:t>
            </a:r>
          </a:p>
          <a:p>
            <a:pPr lvl="2"/>
            <a:endParaRPr lang="en-US" dirty="0">
              <a:solidFill>
                <a:srgbClr val="FF6600"/>
              </a:solidFill>
              <a:sym typeface="Wingdings"/>
            </a:endParaRPr>
          </a:p>
          <a:p>
            <a:pPr lvl="2"/>
            <a:endParaRPr lang="en-US" dirty="0">
              <a:solidFill>
                <a:srgbClr val="FF6600"/>
              </a:solidFill>
              <a:sym typeface="Wingdings"/>
            </a:endParaRPr>
          </a:p>
          <a:p>
            <a:pPr lvl="2"/>
            <a:endParaRPr lang="en-US" dirty="0">
              <a:solidFill>
                <a:srgbClr val="FF6600"/>
              </a:solidFill>
              <a:sym typeface="Wingdings"/>
            </a:endParaRPr>
          </a:p>
          <a:p>
            <a:pPr lvl="2"/>
            <a:r>
              <a:rPr lang="en-US" dirty="0">
                <a:solidFill>
                  <a:srgbClr val="FF6600"/>
                </a:solidFill>
                <a:sym typeface="Wingdings"/>
              </a:rPr>
              <a:t>Increases dynamic power</a:t>
            </a:r>
            <a:endParaRPr lang="en-US" dirty="0">
              <a:solidFill>
                <a:srgbClr val="FF6600"/>
              </a:solidFill>
            </a:endParaRPr>
          </a:p>
        </p:txBody>
      </p:sp>
      <p:sp>
        <p:nvSpPr>
          <p:cNvPr id="5" name="Slide Number Placeholder 4"/>
          <p:cNvSpPr>
            <a:spLocks noGrp="1"/>
          </p:cNvSpPr>
          <p:nvPr>
            <p:ph type="sldNum" sz="quarter" idx="4"/>
          </p:nvPr>
        </p:nvSpPr>
        <p:spPr>
          <a:prstGeom prst="rect">
            <a:avLst/>
          </a:prstGeom>
        </p:spPr>
        <p:txBody>
          <a:bodyPr/>
          <a:lstStyle/>
          <a:p>
            <a:pPr>
              <a:defRPr/>
            </a:pPr>
            <a:fld id="{4A89A230-9BBB-7B42-9234-3E28EED243EC}" type="slidenum">
              <a:rPr lang="en-US" smtClean="0"/>
              <a:pPr>
                <a:defRPr/>
              </a:pPr>
              <a:t>34</a:t>
            </a:fld>
            <a:endParaRPr lang="en-US"/>
          </a:p>
        </p:txBody>
      </p:sp>
      <p:sp>
        <p:nvSpPr>
          <p:cNvPr id="6"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graphicFrame>
        <p:nvGraphicFramePr>
          <p:cNvPr id="7" name="Object 2"/>
          <p:cNvGraphicFramePr>
            <a:graphicFrameLocks noChangeAspect="1"/>
          </p:cNvGraphicFramePr>
          <p:nvPr>
            <p:extLst>
              <p:ext uri="{D42A27DB-BD31-4B8C-83A1-F6EECF244321}">
                <p14:modId xmlns:p14="http://schemas.microsoft.com/office/powerpoint/2010/main" val="1786563630"/>
              </p:ext>
            </p:extLst>
          </p:nvPr>
        </p:nvGraphicFramePr>
        <p:xfrm>
          <a:off x="2738085" y="2563851"/>
          <a:ext cx="3129315" cy="788949"/>
        </p:xfrm>
        <a:graphic>
          <a:graphicData uri="http://schemas.openxmlformats.org/presentationml/2006/ole">
            <mc:AlternateContent xmlns:mc="http://schemas.openxmlformats.org/markup-compatibility/2006">
              <mc:Choice xmlns:v="urn:schemas-microsoft-com:vml" Requires="v">
                <p:oleObj spid="_x0000_s25659" name="Equation" r:id="rId3" imgW="1663700" imgH="419100" progId="Equation.3">
                  <p:embed/>
                </p:oleObj>
              </mc:Choice>
              <mc:Fallback>
                <p:oleObj name="Equation" r:id="rId3" imgW="16637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085" y="2563851"/>
                        <a:ext cx="3129315" cy="788949"/>
                      </a:xfrm>
                      <a:prstGeom prst="rect">
                        <a:avLst/>
                      </a:prstGeom>
                      <a:noFill/>
                    </p:spPr>
                  </p:pic>
                </p:oleObj>
              </mc:Fallback>
            </mc:AlternateContent>
          </a:graphicData>
        </a:graphic>
      </p:graphicFrame>
    </p:spTree>
    <p:extLst>
      <p:ext uri="{BB962C8B-B14F-4D97-AF65-F5344CB8AC3E}">
        <p14:creationId xmlns:p14="http://schemas.microsoft.com/office/powerpoint/2010/main" val="3765819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dirty="0"/>
              <a:t>(F) Reduce </a:t>
            </a:r>
            <a:r>
              <a:rPr lang="en-US" dirty="0" err="1"/>
              <a:t>Vdd</a:t>
            </a:r>
            <a:endParaRPr lang="en-US" dirty="0"/>
          </a:p>
        </p:txBody>
      </p:sp>
      <p:sp>
        <p:nvSpPr>
          <p:cNvPr id="56323" name="Content Placeholder 2"/>
          <p:cNvSpPr>
            <a:spLocks noGrp="1"/>
          </p:cNvSpPr>
          <p:nvPr>
            <p:ph idx="1"/>
          </p:nvPr>
        </p:nvSpPr>
        <p:spPr/>
        <p:txBody>
          <a:bodyPr/>
          <a:lstStyle/>
          <a:p>
            <a:r>
              <a:rPr lang="en-US" dirty="0"/>
              <a:t>What happens as reduce V?</a:t>
            </a:r>
          </a:p>
          <a:p>
            <a:pPr lvl="1"/>
            <a:r>
              <a:rPr lang="en-US" dirty="0">
                <a:solidFill>
                  <a:srgbClr val="FF6600"/>
                </a:solidFill>
              </a:rPr>
              <a:t>Energy?</a:t>
            </a:r>
          </a:p>
          <a:p>
            <a:pPr lvl="2"/>
            <a:r>
              <a:rPr lang="en-US" dirty="0">
                <a:solidFill>
                  <a:srgbClr val="FF6600"/>
                </a:solidFill>
              </a:rPr>
              <a:t>Dynamic </a:t>
            </a:r>
            <a:r>
              <a:rPr lang="en-US" dirty="0">
                <a:solidFill>
                  <a:srgbClr val="FF6600"/>
                </a:solidFill>
                <a:latin typeface="Wingdings"/>
                <a:ea typeface="Wingdings"/>
                <a:cs typeface="Wingdings"/>
                <a:sym typeface="Wingdings"/>
              </a:rPr>
              <a:t></a:t>
            </a:r>
            <a:endParaRPr lang="en-US" dirty="0">
              <a:solidFill>
                <a:srgbClr val="FF6600"/>
              </a:solidFill>
            </a:endParaRPr>
          </a:p>
          <a:p>
            <a:pPr lvl="2"/>
            <a:r>
              <a:rPr lang="en-US" dirty="0">
                <a:solidFill>
                  <a:srgbClr val="FF6600"/>
                </a:solidFill>
              </a:rPr>
              <a:t>Static </a:t>
            </a:r>
            <a:r>
              <a:rPr lang="en-US" dirty="0">
                <a:solidFill>
                  <a:srgbClr val="FF6600"/>
                </a:solidFill>
                <a:latin typeface="Wingdings"/>
                <a:ea typeface="Wingdings"/>
                <a:cs typeface="Wingdings"/>
                <a:sym typeface="Wingdings"/>
              </a:rPr>
              <a:t></a:t>
            </a:r>
            <a:endParaRPr lang="en-US" dirty="0">
              <a:solidFill>
                <a:srgbClr val="FF6600"/>
              </a:solidFill>
            </a:endParaRPr>
          </a:p>
          <a:p>
            <a:pPr lvl="1"/>
            <a:r>
              <a:rPr lang="en-US" dirty="0">
                <a:solidFill>
                  <a:srgbClr val="FF6600"/>
                </a:solidFill>
              </a:rPr>
              <a:t>Switching Delay? </a:t>
            </a:r>
            <a:r>
              <a:rPr lang="en-US" dirty="0">
                <a:solidFill>
                  <a:srgbClr val="FF6600"/>
                </a:solidFill>
                <a:latin typeface="Wingdings"/>
                <a:ea typeface="Wingdings"/>
                <a:cs typeface="Wingdings"/>
                <a:sym typeface="Wingdings"/>
              </a:rPr>
              <a:t></a:t>
            </a:r>
            <a:endParaRPr lang="en-US" dirty="0">
              <a:solidFill>
                <a:srgbClr val="FF6600"/>
              </a:solidFill>
            </a:endParaRPr>
          </a:p>
          <a:p>
            <a:pPr lvl="1"/>
            <a:endParaRPr lang="en-US" dirty="0">
              <a:solidFill>
                <a:srgbClr val="FF6600"/>
              </a:solidFill>
            </a:endParaRPr>
          </a:p>
          <a:p>
            <a:pPr>
              <a:buFont typeface="Wingdings" charset="2"/>
              <a:buChar char="§"/>
            </a:pPr>
            <a:r>
              <a:rPr lang="en-US" sz="2400" dirty="0">
                <a:latin typeface="Symbol" charset="2"/>
              </a:rPr>
              <a:t> </a:t>
            </a:r>
            <a:r>
              <a:rPr lang="en-US" sz="2400" dirty="0" err="1">
                <a:latin typeface="Symbol" charset="2"/>
              </a:rPr>
              <a:t>t</a:t>
            </a:r>
            <a:r>
              <a:rPr lang="en-US" sz="2400" baseline="-25000" dirty="0" err="1"/>
              <a:t>gd</a:t>
            </a:r>
            <a:r>
              <a:rPr lang="en-US" sz="2400" dirty="0"/>
              <a:t>=Q/I=(CV)/I</a:t>
            </a:r>
          </a:p>
          <a:p>
            <a:pPr>
              <a:buFont typeface="Wingdings" charset="2"/>
              <a:buChar char="§"/>
            </a:pPr>
            <a:r>
              <a:rPr lang="en-US" sz="2400" dirty="0">
                <a:solidFill>
                  <a:srgbClr val="000000"/>
                </a:solidFill>
              </a:rPr>
              <a:t>I</a:t>
            </a:r>
            <a:r>
              <a:rPr lang="en-US" sz="2400" baseline="-25000" dirty="0">
                <a:solidFill>
                  <a:srgbClr val="000000"/>
                </a:solidFill>
              </a:rPr>
              <a:t>d</a:t>
            </a:r>
            <a:r>
              <a:rPr lang="en-US" sz="2400" dirty="0">
                <a:solidFill>
                  <a:srgbClr val="000000"/>
                </a:solidFill>
              </a:rPr>
              <a:t>=(</a:t>
            </a:r>
            <a:r>
              <a:rPr lang="en-US" sz="2400" dirty="0" err="1">
                <a:solidFill>
                  <a:srgbClr val="000000"/>
                </a:solidFill>
                <a:latin typeface="Symbol" charset="2"/>
              </a:rPr>
              <a:t>m</a:t>
            </a:r>
            <a:r>
              <a:rPr lang="en-US" sz="2400" dirty="0" err="1">
                <a:solidFill>
                  <a:srgbClr val="000000"/>
                </a:solidFill>
              </a:rPr>
              <a:t>C</a:t>
            </a:r>
            <a:r>
              <a:rPr lang="en-US" sz="2400" baseline="-25000" dirty="0" err="1">
                <a:solidFill>
                  <a:srgbClr val="000000"/>
                </a:solidFill>
              </a:rPr>
              <a:t>OX</a:t>
            </a:r>
            <a:r>
              <a:rPr lang="en-US" sz="2400" dirty="0">
                <a:solidFill>
                  <a:srgbClr val="000000"/>
                </a:solidFill>
              </a:rPr>
              <a:t>/2)(W/L)(</a:t>
            </a:r>
            <a:r>
              <a:rPr lang="en-US" sz="2400" dirty="0" err="1">
                <a:solidFill>
                  <a:srgbClr val="000000"/>
                </a:solidFill>
              </a:rPr>
              <a:t>V</a:t>
            </a:r>
            <a:r>
              <a:rPr lang="en-US" sz="2400" baseline="-25000" dirty="0" err="1">
                <a:solidFill>
                  <a:srgbClr val="000000"/>
                </a:solidFill>
              </a:rPr>
              <a:t>gs</a:t>
            </a:r>
            <a:r>
              <a:rPr lang="en-US" sz="2400" dirty="0">
                <a:solidFill>
                  <a:srgbClr val="000000"/>
                </a:solidFill>
              </a:rPr>
              <a:t>-V</a:t>
            </a:r>
            <a:r>
              <a:rPr lang="en-US" sz="2400" baseline="-25000" dirty="0">
                <a:solidFill>
                  <a:srgbClr val="000000"/>
                </a:solidFill>
              </a:rPr>
              <a:t>TH</a:t>
            </a:r>
            <a:r>
              <a:rPr lang="en-US" sz="2400" dirty="0">
                <a:solidFill>
                  <a:srgbClr val="000000"/>
                </a:solidFill>
              </a:rPr>
              <a:t>)</a:t>
            </a:r>
            <a:r>
              <a:rPr lang="en-US" sz="2400" baseline="30000" dirty="0">
                <a:solidFill>
                  <a:srgbClr val="000000"/>
                </a:solidFill>
              </a:rPr>
              <a:t>2</a:t>
            </a:r>
          </a:p>
          <a:p>
            <a:pPr>
              <a:buFont typeface="Wingdings" charset="2"/>
              <a:buChar char="§"/>
            </a:pPr>
            <a:r>
              <a:rPr lang="en-US" sz="2400" dirty="0" err="1">
                <a:solidFill>
                  <a:srgbClr val="FF6600"/>
                </a:solidFill>
                <a:latin typeface="Symbol" charset="2"/>
              </a:rPr>
              <a:t>t</a:t>
            </a:r>
            <a:r>
              <a:rPr lang="en-US" sz="2400" baseline="-25000" dirty="0" err="1">
                <a:solidFill>
                  <a:srgbClr val="FF6600"/>
                </a:solidFill>
              </a:rPr>
              <a:t>gd</a:t>
            </a:r>
            <a:r>
              <a:rPr lang="en-US" sz="2400" baseline="-25000" dirty="0">
                <a:solidFill>
                  <a:srgbClr val="FF6600"/>
                </a:solidFill>
              </a:rPr>
              <a:t> </a:t>
            </a:r>
            <a:r>
              <a:rPr lang="en-US" sz="2400" dirty="0">
                <a:solidFill>
                  <a:srgbClr val="FF6600"/>
                </a:solidFill>
              </a:rPr>
              <a:t> impact?</a:t>
            </a:r>
            <a:endParaRPr lang="en-US" sz="2400" dirty="0">
              <a:solidFill>
                <a:srgbClr val="FF6600"/>
              </a:solidFill>
              <a:latin typeface="Symbol" charset="2"/>
            </a:endParaRPr>
          </a:p>
          <a:p>
            <a:pPr>
              <a:buFont typeface="Wingdings" charset="2"/>
              <a:buChar char="§"/>
            </a:pPr>
            <a:r>
              <a:rPr lang="en-US" sz="2400" dirty="0" err="1">
                <a:latin typeface="Symbol" charset="2"/>
              </a:rPr>
              <a:t>t</a:t>
            </a:r>
            <a:r>
              <a:rPr lang="en-US" sz="2400" baseline="-25000" dirty="0" err="1"/>
              <a:t>gd</a:t>
            </a:r>
            <a:r>
              <a:rPr lang="en-US" sz="2400" baseline="-25000" dirty="0"/>
              <a:t> </a:t>
            </a:r>
            <a:r>
              <a:rPr lang="en-US" sz="2400" dirty="0"/>
              <a:t>α 1/V</a:t>
            </a:r>
            <a:r>
              <a:rPr lang="en-US" sz="2400" dirty="0">
                <a:solidFill>
                  <a:srgbClr val="000000"/>
                </a:solidFill>
              </a:rPr>
              <a:t> </a:t>
            </a:r>
          </a:p>
          <a:p>
            <a:pPr>
              <a:buFont typeface="Wingdings" charset="2"/>
              <a:buChar char="§"/>
            </a:pPr>
            <a:endParaRPr lang="en-US" sz="1100" dirty="0">
              <a:solidFill>
                <a:srgbClr val="000000"/>
              </a:solidFill>
            </a:endParaRPr>
          </a:p>
          <a:p>
            <a:pPr>
              <a:buFont typeface="Wingdings" charset="2"/>
              <a:buChar char="§"/>
            </a:pPr>
            <a:r>
              <a:rPr lang="en-US" dirty="0">
                <a:solidFill>
                  <a:srgbClr val="FF6600"/>
                </a:solidFill>
              </a:rPr>
              <a:t>Limit on </a:t>
            </a:r>
            <a:r>
              <a:rPr lang="en-US" dirty="0" err="1">
                <a:solidFill>
                  <a:srgbClr val="FF6600"/>
                </a:solidFill>
              </a:rPr>
              <a:t>Vdd</a:t>
            </a:r>
            <a:r>
              <a:rPr lang="en-US" dirty="0">
                <a:solidFill>
                  <a:srgbClr val="FF6600"/>
                </a:solidFill>
              </a:rPr>
              <a:t>?</a:t>
            </a:r>
            <a:endParaRPr lang="en-US" sz="3200" dirty="0">
              <a:solidFill>
                <a:srgbClr val="FF6600"/>
              </a:solidFill>
            </a:endParaRPr>
          </a:p>
          <a:p>
            <a:pPr lvl="1"/>
            <a:endParaRPr lang="en-US" dirty="0">
              <a:solidFill>
                <a:srgbClr val="FF6600"/>
              </a:solidFill>
            </a:endParaRPr>
          </a:p>
          <a:p>
            <a:pPr lvl="2"/>
            <a:endParaRPr lang="en-US" dirty="0">
              <a:solidFill>
                <a:srgbClr val="FF6600"/>
              </a:solidFill>
            </a:endParaRPr>
          </a:p>
          <a:p>
            <a:pPr lvl="1"/>
            <a:endParaRPr lang="en-US" dirty="0"/>
          </a:p>
        </p:txBody>
      </p:sp>
      <p:sp>
        <p:nvSpPr>
          <p:cNvPr id="5" name="Slide Number Placeholder 4"/>
          <p:cNvSpPr>
            <a:spLocks noGrp="1"/>
          </p:cNvSpPr>
          <p:nvPr>
            <p:ph type="sldNum" sz="quarter" idx="4"/>
          </p:nvPr>
        </p:nvSpPr>
        <p:spPr>
          <a:prstGeom prst="rect">
            <a:avLst/>
          </a:prstGeom>
        </p:spPr>
        <p:txBody>
          <a:bodyPr/>
          <a:lstStyle/>
          <a:p>
            <a:pPr>
              <a:defRPr/>
            </a:pPr>
            <a:fld id="{F0041D92-7F91-7646-A8BB-5AC83B00E567}" type="slidenum">
              <a:rPr lang="en-US" smtClean="0"/>
              <a:pPr>
                <a:defRPr/>
              </a:pPr>
              <a:t>35</a:t>
            </a:fld>
            <a:endParaRPr lang="en-US"/>
          </a:p>
        </p:txBody>
      </p:sp>
      <p:sp>
        <p:nvSpPr>
          <p:cNvPr id="6"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pic>
        <p:nvPicPr>
          <p:cNvPr id="7" name="Picture 4" descr="charge_cap"/>
          <p:cNvPicPr>
            <a:picLocks noChangeAspect="1" noChangeArrowheads="1"/>
          </p:cNvPicPr>
          <p:nvPr/>
        </p:nvPicPr>
        <p:blipFill>
          <a:blip r:embed="rId2"/>
          <a:srcRect/>
          <a:stretch>
            <a:fillRect/>
          </a:stretch>
        </p:blipFill>
        <p:spPr bwMode="auto">
          <a:xfrm>
            <a:off x="6705600" y="1447800"/>
            <a:ext cx="2278530" cy="3657600"/>
          </a:xfrm>
          <a:prstGeom prst="rect">
            <a:avLst/>
          </a:prstGeom>
          <a:noFill/>
          <a:ln w="9525">
            <a:noFill/>
            <a:miter lim="800000"/>
            <a:headEnd/>
            <a:tailEnd/>
          </a:ln>
        </p:spPr>
      </p:pic>
    </p:spTree>
    <p:extLst>
      <p:ext uri="{BB962C8B-B14F-4D97-AF65-F5344CB8AC3E}">
        <p14:creationId xmlns:p14="http://schemas.microsoft.com/office/powerpoint/2010/main" val="2115177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 Increase </a:t>
            </a:r>
            <a:r>
              <a:rPr lang="en-US" dirty="0" err="1"/>
              <a:t>V</a:t>
            </a:r>
            <a:r>
              <a:rPr lang="en-US" baseline="-25000" dirty="0" err="1"/>
              <a:t>th</a:t>
            </a:r>
            <a:r>
              <a:rPr lang="en-US" dirty="0"/>
              <a:t>?</a:t>
            </a:r>
          </a:p>
        </p:txBody>
      </p:sp>
      <p:sp>
        <p:nvSpPr>
          <p:cNvPr id="3" name="Content Placeholder 2"/>
          <p:cNvSpPr>
            <a:spLocks noGrp="1"/>
          </p:cNvSpPr>
          <p:nvPr>
            <p:ph idx="1"/>
          </p:nvPr>
        </p:nvSpPr>
        <p:spPr/>
        <p:txBody>
          <a:bodyPr/>
          <a:lstStyle/>
          <a:p>
            <a:r>
              <a:rPr lang="en-US" dirty="0">
                <a:solidFill>
                  <a:srgbClr val="FF6600"/>
                </a:solidFill>
              </a:rPr>
              <a:t>What is impact of increasing threshold on </a:t>
            </a:r>
          </a:p>
          <a:p>
            <a:pPr lvl="1"/>
            <a:r>
              <a:rPr lang="en-US" dirty="0">
                <a:solidFill>
                  <a:srgbClr val="FF6600"/>
                </a:solidFill>
              </a:rPr>
              <a:t>Dynamic Energy? </a:t>
            </a:r>
            <a:r>
              <a:rPr lang="en-US" dirty="0">
                <a:solidFill>
                  <a:srgbClr val="FF6600"/>
                </a:solidFill>
                <a:latin typeface="Wingdings"/>
                <a:ea typeface="Wingdings"/>
                <a:cs typeface="Wingdings"/>
                <a:sym typeface="Wingdings"/>
              </a:rPr>
              <a:t></a:t>
            </a:r>
            <a:endParaRPr lang="en-US" dirty="0">
              <a:solidFill>
                <a:srgbClr val="FF6600"/>
              </a:solidFill>
            </a:endParaRPr>
          </a:p>
          <a:p>
            <a:pPr lvl="1"/>
            <a:r>
              <a:rPr lang="en-US" dirty="0">
                <a:solidFill>
                  <a:srgbClr val="FF6600"/>
                </a:solidFill>
              </a:rPr>
              <a:t>Leakage Energy? </a:t>
            </a:r>
            <a:r>
              <a:rPr lang="en-US" dirty="0">
                <a:solidFill>
                  <a:srgbClr val="FF6600"/>
                </a:solidFill>
                <a:latin typeface="Wingdings"/>
                <a:ea typeface="Wingdings"/>
                <a:cs typeface="Wingdings"/>
                <a:sym typeface="Wingdings"/>
              </a:rPr>
              <a:t></a:t>
            </a:r>
            <a:endParaRPr lang="en-US" dirty="0">
              <a:solidFill>
                <a:srgbClr val="FF6600"/>
              </a:solidFill>
            </a:endParaRPr>
          </a:p>
          <a:p>
            <a:pPr lvl="1"/>
            <a:r>
              <a:rPr lang="en-US" dirty="0">
                <a:solidFill>
                  <a:srgbClr val="FF6600"/>
                </a:solidFill>
              </a:rPr>
              <a:t>Delay? </a:t>
            </a:r>
            <a:r>
              <a:rPr lang="en-US" dirty="0">
                <a:solidFill>
                  <a:srgbClr val="FF6600"/>
                </a:solidFill>
                <a:latin typeface="Wingdings"/>
                <a:ea typeface="Wingdings"/>
                <a:cs typeface="Wingdings"/>
                <a:sym typeface="Wingdings"/>
              </a:rPr>
              <a:t></a:t>
            </a:r>
            <a:endParaRPr lang="en-US" dirty="0">
              <a:solidFill>
                <a:srgbClr val="FF6600"/>
              </a:solidFill>
            </a:endParaRPr>
          </a:p>
          <a:p>
            <a:pPr lvl="1"/>
            <a:endParaRPr lang="en-US" dirty="0">
              <a:solidFill>
                <a:srgbClr val="FF6600"/>
              </a:solidFill>
            </a:endParaRPr>
          </a:p>
          <a:p>
            <a:pPr>
              <a:buFont typeface="Wingdings" charset="2"/>
              <a:buChar char="§"/>
            </a:pPr>
            <a:r>
              <a:rPr lang="en-US" sz="2400" dirty="0" err="1">
                <a:latin typeface="Symbol" charset="2"/>
              </a:rPr>
              <a:t>t</a:t>
            </a:r>
            <a:r>
              <a:rPr lang="en-US" sz="2400" baseline="-25000" dirty="0" err="1"/>
              <a:t>gd</a:t>
            </a:r>
            <a:r>
              <a:rPr lang="en-US" sz="2400" dirty="0"/>
              <a:t>=Q/I=(CV)/I</a:t>
            </a:r>
          </a:p>
          <a:p>
            <a:pPr>
              <a:buFont typeface="Wingdings" charset="2"/>
              <a:buChar char="§"/>
            </a:pPr>
            <a:r>
              <a:rPr lang="en-US" sz="2400" dirty="0">
                <a:solidFill>
                  <a:srgbClr val="000000"/>
                </a:solidFill>
              </a:rPr>
              <a:t>I</a:t>
            </a:r>
            <a:r>
              <a:rPr lang="en-US" sz="2400" baseline="-25000" dirty="0">
                <a:solidFill>
                  <a:srgbClr val="000000"/>
                </a:solidFill>
              </a:rPr>
              <a:t>ds</a:t>
            </a:r>
            <a:r>
              <a:rPr lang="en-US" sz="2400" dirty="0">
                <a:solidFill>
                  <a:srgbClr val="000000"/>
                </a:solidFill>
              </a:rPr>
              <a:t>=(</a:t>
            </a:r>
            <a:r>
              <a:rPr lang="en-US" sz="2400" dirty="0" err="1">
                <a:solidFill>
                  <a:srgbClr val="000000"/>
                </a:solidFill>
                <a:latin typeface="Symbol" charset="2"/>
                <a:cs typeface="Symbol" charset="2"/>
              </a:rPr>
              <a:t>n</a:t>
            </a:r>
            <a:r>
              <a:rPr lang="en-US" sz="2400" baseline="-25000" dirty="0" err="1">
                <a:solidFill>
                  <a:srgbClr val="000000"/>
                </a:solidFill>
                <a:cs typeface="Symbol" charset="2"/>
              </a:rPr>
              <a:t>sat</a:t>
            </a:r>
            <a:r>
              <a:rPr lang="en-US" sz="2400" dirty="0" err="1">
                <a:solidFill>
                  <a:srgbClr val="000000"/>
                </a:solidFill>
                <a:cs typeface="Symbol" charset="2"/>
              </a:rPr>
              <a:t>C</a:t>
            </a:r>
            <a:r>
              <a:rPr lang="en-US" sz="2400" baseline="-25000" dirty="0" err="1">
                <a:solidFill>
                  <a:srgbClr val="000000"/>
                </a:solidFill>
                <a:cs typeface="Symbol" charset="2"/>
              </a:rPr>
              <a:t>OX</a:t>
            </a:r>
            <a:r>
              <a:rPr lang="en-US" sz="2400" dirty="0">
                <a:solidFill>
                  <a:srgbClr val="000000"/>
                </a:solidFill>
              </a:rPr>
              <a:t>)(W)(</a:t>
            </a:r>
            <a:r>
              <a:rPr lang="en-US" sz="2400" dirty="0" err="1">
                <a:solidFill>
                  <a:srgbClr val="000000"/>
                </a:solidFill>
              </a:rPr>
              <a:t>V</a:t>
            </a:r>
            <a:r>
              <a:rPr lang="en-US" sz="2400" baseline="-25000" dirty="0" err="1">
                <a:solidFill>
                  <a:srgbClr val="000000"/>
                </a:solidFill>
              </a:rPr>
              <a:t>gs</a:t>
            </a:r>
            <a:r>
              <a:rPr lang="en-US" sz="2400" dirty="0">
                <a:solidFill>
                  <a:srgbClr val="000000"/>
                </a:solidFill>
              </a:rPr>
              <a:t>-V</a:t>
            </a:r>
            <a:r>
              <a:rPr lang="en-US" sz="2400" baseline="-25000" dirty="0">
                <a:solidFill>
                  <a:srgbClr val="000000"/>
                </a:solidFill>
              </a:rPr>
              <a:t>TH</a:t>
            </a:r>
            <a:r>
              <a:rPr lang="en-US" sz="2400" dirty="0">
                <a:solidFill>
                  <a:srgbClr val="000000"/>
                </a:solidFill>
              </a:rPr>
              <a:t>-V</a:t>
            </a:r>
            <a:r>
              <a:rPr lang="en-US" sz="2400" baseline="-25000" dirty="0">
                <a:solidFill>
                  <a:srgbClr val="000000"/>
                </a:solidFill>
              </a:rPr>
              <a:t>DSAT</a:t>
            </a:r>
            <a:r>
              <a:rPr lang="en-US" sz="2400" dirty="0">
                <a:solidFill>
                  <a:srgbClr val="000000"/>
                </a:solidFill>
              </a:rPr>
              <a:t>/2)</a:t>
            </a:r>
          </a:p>
          <a:p>
            <a:pPr lvl="1"/>
            <a:endParaRPr lang="en-US" dirty="0">
              <a:solidFill>
                <a:srgbClr val="FF6600"/>
              </a:solidFill>
            </a:endParaRPr>
          </a:p>
          <a:p>
            <a:pPr lvl="1"/>
            <a:endParaRPr lang="en-US" dirty="0">
              <a:solidFill>
                <a:srgbClr val="FF6600"/>
              </a:solidFill>
            </a:endParaRPr>
          </a:p>
        </p:txBody>
      </p:sp>
      <p:sp>
        <p:nvSpPr>
          <p:cNvPr id="5" name="Slide Number Placeholder 4"/>
          <p:cNvSpPr>
            <a:spLocks noGrp="1"/>
          </p:cNvSpPr>
          <p:nvPr>
            <p:ph type="sldNum" sz="quarter" idx="4"/>
          </p:nvPr>
        </p:nvSpPr>
        <p:spPr>
          <a:prstGeom prst="rect">
            <a:avLst/>
          </a:prstGeom>
        </p:spPr>
        <p:txBody>
          <a:bodyPr/>
          <a:lstStyle/>
          <a:p>
            <a:pPr>
              <a:defRPr/>
            </a:pPr>
            <a:fld id="{A773770A-C64C-944E-9A95-A1B3DD7DDD21}" type="slidenum">
              <a:rPr lang="en-US" smtClean="0"/>
              <a:pPr>
                <a:defRPr/>
              </a:pPr>
              <a:t>36</a:t>
            </a:fld>
            <a:endParaRPr lang="en-US"/>
          </a:p>
        </p:txBody>
      </p:sp>
      <p:sp>
        <p:nvSpPr>
          <p:cNvPr id="6"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pic>
        <p:nvPicPr>
          <p:cNvPr id="7" name="Picture 4" descr="charge_cap"/>
          <p:cNvPicPr>
            <a:picLocks noChangeAspect="1" noChangeArrowheads="1"/>
          </p:cNvPicPr>
          <p:nvPr/>
        </p:nvPicPr>
        <p:blipFill>
          <a:blip r:embed="rId2"/>
          <a:srcRect/>
          <a:stretch>
            <a:fillRect/>
          </a:stretch>
        </p:blipFill>
        <p:spPr bwMode="auto">
          <a:xfrm>
            <a:off x="6096000" y="1905000"/>
            <a:ext cx="2420938" cy="3886200"/>
          </a:xfrm>
          <a:prstGeom prst="rect">
            <a:avLst/>
          </a:prstGeom>
          <a:noFill/>
          <a:ln w="9525">
            <a:noFill/>
            <a:miter lim="800000"/>
            <a:headEnd/>
            <a:tailEnd/>
          </a:ln>
        </p:spPr>
      </p:pic>
    </p:spTree>
    <p:extLst>
      <p:ext uri="{BB962C8B-B14F-4D97-AF65-F5344CB8AC3E}">
        <p14:creationId xmlns:p14="http://schemas.microsoft.com/office/powerpoint/2010/main" val="1093247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a:t>Ideas</a:t>
            </a:r>
          </a:p>
        </p:txBody>
      </p:sp>
      <p:sp>
        <p:nvSpPr>
          <p:cNvPr id="53251" name="Content Placeholder 2"/>
          <p:cNvSpPr>
            <a:spLocks noGrp="1"/>
          </p:cNvSpPr>
          <p:nvPr>
            <p:ph idx="1"/>
          </p:nvPr>
        </p:nvSpPr>
        <p:spPr/>
        <p:txBody>
          <a:bodyPr/>
          <a:lstStyle/>
          <a:p>
            <a:r>
              <a:rPr lang="en-US" dirty="0"/>
              <a:t>We know many things we can do to our circuits</a:t>
            </a:r>
          </a:p>
          <a:p>
            <a:r>
              <a:rPr lang="en-US" dirty="0"/>
              <a:t>Design space is large</a:t>
            </a:r>
          </a:p>
          <a:p>
            <a:r>
              <a:rPr lang="en-US" dirty="0"/>
              <a:t>Systematically identify dimensions</a:t>
            </a:r>
          </a:p>
          <a:p>
            <a:r>
              <a:rPr lang="en-US" dirty="0"/>
              <a:t>Identify continuum (trends) tuning when possible</a:t>
            </a:r>
          </a:p>
          <a:p>
            <a:r>
              <a:rPr lang="en-US" dirty="0"/>
              <a:t>Watch tradeoffs	</a:t>
            </a:r>
          </a:p>
          <a:p>
            <a:pPr lvl="1"/>
            <a:r>
              <a:rPr lang="en-US" dirty="0"/>
              <a:t>…don’t over-tune</a:t>
            </a:r>
          </a:p>
          <a:p>
            <a:endParaRPr lang="en-US" dirty="0"/>
          </a:p>
        </p:txBody>
      </p:sp>
      <p:sp>
        <p:nvSpPr>
          <p:cNvPr id="5" name="Slide Number Placeholder 4"/>
          <p:cNvSpPr>
            <a:spLocks noGrp="1"/>
          </p:cNvSpPr>
          <p:nvPr>
            <p:ph type="sldNum" sz="quarter" idx="4"/>
          </p:nvPr>
        </p:nvSpPr>
        <p:spPr>
          <a:prstGeom prst="rect">
            <a:avLst/>
          </a:prstGeom>
        </p:spPr>
        <p:txBody>
          <a:bodyPr/>
          <a:lstStyle/>
          <a:p>
            <a:pPr>
              <a:defRPr/>
            </a:pPr>
            <a:fld id="{0C40D85A-15CC-E54C-B47E-E362D8A08A86}" type="slidenum">
              <a:rPr lang="en-US" smtClean="0"/>
              <a:pPr>
                <a:defRPr/>
              </a:pPr>
              <a:t>37</a:t>
            </a:fld>
            <a:endParaRPr lang="en-US"/>
          </a:p>
        </p:txBody>
      </p:sp>
      <p:sp>
        <p:nvSpPr>
          <p:cNvPr id="6"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spTree>
    <p:extLst>
      <p:ext uri="{BB962C8B-B14F-4D97-AF65-F5344CB8AC3E}">
        <p14:creationId xmlns:p14="http://schemas.microsoft.com/office/powerpoint/2010/main" val="1017701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a:t>Admin</a:t>
            </a:r>
          </a:p>
        </p:txBody>
      </p:sp>
      <p:sp>
        <p:nvSpPr>
          <p:cNvPr id="52227" name="Content Placeholder 2"/>
          <p:cNvSpPr>
            <a:spLocks noGrp="1"/>
          </p:cNvSpPr>
          <p:nvPr>
            <p:ph idx="1"/>
          </p:nvPr>
        </p:nvSpPr>
        <p:spPr/>
        <p:txBody>
          <a:bodyPr/>
          <a:lstStyle/>
          <a:p>
            <a:r>
              <a:rPr lang="en-US" sz="2400" dirty="0"/>
              <a:t>Project out</a:t>
            </a:r>
            <a:r>
              <a:rPr lang="en-US" sz="2400" dirty="0">
                <a:solidFill>
                  <a:schemeClr val="tx2"/>
                </a:solidFill>
              </a:rPr>
              <a:t> now</a:t>
            </a:r>
            <a:endParaRPr lang="en-US" sz="2400" dirty="0"/>
          </a:p>
          <a:p>
            <a:r>
              <a:rPr lang="en-US" sz="2400" dirty="0"/>
              <a:t>Milestone due 10/22</a:t>
            </a:r>
          </a:p>
          <a:p>
            <a:pPr lvl="1"/>
            <a:r>
              <a:rPr lang="en-US" sz="2000" dirty="0"/>
              <a:t>baseline is a bare minimum</a:t>
            </a:r>
          </a:p>
          <a:p>
            <a:pPr lvl="2"/>
            <a:r>
              <a:rPr lang="en-US" sz="1800" dirty="0"/>
              <a:t>Really should be into exploring </a:t>
            </a:r>
            <a:r>
              <a:rPr lang="en-US" sz="2000" dirty="0"/>
              <a:t>optimizations to try</a:t>
            </a:r>
          </a:p>
          <a:p>
            <a:pPr lvl="2"/>
            <a:endParaRPr lang="en-US" sz="2000" dirty="0"/>
          </a:p>
          <a:p>
            <a:r>
              <a:rPr lang="en-US" sz="2400" dirty="0"/>
              <a:t>Final report due 10/29</a:t>
            </a:r>
          </a:p>
          <a:p>
            <a:pPr lvl="1"/>
            <a:r>
              <a:rPr lang="en-US" sz="2000" dirty="0"/>
              <a:t>Final report should be single document typed with all figures, schematics, graphs, equations, etc. computer generated.  Anything handwritten will not be looked at.  Anything outside of that document won’t be looked at.</a:t>
            </a:r>
          </a:p>
          <a:p>
            <a:pPr lvl="1"/>
            <a:r>
              <a:rPr lang="en-US" sz="2000" dirty="0"/>
              <a:t>YOUR OWN WORK!</a:t>
            </a:r>
          </a:p>
          <a:p>
            <a:pPr lvl="2"/>
            <a:r>
              <a:rPr lang="en-US" sz="1800" dirty="0"/>
              <a:t>You should understand everything you turn in, and I reserve the right to test you on that</a:t>
            </a:r>
          </a:p>
        </p:txBody>
      </p:sp>
      <p:sp>
        <p:nvSpPr>
          <p:cNvPr id="5" name="Slide Number Placeholder 4"/>
          <p:cNvSpPr>
            <a:spLocks noGrp="1"/>
          </p:cNvSpPr>
          <p:nvPr>
            <p:ph type="sldNum" sz="quarter" idx="4"/>
          </p:nvPr>
        </p:nvSpPr>
        <p:spPr>
          <a:prstGeom prst="rect">
            <a:avLst/>
          </a:prstGeom>
        </p:spPr>
        <p:txBody>
          <a:bodyPr/>
          <a:lstStyle/>
          <a:p>
            <a:pPr>
              <a:defRPr/>
            </a:pPr>
            <a:fld id="{DC91C850-1F20-F242-8533-85D1D1FF3CFC}" type="slidenum">
              <a:rPr lang="en-US" smtClean="0"/>
              <a:pPr>
                <a:defRPr/>
              </a:pPr>
              <a:t>38</a:t>
            </a:fld>
            <a:endParaRPr lang="en-US"/>
          </a:p>
        </p:txBody>
      </p:sp>
      <p:sp>
        <p:nvSpPr>
          <p:cNvPr id="6"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spTree>
    <p:extLst>
      <p:ext uri="{BB962C8B-B14F-4D97-AF65-F5344CB8AC3E}">
        <p14:creationId xmlns:p14="http://schemas.microsoft.com/office/powerpoint/2010/main" val="1092074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t>Noise Margin Tradeoff</a:t>
            </a:r>
          </a:p>
        </p:txBody>
      </p:sp>
      <p:sp>
        <p:nvSpPr>
          <p:cNvPr id="39939" name="Content Placeholder 2"/>
          <p:cNvSpPr>
            <a:spLocks noGrp="1"/>
          </p:cNvSpPr>
          <p:nvPr>
            <p:ph idx="1"/>
          </p:nvPr>
        </p:nvSpPr>
        <p:spPr/>
        <p:txBody>
          <a:bodyPr/>
          <a:lstStyle/>
          <a:p>
            <a:r>
              <a:rPr lang="en-US" dirty="0">
                <a:solidFill>
                  <a:srgbClr val="FF6600"/>
                </a:solidFill>
              </a:rPr>
              <a:t>What is impact of increasing noise margin?</a:t>
            </a:r>
          </a:p>
          <a:p>
            <a:pPr lvl="1"/>
            <a:r>
              <a:rPr lang="en-US" dirty="0">
                <a:solidFill>
                  <a:srgbClr val="FF6600"/>
                </a:solidFill>
              </a:rPr>
              <a:t>On size</a:t>
            </a:r>
          </a:p>
          <a:p>
            <a:pPr lvl="1"/>
            <a:r>
              <a:rPr lang="en-US" dirty="0">
                <a:solidFill>
                  <a:srgbClr val="FF6600"/>
                </a:solidFill>
              </a:rPr>
              <a:t>On input capacitance</a:t>
            </a:r>
          </a:p>
          <a:p>
            <a:pPr lvl="1">
              <a:buNone/>
            </a:pPr>
            <a:endParaRPr lang="en-US" dirty="0">
              <a:solidFill>
                <a:srgbClr val="FF6600"/>
              </a:solidFill>
            </a:endParaRPr>
          </a:p>
          <a:p>
            <a:endParaRPr lang="en-US" dirty="0"/>
          </a:p>
        </p:txBody>
      </p:sp>
      <p:sp>
        <p:nvSpPr>
          <p:cNvPr id="5" name="Slide Number Placeholder 4"/>
          <p:cNvSpPr>
            <a:spLocks noGrp="1"/>
          </p:cNvSpPr>
          <p:nvPr>
            <p:ph type="sldNum" sz="quarter" idx="4"/>
          </p:nvPr>
        </p:nvSpPr>
        <p:spPr>
          <a:prstGeom prst="rect">
            <a:avLst/>
          </a:prstGeom>
        </p:spPr>
        <p:txBody>
          <a:bodyPr/>
          <a:lstStyle/>
          <a:p>
            <a:pPr>
              <a:defRPr/>
            </a:pPr>
            <a:fld id="{26329527-1863-2146-B25D-3D6FDB08374B}" type="slidenum">
              <a:rPr lang="en-US" smtClean="0"/>
              <a:pPr>
                <a:defRPr/>
              </a:pPr>
              <a:t>4</a:t>
            </a:fld>
            <a:endParaRPr lang="en-US"/>
          </a:p>
        </p:txBody>
      </p:sp>
      <p:sp>
        <p:nvSpPr>
          <p:cNvPr id="6"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pic>
        <p:nvPicPr>
          <p:cNvPr id="8" name="Picture 7" descr="Untitled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352800"/>
            <a:ext cx="4572000" cy="3189522"/>
          </a:xfrm>
          <a:prstGeom prst="rect">
            <a:avLst/>
          </a:prstGeom>
          <a:ln>
            <a:noFill/>
          </a:ln>
        </p:spPr>
      </p:pic>
      <p:pic>
        <p:nvPicPr>
          <p:cNvPr id="9" name="Picture 8"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752600"/>
            <a:ext cx="4308231" cy="3200400"/>
          </a:xfrm>
          <a:prstGeom prst="rect">
            <a:avLst/>
          </a:prstGeom>
        </p:spPr>
      </p:pic>
    </p:spTree>
    <p:extLst>
      <p:ext uri="{BB962C8B-B14F-4D97-AF65-F5344CB8AC3E}">
        <p14:creationId xmlns:p14="http://schemas.microsoft.com/office/powerpoint/2010/main" val="3356186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p:cNvPicPr>
            <a:picLocks noChangeAspect="1"/>
          </p:cNvPicPr>
          <p:nvPr/>
        </p:nvPicPr>
        <p:blipFill>
          <a:blip r:embed="rId3"/>
          <a:srcRect/>
          <a:stretch>
            <a:fillRect/>
          </a:stretch>
        </p:blipFill>
        <p:spPr bwMode="auto">
          <a:xfrm>
            <a:off x="4191000" y="1905000"/>
            <a:ext cx="4587875" cy="4432300"/>
          </a:xfrm>
          <a:prstGeom prst="rect">
            <a:avLst/>
          </a:prstGeom>
          <a:noFill/>
          <a:ln w="9525">
            <a:noFill/>
            <a:miter lim="800000"/>
            <a:headEnd/>
            <a:tailEnd/>
          </a:ln>
        </p:spPr>
      </p:pic>
      <p:sp>
        <p:nvSpPr>
          <p:cNvPr id="41987" name="Title 1"/>
          <p:cNvSpPr>
            <a:spLocks noGrp="1"/>
          </p:cNvSpPr>
          <p:nvPr>
            <p:ph type="title"/>
          </p:nvPr>
        </p:nvSpPr>
        <p:spPr/>
        <p:txBody>
          <a:bodyPr/>
          <a:lstStyle/>
          <a:p>
            <a:r>
              <a:rPr lang="en-US" dirty="0"/>
              <a:t>Size for R</a:t>
            </a:r>
            <a:r>
              <a:rPr lang="en-US" baseline="-25000" dirty="0"/>
              <a:t>0</a:t>
            </a:r>
            <a:r>
              <a:rPr lang="en-US" dirty="0"/>
              <a:t>/2 drive? </a:t>
            </a:r>
            <a:r>
              <a:rPr lang="en-US" dirty="0">
                <a:solidFill>
                  <a:srgbClr val="FF6601"/>
                </a:solidFill>
              </a:rPr>
              <a:t>(</a:t>
            </a:r>
            <a:r>
              <a:rPr lang="en-US" dirty="0" err="1">
                <a:solidFill>
                  <a:srgbClr val="FF6601"/>
                </a:solidFill>
              </a:rPr>
              <a:t>Preclass</a:t>
            </a:r>
            <a:r>
              <a:rPr lang="en-US" dirty="0">
                <a:solidFill>
                  <a:srgbClr val="FF6601"/>
                </a:solidFill>
              </a:rPr>
              <a:t> 2)</a:t>
            </a:r>
          </a:p>
        </p:txBody>
      </p:sp>
      <p:sp>
        <p:nvSpPr>
          <p:cNvPr id="41988" name="Content Placeholder 2"/>
          <p:cNvSpPr>
            <a:spLocks noGrp="1"/>
          </p:cNvSpPr>
          <p:nvPr>
            <p:ph idx="1"/>
          </p:nvPr>
        </p:nvSpPr>
        <p:spPr/>
        <p:txBody>
          <a:bodyPr/>
          <a:lstStyle/>
          <a:p>
            <a:r>
              <a:rPr lang="en-US" dirty="0">
                <a:solidFill>
                  <a:srgbClr val="FF6600"/>
                </a:solidFill>
              </a:rPr>
              <a:t>How do we size for R</a:t>
            </a:r>
            <a:r>
              <a:rPr lang="en-US" baseline="-25000" dirty="0">
                <a:solidFill>
                  <a:srgbClr val="FF6600"/>
                </a:solidFill>
              </a:rPr>
              <a:t>0</a:t>
            </a:r>
            <a:r>
              <a:rPr lang="en-US" dirty="0">
                <a:solidFill>
                  <a:srgbClr val="FF6600"/>
                </a:solidFill>
              </a:rPr>
              <a:t>/2 drive?</a:t>
            </a:r>
          </a:p>
          <a:p>
            <a:pPr lvl="1"/>
            <a:r>
              <a:rPr lang="en-US" dirty="0">
                <a:solidFill>
                  <a:schemeClr val="tx2"/>
                </a:solidFill>
              </a:rPr>
              <a:t>(assume R</a:t>
            </a:r>
            <a:r>
              <a:rPr lang="en-US" baseline="-25000" dirty="0">
                <a:solidFill>
                  <a:schemeClr val="tx2"/>
                </a:solidFill>
              </a:rPr>
              <a:t>0p</a:t>
            </a:r>
            <a:r>
              <a:rPr lang="en-US" dirty="0">
                <a:solidFill>
                  <a:schemeClr val="tx2"/>
                </a:solidFill>
              </a:rPr>
              <a:t>=R</a:t>
            </a:r>
            <a:r>
              <a:rPr lang="en-US" baseline="-25000" dirty="0">
                <a:solidFill>
                  <a:schemeClr val="tx2"/>
                </a:solidFill>
              </a:rPr>
              <a:t>0n </a:t>
            </a:r>
            <a:r>
              <a:rPr lang="en-US" dirty="0">
                <a:solidFill>
                  <a:schemeClr val="tx2"/>
                </a:solidFill>
              </a:rPr>
              <a:t>for CMOS)</a:t>
            </a:r>
          </a:p>
          <a:p>
            <a:pPr lvl="1"/>
            <a:endParaRPr lang="en-US" dirty="0">
              <a:solidFill>
                <a:srgbClr val="FF6600"/>
              </a:solidFill>
            </a:endParaRPr>
          </a:p>
        </p:txBody>
      </p:sp>
      <p:sp>
        <p:nvSpPr>
          <p:cNvPr id="5" name="Slide Number Placeholder 4"/>
          <p:cNvSpPr>
            <a:spLocks noGrp="1"/>
          </p:cNvSpPr>
          <p:nvPr>
            <p:ph type="sldNum" sz="quarter" idx="4"/>
          </p:nvPr>
        </p:nvSpPr>
        <p:spPr>
          <a:prstGeom prst="rect">
            <a:avLst/>
          </a:prstGeom>
        </p:spPr>
        <p:txBody>
          <a:bodyPr/>
          <a:lstStyle/>
          <a:p>
            <a:pPr>
              <a:defRPr/>
            </a:pPr>
            <a:fld id="{73DF1BBC-9938-934F-A27A-C7BB3DDFD92D}" type="slidenum">
              <a:rPr lang="en-US" smtClean="0"/>
              <a:pPr>
                <a:defRPr/>
              </a:pPr>
              <a:t>5</a:t>
            </a:fld>
            <a:endParaRPr lang="en-US"/>
          </a:p>
        </p:txBody>
      </p:sp>
      <p:sp>
        <p:nvSpPr>
          <p:cNvPr id="7"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spTree>
    <p:extLst>
      <p:ext uri="{BB962C8B-B14F-4D97-AF65-F5344CB8AC3E}">
        <p14:creationId xmlns:p14="http://schemas.microsoft.com/office/powerpoint/2010/main" val="3578361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p:cNvPicPr>
            <a:picLocks noChangeAspect="1"/>
          </p:cNvPicPr>
          <p:nvPr/>
        </p:nvPicPr>
        <p:blipFill>
          <a:blip r:embed="rId4"/>
          <a:srcRect/>
          <a:stretch>
            <a:fillRect/>
          </a:stretch>
        </p:blipFill>
        <p:spPr bwMode="auto">
          <a:xfrm>
            <a:off x="4191000" y="1905000"/>
            <a:ext cx="4587875" cy="4432300"/>
          </a:xfrm>
          <a:prstGeom prst="rect">
            <a:avLst/>
          </a:prstGeom>
          <a:noFill/>
          <a:ln w="9525">
            <a:noFill/>
            <a:miter lim="800000"/>
            <a:headEnd/>
            <a:tailEnd/>
          </a:ln>
        </p:spPr>
      </p:pic>
      <p:sp>
        <p:nvSpPr>
          <p:cNvPr id="41987" name="Title 1"/>
          <p:cNvSpPr>
            <a:spLocks noGrp="1"/>
          </p:cNvSpPr>
          <p:nvPr>
            <p:ph type="title"/>
          </p:nvPr>
        </p:nvSpPr>
        <p:spPr/>
        <p:txBody>
          <a:bodyPr/>
          <a:lstStyle/>
          <a:p>
            <a:r>
              <a:rPr lang="en-US" dirty="0"/>
              <a:t>Size for R</a:t>
            </a:r>
            <a:r>
              <a:rPr lang="en-US" baseline="-25000" dirty="0"/>
              <a:t>0</a:t>
            </a:r>
            <a:r>
              <a:rPr lang="en-US" dirty="0"/>
              <a:t>/2 drive? </a:t>
            </a:r>
            <a:r>
              <a:rPr lang="en-US" dirty="0">
                <a:solidFill>
                  <a:srgbClr val="FF6601"/>
                </a:solidFill>
              </a:rPr>
              <a:t>(</a:t>
            </a:r>
            <a:r>
              <a:rPr lang="en-US" dirty="0" err="1">
                <a:solidFill>
                  <a:srgbClr val="FF6601"/>
                </a:solidFill>
              </a:rPr>
              <a:t>Preclass</a:t>
            </a:r>
            <a:r>
              <a:rPr lang="en-US" dirty="0">
                <a:solidFill>
                  <a:srgbClr val="FF6601"/>
                </a:solidFill>
              </a:rPr>
              <a:t> 2)</a:t>
            </a:r>
            <a:endParaRPr lang="en-US" dirty="0"/>
          </a:p>
        </p:txBody>
      </p:sp>
      <p:sp>
        <p:nvSpPr>
          <p:cNvPr id="41988" name="Content Placeholder 2"/>
          <p:cNvSpPr>
            <a:spLocks noGrp="1"/>
          </p:cNvSpPr>
          <p:nvPr>
            <p:ph idx="1"/>
          </p:nvPr>
        </p:nvSpPr>
        <p:spPr/>
        <p:txBody>
          <a:bodyPr/>
          <a:lstStyle/>
          <a:p>
            <a:r>
              <a:rPr lang="en-US" dirty="0">
                <a:solidFill>
                  <a:srgbClr val="FF6600"/>
                </a:solidFill>
              </a:rPr>
              <a:t>How do we size for R</a:t>
            </a:r>
            <a:r>
              <a:rPr lang="en-US" baseline="-25000" dirty="0">
                <a:solidFill>
                  <a:srgbClr val="FF6600"/>
                </a:solidFill>
              </a:rPr>
              <a:t>0</a:t>
            </a:r>
            <a:r>
              <a:rPr lang="en-US" dirty="0">
                <a:solidFill>
                  <a:srgbClr val="FF6600"/>
                </a:solidFill>
              </a:rPr>
              <a:t>/2 drive?</a:t>
            </a:r>
          </a:p>
          <a:p>
            <a:pPr lvl="1"/>
            <a:r>
              <a:rPr lang="en-US" dirty="0">
                <a:solidFill>
                  <a:schemeClr val="tx2"/>
                </a:solidFill>
              </a:rPr>
              <a:t>(assume R</a:t>
            </a:r>
            <a:r>
              <a:rPr lang="en-US" baseline="-25000" dirty="0">
                <a:solidFill>
                  <a:schemeClr val="tx2"/>
                </a:solidFill>
              </a:rPr>
              <a:t>0p</a:t>
            </a:r>
            <a:r>
              <a:rPr lang="en-US" dirty="0">
                <a:solidFill>
                  <a:schemeClr val="tx2"/>
                </a:solidFill>
              </a:rPr>
              <a:t>=R</a:t>
            </a:r>
            <a:r>
              <a:rPr lang="en-US" baseline="-25000" dirty="0">
                <a:solidFill>
                  <a:schemeClr val="tx2"/>
                </a:solidFill>
              </a:rPr>
              <a:t>0n </a:t>
            </a:r>
            <a:r>
              <a:rPr lang="en-US" dirty="0">
                <a:solidFill>
                  <a:schemeClr val="tx2"/>
                </a:solidFill>
              </a:rPr>
              <a:t>for CMOS)</a:t>
            </a:r>
          </a:p>
        </p:txBody>
      </p:sp>
      <p:sp>
        <p:nvSpPr>
          <p:cNvPr id="5" name="Slide Number Placeholder 4"/>
          <p:cNvSpPr>
            <a:spLocks noGrp="1"/>
          </p:cNvSpPr>
          <p:nvPr>
            <p:ph type="sldNum" sz="quarter" idx="4"/>
          </p:nvPr>
        </p:nvSpPr>
        <p:spPr>
          <a:prstGeom prst="rect">
            <a:avLst/>
          </a:prstGeom>
        </p:spPr>
        <p:txBody>
          <a:bodyPr/>
          <a:lstStyle/>
          <a:p>
            <a:pPr>
              <a:defRPr/>
            </a:pPr>
            <a:fld id="{73DF1BBC-9938-934F-A27A-C7BB3DDFD92D}" type="slidenum">
              <a:rPr lang="en-US" smtClean="0"/>
              <a:pPr>
                <a:defRPr/>
              </a:pPr>
              <a:t>6</a:t>
            </a:fld>
            <a:endParaRPr lang="en-US"/>
          </a:p>
        </p:txBody>
      </p:sp>
      <p:sp>
        <p:nvSpPr>
          <p:cNvPr id="7"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graphicFrame>
        <p:nvGraphicFramePr>
          <p:cNvPr id="3" name="Object 2"/>
          <p:cNvGraphicFramePr>
            <a:graphicFrameLocks noChangeAspect="1"/>
          </p:cNvGraphicFramePr>
          <p:nvPr/>
        </p:nvGraphicFramePr>
        <p:xfrm>
          <a:off x="893763" y="2514600"/>
          <a:ext cx="3013075" cy="3095625"/>
        </p:xfrm>
        <a:graphic>
          <a:graphicData uri="http://schemas.openxmlformats.org/presentationml/2006/ole">
            <mc:AlternateContent xmlns:mc="http://schemas.openxmlformats.org/markup-compatibility/2006">
              <mc:Choice xmlns:v="urn:schemas-microsoft-com:vml" Requires="v">
                <p:oleObj spid="_x0000_s27669" name="Equation" r:id="rId5" imgW="1371600" imgH="1409700" progId="Equation.3">
                  <p:embed/>
                </p:oleObj>
              </mc:Choice>
              <mc:Fallback>
                <p:oleObj name="Equation" r:id="rId5" imgW="1371600" imgH="1409700" progId="Equation.3">
                  <p:embed/>
                  <p:pic>
                    <p:nvPicPr>
                      <p:cNvPr id="3" name="Object 2"/>
                      <p:cNvPicPr/>
                      <p:nvPr/>
                    </p:nvPicPr>
                    <p:blipFill>
                      <a:blip r:embed="rId6"/>
                      <a:stretch>
                        <a:fillRect/>
                      </a:stretch>
                    </p:blipFill>
                    <p:spPr>
                      <a:xfrm>
                        <a:off x="893763" y="2514600"/>
                        <a:ext cx="3013075" cy="3095625"/>
                      </a:xfrm>
                      <a:prstGeom prst="rect">
                        <a:avLst/>
                      </a:prstGeom>
                    </p:spPr>
                  </p:pic>
                </p:oleObj>
              </mc:Fallback>
            </mc:AlternateContent>
          </a:graphicData>
        </a:graphic>
      </p:graphicFrame>
    </p:spTree>
    <p:extLst>
      <p:ext uri="{BB962C8B-B14F-4D97-AF65-F5344CB8AC3E}">
        <p14:creationId xmlns:p14="http://schemas.microsoft.com/office/powerpoint/2010/main" val="2059564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p:cNvPicPr>
            <a:picLocks noChangeAspect="1"/>
          </p:cNvPicPr>
          <p:nvPr/>
        </p:nvPicPr>
        <p:blipFill>
          <a:blip r:embed="rId2"/>
          <a:srcRect/>
          <a:stretch>
            <a:fillRect/>
          </a:stretch>
        </p:blipFill>
        <p:spPr bwMode="auto">
          <a:xfrm>
            <a:off x="4724400" y="1447800"/>
            <a:ext cx="4114627" cy="3975100"/>
          </a:xfrm>
          <a:prstGeom prst="rect">
            <a:avLst/>
          </a:prstGeom>
          <a:noFill/>
          <a:ln w="9525">
            <a:noFill/>
            <a:miter lim="800000"/>
            <a:headEnd/>
            <a:tailEnd/>
          </a:ln>
        </p:spPr>
      </p:pic>
      <p:sp>
        <p:nvSpPr>
          <p:cNvPr id="44035" name="Title 1"/>
          <p:cNvSpPr>
            <a:spLocks noGrp="1"/>
          </p:cNvSpPr>
          <p:nvPr>
            <p:ph type="title"/>
          </p:nvPr>
        </p:nvSpPr>
        <p:spPr/>
        <p:txBody>
          <a:bodyPr/>
          <a:lstStyle/>
          <a:p>
            <a:r>
              <a:rPr lang="en-US" dirty="0"/>
              <a:t>Static Power</a:t>
            </a:r>
          </a:p>
        </p:txBody>
      </p:sp>
      <p:sp>
        <p:nvSpPr>
          <p:cNvPr id="3" name="Content Placeholder 2"/>
          <p:cNvSpPr>
            <a:spLocks noGrp="1"/>
          </p:cNvSpPr>
          <p:nvPr>
            <p:ph idx="1"/>
          </p:nvPr>
        </p:nvSpPr>
        <p:spPr>
          <a:xfrm>
            <a:off x="685800" y="1143000"/>
            <a:ext cx="3962400" cy="5029200"/>
          </a:xfrm>
        </p:spPr>
        <p:txBody>
          <a:bodyPr/>
          <a:lstStyle/>
          <a:p>
            <a:r>
              <a:rPr lang="en-US" dirty="0" err="1">
                <a:solidFill>
                  <a:srgbClr val="FF6600"/>
                </a:solidFill>
              </a:rPr>
              <a:t>I</a:t>
            </a:r>
            <a:r>
              <a:rPr lang="en-US" baseline="-25000" dirty="0" err="1">
                <a:solidFill>
                  <a:srgbClr val="FF6600"/>
                </a:solidFill>
              </a:rPr>
              <a:t>static</a:t>
            </a:r>
            <a:r>
              <a:rPr lang="en-US" dirty="0">
                <a:solidFill>
                  <a:srgbClr val="FF6600"/>
                </a:solidFill>
              </a:rPr>
              <a:t> ?</a:t>
            </a:r>
          </a:p>
          <a:p>
            <a:endParaRPr lang="en-US" dirty="0">
              <a:solidFill>
                <a:srgbClr val="FF6600"/>
              </a:solidFill>
            </a:endParaRPr>
          </a:p>
          <a:p>
            <a:r>
              <a:rPr lang="en-US" dirty="0">
                <a:solidFill>
                  <a:srgbClr val="FF6600"/>
                </a:solidFill>
              </a:rPr>
              <a:t>Input low-Output high? </a:t>
            </a:r>
          </a:p>
          <a:p>
            <a:pPr lvl="1"/>
            <a:r>
              <a:rPr lang="en-US" dirty="0" err="1">
                <a:solidFill>
                  <a:srgbClr val="000000"/>
                </a:solidFill>
              </a:rPr>
              <a:t>I</a:t>
            </a:r>
            <a:r>
              <a:rPr lang="en-US" baseline="-25000" dirty="0" err="1">
                <a:solidFill>
                  <a:srgbClr val="000000"/>
                </a:solidFill>
              </a:rPr>
              <a:t>leak</a:t>
            </a:r>
            <a:endParaRPr lang="en-US" baseline="-25000" dirty="0">
              <a:solidFill>
                <a:srgbClr val="000000"/>
              </a:solidFill>
            </a:endParaRPr>
          </a:p>
          <a:p>
            <a:r>
              <a:rPr lang="en-US" dirty="0">
                <a:solidFill>
                  <a:srgbClr val="FF6600"/>
                </a:solidFill>
              </a:rPr>
              <a:t>Input high-Output low?</a:t>
            </a:r>
          </a:p>
          <a:p>
            <a:pPr lvl="1"/>
            <a:r>
              <a:rPr lang="en-US" dirty="0" err="1"/>
              <a:t>I</a:t>
            </a:r>
            <a:r>
              <a:rPr lang="en-US" baseline="-25000" dirty="0" err="1"/>
              <a:t>pmos_on</a:t>
            </a:r>
            <a:endParaRPr lang="en-US" baseline="-25000" dirty="0"/>
          </a:p>
          <a:p>
            <a:pPr lvl="1"/>
            <a:r>
              <a:rPr lang="en-US" dirty="0"/>
              <a:t>~</a:t>
            </a:r>
            <a:r>
              <a:rPr lang="en-US" dirty="0" err="1"/>
              <a:t>V</a:t>
            </a:r>
            <a:r>
              <a:rPr lang="en-US" baseline="-25000" dirty="0" err="1"/>
              <a:t>dd</a:t>
            </a:r>
            <a:r>
              <a:rPr lang="en-US" dirty="0"/>
              <a:t>/(R</a:t>
            </a:r>
            <a:r>
              <a:rPr lang="en-US" baseline="-25000" dirty="0"/>
              <a:t>0</a:t>
            </a:r>
            <a:r>
              <a:rPr lang="en-US" dirty="0"/>
              <a:t>/2)  -- for our sample case</a:t>
            </a:r>
          </a:p>
        </p:txBody>
      </p:sp>
      <p:sp>
        <p:nvSpPr>
          <p:cNvPr id="5" name="Slide Number Placeholder 4"/>
          <p:cNvSpPr>
            <a:spLocks noGrp="1"/>
          </p:cNvSpPr>
          <p:nvPr>
            <p:ph type="sldNum" sz="quarter" idx="4"/>
          </p:nvPr>
        </p:nvSpPr>
        <p:spPr>
          <a:prstGeom prst="rect">
            <a:avLst/>
          </a:prstGeom>
        </p:spPr>
        <p:txBody>
          <a:bodyPr/>
          <a:lstStyle/>
          <a:p>
            <a:pPr>
              <a:defRPr/>
            </a:pPr>
            <a:fld id="{8137E0E6-BBAD-D440-AC94-B23803F65AE7}" type="slidenum">
              <a:rPr lang="en-US" smtClean="0"/>
              <a:pPr>
                <a:defRPr/>
              </a:pPr>
              <a:t>7</a:t>
            </a:fld>
            <a:endParaRPr lang="en-US"/>
          </a:p>
        </p:txBody>
      </p:sp>
      <p:sp>
        <p:nvSpPr>
          <p:cNvPr id="7"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spTree>
    <p:extLst>
      <p:ext uri="{BB962C8B-B14F-4D97-AF65-F5344CB8AC3E}">
        <p14:creationId xmlns:p14="http://schemas.microsoft.com/office/powerpoint/2010/main" val="418142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a:t>Total Power</a:t>
            </a:r>
          </a:p>
        </p:txBody>
      </p:sp>
      <p:sp>
        <p:nvSpPr>
          <p:cNvPr id="45059" name="Content Placeholder 2"/>
          <p:cNvSpPr>
            <a:spLocks noGrp="1"/>
          </p:cNvSpPr>
          <p:nvPr>
            <p:ph idx="1"/>
          </p:nvPr>
        </p:nvSpPr>
        <p:spPr/>
        <p:txBody>
          <a:bodyPr/>
          <a:lstStyle/>
          <a:p>
            <a:r>
              <a:rPr lang="en-US" dirty="0" err="1">
                <a:sym typeface="Wingdings" charset="2"/>
              </a:rPr>
              <a:t>P</a:t>
            </a:r>
            <a:r>
              <a:rPr lang="en-US" baseline="-25000" dirty="0" err="1">
                <a:sym typeface="Wingdings" charset="2"/>
              </a:rPr>
              <a:t>tot</a:t>
            </a:r>
            <a:r>
              <a:rPr lang="en-US" dirty="0">
                <a:sym typeface="Wingdings" charset="2"/>
              </a:rPr>
              <a:t> ≈ a(C</a:t>
            </a:r>
            <a:r>
              <a:rPr lang="en-US" baseline="-25000" dirty="0">
                <a:sym typeface="Wingdings" charset="2"/>
              </a:rPr>
              <a:t>load</a:t>
            </a:r>
            <a:r>
              <a:rPr lang="en-US" dirty="0">
                <a:sym typeface="Wingdings" charset="2"/>
              </a:rPr>
              <a:t>+2C</a:t>
            </a:r>
            <a:r>
              <a:rPr lang="en-US" baseline="-25000" dirty="0">
                <a:sym typeface="Wingdings" charset="2"/>
              </a:rPr>
              <a:t>sc</a:t>
            </a:r>
            <a:r>
              <a:rPr lang="en-US" dirty="0">
                <a:sym typeface="Wingdings" charset="2"/>
              </a:rPr>
              <a:t>)V</a:t>
            </a:r>
            <a:r>
              <a:rPr lang="en-US" baseline="30000" dirty="0">
                <a:sym typeface="Wingdings" charset="2"/>
              </a:rPr>
              <a:t>2</a:t>
            </a:r>
            <a:r>
              <a:rPr lang="en-US" dirty="0">
                <a:sym typeface="Wingdings" charset="2"/>
              </a:rPr>
              <a:t>f</a:t>
            </a:r>
          </a:p>
          <a:p>
            <a:pPr>
              <a:buFontTx/>
              <a:buNone/>
            </a:pPr>
            <a:r>
              <a:rPr lang="en-US" dirty="0">
                <a:sym typeface="Wingdings" charset="2"/>
              </a:rPr>
              <a:t>           </a:t>
            </a:r>
          </a:p>
          <a:p>
            <a:pPr>
              <a:buFontTx/>
              <a:buNone/>
            </a:pPr>
            <a:endParaRPr lang="en-US" dirty="0">
              <a:sym typeface="Wingdings" charset="2"/>
            </a:endParaRPr>
          </a:p>
          <a:p>
            <a:pPr>
              <a:buFontTx/>
              <a:buNone/>
            </a:pPr>
            <a:endParaRPr lang="en-US" dirty="0">
              <a:sym typeface="Wingdings" charset="2"/>
            </a:endParaRPr>
          </a:p>
          <a:p>
            <a:pPr>
              <a:buFontTx/>
              <a:buNone/>
            </a:pPr>
            <a:r>
              <a:rPr lang="en-US" dirty="0">
                <a:sym typeface="Wingdings" charset="2"/>
              </a:rPr>
              <a:t>	</a:t>
            </a:r>
            <a:endParaRPr lang="en-US" dirty="0"/>
          </a:p>
        </p:txBody>
      </p:sp>
      <p:sp>
        <p:nvSpPr>
          <p:cNvPr id="5" name="Slide Number Placeholder 4"/>
          <p:cNvSpPr>
            <a:spLocks noGrp="1"/>
          </p:cNvSpPr>
          <p:nvPr>
            <p:ph type="sldNum" sz="quarter" idx="4"/>
          </p:nvPr>
        </p:nvSpPr>
        <p:spPr>
          <a:prstGeom prst="rect">
            <a:avLst/>
          </a:prstGeom>
        </p:spPr>
        <p:txBody>
          <a:bodyPr/>
          <a:lstStyle/>
          <a:p>
            <a:pPr>
              <a:defRPr/>
            </a:pPr>
            <a:fld id="{8542FA76-2AAC-4841-877F-F091C287953A}" type="slidenum">
              <a:rPr lang="en-US" smtClean="0"/>
              <a:pPr>
                <a:defRPr/>
              </a:pPr>
              <a:t>8</a:t>
            </a:fld>
            <a:endParaRPr lang="en-US"/>
          </a:p>
        </p:txBody>
      </p:sp>
      <p:sp>
        <p:nvSpPr>
          <p:cNvPr id="6"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spTree>
    <p:extLst>
      <p:ext uri="{BB962C8B-B14F-4D97-AF65-F5344CB8AC3E}">
        <p14:creationId xmlns:p14="http://schemas.microsoft.com/office/powerpoint/2010/main" val="2405569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a:t>Total Power</a:t>
            </a:r>
          </a:p>
        </p:txBody>
      </p:sp>
      <p:sp>
        <p:nvSpPr>
          <p:cNvPr id="45059" name="Content Placeholder 2"/>
          <p:cNvSpPr>
            <a:spLocks noGrp="1"/>
          </p:cNvSpPr>
          <p:nvPr>
            <p:ph idx="1"/>
          </p:nvPr>
        </p:nvSpPr>
        <p:spPr/>
        <p:txBody>
          <a:bodyPr/>
          <a:lstStyle/>
          <a:p>
            <a:r>
              <a:rPr lang="en-US" dirty="0" err="1">
                <a:sym typeface="Wingdings" charset="2"/>
              </a:rPr>
              <a:t>P</a:t>
            </a:r>
            <a:r>
              <a:rPr lang="en-US" baseline="-25000" dirty="0" err="1">
                <a:sym typeface="Wingdings" charset="2"/>
              </a:rPr>
              <a:t>tot</a:t>
            </a:r>
            <a:r>
              <a:rPr lang="en-US" dirty="0">
                <a:sym typeface="Wingdings" charset="2"/>
              </a:rPr>
              <a:t> ≈ a(C</a:t>
            </a:r>
            <a:r>
              <a:rPr lang="en-US" baseline="-25000" dirty="0">
                <a:sym typeface="Wingdings" charset="2"/>
              </a:rPr>
              <a:t>load</a:t>
            </a:r>
            <a:r>
              <a:rPr lang="en-US" dirty="0">
                <a:sym typeface="Wingdings" charset="2"/>
              </a:rPr>
              <a:t>+2C</a:t>
            </a:r>
            <a:r>
              <a:rPr lang="en-US" baseline="-25000" dirty="0">
                <a:sym typeface="Wingdings" charset="2"/>
              </a:rPr>
              <a:t>sc</a:t>
            </a:r>
            <a:r>
              <a:rPr lang="en-US" dirty="0">
                <a:sym typeface="Wingdings" charset="2"/>
              </a:rPr>
              <a:t>)V</a:t>
            </a:r>
            <a:r>
              <a:rPr lang="en-US" baseline="30000" dirty="0">
                <a:sym typeface="Wingdings" charset="2"/>
              </a:rPr>
              <a:t>2</a:t>
            </a:r>
            <a:r>
              <a:rPr lang="en-US" dirty="0">
                <a:sym typeface="Wingdings" charset="2"/>
              </a:rPr>
              <a:t>f</a:t>
            </a:r>
          </a:p>
          <a:p>
            <a:pPr>
              <a:buFontTx/>
              <a:buNone/>
            </a:pPr>
            <a:r>
              <a:rPr lang="en-US" dirty="0">
                <a:sym typeface="Wingdings" charset="2"/>
              </a:rPr>
              <a:t>           +</a:t>
            </a:r>
            <a:r>
              <a:rPr lang="en-US" dirty="0">
                <a:solidFill>
                  <a:srgbClr val="0000FF"/>
                </a:solidFill>
                <a:sym typeface="Wingdings" charset="2"/>
              </a:rPr>
              <a:t>p(</a:t>
            </a:r>
            <a:r>
              <a:rPr lang="en-US" dirty="0" err="1">
                <a:solidFill>
                  <a:srgbClr val="0000FF"/>
                </a:solidFill>
                <a:sym typeface="Wingdings" charset="2"/>
              </a:rPr>
              <a:t>V</a:t>
            </a:r>
            <a:r>
              <a:rPr lang="en-US" baseline="-25000" dirty="0" err="1">
                <a:solidFill>
                  <a:srgbClr val="0000FF"/>
                </a:solidFill>
                <a:sym typeface="Wingdings" charset="2"/>
              </a:rPr>
              <a:t>out</a:t>
            </a:r>
            <a:r>
              <a:rPr lang="en-US" dirty="0">
                <a:solidFill>
                  <a:srgbClr val="0000FF"/>
                </a:solidFill>
                <a:sym typeface="Wingdings" charset="2"/>
              </a:rPr>
              <a:t>=low)</a:t>
            </a:r>
            <a:r>
              <a:rPr lang="en-US" dirty="0">
                <a:sym typeface="Wingdings" charset="2"/>
              </a:rPr>
              <a:t>V</a:t>
            </a:r>
            <a:r>
              <a:rPr lang="en-US" baseline="30000" dirty="0">
                <a:sym typeface="Wingdings" charset="2"/>
              </a:rPr>
              <a:t>2</a:t>
            </a:r>
            <a:r>
              <a:rPr lang="en-US" dirty="0">
                <a:sym typeface="Wingdings" charset="2"/>
              </a:rPr>
              <a:t>/R</a:t>
            </a:r>
            <a:r>
              <a:rPr lang="en-US" baseline="-25000" dirty="0">
                <a:sym typeface="Wingdings" charset="2"/>
              </a:rPr>
              <a:t>pon</a:t>
            </a:r>
          </a:p>
          <a:p>
            <a:pPr>
              <a:buFontTx/>
              <a:buNone/>
            </a:pPr>
            <a:r>
              <a:rPr lang="en-US" dirty="0">
                <a:sym typeface="Wingdings" charset="2"/>
              </a:rPr>
              <a:t>           +</a:t>
            </a:r>
            <a:r>
              <a:rPr lang="en-US" dirty="0">
                <a:solidFill>
                  <a:srgbClr val="0000FF"/>
                </a:solidFill>
                <a:sym typeface="Wingdings" charset="2"/>
              </a:rPr>
              <a:t>p(</a:t>
            </a:r>
            <a:r>
              <a:rPr lang="en-US" dirty="0" err="1">
                <a:solidFill>
                  <a:srgbClr val="0000FF"/>
                </a:solidFill>
                <a:sym typeface="Wingdings" charset="2"/>
              </a:rPr>
              <a:t>V</a:t>
            </a:r>
            <a:r>
              <a:rPr lang="en-US" baseline="-25000" dirty="0" err="1">
                <a:solidFill>
                  <a:srgbClr val="0000FF"/>
                </a:solidFill>
                <a:sym typeface="Wingdings" charset="2"/>
              </a:rPr>
              <a:t>out</a:t>
            </a:r>
            <a:r>
              <a:rPr lang="en-US" dirty="0">
                <a:solidFill>
                  <a:srgbClr val="0000FF"/>
                </a:solidFill>
                <a:sym typeface="Wingdings" charset="2"/>
              </a:rPr>
              <a:t>=high)</a:t>
            </a:r>
            <a:r>
              <a:rPr lang="en-US" dirty="0">
                <a:sym typeface="Wingdings" charset="2"/>
              </a:rPr>
              <a:t>VI</a:t>
            </a:r>
            <a:r>
              <a:rPr lang="en-US" baseline="30000" dirty="0">
                <a:sym typeface="Wingdings" charset="2"/>
              </a:rPr>
              <a:t>’</a:t>
            </a:r>
            <a:r>
              <a:rPr lang="en-US" baseline="-25000" dirty="0">
                <a:sym typeface="Wingdings" charset="2"/>
              </a:rPr>
              <a:t>s</a:t>
            </a:r>
            <a:r>
              <a:rPr lang="en-US" dirty="0">
                <a:sym typeface="Wingdings" charset="2"/>
              </a:rPr>
              <a:t>(W/L)e</a:t>
            </a:r>
            <a:r>
              <a:rPr lang="en-US" baseline="30000" dirty="0">
                <a:sym typeface="Wingdings" charset="2"/>
              </a:rPr>
              <a:t>-Vt/(nkT/q)</a:t>
            </a:r>
          </a:p>
          <a:p>
            <a:pPr>
              <a:buFontTx/>
              <a:buNone/>
            </a:pPr>
            <a:endParaRPr lang="en-US" dirty="0">
              <a:sym typeface="Wingdings" charset="2"/>
            </a:endParaRPr>
          </a:p>
          <a:p>
            <a:pPr>
              <a:buFontTx/>
              <a:buNone/>
            </a:pPr>
            <a:r>
              <a:rPr lang="en-US" dirty="0">
                <a:solidFill>
                  <a:srgbClr val="0000FF"/>
                </a:solidFill>
                <a:sym typeface="Wingdings" charset="2"/>
              </a:rPr>
              <a:t>p(</a:t>
            </a:r>
            <a:r>
              <a:rPr lang="en-US" dirty="0" err="1">
                <a:solidFill>
                  <a:srgbClr val="0000FF"/>
                </a:solidFill>
                <a:sym typeface="Wingdings" charset="2"/>
              </a:rPr>
              <a:t>V</a:t>
            </a:r>
            <a:r>
              <a:rPr lang="en-US" baseline="-25000" dirty="0" err="1">
                <a:solidFill>
                  <a:srgbClr val="0000FF"/>
                </a:solidFill>
                <a:sym typeface="Wingdings" charset="2"/>
              </a:rPr>
              <a:t>out</a:t>
            </a:r>
            <a:r>
              <a:rPr lang="en-US" dirty="0">
                <a:solidFill>
                  <a:srgbClr val="0000FF"/>
                </a:solidFill>
                <a:sym typeface="Wingdings" charset="2"/>
              </a:rPr>
              <a:t>=low)</a:t>
            </a:r>
            <a:r>
              <a:rPr lang="en-US" dirty="0">
                <a:sym typeface="Wingdings" charset="2"/>
              </a:rPr>
              <a:t> – probability the output is low</a:t>
            </a:r>
          </a:p>
          <a:p>
            <a:pPr>
              <a:buNone/>
            </a:pPr>
            <a:r>
              <a:rPr lang="en-US" dirty="0">
                <a:solidFill>
                  <a:srgbClr val="0000FF"/>
                </a:solidFill>
                <a:sym typeface="Wingdings" charset="2"/>
              </a:rPr>
              <a:t>p(</a:t>
            </a:r>
            <a:r>
              <a:rPr lang="en-US" dirty="0" err="1">
                <a:solidFill>
                  <a:srgbClr val="0000FF"/>
                </a:solidFill>
                <a:sym typeface="Wingdings" charset="2"/>
              </a:rPr>
              <a:t>V</a:t>
            </a:r>
            <a:r>
              <a:rPr lang="en-US" baseline="-25000" dirty="0" err="1">
                <a:solidFill>
                  <a:srgbClr val="0000FF"/>
                </a:solidFill>
                <a:sym typeface="Wingdings" charset="2"/>
              </a:rPr>
              <a:t>out</a:t>
            </a:r>
            <a:r>
              <a:rPr lang="en-US" dirty="0">
                <a:solidFill>
                  <a:srgbClr val="0000FF"/>
                </a:solidFill>
                <a:sym typeface="Wingdings" charset="2"/>
              </a:rPr>
              <a:t>=high)</a:t>
            </a:r>
            <a:r>
              <a:rPr lang="en-US" dirty="0">
                <a:sym typeface="Wingdings" charset="2"/>
              </a:rPr>
              <a:t> – probability the output is high</a:t>
            </a:r>
          </a:p>
          <a:p>
            <a:pPr>
              <a:buNone/>
            </a:pPr>
            <a:endParaRPr lang="en-US" dirty="0">
              <a:sym typeface="Wingdings" charset="2"/>
            </a:endParaRPr>
          </a:p>
          <a:p>
            <a:pPr>
              <a:buNone/>
            </a:pPr>
            <a:r>
              <a:rPr lang="en-US" dirty="0">
                <a:solidFill>
                  <a:srgbClr val="0000FF"/>
                </a:solidFill>
                <a:sym typeface="Wingdings" charset="2"/>
              </a:rPr>
              <a:t>p(</a:t>
            </a:r>
            <a:r>
              <a:rPr lang="en-US" dirty="0" err="1">
                <a:solidFill>
                  <a:srgbClr val="0000FF"/>
                </a:solidFill>
                <a:sym typeface="Wingdings" charset="2"/>
              </a:rPr>
              <a:t>V</a:t>
            </a:r>
            <a:r>
              <a:rPr lang="en-US" baseline="-25000" dirty="0" err="1">
                <a:solidFill>
                  <a:srgbClr val="0000FF"/>
                </a:solidFill>
                <a:sym typeface="Wingdings" charset="2"/>
              </a:rPr>
              <a:t>out</a:t>
            </a:r>
            <a:r>
              <a:rPr lang="en-US" dirty="0">
                <a:solidFill>
                  <a:srgbClr val="0000FF"/>
                </a:solidFill>
                <a:sym typeface="Wingdings" charset="2"/>
              </a:rPr>
              <a:t>=high)</a:t>
            </a:r>
            <a:r>
              <a:rPr lang="en-US" dirty="0">
                <a:sym typeface="Wingdings" charset="2"/>
              </a:rPr>
              <a:t>=1-</a:t>
            </a:r>
            <a:r>
              <a:rPr lang="en-US" dirty="0">
                <a:solidFill>
                  <a:srgbClr val="0000FF"/>
                </a:solidFill>
                <a:sym typeface="Wingdings" charset="2"/>
              </a:rPr>
              <a:t>p(</a:t>
            </a:r>
            <a:r>
              <a:rPr lang="en-US" dirty="0" err="1">
                <a:solidFill>
                  <a:srgbClr val="0000FF"/>
                </a:solidFill>
                <a:sym typeface="Wingdings" charset="2"/>
              </a:rPr>
              <a:t>V</a:t>
            </a:r>
            <a:r>
              <a:rPr lang="en-US" baseline="-25000" dirty="0" err="1">
                <a:solidFill>
                  <a:srgbClr val="0000FF"/>
                </a:solidFill>
                <a:sym typeface="Wingdings" charset="2"/>
              </a:rPr>
              <a:t>out</a:t>
            </a:r>
            <a:r>
              <a:rPr lang="en-US" dirty="0">
                <a:solidFill>
                  <a:srgbClr val="0000FF"/>
                </a:solidFill>
                <a:sym typeface="Wingdings" charset="2"/>
              </a:rPr>
              <a:t>=low)</a:t>
            </a:r>
            <a:r>
              <a:rPr lang="en-US" dirty="0">
                <a:sym typeface="Wingdings" charset="2"/>
              </a:rPr>
              <a:t> </a:t>
            </a:r>
          </a:p>
          <a:p>
            <a:pPr>
              <a:buFontTx/>
              <a:buNone/>
            </a:pPr>
            <a:endParaRPr lang="en-US" dirty="0">
              <a:sym typeface="Wingdings" charset="2"/>
            </a:endParaRPr>
          </a:p>
          <a:p>
            <a:pPr>
              <a:buFontTx/>
              <a:buNone/>
            </a:pPr>
            <a:r>
              <a:rPr lang="en-US" dirty="0">
                <a:sym typeface="Wingdings" charset="2"/>
              </a:rPr>
              <a:t>	</a:t>
            </a:r>
            <a:endParaRPr lang="en-US" dirty="0"/>
          </a:p>
        </p:txBody>
      </p:sp>
      <p:sp>
        <p:nvSpPr>
          <p:cNvPr id="5" name="Slide Number Placeholder 4"/>
          <p:cNvSpPr>
            <a:spLocks noGrp="1"/>
          </p:cNvSpPr>
          <p:nvPr>
            <p:ph type="sldNum" sz="quarter" idx="4"/>
          </p:nvPr>
        </p:nvSpPr>
        <p:spPr>
          <a:prstGeom prst="rect">
            <a:avLst/>
          </a:prstGeom>
        </p:spPr>
        <p:txBody>
          <a:bodyPr/>
          <a:lstStyle/>
          <a:p>
            <a:pPr>
              <a:defRPr/>
            </a:pPr>
            <a:fld id="{8542FA76-2AAC-4841-877F-F091C287953A}" type="slidenum">
              <a:rPr lang="en-US" smtClean="0"/>
              <a:pPr>
                <a:defRPr/>
              </a:pPr>
              <a:t>9</a:t>
            </a:fld>
            <a:endParaRPr lang="en-US"/>
          </a:p>
        </p:txBody>
      </p:sp>
      <p:sp>
        <p:nvSpPr>
          <p:cNvPr id="6" name="Footer Placeholder 3"/>
          <p:cNvSpPr>
            <a:spLocks noGrp="1"/>
          </p:cNvSpPr>
          <p:nvPr>
            <p:ph type="ftr" sz="quarter" idx="3"/>
          </p:nvPr>
        </p:nvSpPr>
        <p:spPr>
          <a:xfrm>
            <a:off x="0" y="6324600"/>
            <a:ext cx="4953000" cy="457200"/>
          </a:xfrm>
        </p:spPr>
        <p:txBody>
          <a:bodyPr/>
          <a:lstStyle/>
          <a:p>
            <a:r>
              <a:rPr lang="en-US" altLang="ko-KR" dirty="0"/>
              <a:t>Penn ESE 370 Fall </a:t>
            </a:r>
            <a:r>
              <a:rPr lang="is-IS" altLang="ko-KR" dirty="0"/>
              <a:t>2021</a:t>
            </a:r>
            <a:r>
              <a:rPr lang="en-US" altLang="ko-KR" dirty="0"/>
              <a:t> - Khanna</a:t>
            </a:r>
          </a:p>
        </p:txBody>
      </p:sp>
    </p:spTree>
    <p:extLst>
      <p:ext uri="{BB962C8B-B14F-4D97-AF65-F5344CB8AC3E}">
        <p14:creationId xmlns:p14="http://schemas.microsoft.com/office/powerpoint/2010/main" val="4248649591"/>
      </p:ext>
    </p:extLst>
  </p:cSld>
  <p:clrMapOvr>
    <a:masterClrMapping/>
  </p:clrMapOvr>
</p:sld>
</file>

<file path=ppt/theme/theme1.xml><?xml version="1.0" encoding="utf-8"?>
<a:theme xmlns:a="http://schemas.openxmlformats.org/drawingml/2006/main" name="MIT">
  <a:themeElements>
    <a:clrScheme name="Blank Presentatio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accent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spDef>
    <a:lnDef>
      <a:spPr bwMode="auto">
        <a:xfrm>
          <a:off x="0" y="0"/>
          <a:ext cx="1" cy="1"/>
        </a:xfrm>
        <a:custGeom>
          <a:avLst/>
          <a:gdLst/>
          <a:ahLst/>
          <a:cxnLst/>
          <a:rect l="0" t="0" r="0" b="0"/>
          <a:pathLst/>
        </a:custGeom>
        <a:noFill/>
        <a:ln w="25400" cap="flat" cmpd="sng" algn="ctr">
          <a:solidFill>
            <a:schemeClr val="accent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lnDef>
  </a:objectDefaults>
  <a:extraClrSchemeLst>
    <a:extraClrScheme>
      <a:clrScheme name="Blank Presentation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ank Presentation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ank Presentation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Penn.potx</Template>
  <TotalTime>36040</TotalTime>
  <Words>1400</Words>
  <Application>Microsoft Macintosh PowerPoint</Application>
  <PresentationFormat>On-screen Show (4:3)</PresentationFormat>
  <Paragraphs>288</Paragraphs>
  <Slides>38</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5" baseType="lpstr">
      <vt:lpstr>Garamond</vt:lpstr>
      <vt:lpstr>Symbol</vt:lpstr>
      <vt:lpstr>Tahoma</vt:lpstr>
      <vt:lpstr>Times New Roman</vt:lpstr>
      <vt:lpstr>Wingdings</vt:lpstr>
      <vt:lpstr>MIT</vt:lpstr>
      <vt:lpstr>Equation</vt:lpstr>
      <vt:lpstr>PowerPoint Presentation</vt:lpstr>
      <vt:lpstr>Today</vt:lpstr>
      <vt:lpstr>Ratioed Inverter</vt:lpstr>
      <vt:lpstr>Noise Margin Tradeoff</vt:lpstr>
      <vt:lpstr>Size for R0/2 drive? (Preclass 2)</vt:lpstr>
      <vt:lpstr>Size for R0/2 drive? (Preclass 2)</vt:lpstr>
      <vt:lpstr>Static Power</vt:lpstr>
      <vt:lpstr>Total Power</vt:lpstr>
      <vt:lpstr>Total Power</vt:lpstr>
      <vt:lpstr>Compare Static CMOS</vt:lpstr>
      <vt:lpstr>Size for R0/2 drive? (Preclass 2)</vt:lpstr>
      <vt:lpstr>Size for R0/2 drive? (Preclass 2)</vt:lpstr>
      <vt:lpstr>Size for R0/2 drive? (Preclass 2)</vt:lpstr>
      <vt:lpstr>Size for R0/2 drive? (Preclass 2)</vt:lpstr>
      <vt:lpstr>Size for R0/2 drive? (Preclass 2)</vt:lpstr>
      <vt:lpstr>Size for R0/2 drive? (Preclass 3)</vt:lpstr>
      <vt:lpstr>Size for R0/2 drive? (Preclass 4)</vt:lpstr>
      <vt:lpstr>Which implementation is faster in ratioed logic?</vt:lpstr>
      <vt:lpstr>Ideas</vt:lpstr>
      <vt:lpstr>Design Space Exploration</vt:lpstr>
      <vt:lpstr>Design Problem</vt:lpstr>
      <vt:lpstr>Idea: Design Space Explore</vt:lpstr>
      <vt:lpstr>Problem Solvable (preclass 1)</vt:lpstr>
      <vt:lpstr>Problem Solvable (preclass 2)</vt:lpstr>
      <vt:lpstr>Nand2 and inverter implementation</vt:lpstr>
      <vt:lpstr>Single Gate Match Condition (preclass 3)</vt:lpstr>
      <vt:lpstr>Total Power</vt:lpstr>
      <vt:lpstr>Knobs (preclass 4)</vt:lpstr>
      <vt:lpstr>Design Space Dimensions</vt:lpstr>
      <vt:lpstr>Gate</vt:lpstr>
      <vt:lpstr>Gate</vt:lpstr>
      <vt:lpstr>Gate</vt:lpstr>
      <vt:lpstr>(D) Logic Family</vt:lpstr>
      <vt:lpstr>(E) Sizing</vt:lpstr>
      <vt:lpstr>(F) Reduce Vdd</vt:lpstr>
      <vt:lpstr>(G) Increase Vth?</vt:lpstr>
      <vt:lpstr>Ideas</vt:lpstr>
      <vt:lpstr>Admin</vt:lpstr>
    </vt:vector>
  </TitlesOfParts>
  <Company>MIT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Stojanovic</dc:creator>
  <cp:lastModifiedBy>Khanna, Tania</cp:lastModifiedBy>
  <cp:revision>2078</cp:revision>
  <cp:lastPrinted>2020-10-19T14:36:07Z</cp:lastPrinted>
  <dcterms:created xsi:type="dcterms:W3CDTF">2001-05-14T03:33:13Z</dcterms:created>
  <dcterms:modified xsi:type="dcterms:W3CDTF">2021-10-20T18:06:43Z</dcterms:modified>
</cp:coreProperties>
</file>