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303" r:id="rId2"/>
    <p:sldId id="315" r:id="rId3"/>
    <p:sldId id="260" r:id="rId4"/>
    <p:sldId id="297" r:id="rId5"/>
    <p:sldId id="309" r:id="rId6"/>
    <p:sldId id="1272" r:id="rId7"/>
    <p:sldId id="1275" r:id="rId8"/>
    <p:sldId id="311" r:id="rId9"/>
    <p:sldId id="312" r:id="rId10"/>
    <p:sldId id="313" r:id="rId11"/>
    <p:sldId id="314" r:id="rId12"/>
    <p:sldId id="262" r:id="rId13"/>
    <p:sldId id="263" r:id="rId14"/>
    <p:sldId id="264" r:id="rId15"/>
    <p:sldId id="1276" r:id="rId16"/>
    <p:sldId id="269" r:id="rId17"/>
    <p:sldId id="270" r:id="rId18"/>
    <p:sldId id="271" r:id="rId19"/>
    <p:sldId id="273" r:id="rId20"/>
    <p:sldId id="274" r:id="rId21"/>
    <p:sldId id="275" r:id="rId22"/>
    <p:sldId id="277" r:id="rId23"/>
    <p:sldId id="278" r:id="rId24"/>
    <p:sldId id="281" r:id="rId25"/>
    <p:sldId id="287" r:id="rId26"/>
    <p:sldId id="288" r:id="rId27"/>
    <p:sldId id="289" r:id="rId28"/>
    <p:sldId id="290" r:id="rId29"/>
    <p:sldId id="291" r:id="rId30"/>
    <p:sldId id="292" r:id="rId31"/>
    <p:sldId id="316" r:id="rId32"/>
    <p:sldId id="293" r:id="rId33"/>
    <p:sldId id="1030" r:id="rId34"/>
    <p:sldId id="1069" r:id="rId35"/>
    <p:sldId id="1105" r:id="rId36"/>
    <p:sldId id="1106" r:id="rId37"/>
    <p:sldId id="1107" r:id="rId38"/>
    <p:sldId id="1108" r:id="rId39"/>
    <p:sldId id="1031" r:id="rId40"/>
    <p:sldId id="1277" r:id="rId41"/>
    <p:sldId id="323" r:id="rId42"/>
    <p:sldId id="294" r:id="rId43"/>
    <p:sldId id="302" r:id="rId44"/>
    <p:sldId id="295" r:id="rId45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50F5"/>
    <a:srgbClr val="FF6503"/>
    <a:srgbClr val="5F5F5F"/>
    <a:srgbClr val="808080"/>
    <a:srgbClr val="080808"/>
    <a:srgbClr val="FF0000"/>
    <a:srgbClr val="0000FF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4579" autoAdjust="0"/>
  </p:normalViewPr>
  <p:slideViewPr>
    <p:cSldViewPr snapToGrid="0">
      <p:cViewPr varScale="1">
        <p:scale>
          <a:sx n="91" d="100"/>
          <a:sy n="91" d="100"/>
        </p:scale>
        <p:origin x="1000" y="1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1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2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0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74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3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1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1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3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20:  October 25,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Pass Transistor Logic, Pt2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79189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this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8800"/>
            <a:ext cx="340677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07388" y="4495800"/>
            <a:ext cx="36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6192" y="2743200"/>
            <a:ext cx="36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43149"/>
              </p:ext>
            </p:extLst>
          </p:nvPr>
        </p:nvGraphicFramePr>
        <p:xfrm>
          <a:off x="6781800" y="1828800"/>
          <a:ext cx="1981200" cy="233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5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this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28800"/>
            <a:ext cx="340677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07388" y="4495800"/>
            <a:ext cx="36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6192" y="2743200"/>
            <a:ext cx="36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784" y="5791200"/>
            <a:ext cx="3804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More examples in the text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92985"/>
              </p:ext>
            </p:extLst>
          </p:nvPr>
        </p:nvGraphicFramePr>
        <p:xfrm>
          <a:off x="6781800" y="1828800"/>
          <a:ext cx="1981200" cy="233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9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Cascading Pass Transistors</a:t>
            </a:r>
          </a:p>
        </p:txBody>
      </p:sp>
      <p:sp>
        <p:nvSpPr>
          <p:cNvPr id="4403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C90FF1-3B48-7B43-8F9C-52B89EDEAE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94480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without Inverters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What if we did this?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0DAA02C-4534-7D4C-B047-30115A95CA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506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878870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285" y="2816423"/>
            <a:ext cx="334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/a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3498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1982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key path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CD7ECF-7FE3-734E-9581-AB2CE5F71A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60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2512500"/>
            <a:ext cx="8751887" cy="28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/>
              <a:t>Chain without Inverters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685" y="2895600"/>
            <a:ext cx="334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/a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4290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9724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of Chain </a:t>
            </a:r>
            <a:r>
              <a:rPr lang="en-US" dirty="0">
                <a:solidFill>
                  <a:srgbClr val="FF6503"/>
                </a:solidFill>
              </a:rPr>
              <a:t>(</a:t>
            </a:r>
            <a:r>
              <a:rPr lang="en-US" dirty="0" err="1">
                <a:solidFill>
                  <a:srgbClr val="FF6503"/>
                </a:solidFill>
              </a:rPr>
              <a:t>Preclass</a:t>
            </a:r>
            <a:r>
              <a:rPr lang="en-US" dirty="0">
                <a:solidFill>
                  <a:srgbClr val="FF6503"/>
                </a:solidFill>
              </a:rPr>
              <a:t> 2)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What is voltage at output?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41B9E6-1292-C847-B776-592EDBB420D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7110" name="Picture 6"/>
          <p:cNvPicPr>
            <a:picLocks noChangeAspect="1"/>
          </p:cNvPicPr>
          <p:nvPr/>
        </p:nvPicPr>
        <p:blipFill rotWithShape="1">
          <a:blip r:embed="rId2"/>
          <a:srcRect r="61713"/>
          <a:stretch/>
        </p:blipFill>
        <p:spPr bwMode="auto">
          <a:xfrm>
            <a:off x="2086589" y="2514600"/>
            <a:ext cx="2667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3AB24-51D7-B349-AE40-E68892D90D86}"/>
              </a:ext>
            </a:extLst>
          </p:cNvPr>
          <p:cNvSpPr txBox="1"/>
          <p:nvPr/>
        </p:nvSpPr>
        <p:spPr>
          <a:xfrm>
            <a:off x="7010400" y="1143000"/>
            <a:ext cx="195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dd</a:t>
            </a:r>
            <a:r>
              <a:rPr lang="en-US" sz="2000" dirty="0">
                <a:solidFill>
                  <a:srgbClr val="0000FF"/>
                </a:solidFill>
              </a:rPr>
              <a:t>=1V</a:t>
            </a:r>
          </a:p>
          <a:p>
            <a:pPr algn="l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thn</a:t>
            </a:r>
            <a:r>
              <a:rPr lang="en-US" sz="2000" dirty="0">
                <a:solidFill>
                  <a:srgbClr val="0000FF"/>
                </a:solidFill>
              </a:rPr>
              <a:t>=-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thp</a:t>
            </a:r>
            <a:r>
              <a:rPr lang="en-US" sz="2000" dirty="0">
                <a:solidFill>
                  <a:srgbClr val="0000FF"/>
                </a:solidFill>
              </a:rPr>
              <a:t>=0.3V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2E180C8-FA81-A14C-AC4B-D9AB8AD70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93"/>
          <a:stretch/>
        </p:blipFill>
        <p:spPr bwMode="auto">
          <a:xfrm>
            <a:off x="4639289" y="2514600"/>
            <a:ext cx="186031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C63EC36-8C58-804E-86F6-ABDF66CC5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55" t="80293" r="43408" b="1587"/>
          <a:stretch/>
        </p:blipFill>
        <p:spPr bwMode="auto">
          <a:xfrm>
            <a:off x="4575969" y="4038600"/>
            <a:ext cx="1151911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13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of Chain </a:t>
            </a:r>
            <a:r>
              <a:rPr lang="en-US" dirty="0">
                <a:solidFill>
                  <a:srgbClr val="FF6503"/>
                </a:solidFill>
              </a:rPr>
              <a:t>(</a:t>
            </a:r>
            <a:r>
              <a:rPr lang="en-US" dirty="0" err="1">
                <a:solidFill>
                  <a:srgbClr val="FF6503"/>
                </a:solidFill>
              </a:rPr>
              <a:t>Preclass</a:t>
            </a:r>
            <a:r>
              <a:rPr lang="en-US" dirty="0">
                <a:solidFill>
                  <a:srgbClr val="FF6503"/>
                </a:solidFill>
              </a:rPr>
              <a:t> 2)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What is voltage at output?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41B9E6-1292-C847-B776-592EDBB420D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711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696571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3AB24-51D7-B349-AE40-E68892D90D86}"/>
              </a:ext>
            </a:extLst>
          </p:cNvPr>
          <p:cNvSpPr txBox="1"/>
          <p:nvPr/>
        </p:nvSpPr>
        <p:spPr>
          <a:xfrm>
            <a:off x="7010400" y="1143000"/>
            <a:ext cx="195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dd</a:t>
            </a:r>
            <a:r>
              <a:rPr lang="en-US" sz="2000" dirty="0">
                <a:solidFill>
                  <a:srgbClr val="0000FF"/>
                </a:solidFill>
              </a:rPr>
              <a:t>=1V</a:t>
            </a:r>
          </a:p>
          <a:p>
            <a:pPr algn="l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thn</a:t>
            </a:r>
            <a:r>
              <a:rPr lang="en-US" sz="2000" dirty="0">
                <a:solidFill>
                  <a:srgbClr val="0000FF"/>
                </a:solidFill>
              </a:rPr>
              <a:t>=-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thp</a:t>
            </a:r>
            <a:r>
              <a:rPr lang="en-US" sz="2000" dirty="0">
                <a:solidFill>
                  <a:srgbClr val="0000FF"/>
                </a:solidFill>
              </a:rPr>
              <a:t>=0.3V</a:t>
            </a:r>
          </a:p>
        </p:txBody>
      </p:sp>
    </p:spTree>
    <p:extLst>
      <p:ext uri="{BB962C8B-B14F-4D97-AF65-F5344CB8AC3E}">
        <p14:creationId xmlns:p14="http://schemas.microsoft.com/office/powerpoint/2010/main" val="240716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5283200" cy="4513600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compare </a:t>
            </a:r>
            <a:r>
              <a:rPr lang="en-US" dirty="0">
                <a:solidFill>
                  <a:srgbClr val="FF6503"/>
                </a:solidFill>
              </a:rPr>
              <a:t>(</a:t>
            </a:r>
            <a:r>
              <a:rPr lang="en-US" dirty="0" err="1">
                <a:solidFill>
                  <a:srgbClr val="FF6503"/>
                </a:solidFill>
              </a:rPr>
              <a:t>Preclass</a:t>
            </a:r>
            <a:r>
              <a:rPr lang="en-US" dirty="0">
                <a:solidFill>
                  <a:srgbClr val="FF6503"/>
                </a:solidFill>
              </a:rPr>
              <a:t> 2)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Compare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2A03FC3-90B3-4F44-B6B6-57D3A301FC9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6D267-3A00-B843-8129-BAC2ADE93196}"/>
              </a:ext>
            </a:extLst>
          </p:cNvPr>
          <p:cNvSpPr txBox="1"/>
          <p:nvPr/>
        </p:nvSpPr>
        <p:spPr>
          <a:xfrm>
            <a:off x="7010400" y="1143000"/>
            <a:ext cx="195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dd</a:t>
            </a:r>
            <a:r>
              <a:rPr lang="en-US" sz="2000" dirty="0">
                <a:solidFill>
                  <a:srgbClr val="0000FF"/>
                </a:solidFill>
              </a:rPr>
              <a:t>=1V</a:t>
            </a:r>
          </a:p>
          <a:p>
            <a:pPr algn="l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thn</a:t>
            </a:r>
            <a:r>
              <a:rPr lang="en-US" sz="2000" dirty="0">
                <a:solidFill>
                  <a:srgbClr val="0000FF"/>
                </a:solidFill>
              </a:rPr>
              <a:t>=-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thp</a:t>
            </a:r>
            <a:r>
              <a:rPr lang="en-US" sz="2000" dirty="0">
                <a:solidFill>
                  <a:srgbClr val="0000FF"/>
                </a:solidFill>
              </a:rPr>
              <a:t>=0.3V</a:t>
            </a:r>
          </a:p>
        </p:txBody>
      </p:sp>
    </p:spTree>
    <p:extLst>
      <p:ext uri="{BB962C8B-B14F-4D97-AF65-F5344CB8AC3E}">
        <p14:creationId xmlns:p14="http://schemas.microsoft.com/office/powerpoint/2010/main" val="132860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Analysis – chain of 3 </a:t>
            </a:r>
            <a:r>
              <a:rPr lang="en-US" dirty="0" err="1"/>
              <a:t>vs</a:t>
            </a:r>
            <a:r>
              <a:rPr lang="en-US" dirty="0"/>
              <a:t> length of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5DE194-9978-704E-AC23-D7CD8E85A1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91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5532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21010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chain any number of pass transistors and only drop a single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A354BF7-7D09-C246-BD93-680CA3FE99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/>
          <a:srcRect r="8930"/>
          <a:stretch/>
        </p:blipFill>
        <p:spPr bwMode="auto">
          <a:xfrm>
            <a:off x="762000" y="2362200"/>
            <a:ext cx="4337198" cy="12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733800"/>
            <a:ext cx="413261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3"/>
          <a:srcRect l="74107"/>
          <a:stretch/>
        </p:blipFill>
        <p:spPr bwMode="auto">
          <a:xfrm>
            <a:off x="5867400" y="2362200"/>
            <a:ext cx="1233161" cy="12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5715000" y="3429000"/>
            <a:ext cx="3810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2590800"/>
            <a:ext cx="645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75706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 Transistor Circuit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diff</a:t>
            </a:r>
            <a:r>
              <a:rPr lang="en-US" dirty="0"/>
              <a:t>&gt;0</a:t>
            </a:r>
          </a:p>
          <a:p>
            <a:pPr lvl="1"/>
            <a:r>
              <a:rPr lang="en-US" dirty="0"/>
              <a:t>Output levels</a:t>
            </a:r>
          </a:p>
          <a:p>
            <a:pPr lvl="1"/>
            <a:r>
              <a:rPr lang="en-US" dirty="0"/>
              <a:t>Cascading</a:t>
            </a:r>
          </a:p>
          <a:p>
            <a:pPr lvl="2"/>
            <a:r>
              <a:rPr lang="en-US" dirty="0"/>
              <a:t>Series pass transistors?</a:t>
            </a:r>
          </a:p>
          <a:p>
            <a:pPr lvl="2"/>
            <a:r>
              <a:rPr lang="en-US" dirty="0"/>
              <a:t>Delay</a:t>
            </a:r>
          </a:p>
          <a:p>
            <a:r>
              <a:rPr lang="en-US" dirty="0"/>
              <a:t>Start on Distributed RC</a:t>
            </a:r>
          </a:p>
          <a:p>
            <a:pPr lvl="1"/>
            <a:r>
              <a:rPr lang="en-US" dirty="0"/>
              <a:t>Analyzing delay for pass-</a:t>
            </a:r>
            <a:r>
              <a:rPr lang="en-US" dirty="0" err="1"/>
              <a:t>tr</a:t>
            </a:r>
            <a:r>
              <a:rPr lang="en-US" dirty="0"/>
              <a:t> designs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237BCFD-5900-9A4B-9763-1F7D70D78D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63687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97" y="1371600"/>
            <a:ext cx="7181956" cy="50292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658732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Transient: Zoomed </a:t>
            </a:r>
            <a:r>
              <a:rPr lang="en-US" dirty="0" err="1"/>
              <a:t>Closeup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308260" cy="511764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29612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output capacitance per stage?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I.e.  What is the capacitance at output 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DCB0764-57F4-7F43-B8D3-5E3B4266C2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22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2590800"/>
            <a:ext cx="89804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85" y="2971800"/>
            <a:ext cx="334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/a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5052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30380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Setup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RC circuit look like?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D4B617E-912F-FA42-B4AF-8993689C0A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325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2590800"/>
            <a:ext cx="89804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685" y="2968823"/>
            <a:ext cx="334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/a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5022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323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Cascade? </a:t>
            </a:r>
            <a:r>
              <a:rPr lang="en-US" dirty="0">
                <a:solidFill>
                  <a:srgbClr val="FF6503"/>
                </a:solidFill>
              </a:rPr>
              <a:t>(</a:t>
            </a:r>
            <a:r>
              <a:rPr lang="en-US" dirty="0" err="1">
                <a:solidFill>
                  <a:srgbClr val="FF6503"/>
                </a:solidFill>
              </a:rPr>
              <a:t>Preclass</a:t>
            </a:r>
            <a:r>
              <a:rPr lang="en-US" dirty="0">
                <a:solidFill>
                  <a:srgbClr val="FF6503"/>
                </a:solidFill>
              </a:rPr>
              <a:t>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are the voltages?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8648700" cy="1117569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018EA-0246-D24C-8451-2F6A9D4137E1}"/>
              </a:ext>
            </a:extLst>
          </p:cNvPr>
          <p:cNvSpPr txBox="1"/>
          <p:nvPr/>
        </p:nvSpPr>
        <p:spPr>
          <a:xfrm>
            <a:off x="7010400" y="1143000"/>
            <a:ext cx="195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dd</a:t>
            </a:r>
            <a:r>
              <a:rPr lang="en-US" sz="2000" dirty="0">
                <a:solidFill>
                  <a:srgbClr val="0000FF"/>
                </a:solidFill>
              </a:rPr>
              <a:t>=1V</a:t>
            </a:r>
          </a:p>
          <a:p>
            <a:pPr algn="l"/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thn</a:t>
            </a:r>
            <a:r>
              <a:rPr lang="en-US" sz="2000" dirty="0">
                <a:solidFill>
                  <a:srgbClr val="0000FF"/>
                </a:solidFill>
              </a:rPr>
              <a:t>=-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thp</a:t>
            </a:r>
            <a:r>
              <a:rPr lang="en-US" sz="2000" dirty="0">
                <a:solidFill>
                  <a:srgbClr val="0000FF"/>
                </a:solidFill>
              </a:rPr>
              <a:t>=0.3V</a:t>
            </a:r>
          </a:p>
        </p:txBody>
      </p:sp>
    </p:spTree>
    <p:extLst>
      <p:ext uri="{BB962C8B-B14F-4D97-AF65-F5344CB8AC3E}">
        <p14:creationId xmlns:p14="http://schemas.microsoft.com/office/powerpoint/2010/main" val="401812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cascade degraded inputs into </a:t>
            </a:r>
            <a:r>
              <a:rPr lang="en-US" b="1" dirty="0"/>
              <a:t>gates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3C920D3-22F1-B241-BBD3-9E9B68FE0A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8648700" cy="111756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52247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RC (setup)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CB53B99-41E9-1D40-9677-C9C6BA9CF4B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79932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66421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response? </a:t>
            </a:r>
            <a:r>
              <a:rPr lang="en-US" dirty="0">
                <a:solidFill>
                  <a:srgbClr val="FF6503"/>
                </a:solidFill>
              </a:rPr>
              <a:t>(</a:t>
            </a:r>
            <a:r>
              <a:rPr lang="en-US" dirty="0" err="1">
                <a:solidFill>
                  <a:srgbClr val="FF6503"/>
                </a:solidFill>
              </a:rPr>
              <a:t>Preclass</a:t>
            </a:r>
            <a:r>
              <a:rPr lang="en-US" dirty="0">
                <a:solidFill>
                  <a:srgbClr val="FF6503"/>
                </a:solidFill>
              </a:rPr>
              <a:t> 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CCF095-07CF-D44F-9652-C2F340E52E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57928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806608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response? </a:t>
            </a:r>
            <a:r>
              <a:rPr lang="en-US" dirty="0">
                <a:solidFill>
                  <a:srgbClr val="FF6503"/>
                </a:solidFill>
              </a:rPr>
              <a:t>(</a:t>
            </a:r>
            <a:r>
              <a:rPr lang="en-US" dirty="0" err="1">
                <a:solidFill>
                  <a:srgbClr val="FF6503"/>
                </a:solidFill>
              </a:rPr>
              <a:t>Preclass</a:t>
            </a:r>
            <a:r>
              <a:rPr lang="en-US" dirty="0">
                <a:solidFill>
                  <a:srgbClr val="FF6503"/>
                </a:solidFill>
              </a:rPr>
              <a:t> 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28092FE-34C7-1447-8714-5445B2E73AA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077132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response? </a:t>
            </a:r>
            <a:r>
              <a:rPr lang="en-US" dirty="0">
                <a:solidFill>
                  <a:srgbClr val="FF6503"/>
                </a:solidFill>
              </a:rPr>
              <a:t>(</a:t>
            </a:r>
            <a:r>
              <a:rPr lang="en-US" dirty="0" err="1">
                <a:solidFill>
                  <a:srgbClr val="FF6503"/>
                </a:solidFill>
              </a:rPr>
              <a:t>Preclass</a:t>
            </a:r>
            <a:r>
              <a:rPr lang="en-US" dirty="0">
                <a:solidFill>
                  <a:srgbClr val="FF6503"/>
                </a:solidFill>
              </a:rPr>
              <a:t> 4)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66FE51A-3384-2D49-B42E-FBFE09BB64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56615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92557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Previously: Two XOR Gates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3FA76B-C02D-DB44-9754-84A86FA59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628900"/>
            <a:ext cx="268743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344500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68991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78486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SPICE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1D47A5B-967A-A84D-A78A-FEB3DED3A9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5867400"/>
            <a:ext cx="678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  1      2     3      4     5      6      7     8      9    10   (ns)</a:t>
            </a:r>
          </a:p>
        </p:txBody>
      </p:sp>
    </p:spTree>
    <p:extLst>
      <p:ext uri="{BB962C8B-B14F-4D97-AF65-F5344CB8AC3E}">
        <p14:creationId xmlns:p14="http://schemas.microsoft.com/office/powerpoint/2010/main" val="1346727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78486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SPICE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1D47A5B-967A-A84D-A78A-FEB3DED3A9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5867400"/>
            <a:ext cx="678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  1      2     3      4     5      6      7     8      9    10   (ns)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98650" y="3943350"/>
            <a:ext cx="5791200" cy="0"/>
          </a:xfrm>
          <a:prstGeom prst="line">
            <a:avLst/>
          </a:prstGeom>
          <a:noFill/>
          <a:ln w="57150" cap="flat" cmpd="sng" algn="ctr">
            <a:solidFill>
              <a:srgbClr val="E950F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0495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14600"/>
            <a:ext cx="33528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series of R’s on path</a:t>
            </a:r>
          </a:p>
          <a:p>
            <a:pPr lvl="1"/>
            <a:r>
              <a:rPr lang="en-US" dirty="0"/>
              <a:t>Must move Q=V(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dirty="0"/>
              <a:t>C) across each R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7B31641-C40A-2640-ABB3-22002955DF2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52578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2417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" name="Picture 9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225FD-1205-0445-B852-6F4B4C97B028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966955" y="3588942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035335" y="5285714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29469-1D26-5040-9762-CE8D69A74567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9965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" name="Picture 9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EDCFB-7576-B543-9A52-EAB6DC70EE64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FDF49-DFEB-344F-85FF-66CA86DD2C46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83A3C9-F1F5-6B45-B4B5-96D4770B220F}"/>
                  </a:ext>
                </a:extLst>
              </p:cNvPr>
              <p:cNvSpPr txBox="1"/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83A3C9-F1F5-6B45-B4B5-96D4770B2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blipFill>
                <a:blip r:embed="rId4"/>
                <a:stretch>
                  <a:fillRect l="-3846" t="-149296" r="-183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F493C1-F5D4-9D4B-9ABC-AEF23E9C5139}"/>
                  </a:ext>
                </a:extLst>
              </p:cNvPr>
              <p:cNvSpPr txBox="1"/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F493C1-F5D4-9D4B-9ABC-AEF23E9C5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blipFill>
                <a:blip r:embed="rId5"/>
                <a:stretch>
                  <a:fillRect l="-13636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655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1" name="Picture 10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257800" y="358140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705600" y="39624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7B5243-E407-E84B-9B1C-5200F7AE5009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03EFC9-2ADA-844C-9CCC-F525704EBA85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F76C92-5946-6C4F-B7AF-B86DCD61CB2B}"/>
                  </a:ext>
                </a:extLst>
              </p:cNvPr>
              <p:cNvSpPr txBox="1"/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F76C92-5946-6C4F-B7AF-B86DCD61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blipFill>
                <a:blip r:embed="rId4"/>
                <a:stretch>
                  <a:fillRect l="-3846" t="-149296" r="-183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A71AA9-5771-764C-8374-D4F76C7EEC7E}"/>
                  </a:ext>
                </a:extLst>
              </p:cNvPr>
              <p:cNvSpPr txBox="1"/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A71AA9-5771-764C-8374-D4F76C7EE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blipFill>
                <a:blip r:embed="rId5"/>
                <a:stretch>
                  <a:fillRect l="-13636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562F3C0-F2C6-CA4C-AE6C-5725C8C36088}"/>
              </a:ext>
            </a:extLst>
          </p:cNvPr>
          <p:cNvSpPr/>
          <p:nvPr/>
        </p:nvSpPr>
        <p:spPr bwMode="auto">
          <a:xfrm>
            <a:off x="3352800" y="2379181"/>
            <a:ext cx="1905000" cy="533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543800" y="48006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9376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1" name="Picture 10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334000" y="373380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629400" y="40386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886200"/>
            <a:ext cx="685800" cy="5334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7D8E74-DE96-1B40-A13E-932C2C425F55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3EEBF2-2083-7342-8797-CA9F2C500D14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C5F827-7046-1D41-BCFE-217A33C2D79E}"/>
                  </a:ext>
                </a:extLst>
              </p:cNvPr>
              <p:cNvSpPr txBox="1"/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C5F827-7046-1D41-BCFE-217A33C2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blipFill>
                <a:blip r:embed="rId4"/>
                <a:stretch>
                  <a:fillRect l="-3846" t="-149296" r="-183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4131F5-0BFD-BA48-8602-B9833192B683}"/>
                  </a:ext>
                </a:extLst>
              </p:cNvPr>
              <p:cNvSpPr txBox="1"/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4131F5-0BFD-BA48-8602-B9833192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blipFill>
                <a:blip r:embed="rId5"/>
                <a:stretch>
                  <a:fillRect l="-13636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BA77E35-0FFB-004A-919E-61C841B58577}"/>
              </a:ext>
            </a:extLst>
          </p:cNvPr>
          <p:cNvSpPr/>
          <p:nvPr/>
        </p:nvSpPr>
        <p:spPr bwMode="auto">
          <a:xfrm>
            <a:off x="5562600" y="2379181"/>
            <a:ext cx="1905000" cy="4572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BB4D20-F5EA-9645-9B80-7B1ADB75D1F4}"/>
              </a:ext>
            </a:extLst>
          </p:cNvPr>
          <p:cNvSpPr txBox="1"/>
          <p:nvPr/>
        </p:nvSpPr>
        <p:spPr>
          <a:xfrm>
            <a:off x="7046246" y="1921981"/>
            <a:ext cx="68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k=4</a:t>
            </a:r>
          </a:p>
        </p:txBody>
      </p:sp>
    </p:spTree>
    <p:extLst>
      <p:ext uri="{BB962C8B-B14F-4D97-AF65-F5344CB8AC3E}">
        <p14:creationId xmlns:p14="http://schemas.microsoft.com/office/powerpoint/2010/main" val="118796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1" name="Picture 10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257800" y="358140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705600" y="39624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>
            <a:off x="3352800" y="2379181"/>
            <a:ext cx="1905000" cy="533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562600" y="2379181"/>
            <a:ext cx="1905000" cy="4572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334000" y="373380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629400" y="40386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886200"/>
            <a:ext cx="685800" cy="5334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046246" y="1921981"/>
            <a:ext cx="68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k=4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92C7A-2D56-B647-B64C-E2BB9F46BFED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00B994-FA2B-9B4F-8D16-FDAA45CB0A8A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FB5E31-31E1-E24A-AD3A-1527E2432E60}"/>
                  </a:ext>
                </a:extLst>
              </p:cNvPr>
              <p:cNvSpPr txBox="1"/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FB5E31-31E1-E24A-AD3A-1527E243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blipFill>
                <a:blip r:embed="rId4"/>
                <a:stretch>
                  <a:fillRect l="-3846" t="-149296" r="-183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218D8F-ACCB-D345-B9E6-6EB729C50FB2}"/>
                  </a:ext>
                </a:extLst>
              </p:cNvPr>
              <p:cNvSpPr txBox="1"/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218D8F-ACCB-D345-B9E6-6EB729C5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blipFill>
                <a:blip r:embed="rId5"/>
                <a:stretch>
                  <a:fillRect l="-13636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7543800" y="48006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0886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1" name="Picture 10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257800" y="358140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705600" y="39624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334000" y="373380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629400" y="40386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886200"/>
            <a:ext cx="685800" cy="5334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CD94BF7-1183-0E4D-9FB5-268CF14BE1A8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0EBEB4-7CFC-464B-9E04-7014C369EA0D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A4EF02-0C88-4940-86CE-D788A52839A8}"/>
              </a:ext>
            </a:extLst>
          </p:cNvPr>
          <p:cNvSpPr/>
          <p:nvPr/>
        </p:nvSpPr>
        <p:spPr bwMode="auto">
          <a:xfrm>
            <a:off x="3352800" y="2379181"/>
            <a:ext cx="1905000" cy="533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749633-6A2D-2745-8556-08A71A4DB614}"/>
              </a:ext>
            </a:extLst>
          </p:cNvPr>
          <p:cNvSpPr/>
          <p:nvPr/>
        </p:nvSpPr>
        <p:spPr bwMode="auto">
          <a:xfrm>
            <a:off x="5562600" y="2379181"/>
            <a:ext cx="1905000" cy="4572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E3C7E0-B0EE-6C43-A0F2-24153A4103C9}"/>
              </a:ext>
            </a:extLst>
          </p:cNvPr>
          <p:cNvSpPr txBox="1"/>
          <p:nvPr/>
        </p:nvSpPr>
        <p:spPr>
          <a:xfrm>
            <a:off x="7046246" y="1921981"/>
            <a:ext cx="68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k=4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EBCA50-E256-894E-A309-E059BA2FAA30}"/>
                  </a:ext>
                </a:extLst>
              </p:cNvPr>
              <p:cNvSpPr txBox="1"/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EBCA50-E256-894E-A309-E059BA2FA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blipFill>
                <a:blip r:embed="rId4"/>
                <a:stretch>
                  <a:fillRect l="-3846" t="-149296" r="-183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76908C-56A0-7D42-8EEF-89695B0559B7}"/>
                  </a:ext>
                </a:extLst>
              </p:cNvPr>
              <p:cNvSpPr txBox="1"/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76908C-56A0-7D42-8EEF-89695B05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3110272"/>
                <a:ext cx="2225546" cy="1038489"/>
              </a:xfrm>
              <a:prstGeom prst="rect">
                <a:avLst/>
              </a:prstGeom>
              <a:blipFill>
                <a:blip r:embed="rId5"/>
                <a:stretch>
                  <a:fillRect l="-13636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1D625F-B6F3-A041-B1A4-85A7395BCDF0}"/>
                  </a:ext>
                </a:extLst>
              </p:cNvPr>
              <p:cNvSpPr txBox="1"/>
              <p:nvPr/>
            </p:nvSpPr>
            <p:spPr>
              <a:xfrm>
                <a:off x="4511424" y="5103912"/>
                <a:ext cx="1660776" cy="307777"/>
              </a:xfrm>
              <a:prstGeom prst="rect">
                <a:avLst/>
              </a:prstGeom>
              <a:noFill/>
              <a:ln w="28575">
                <a:solidFill>
                  <a:srgbClr val="E950F5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1D625F-B6F3-A041-B1A4-85A7395BC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24" y="5103912"/>
                <a:ext cx="1660776" cy="307777"/>
              </a:xfrm>
              <a:prstGeom prst="rect">
                <a:avLst/>
              </a:prstGeom>
              <a:blipFill>
                <a:blip r:embed="rId6"/>
                <a:stretch>
                  <a:fillRect l="-4478" b="-14286"/>
                </a:stretch>
              </a:blipFill>
              <a:ln w="28575">
                <a:solidFill>
                  <a:srgbClr val="E950F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7543800" y="48006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2112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1" name="Picture 10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1B6F1-F389-724E-8A5F-5C47B63D089A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E400B-2081-744C-9334-BFA90716EB62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FC6EC-21DA-674A-8CF5-73FC6E3B409E}"/>
                  </a:ext>
                </a:extLst>
              </p:cNvPr>
              <p:cNvSpPr txBox="1"/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FC6EC-21DA-674A-8CF5-73FC6E3B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blipFill>
                <a:blip r:embed="rId4"/>
                <a:stretch>
                  <a:fillRect l="-3846" t="-149296" r="-183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A8FFB4-3995-9247-90E4-FE134EACBDB0}"/>
                  </a:ext>
                </a:extLst>
              </p:cNvPr>
              <p:cNvSpPr txBox="1"/>
              <p:nvPr/>
            </p:nvSpPr>
            <p:spPr>
              <a:xfrm>
                <a:off x="591840" y="3110272"/>
                <a:ext cx="273741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rgbClr val="E950F5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A8FFB4-3995-9247-90E4-FE134EAC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3110272"/>
                <a:ext cx="2737416" cy="1038489"/>
              </a:xfrm>
              <a:prstGeom prst="rect">
                <a:avLst/>
              </a:prstGeom>
              <a:blipFill>
                <a:blip r:embed="rId5"/>
                <a:stretch>
                  <a:fillRect l="-11060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90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Cascaded Pass Gates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733800"/>
            <a:ext cx="4317502" cy="237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305800" cy="9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295400" y="1524000"/>
            <a:ext cx="2743200" cy="18288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91000" y="3505200"/>
            <a:ext cx="4648200" cy="2743200"/>
          </a:xfrm>
          <a:prstGeom prst="rect">
            <a:avLst/>
          </a:prstGeom>
          <a:noFill/>
          <a:ln w="25400" cap="flat" cmpd="sng" algn="ctr">
            <a:solidFill>
              <a:srgbClr val="A6A6A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95400" y="1524000"/>
            <a:ext cx="2895600" cy="1981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038600" y="1524000"/>
            <a:ext cx="4800600" cy="19812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295400" y="3352800"/>
            <a:ext cx="2895600" cy="28956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038600" y="3352800"/>
            <a:ext cx="228600" cy="152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77588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Distributed RC network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5</a:t>
            </a:r>
          </a:p>
          <a:p>
            <a:pPr lvl="1"/>
            <a:r>
              <a:rPr lang="en-US" dirty="0"/>
              <a:t>N = number of nodes in circuit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1" name="Picture 10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4572000" cy="3693933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1B6F1-F389-724E-8A5F-5C47B63D089A}"/>
              </a:ext>
            </a:extLst>
          </p:cNvPr>
          <p:cNvSpPr txBox="1"/>
          <p:nvPr/>
        </p:nvSpPr>
        <p:spPr>
          <a:xfrm>
            <a:off x="8083809" y="532142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E400B-2081-744C-9334-BFA90716EB62}"/>
              </a:ext>
            </a:extLst>
          </p:cNvPr>
          <p:cNvSpPr txBox="1"/>
          <p:nvPr/>
        </p:nvSpPr>
        <p:spPr>
          <a:xfrm>
            <a:off x="8267282" y="5702424"/>
            <a:ext cx="381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FC6EC-21DA-674A-8CF5-73FC6E3B409E}"/>
                  </a:ext>
                </a:extLst>
              </p:cNvPr>
              <p:cNvSpPr txBox="1"/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FC6EC-21DA-674A-8CF5-73FC6E3B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2216053"/>
                <a:ext cx="6924716" cy="894219"/>
              </a:xfrm>
              <a:prstGeom prst="rect">
                <a:avLst/>
              </a:prstGeom>
              <a:blipFill>
                <a:blip r:embed="rId4"/>
                <a:stretch>
                  <a:fillRect l="-3846" t="-149296" r="-183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A8FFB4-3995-9247-90E4-FE134EACBDB0}"/>
                  </a:ext>
                </a:extLst>
              </p:cNvPr>
              <p:cNvSpPr txBox="1"/>
              <p:nvPr/>
            </p:nvSpPr>
            <p:spPr>
              <a:xfrm>
                <a:off x="591840" y="3110272"/>
                <a:ext cx="273741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rgbClr val="E950F5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A8FFB4-3995-9247-90E4-FE134EACB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0" y="3110272"/>
                <a:ext cx="2737416" cy="1038489"/>
              </a:xfrm>
              <a:prstGeom prst="rect">
                <a:avLst/>
              </a:prstGeom>
              <a:blipFill>
                <a:blip r:embed="rId5"/>
                <a:stretch>
                  <a:fillRect l="-11060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25908F-1EE0-FF4D-AC51-2B63CADFE454}"/>
              </a:ext>
            </a:extLst>
          </p:cNvPr>
          <p:cNvCxnSpPr/>
          <p:nvPr/>
        </p:nvCxnSpPr>
        <p:spPr bwMode="auto">
          <a:xfrm>
            <a:off x="5257800" y="358140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BA42DB-B59D-2448-96E5-E3C4BE58AAB9}"/>
              </a:ext>
            </a:extLst>
          </p:cNvPr>
          <p:cNvCxnSpPr/>
          <p:nvPr/>
        </p:nvCxnSpPr>
        <p:spPr bwMode="auto">
          <a:xfrm>
            <a:off x="6705600" y="39624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1D3A75-C655-5E48-B1C2-35525EB45E35}"/>
              </a:ext>
            </a:extLst>
          </p:cNvPr>
          <p:cNvCxnSpPr/>
          <p:nvPr/>
        </p:nvCxnSpPr>
        <p:spPr bwMode="auto">
          <a:xfrm>
            <a:off x="7543800" y="48006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E3D88AC-3088-714E-B0CF-604E27AE010D}"/>
              </a:ext>
            </a:extLst>
          </p:cNvPr>
          <p:cNvSpPr/>
          <p:nvPr/>
        </p:nvSpPr>
        <p:spPr bwMode="auto">
          <a:xfrm>
            <a:off x="3352800" y="2379181"/>
            <a:ext cx="1905000" cy="533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3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Elmore Delay: Practice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delay from source </a:t>
            </a:r>
            <a:r>
              <a:rPr lang="en-US" i="1" dirty="0"/>
              <a:t>s</a:t>
            </a:r>
            <a:r>
              <a:rPr lang="en-US" dirty="0"/>
              <a:t> to node </a:t>
            </a:r>
            <a:r>
              <a:rPr lang="en-US" i="1" dirty="0"/>
              <a:t>O</a:t>
            </a:r>
          </a:p>
          <a:p>
            <a:pPr lvl="1"/>
            <a:r>
              <a:rPr lang="en-US" dirty="0"/>
              <a:t>N = number of nodes in circuit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9B794E8-5AD2-504F-B934-CF3FAA8CBB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0"/>
            <a:ext cx="3276600" cy="34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0513E3-2BB2-914A-BEC4-1662167D6F03}"/>
                  </a:ext>
                </a:extLst>
              </p:cNvPr>
              <p:cNvSpPr txBox="1"/>
              <p:nvPr/>
            </p:nvSpPr>
            <p:spPr>
              <a:xfrm>
                <a:off x="555228" y="2216053"/>
                <a:ext cx="6997941" cy="89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𝑝𝑎𝑡h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0513E3-2BB2-914A-BEC4-1662167D6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" y="2216053"/>
                <a:ext cx="6997941" cy="894219"/>
              </a:xfrm>
              <a:prstGeom prst="rect">
                <a:avLst/>
              </a:prstGeom>
              <a:blipFill>
                <a:blip r:embed="rId4"/>
                <a:stretch>
                  <a:fillRect l="-3442" t="-149296" r="-181" b="-2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D2BC63-4785-334C-8CAA-0B69AB9E19B9}"/>
                  </a:ext>
                </a:extLst>
              </p:cNvPr>
              <p:cNvSpPr txBox="1"/>
              <p:nvPr/>
            </p:nvSpPr>
            <p:spPr>
              <a:xfrm>
                <a:off x="561863" y="3110272"/>
                <a:ext cx="2797369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𝑂𝑘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rgbClr val="E950F5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D2BC63-4785-334C-8CAA-0B69AB9E1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3" y="3110272"/>
                <a:ext cx="2797369" cy="1038489"/>
              </a:xfrm>
              <a:prstGeom prst="rect">
                <a:avLst/>
              </a:prstGeom>
              <a:blipFill>
                <a:blip r:embed="rId5"/>
                <a:stretch>
                  <a:fillRect l="-9955" t="-114458" b="-17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FFB60AE-CF39-DA44-B664-ACF825110175}"/>
              </a:ext>
            </a:extLst>
          </p:cNvPr>
          <p:cNvSpPr txBox="1"/>
          <p:nvPr/>
        </p:nvSpPr>
        <p:spPr>
          <a:xfrm>
            <a:off x="7542750" y="4605748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95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41FE3-1804-D945-B688-413A11F4DF0E}"/>
              </a:ext>
            </a:extLst>
          </p:cNvPr>
          <p:cNvSpPr txBox="1"/>
          <p:nvPr/>
        </p:nvSpPr>
        <p:spPr>
          <a:xfrm>
            <a:off x="4741401" y="456941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95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26535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circuit disciplines</a:t>
            </a:r>
          </a:p>
          <a:p>
            <a:r>
              <a:rPr lang="en-US" dirty="0"/>
              <a:t>Can use pass transistors for logic</a:t>
            </a:r>
          </a:p>
          <a:p>
            <a:pPr lvl="1"/>
            <a:r>
              <a:rPr lang="en-US" dirty="0"/>
              <a:t>Even chains of pass transistors</a:t>
            </a:r>
          </a:p>
          <a:p>
            <a:pPr lvl="1"/>
            <a:r>
              <a:rPr lang="en-US" dirty="0"/>
              <a:t>Mostly gives area win, sometimes gives delay win</a:t>
            </a:r>
          </a:p>
          <a:p>
            <a:pPr lvl="2"/>
            <a:r>
              <a:rPr lang="en-US" dirty="0"/>
              <a:t>Will talk more about delay on Monday</a:t>
            </a:r>
          </a:p>
          <a:p>
            <a:r>
              <a:rPr lang="en-US" dirty="0"/>
              <a:t>Do not cascade as easily as CMOS</a:t>
            </a:r>
          </a:p>
          <a:p>
            <a:r>
              <a:rPr lang="en-US" dirty="0"/>
              <a:t>Additional diffusion capacitance leads to distributed RC networks</a:t>
            </a:r>
          </a:p>
          <a:p>
            <a:pPr lvl="1"/>
            <a:r>
              <a:rPr lang="en-US" dirty="0"/>
              <a:t>More next lecture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D192701-BDFE-4D47-A378-1E7D2F07CD7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722477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CMOS Gates</a:t>
            </a:r>
          </a:p>
          <a:p>
            <a:pPr lvl="1"/>
            <a:r>
              <a:rPr lang="en-US" sz="1800" dirty="0"/>
              <a:t>Dual pull-down and pull-up networks, only one enabled at a time</a:t>
            </a:r>
          </a:p>
          <a:p>
            <a:pPr lvl="1"/>
            <a:r>
              <a:rPr lang="en-US" sz="1800" dirty="0"/>
              <a:t>Performance of gate is strong function of the </a:t>
            </a:r>
            <a:r>
              <a:rPr lang="en-US" sz="1800" dirty="0" err="1"/>
              <a:t>fanin</a:t>
            </a:r>
            <a:r>
              <a:rPr lang="en-US" sz="1800" dirty="0"/>
              <a:t> of gate</a:t>
            </a:r>
          </a:p>
          <a:p>
            <a:pPr lvl="2"/>
            <a:r>
              <a:rPr lang="en-US" sz="1600" dirty="0"/>
              <a:t>Techniques to improve performance include sizing, input reordering, and buffering (staging)</a:t>
            </a:r>
          </a:p>
          <a:p>
            <a:r>
              <a:rPr lang="en-US" sz="2000" dirty="0" err="1"/>
              <a:t>Ratioed</a:t>
            </a:r>
            <a:r>
              <a:rPr lang="en-US" sz="2000" dirty="0"/>
              <a:t> Gates</a:t>
            </a:r>
          </a:p>
          <a:p>
            <a:pPr lvl="1"/>
            <a:r>
              <a:rPr lang="en-US" sz="1800" dirty="0"/>
              <a:t>Have active pull-down (-up) network connected to load device</a:t>
            </a:r>
          </a:p>
          <a:p>
            <a:pPr lvl="1"/>
            <a:r>
              <a:rPr lang="en-US" sz="1800" dirty="0"/>
              <a:t>Reduced gate complexity at expense of static power asymmetric transfer function</a:t>
            </a:r>
          </a:p>
          <a:p>
            <a:pPr lvl="2"/>
            <a:r>
              <a:rPr lang="en-US" sz="1400" dirty="0"/>
              <a:t>Techniques to improve performance include sizing to improve noise margins and reduce static power</a:t>
            </a:r>
          </a:p>
          <a:p>
            <a:r>
              <a:rPr lang="en-US" sz="2000" dirty="0"/>
              <a:t>Pass Gates</a:t>
            </a:r>
          </a:p>
          <a:p>
            <a:pPr lvl="1"/>
            <a:r>
              <a:rPr lang="en-US" sz="1800" dirty="0"/>
              <a:t>Implement logic gate as switch network for reduced area and load capacitance</a:t>
            </a:r>
          </a:p>
          <a:p>
            <a:pPr lvl="1"/>
            <a:r>
              <a:rPr lang="en-US" sz="1800" dirty="0"/>
              <a:t>Long cascades of switches result in quadratic increase in delay</a:t>
            </a:r>
          </a:p>
          <a:p>
            <a:pPr lvl="1"/>
            <a:r>
              <a:rPr lang="en-US" sz="1800" dirty="0"/>
              <a:t>Also suffer from reduced noise margins (V</a:t>
            </a:r>
            <a:r>
              <a:rPr lang="en-US" sz="1800" baseline="-25000" dirty="0"/>
              <a:t>T </a:t>
            </a:r>
            <a:r>
              <a:rPr lang="en-US" sz="1800" dirty="0"/>
              <a:t>drop)</a:t>
            </a:r>
          </a:p>
          <a:p>
            <a:pPr lvl="2"/>
            <a:r>
              <a:rPr lang="en-US" sz="1400" dirty="0"/>
              <a:t>Use level-restoring buffers to improve noise margins</a:t>
            </a:r>
          </a:p>
          <a:p>
            <a:pPr marL="3260725" indent="228600">
              <a:tabLst>
                <a:tab pos="3260725" algn="l"/>
              </a:tabLst>
            </a:pPr>
            <a:r>
              <a:rPr lang="en-US" sz="2200" dirty="0"/>
              <a:t>Dynamic logic </a:t>
            </a:r>
            <a:r>
              <a:rPr lang="is-IS" sz="2200" dirty="0"/>
              <a:t>… coming up soon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89A230-9BBB-7B42-9234-3E28EED243E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294450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</a:t>
            </a:r>
          </a:p>
          <a:p>
            <a:pPr lvl="1"/>
            <a:r>
              <a:rPr lang="en-US" dirty="0"/>
              <a:t>Milestones were mostly all good</a:t>
            </a:r>
          </a:p>
          <a:p>
            <a:pPr lvl="2"/>
            <a:r>
              <a:rPr lang="en-US" dirty="0"/>
              <a:t>Show me the results!  Justify all metrics</a:t>
            </a:r>
          </a:p>
          <a:p>
            <a:pPr lvl="1"/>
            <a:r>
              <a:rPr lang="en-US" dirty="0"/>
              <a:t>Use Piazza and office hours</a:t>
            </a:r>
          </a:p>
          <a:p>
            <a:pPr lvl="1"/>
            <a:r>
              <a:rPr lang="en-US" dirty="0"/>
              <a:t>Should be working hard on project</a:t>
            </a:r>
          </a:p>
          <a:p>
            <a:pPr lvl="2"/>
            <a:r>
              <a:rPr lang="en-US" dirty="0"/>
              <a:t>Not enough to know what to do.  You have to actually do it.</a:t>
            </a:r>
          </a:p>
          <a:p>
            <a:pPr lvl="1"/>
            <a:r>
              <a:rPr lang="en-US" dirty="0"/>
              <a:t>Rewarding experience and worth the time once you get it</a:t>
            </a:r>
          </a:p>
          <a:p>
            <a:pPr lvl="2"/>
            <a:r>
              <a:rPr lang="en-US" dirty="0"/>
              <a:t>Design </a:t>
            </a:r>
            <a:r>
              <a:rPr lang="en-US" dirty="0">
                <a:solidFill>
                  <a:srgbClr val="FF0000"/>
                </a:solidFill>
              </a:rPr>
              <a:t>and test </a:t>
            </a:r>
            <a:r>
              <a:rPr lang="en-US" dirty="0"/>
              <a:t>takes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E87B08-2CC1-264F-BCB7-60C9837C27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448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Order Delay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= Resistance of minimum size NMOS device</a:t>
            </a:r>
          </a:p>
          <a:p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= gate capacitance of minimum size NMOS device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diff0 </a:t>
            </a:r>
            <a:r>
              <a:rPr lang="en-US" dirty="0">
                <a:solidFill>
                  <a:srgbClr val="FF0000"/>
                </a:solidFill>
              </a:rPr>
              <a:t>= diffusion capacitance on minimum size NMOS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diff0 </a:t>
            </a:r>
            <a:r>
              <a:rPr lang="en-US" dirty="0">
                <a:solidFill>
                  <a:srgbClr val="FF0000"/>
                </a:solidFill>
              </a:rPr>
              <a:t>=γC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 err="1"/>
              <a:t>R</a:t>
            </a:r>
            <a:r>
              <a:rPr lang="en-US" baseline="-25000" dirty="0" err="1"/>
              <a:t>drive</a:t>
            </a:r>
            <a:r>
              <a:rPr lang="en-US" dirty="0"/>
              <a:t> = R</a:t>
            </a:r>
            <a:r>
              <a:rPr lang="en-US" baseline="-25000" dirty="0"/>
              <a:t>0</a:t>
            </a:r>
            <a:r>
              <a:rPr lang="en-US" dirty="0"/>
              <a:t>/W </a:t>
            </a:r>
          </a:p>
          <a:p>
            <a:r>
              <a:rPr lang="en-US" dirty="0"/>
              <a:t>C</a:t>
            </a:r>
            <a:r>
              <a:rPr lang="en-US" baseline="-25000" dirty="0"/>
              <a:t>g</a:t>
            </a:r>
            <a:r>
              <a:rPr lang="en-US" dirty="0"/>
              <a:t> = WC</a:t>
            </a:r>
            <a:r>
              <a:rPr lang="en-US" baseline="-25000" dirty="0"/>
              <a:t>0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diff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WC</a:t>
            </a:r>
            <a:r>
              <a:rPr lang="en-US" baseline="-25000" dirty="0">
                <a:solidFill>
                  <a:srgbClr val="FF0000"/>
                </a:solidFill>
              </a:rPr>
              <a:t>diff0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Untitled.png">
            <a:extLst>
              <a:ext uri="{FF2B5EF4-FFF2-40B4-BE49-F238E27FC236}">
                <a16:creationId xmlns:a16="http://schemas.microsoft.com/office/drawing/2014/main" id="{83FD930C-704C-E449-8367-4826B417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1" y="3429000"/>
            <a:ext cx="2712720" cy="2145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A0C34-FEF3-7840-8FF4-291F5438CB01}"/>
              </a:ext>
            </a:extLst>
          </p:cNvPr>
          <p:cNvSpPr txBox="1"/>
          <p:nvPr/>
        </p:nvSpPr>
        <p:spPr>
          <a:xfrm>
            <a:off x="4615134" y="4572000"/>
            <a:ext cx="4346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Bold"/>
                <a:cs typeface="Times Bold"/>
              </a:rPr>
              <a:t>C</a:t>
            </a:r>
            <a:r>
              <a:rPr lang="en-US" sz="1600" i="1" baseline="-25000" dirty="0">
                <a:latin typeface="Times Bold"/>
                <a:cs typeface="Times Bold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9BFC2-6631-B845-B6EF-9AECEF3E64E3}"/>
              </a:ext>
            </a:extLst>
          </p:cNvPr>
          <p:cNvSpPr txBox="1"/>
          <p:nvPr/>
        </p:nvSpPr>
        <p:spPr>
          <a:xfrm>
            <a:off x="5817502" y="4419600"/>
            <a:ext cx="4230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Bold"/>
                <a:cs typeface="Times Bold"/>
              </a:rPr>
              <a:t>R</a:t>
            </a:r>
            <a:r>
              <a:rPr lang="en-US" sz="1600" i="1" baseline="-25000" dirty="0">
                <a:latin typeface="Times Bold"/>
                <a:cs typeface="Times Bold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F9708-7C98-AA4B-B57C-54E5B1FC1CD3}"/>
              </a:ext>
            </a:extLst>
          </p:cNvPr>
          <p:cNvSpPr txBox="1"/>
          <p:nvPr/>
        </p:nvSpPr>
        <p:spPr>
          <a:xfrm>
            <a:off x="6446739" y="3886200"/>
            <a:ext cx="6170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Bold"/>
                <a:cs typeface="Times Bold"/>
              </a:rPr>
              <a:t>C</a:t>
            </a:r>
            <a:r>
              <a:rPr lang="en-US" sz="1600" i="1" baseline="-25000" dirty="0">
                <a:latin typeface="Times Bold"/>
                <a:cs typeface="Times Bold"/>
              </a:rPr>
              <a:t>diff0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C8910-86E2-5D4A-8BE7-70A2CCA2D3AE}"/>
              </a:ext>
            </a:extLst>
          </p:cNvPr>
          <p:cNvSpPr txBox="1"/>
          <p:nvPr/>
        </p:nvSpPr>
        <p:spPr>
          <a:xfrm>
            <a:off x="6455205" y="5046132"/>
            <a:ext cx="6170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Bold"/>
                <a:cs typeface="Times Bold"/>
              </a:rPr>
              <a:t>C</a:t>
            </a:r>
            <a:r>
              <a:rPr lang="en-US" sz="1600" i="1" baseline="-25000" dirty="0">
                <a:latin typeface="Times Bold"/>
                <a:cs typeface="Times Bold"/>
              </a:rPr>
              <a:t>diff0</a:t>
            </a:r>
          </a:p>
        </p:txBody>
      </p:sp>
    </p:spTree>
    <p:extLst>
      <p:ext uri="{BB962C8B-B14F-4D97-AF65-F5344CB8AC3E}">
        <p14:creationId xmlns:p14="http://schemas.microsoft.com/office/powerpoint/2010/main" val="290082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B=0,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1)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equivalent RC circuit?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3537"/>
            <a:ext cx="7905750" cy="434866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9819" t="35623" r="29056"/>
          <a:stretch/>
        </p:blipFill>
        <p:spPr>
          <a:xfrm>
            <a:off x="7933991" y="4290084"/>
            <a:ext cx="629240" cy="1621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1410" y="4620549"/>
            <a:ext cx="64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2C</a:t>
            </a:r>
            <a:r>
              <a:rPr lang="en-US" sz="24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182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5656431" cy="2519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B=0,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1)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equivalent RC circuit?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total delay?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From A to 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826" y="1823537"/>
            <a:ext cx="4026924" cy="22150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6172200" y="1828800"/>
            <a:ext cx="2438400" cy="1066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66800" y="5029200"/>
            <a:ext cx="4572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9819" t="35623" r="29056"/>
          <a:stretch/>
        </p:blipFill>
        <p:spPr>
          <a:xfrm>
            <a:off x="2689882" y="4622535"/>
            <a:ext cx="629240" cy="162174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2994682" y="4408158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174542" y="4953000"/>
            <a:ext cx="94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3C</a:t>
            </a:r>
            <a:r>
              <a:rPr lang="en-US" sz="2400" baseline="-25000" dirty="0"/>
              <a:t>diff0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4991" y="4953000"/>
            <a:ext cx="162955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2C</a:t>
            </a:r>
            <a:r>
              <a:rPr lang="en-US" sz="2400" baseline="-25000" dirty="0"/>
              <a:t>diff0</a:t>
            </a:r>
            <a:r>
              <a:rPr lang="en-US" sz="2400" dirty="0"/>
              <a:t>+2C</a:t>
            </a:r>
            <a:r>
              <a:rPr lang="en-US" sz="2400" baseline="-25000" dirty="0"/>
              <a:t>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9819" t="35623" r="29056"/>
          <a:stretch/>
        </p:blipFill>
        <p:spPr>
          <a:xfrm flipH="1">
            <a:off x="8329897" y="3088117"/>
            <a:ext cx="227646" cy="5867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8458200" y="3200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2C</a:t>
            </a:r>
            <a:r>
              <a:rPr lang="en-US" sz="1400" baseline="-25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6282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B=1,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1)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3537"/>
            <a:ext cx="7905750" cy="4348663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5587" t="32634" r="28437"/>
          <a:stretch/>
        </p:blipFill>
        <p:spPr>
          <a:xfrm>
            <a:off x="7848600" y="4419600"/>
            <a:ext cx="903687" cy="1697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1942" y="4648200"/>
            <a:ext cx="5720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8607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1824"/>
            <a:ext cx="5334000" cy="29751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/>
          <a:lstStyle/>
          <a:p>
            <a:r>
              <a:rPr lang="en-US" dirty="0"/>
              <a:t>What’s the equivalent RC circuit?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826" y="1823537"/>
            <a:ext cx="4026924" cy="221506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A=1, B=1, C</a:t>
            </a:r>
            <a:r>
              <a:rPr lang="en-US" baseline="-25000" dirty="0">
                <a:solidFill>
                  <a:srgbClr val="FF6600"/>
                </a:solidFill>
              </a:rPr>
              <a:t>diff0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? </a:t>
            </a:r>
            <a:r>
              <a:rPr lang="en-US" dirty="0">
                <a:solidFill>
                  <a:srgbClr val="FF6C09"/>
                </a:solidFill>
              </a:rPr>
              <a:t>(</a:t>
            </a:r>
            <a:r>
              <a:rPr lang="en-US" dirty="0" err="1">
                <a:solidFill>
                  <a:srgbClr val="FF6C09"/>
                </a:solidFill>
              </a:rPr>
              <a:t>Preclass</a:t>
            </a:r>
            <a:r>
              <a:rPr lang="en-US" dirty="0">
                <a:solidFill>
                  <a:srgbClr val="FF6C09"/>
                </a:solidFill>
              </a:rPr>
              <a:t> 1)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876800" y="2667000"/>
            <a:ext cx="12192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10400" y="3124200"/>
            <a:ext cx="12192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4267200"/>
            <a:ext cx="13876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  <a:r>
              <a:rPr lang="en-US" sz="2000" dirty="0"/>
              <a:t>+3C</a:t>
            </a:r>
            <a:r>
              <a:rPr lang="en-US" sz="2000" baseline="-25000" dirty="0"/>
              <a:t>diff0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572000"/>
            <a:ext cx="1387669" cy="6052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2C</a:t>
            </a:r>
            <a:r>
              <a:rPr lang="en-US" sz="2000" baseline="-25000" dirty="0"/>
              <a:t>0</a:t>
            </a:r>
            <a:r>
              <a:rPr lang="en-US" sz="2000" dirty="0"/>
              <a:t>+2C</a:t>
            </a:r>
            <a:r>
              <a:rPr lang="en-US" sz="2000" baseline="-25000" dirty="0"/>
              <a:t>diff0</a:t>
            </a:r>
          </a:p>
          <a:p>
            <a:endParaRPr lang="en-US" sz="2000" baseline="-25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276600" y="4724400"/>
            <a:ext cx="3810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9712" t="32634" r="28437"/>
          <a:stretch/>
        </p:blipFill>
        <p:spPr>
          <a:xfrm>
            <a:off x="8310531" y="3124200"/>
            <a:ext cx="376270" cy="8585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71942" y="3200400"/>
            <a:ext cx="572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2C</a:t>
            </a:r>
            <a:r>
              <a:rPr lang="en-US" sz="1600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49136299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27803</TotalTime>
  <Words>1433</Words>
  <Application>Microsoft Macintosh PowerPoint</Application>
  <PresentationFormat>On-screen Show (4:3)</PresentationFormat>
  <Paragraphs>366</Paragraphs>
  <Slides>44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Cambria Math</vt:lpstr>
      <vt:lpstr>Garamond</vt:lpstr>
      <vt:lpstr>Symbol</vt:lpstr>
      <vt:lpstr>Tahoma</vt:lpstr>
      <vt:lpstr>Times Bold</vt:lpstr>
      <vt:lpstr>Times New Roman</vt:lpstr>
      <vt:lpstr>Wingdings</vt:lpstr>
      <vt:lpstr>Penn</vt:lpstr>
      <vt:lpstr>PowerPoint Presentation</vt:lpstr>
      <vt:lpstr>Today</vt:lpstr>
      <vt:lpstr>Previously: Two XOR Gates</vt:lpstr>
      <vt:lpstr>Cascaded Pass Gates</vt:lpstr>
      <vt:lpstr>First Order Delay</vt:lpstr>
      <vt:lpstr>Delay A=1, B=0, Cdiff0=gC0? (Preclass 1)</vt:lpstr>
      <vt:lpstr>Delay A=1, B=0, Cdiff0=gC0? (Preclass 1)</vt:lpstr>
      <vt:lpstr>Delay A=1, B=1, Cdiff0=gC0? (Preclass 1)</vt:lpstr>
      <vt:lpstr>Delay A=1, B=1, Cdiff0=gC0? (Preclass 1)</vt:lpstr>
      <vt:lpstr>Bonus</vt:lpstr>
      <vt:lpstr>Bonus</vt:lpstr>
      <vt:lpstr>Cascading Pass Transistors</vt:lpstr>
      <vt:lpstr>Chain without Inverters</vt:lpstr>
      <vt:lpstr>Chain without Inverters</vt:lpstr>
      <vt:lpstr>Voltage of Chain (Preclass 2)</vt:lpstr>
      <vt:lpstr>Voltage of Chain (Preclass 2)</vt:lpstr>
      <vt:lpstr>How compare (Preclass 2)</vt:lpstr>
      <vt:lpstr>DC Analysis – chain of 3 vs length of 3</vt:lpstr>
      <vt:lpstr>Conclude</vt:lpstr>
      <vt:lpstr>Transient</vt:lpstr>
      <vt:lpstr>Transient: Zoomed Closeup</vt:lpstr>
      <vt:lpstr>Capacitance</vt:lpstr>
      <vt:lpstr>Delay Setup</vt:lpstr>
      <vt:lpstr>Gate Cascade? (Preclass 3)</vt:lpstr>
      <vt:lpstr>Conclude</vt:lpstr>
      <vt:lpstr>Distributed RC (setup)</vt:lpstr>
      <vt:lpstr>What is response? (Preclass 4)</vt:lpstr>
      <vt:lpstr>What is response? (Preclass 4)</vt:lpstr>
      <vt:lpstr>What is response? (Preclass 4)</vt:lpstr>
      <vt:lpstr>SPICE Response</vt:lpstr>
      <vt:lpstr>SPICE Response</vt:lpstr>
      <vt:lpstr>Intuition</vt:lpstr>
      <vt:lpstr>Elmore Delay: Distributed RC network</vt:lpstr>
      <vt:lpstr>Elmore Delay: Distributed RC network</vt:lpstr>
      <vt:lpstr>Elmore Delay: Distributed RC network</vt:lpstr>
      <vt:lpstr>Elmore Delay: Distributed RC network</vt:lpstr>
      <vt:lpstr>Elmore Delay: Distributed RC network</vt:lpstr>
      <vt:lpstr>Elmore Delay: Distributed RC network</vt:lpstr>
      <vt:lpstr>Elmore Delay: Distributed RC network</vt:lpstr>
      <vt:lpstr>Elmore Delay: Distributed RC network</vt:lpstr>
      <vt:lpstr>Elmore Delay: Practice</vt:lpstr>
      <vt:lpstr>Idea</vt:lpstr>
      <vt:lpstr>Logic Types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2084</cp:revision>
  <cp:lastPrinted>2020-10-23T15:52:36Z</cp:lastPrinted>
  <dcterms:created xsi:type="dcterms:W3CDTF">2001-05-14T03:33:13Z</dcterms:created>
  <dcterms:modified xsi:type="dcterms:W3CDTF">2021-10-24T18:28:18Z</dcterms:modified>
</cp:coreProperties>
</file>