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44" r:id="rId2"/>
    <p:sldId id="261" r:id="rId3"/>
    <p:sldId id="259" r:id="rId4"/>
    <p:sldId id="262" r:id="rId5"/>
    <p:sldId id="1069" r:id="rId6"/>
    <p:sldId id="263" r:id="rId7"/>
    <p:sldId id="348" r:id="rId8"/>
    <p:sldId id="349" r:id="rId9"/>
    <p:sldId id="346" r:id="rId10"/>
    <p:sldId id="330" r:id="rId11"/>
    <p:sldId id="335" r:id="rId12"/>
    <p:sldId id="336" r:id="rId13"/>
    <p:sldId id="313" r:id="rId14"/>
    <p:sldId id="315" r:id="rId15"/>
    <p:sldId id="316" r:id="rId16"/>
    <p:sldId id="317" r:id="rId17"/>
    <p:sldId id="318" r:id="rId18"/>
    <p:sldId id="319" r:id="rId19"/>
    <p:sldId id="1278" r:id="rId20"/>
    <p:sldId id="320" r:id="rId21"/>
    <p:sldId id="342" r:id="rId22"/>
    <p:sldId id="339" r:id="rId23"/>
    <p:sldId id="286" r:id="rId24"/>
    <p:sldId id="323" r:id="rId25"/>
    <p:sldId id="324" r:id="rId26"/>
    <p:sldId id="290" r:id="rId27"/>
    <p:sldId id="291" r:id="rId28"/>
    <p:sldId id="326" r:id="rId29"/>
    <p:sldId id="350" r:id="rId30"/>
    <p:sldId id="351" r:id="rId31"/>
    <p:sldId id="293" r:id="rId32"/>
    <p:sldId id="328" r:id="rId33"/>
    <p:sldId id="329" r:id="rId34"/>
    <p:sldId id="295" r:id="rId35"/>
    <p:sldId id="296" r:id="rId36"/>
    <p:sldId id="300" r:id="rId37"/>
    <p:sldId id="301" r:id="rId38"/>
    <p:sldId id="302" r:id="rId39"/>
    <p:sldId id="304" r:id="rId40"/>
    <p:sldId id="305" r:id="rId41"/>
    <p:sldId id="306" r:id="rId42"/>
    <p:sldId id="307" r:id="rId43"/>
    <p:sldId id="308" r:id="rId44"/>
    <p:sldId id="309" r:id="rId45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1"/>
    <a:srgbClr val="E950F5"/>
    <a:srgbClr val="0000FF"/>
    <a:srgbClr val="00FF00"/>
    <a:srgbClr val="5F5F5F"/>
    <a:srgbClr val="808080"/>
    <a:srgbClr val="080808"/>
    <a:srgbClr val="FF0000"/>
    <a:srgbClr val="B2B2B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7" autoAdjust="0"/>
    <p:restoredTop sz="85692" autoAdjust="0"/>
  </p:normalViewPr>
  <p:slideViewPr>
    <p:cSldViewPr>
      <p:cViewPr varScale="1">
        <p:scale>
          <a:sx n="92" d="100"/>
          <a:sy n="92" d="100"/>
        </p:scale>
        <p:origin x="1008" y="17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5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9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81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9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99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9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9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.png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png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21:  October 27,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Distributed RC Wire and Elmore Delay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13312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Special Ladder Case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resistor </a:t>
            </a:r>
            <a:r>
              <a:rPr lang="en-US" i="1" dirty="0" err="1"/>
              <a:t>C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in path</a:t>
            </a:r>
          </a:p>
          <a:p>
            <a:pPr lvl="1"/>
            <a:r>
              <a:rPr lang="en-US" dirty="0"/>
              <a:t>Compute </a:t>
            </a:r>
            <a:r>
              <a:rPr lang="en-US" i="1" dirty="0" err="1"/>
              <a:t>R</a:t>
            </a:r>
            <a:r>
              <a:rPr lang="en-US" i="1" baseline="-25000" dirty="0" err="1"/>
              <a:t>kk</a:t>
            </a:r>
            <a:r>
              <a:rPr lang="en-US" dirty="0"/>
              <a:t> = sum of all </a:t>
            </a:r>
            <a:r>
              <a:rPr lang="en-US" i="1" dirty="0" err="1"/>
              <a:t>R</a:t>
            </a:r>
            <a:r>
              <a:rPr lang="en-US" dirty="0" err="1"/>
              <a:t>s</a:t>
            </a:r>
            <a:r>
              <a:rPr lang="en-US" dirty="0"/>
              <a:t> upstream of </a:t>
            </a:r>
            <a:r>
              <a:rPr lang="en-US" i="1" dirty="0" err="1"/>
              <a:t>C</a:t>
            </a:r>
            <a:r>
              <a:rPr lang="en-US" i="1" baseline="-25000" dirty="0" err="1"/>
              <a:t>k</a:t>
            </a:r>
            <a:endParaRPr lang="en-US" i="1" baseline="-25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36326"/>
              </p:ext>
            </p:extLst>
          </p:nvPr>
        </p:nvGraphicFramePr>
        <p:xfrm>
          <a:off x="2139950" y="2498725"/>
          <a:ext cx="44418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Equation" r:id="rId4" imgW="1727200" imgH="495300" progId="Equation.3">
                  <p:embed/>
                </p:oleObj>
              </mc:Choice>
              <mc:Fallback>
                <p:oleObj name="Equation" r:id="rId4" imgW="1727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2498725"/>
                        <a:ext cx="4441825" cy="1273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962400"/>
            <a:ext cx="44958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79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Special Ladder Case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resistor </a:t>
            </a:r>
            <a:r>
              <a:rPr lang="en-US" i="1" dirty="0" err="1"/>
              <a:t>C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in path</a:t>
            </a:r>
          </a:p>
          <a:p>
            <a:pPr lvl="1"/>
            <a:r>
              <a:rPr lang="en-US" dirty="0"/>
              <a:t>Compute </a:t>
            </a:r>
            <a:r>
              <a:rPr lang="en-US" i="1" dirty="0" err="1"/>
              <a:t>R</a:t>
            </a:r>
            <a:r>
              <a:rPr lang="en-US" i="1" baseline="-25000" dirty="0" err="1"/>
              <a:t>kk</a:t>
            </a:r>
            <a:r>
              <a:rPr lang="en-US" dirty="0"/>
              <a:t> = sum of all </a:t>
            </a:r>
            <a:r>
              <a:rPr lang="en-US" i="1" dirty="0" err="1"/>
              <a:t>R</a:t>
            </a:r>
            <a:r>
              <a:rPr lang="en-US" dirty="0" err="1"/>
              <a:t>s</a:t>
            </a:r>
            <a:r>
              <a:rPr lang="en-US" dirty="0"/>
              <a:t> upstream of </a:t>
            </a:r>
            <a:r>
              <a:rPr lang="en-US" i="1" dirty="0" err="1"/>
              <a:t>C</a:t>
            </a:r>
            <a:r>
              <a:rPr lang="en-US" i="1" baseline="-25000" dirty="0" err="1"/>
              <a:t>k</a:t>
            </a:r>
            <a:endParaRPr lang="en-US" i="1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962400"/>
            <a:ext cx="44958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48400" y="3581400"/>
            <a:ext cx="2665814" cy="461665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*(R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)+C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*(R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+R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)</a:t>
            </a:r>
            <a:endParaRPr lang="en-US" sz="2400" baseline="-25000" dirty="0">
              <a:latin typeface="Garamond"/>
              <a:cs typeface="Garamond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175267"/>
              </p:ext>
            </p:extLst>
          </p:nvPr>
        </p:nvGraphicFramePr>
        <p:xfrm>
          <a:off x="2139950" y="2498725"/>
          <a:ext cx="44418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5" imgW="1727200" imgH="495300" progId="Equation.3">
                  <p:embed/>
                </p:oleObj>
              </mc:Choice>
              <mc:Fallback>
                <p:oleObj name="Equation" r:id="rId5" imgW="1727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2498725"/>
                        <a:ext cx="4441825" cy="1273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3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Special Ladder Case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resistor </a:t>
            </a:r>
            <a:r>
              <a:rPr lang="en-US" i="1" dirty="0" err="1"/>
              <a:t>C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in path</a:t>
            </a:r>
          </a:p>
          <a:p>
            <a:pPr lvl="1"/>
            <a:r>
              <a:rPr lang="en-US" dirty="0"/>
              <a:t>Compute </a:t>
            </a:r>
            <a:r>
              <a:rPr lang="en-US" i="1" dirty="0" err="1"/>
              <a:t>R</a:t>
            </a:r>
            <a:r>
              <a:rPr lang="en-US" i="1" baseline="-25000" dirty="0" err="1"/>
              <a:t>kk</a:t>
            </a:r>
            <a:r>
              <a:rPr lang="en-US" dirty="0"/>
              <a:t> = sum of all </a:t>
            </a:r>
            <a:r>
              <a:rPr lang="en-US" i="1" dirty="0" err="1"/>
              <a:t>R</a:t>
            </a:r>
            <a:r>
              <a:rPr lang="en-US" dirty="0" err="1"/>
              <a:t>s</a:t>
            </a:r>
            <a:r>
              <a:rPr lang="en-US" dirty="0"/>
              <a:t> upstream of </a:t>
            </a:r>
            <a:r>
              <a:rPr lang="en-US" i="1" dirty="0" err="1"/>
              <a:t>C</a:t>
            </a:r>
            <a:r>
              <a:rPr lang="en-US" i="1" baseline="-25000" dirty="0" err="1"/>
              <a:t>k</a:t>
            </a:r>
            <a:endParaRPr lang="en-US" i="1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962400"/>
            <a:ext cx="44958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48400" y="3581400"/>
            <a:ext cx="2665814" cy="461665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*(R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)+C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*(R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+R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)</a:t>
            </a:r>
            <a:endParaRPr lang="en-US" sz="2400" baseline="-25000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75665" y="4267200"/>
            <a:ext cx="916086" cy="830997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=3RC</a:t>
            </a:r>
          </a:p>
          <a:p>
            <a:r>
              <a:rPr lang="en-US" sz="2400" dirty="0">
                <a:latin typeface="Garamond"/>
                <a:cs typeface="Garamond"/>
              </a:rPr>
              <a:t>=3ns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175267"/>
              </p:ext>
            </p:extLst>
          </p:nvPr>
        </p:nvGraphicFramePr>
        <p:xfrm>
          <a:off x="2139950" y="2498725"/>
          <a:ext cx="44418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5" name="Equation" r:id="rId5" imgW="1727200" imgH="495300" progId="Equation.3">
                  <p:embed/>
                </p:oleObj>
              </mc:Choice>
              <mc:Fallback>
                <p:oleObj name="Equation" r:id="rId5" imgW="1727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2498725"/>
                        <a:ext cx="4441825" cy="1273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0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Equations from KCL?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1E74DD-E439-2746-B132-0414C7194E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359275"/>
            <a:ext cx="44958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440606" y="4648200"/>
            <a:ext cx="521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R1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5257800" y="4648200"/>
            <a:ext cx="544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R2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4953000" y="5448300"/>
            <a:ext cx="544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C1</a:t>
            </a: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6705600" y="5448300"/>
            <a:ext cx="537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C2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Compare KCL: Setup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94409"/>
              </p:ext>
            </p:extLst>
          </p:nvPr>
        </p:nvGraphicFramePr>
        <p:xfrm>
          <a:off x="2082800" y="1905000"/>
          <a:ext cx="3148013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tion" r:id="rId4" imgW="1524000" imgH="876300" progId="Equation.3">
                  <p:embed/>
                </p:oleObj>
              </mc:Choice>
              <mc:Fallback>
                <p:oleObj name="Equation" r:id="rId4" imgW="15240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2800" y="1905000"/>
                        <a:ext cx="3148013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232868" y="4343400"/>
            <a:ext cx="491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V</a:t>
            </a:r>
            <a:r>
              <a:rPr lang="en-US" sz="2400" baseline="-25000" dirty="0">
                <a:latin typeface="Garamond"/>
                <a:cs typeface="Garamond"/>
              </a:rPr>
              <a:t>S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573052" y="4038600"/>
            <a:ext cx="489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V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6173252" y="4114800"/>
            <a:ext cx="489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V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2005" y="1905000"/>
            <a:ext cx="98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@V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2005" y="2971800"/>
            <a:ext cx="98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@V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546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576941"/>
              </p:ext>
            </p:extLst>
          </p:nvPr>
        </p:nvGraphicFramePr>
        <p:xfrm>
          <a:off x="601663" y="2057400"/>
          <a:ext cx="4119562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Equation" r:id="rId3" imgW="1993900" imgH="1358900" progId="Equation.3">
                  <p:embed/>
                </p:oleObj>
              </mc:Choice>
              <mc:Fallback>
                <p:oleObj name="Equation" r:id="rId3" imgW="1993900" imgH="1358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663" y="2057400"/>
                        <a:ext cx="4119562" cy="280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72392"/>
              </p:ext>
            </p:extLst>
          </p:nvPr>
        </p:nvGraphicFramePr>
        <p:xfrm>
          <a:off x="5334000" y="1981200"/>
          <a:ext cx="2913063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Equation" r:id="rId5" imgW="1409700" imgH="1701800" progId="Equation.3">
                  <p:embed/>
                </p:oleObj>
              </mc:Choice>
              <mc:Fallback>
                <p:oleObj name="Equation" r:id="rId5" imgW="1409700" imgH="170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1981200"/>
                        <a:ext cx="2913063" cy="351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Compare KCL: Math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81000" y="3886200"/>
            <a:ext cx="4495800" cy="10668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05400" y="3810000"/>
            <a:ext cx="3429000" cy="18288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5E129-F65F-BA48-AA49-565749D45672}"/>
              </a:ext>
            </a:extLst>
          </p:cNvPr>
          <p:cNvSpPr txBox="1"/>
          <p:nvPr/>
        </p:nvSpPr>
        <p:spPr>
          <a:xfrm>
            <a:off x="1645905" y="1338590"/>
            <a:ext cx="98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@V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B403B-0140-2649-A62E-E7F857D7404F}"/>
              </a:ext>
            </a:extLst>
          </p:cNvPr>
          <p:cNvSpPr txBox="1"/>
          <p:nvPr/>
        </p:nvSpPr>
        <p:spPr>
          <a:xfrm>
            <a:off x="5861708" y="1338590"/>
            <a:ext cx="98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@V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305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358699"/>
              </p:ext>
            </p:extLst>
          </p:nvPr>
        </p:nvGraphicFramePr>
        <p:xfrm>
          <a:off x="457200" y="2133600"/>
          <a:ext cx="7740651" cy="393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" name="Equation" r:id="rId3" imgW="3746500" imgH="1905000" progId="Equation.3">
                  <p:embed/>
                </p:oleObj>
              </mc:Choice>
              <mc:Fallback>
                <p:oleObj name="Equation" r:id="rId3" imgW="3746500" imgH="190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133600"/>
                        <a:ext cx="7740651" cy="393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Compare KCL: Math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181600"/>
            <a:ext cx="6781800" cy="11430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390008"/>
              </p:ext>
            </p:extLst>
          </p:nvPr>
        </p:nvGraphicFramePr>
        <p:xfrm>
          <a:off x="1447800" y="2438400"/>
          <a:ext cx="6350000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name="Equation" r:id="rId3" imgW="3073400" imgH="838200" progId="Equation.3">
                  <p:embed/>
                </p:oleObj>
              </mc:Choice>
              <mc:Fallback>
                <p:oleObj name="Equation" r:id="rId3" imgW="30734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438400"/>
                        <a:ext cx="6350000" cy="173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73813"/>
              </p:ext>
            </p:extLst>
          </p:nvPr>
        </p:nvGraphicFramePr>
        <p:xfrm>
          <a:off x="3962400" y="1371600"/>
          <a:ext cx="1522413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5" name="Equation" r:id="rId5" imgW="736600" imgH="622300" progId="Equation.3">
                  <p:embed/>
                </p:oleObj>
              </mc:Choice>
              <mc:Fallback>
                <p:oleObj name="Equation" r:id="rId5" imgW="7366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1371600"/>
                        <a:ext cx="1522413" cy="128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Compare KCL: Math</a:t>
            </a:r>
          </a:p>
        </p:txBody>
      </p:sp>
    </p:spTree>
    <p:extLst>
      <p:ext uri="{BB962C8B-B14F-4D97-AF65-F5344CB8AC3E}">
        <p14:creationId xmlns:p14="http://schemas.microsoft.com/office/powerpoint/2010/main" val="159144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07243"/>
              </p:ext>
            </p:extLst>
          </p:nvPr>
        </p:nvGraphicFramePr>
        <p:xfrm>
          <a:off x="1447800" y="2452055"/>
          <a:ext cx="6350000" cy="322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8" name="Equation" r:id="rId3" imgW="3073400" imgH="1562100" progId="Equation.3">
                  <p:embed/>
                </p:oleObj>
              </mc:Choice>
              <mc:Fallback>
                <p:oleObj name="Equation" r:id="rId3" imgW="3073400" imgH="156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452055"/>
                        <a:ext cx="6350000" cy="322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315487"/>
              </p:ext>
            </p:extLst>
          </p:nvPr>
        </p:nvGraphicFramePr>
        <p:xfrm>
          <a:off x="3962400" y="1371600"/>
          <a:ext cx="1522413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9" name="Equation" r:id="rId5" imgW="736600" imgH="622300" progId="Equation.3">
                  <p:embed/>
                </p:oleObj>
              </mc:Choice>
              <mc:Fallback>
                <p:oleObj name="Equation" r:id="rId5" imgW="7366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1371600"/>
                        <a:ext cx="1522413" cy="128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Compare KCL: Math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4572000"/>
            <a:ext cx="2590800" cy="609600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5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32046"/>
              </p:ext>
            </p:extLst>
          </p:nvPr>
        </p:nvGraphicFramePr>
        <p:xfrm>
          <a:off x="1752600" y="1600200"/>
          <a:ext cx="6061075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3" imgW="2933700" imgH="1905000" progId="Equation.3">
                  <p:embed/>
                </p:oleObj>
              </mc:Choice>
              <mc:Fallback>
                <p:oleObj name="Equation" r:id="rId3" imgW="2933700" imgH="190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600200"/>
                        <a:ext cx="6061075" cy="393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Compare KCL: Math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2590800"/>
            <a:ext cx="2590800" cy="609600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BFBD14-42D2-7A42-A48C-D6F6CD39EAF0}"/>
              </a:ext>
            </a:extLst>
          </p:cNvPr>
          <p:cNvSpPr/>
          <p:nvPr/>
        </p:nvSpPr>
        <p:spPr bwMode="auto">
          <a:xfrm>
            <a:off x="1371600" y="3429000"/>
            <a:ext cx="6781800" cy="2514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6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52600" y="1600200"/>
          <a:ext cx="6061075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1" name="Equation" r:id="rId3" imgW="2933700" imgH="1905000" progId="Equation.3">
                  <p:embed/>
                </p:oleObj>
              </mc:Choice>
              <mc:Fallback>
                <p:oleObj name="Equation" r:id="rId3" imgW="2933700" imgH="19050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600200"/>
                        <a:ext cx="6061075" cy="393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Compare KCL: Math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2590800"/>
            <a:ext cx="2590800" cy="609600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2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delay in RC Network</a:t>
            </a:r>
          </a:p>
          <a:p>
            <a:pPr lvl="1"/>
            <a:r>
              <a:rPr lang="en-US" dirty="0"/>
              <a:t>Elmore delay calculation</a:t>
            </a:r>
          </a:p>
          <a:p>
            <a:r>
              <a:rPr lang="en-US" dirty="0"/>
              <a:t>Apply to wire delay</a:t>
            </a:r>
          </a:p>
          <a:p>
            <a:r>
              <a:rPr lang="en-US" dirty="0"/>
              <a:t>Apply to pass transistor circuits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7A2B4C-7D47-7C41-AFD9-796867B254F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39310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310799"/>
              </p:ext>
            </p:extLst>
          </p:nvPr>
        </p:nvGraphicFramePr>
        <p:xfrm>
          <a:off x="1143000" y="1752600"/>
          <a:ext cx="695325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3" imgW="3365500" imgH="1625600" progId="Equation.3">
                  <p:embed/>
                </p:oleObj>
              </mc:Choice>
              <mc:Fallback>
                <p:oleObj name="Equation" r:id="rId3" imgW="3365500" imgH="162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752600"/>
                        <a:ext cx="6953250" cy="335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Compare KCL: Math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219200"/>
            <a:ext cx="3564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98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460760"/>
              </p:ext>
            </p:extLst>
          </p:nvPr>
        </p:nvGraphicFramePr>
        <p:xfrm>
          <a:off x="1143000" y="1752600"/>
          <a:ext cx="695325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4" name="Equation" r:id="rId3" imgW="3365500" imgH="1625600" progId="Equation.3">
                  <p:embed/>
                </p:oleObj>
              </mc:Choice>
              <mc:Fallback>
                <p:oleObj name="Equation" r:id="rId3" imgW="3365500" imgH="162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752600"/>
                        <a:ext cx="6953250" cy="335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Compare KCL: Math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5029200"/>
            <a:ext cx="916086" cy="830997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=3RC</a:t>
            </a:r>
          </a:p>
          <a:p>
            <a:r>
              <a:rPr lang="en-US" sz="2400" dirty="0">
                <a:latin typeface="Garamond"/>
                <a:cs typeface="Garamond"/>
              </a:rPr>
              <a:t>=3ns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219200"/>
            <a:ext cx="3564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Distributed RC network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to node </a:t>
            </a:r>
            <a:r>
              <a:rPr lang="en-US" i="1" dirty="0" err="1"/>
              <a:t>i</a:t>
            </a:r>
            <a:endParaRPr lang="en-US" i="1" dirty="0"/>
          </a:p>
          <a:p>
            <a:pPr lvl="1"/>
            <a:r>
              <a:rPr lang="en-US" dirty="0"/>
              <a:t>N = number of nodes in circuit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Special ladder case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2719"/>
              </p:ext>
            </p:extLst>
          </p:nvPr>
        </p:nvGraphicFramePr>
        <p:xfrm>
          <a:off x="838200" y="2209800"/>
          <a:ext cx="7459663" cy="69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8" name="Equation" r:id="rId4" imgW="2997200" imgH="279400" progId="Equation.3">
                  <p:embed/>
                </p:oleObj>
              </mc:Choice>
              <mc:Fallback>
                <p:oleObj name="Equation" r:id="rId4" imgW="2997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7459663" cy="696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1500"/>
              </p:ext>
            </p:extLst>
          </p:nvPr>
        </p:nvGraphicFramePr>
        <p:xfrm>
          <a:off x="762000" y="3048000"/>
          <a:ext cx="2286000" cy="121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9" name="Equation" r:id="rId6" imgW="863600" imgH="457200" progId="Equation.3">
                  <p:embed/>
                </p:oleObj>
              </mc:Choice>
              <mc:Fallback>
                <p:oleObj name="Equation" r:id="rId6" imgW="86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2286000" cy="1210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84687"/>
              </p:ext>
            </p:extLst>
          </p:nvPr>
        </p:nvGraphicFramePr>
        <p:xfrm>
          <a:off x="762000" y="4876800"/>
          <a:ext cx="44418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0" name="Equation" r:id="rId8" imgW="1727200" imgH="495300" progId="Equation.3">
                  <p:embed/>
                </p:oleObj>
              </mc:Choice>
              <mc:Fallback>
                <p:oleObj name="Equation" r:id="rId8" imgW="1727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76800"/>
                        <a:ext cx="4441825" cy="1273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49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Wire Delay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ED2F96-7E8E-2642-8429-06279339D11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821238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Resistance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8587" y="1295400"/>
            <a:ext cx="3197335" cy="3207283"/>
            <a:chOff x="2676246" y="1063149"/>
            <a:chExt cx="3197335" cy="3207283"/>
          </a:xfrm>
        </p:grpSpPr>
        <p:sp>
          <p:nvSpPr>
            <p:cNvPr id="8" name="Cube 7"/>
            <p:cNvSpPr/>
            <p:nvPr/>
          </p:nvSpPr>
          <p:spPr>
            <a:xfrm>
              <a:off x="3681975" y="1346906"/>
              <a:ext cx="1757598" cy="2180705"/>
            </a:xfrm>
            <a:prstGeom prst="cube">
              <a:avLst>
                <a:gd name="adj" fmla="val 74147"/>
              </a:avLst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08833" y="2650112"/>
              <a:ext cx="0" cy="877499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81975" y="3832868"/>
              <a:ext cx="454392" cy="0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408833" y="1346906"/>
              <a:ext cx="1303206" cy="130320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18651" y="1611210"/>
              <a:ext cx="885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100um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6246" y="2879619"/>
              <a:ext cx="63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1um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1121" y="3901100"/>
              <a:ext cx="63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1um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909630" y="3097398"/>
              <a:ext cx="1008320" cy="1008321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439573" y="1143000"/>
              <a:ext cx="434008" cy="434008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423789" y="297981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6841" y="1063149"/>
              <a:ext cx="32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</p:grpSp>
      <p:graphicFrame>
        <p:nvGraphicFramePr>
          <p:cNvPr id="20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128018"/>
              </p:ext>
            </p:extLst>
          </p:nvPr>
        </p:nvGraphicFramePr>
        <p:xfrm>
          <a:off x="3733800" y="2971800"/>
          <a:ext cx="416662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Equation" r:id="rId3" imgW="1765300" imgH="774700" progId="Equation.3">
                  <p:embed/>
                </p:oleObj>
              </mc:Choice>
              <mc:Fallback>
                <p:oleObj name="Equation" r:id="rId3" imgW="17653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971800"/>
                        <a:ext cx="4166628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34487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Capacitance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1167366"/>
            <a:ext cx="8182460" cy="3633234"/>
            <a:chOff x="197602" y="681744"/>
            <a:chExt cx="8878039" cy="3942090"/>
          </a:xfrm>
        </p:grpSpPr>
        <p:sp>
          <p:nvSpPr>
            <p:cNvPr id="8" name="Cube 7"/>
            <p:cNvSpPr/>
            <p:nvPr/>
          </p:nvSpPr>
          <p:spPr>
            <a:xfrm>
              <a:off x="197602" y="1569481"/>
              <a:ext cx="8458200" cy="2923526"/>
            </a:xfrm>
            <a:prstGeom prst="cube">
              <a:avLst>
                <a:gd name="adj" fmla="val 9652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Cube 8"/>
            <p:cNvSpPr/>
            <p:nvPr/>
          </p:nvSpPr>
          <p:spPr>
            <a:xfrm rot="16200000" flipH="1">
              <a:off x="3921870" y="2139745"/>
              <a:ext cx="1303208" cy="1757598"/>
            </a:xfrm>
            <a:prstGeom prst="cube">
              <a:avLst>
                <a:gd name="adj" fmla="val 100000"/>
              </a:avLst>
            </a:prstGeom>
            <a:solidFill>
              <a:schemeClr val="bg1">
                <a:lumMod val="65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Cube 9"/>
            <p:cNvSpPr/>
            <p:nvPr/>
          </p:nvSpPr>
          <p:spPr>
            <a:xfrm>
              <a:off x="197602" y="1051076"/>
              <a:ext cx="8458200" cy="3347865"/>
            </a:xfrm>
            <a:prstGeom prst="cube">
              <a:avLst>
                <a:gd name="adj" fmla="val 84405"/>
              </a:avLst>
            </a:prstGeom>
            <a:solidFill>
              <a:schemeClr val="bg1">
                <a:lumMod val="85000"/>
                <a:alpha val="14000"/>
              </a:schemeClr>
            </a:solidFill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09659" y="681744"/>
              <a:ext cx="3363922" cy="3042570"/>
              <a:chOff x="2509659" y="1063149"/>
              <a:chExt cx="3363922" cy="3042570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681975" y="1346906"/>
                <a:ext cx="1757598" cy="2180705"/>
              </a:xfrm>
              <a:prstGeom prst="cube">
                <a:avLst>
                  <a:gd name="adj" fmla="val 74147"/>
                </a:avLst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408833" y="2650112"/>
                <a:ext cx="0" cy="87749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681975" y="3705868"/>
                <a:ext cx="454392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408833" y="1346906"/>
                <a:ext cx="1303206" cy="1303206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572952" y="1611210"/>
                <a:ext cx="576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4 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09659" y="2879619"/>
                <a:ext cx="966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0.2 mm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494534" y="3716434"/>
                <a:ext cx="966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0.1 mm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2909630" y="3097398"/>
                <a:ext cx="1008320" cy="1008321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5439573" y="1143000"/>
                <a:ext cx="434008" cy="43400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423789" y="2979817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96841" y="1063149"/>
                <a:ext cx="32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B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5567833" y="1838494"/>
              <a:ext cx="0" cy="52844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679383" y="1896721"/>
              <a:ext cx="966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0.1 mm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118825" y="4267201"/>
              <a:ext cx="617151" cy="1317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427401" y="3591458"/>
              <a:ext cx="621099" cy="786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701204" y="4254502"/>
              <a:ext cx="1323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metal plate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93007" y="3485483"/>
              <a:ext cx="1982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dielectric material</a:t>
              </a:r>
            </a:p>
          </p:txBody>
        </p:sp>
      </p:grpSp>
      <p:graphicFrame>
        <p:nvGraphicFramePr>
          <p:cNvPr id="30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853720"/>
              </p:ext>
            </p:extLst>
          </p:nvPr>
        </p:nvGraphicFramePr>
        <p:xfrm>
          <a:off x="246063" y="1214437"/>
          <a:ext cx="18700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8" name="Equation" r:id="rId3" imgW="558800" imgH="342900" progId="Equation.3">
                  <p:embed/>
                </p:oleObj>
              </mc:Choice>
              <mc:Fallback>
                <p:oleObj name="Equation" r:id="rId3" imgW="558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214437"/>
                        <a:ext cx="1870075" cy="1147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944413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as Distributed RC Ladder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wire length in units </a:t>
            </a:r>
          </a:p>
          <a:p>
            <a:pPr lvl="1"/>
            <a:r>
              <a:rPr lang="en-US" dirty="0"/>
              <a:t>Say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l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dirty="0">
                <a:cs typeface="Symbol" charset="2"/>
              </a:rPr>
              <a:t> unit</a:t>
            </a:r>
            <a:r>
              <a:rPr lang="en-US" dirty="0"/>
              <a:t> has 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unit</a:t>
            </a:r>
            <a:endParaRPr lang="en-US" baseline="-25000" dirty="0"/>
          </a:p>
          <a:p>
            <a:pPr lvl="2"/>
            <a:r>
              <a:rPr lang="en-US" dirty="0"/>
              <a:t>Unit capacitance and resistance of wire of length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D941A01-01DB-C94D-9A36-265FD8C5266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199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886200"/>
            <a:ext cx="89027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324487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Wire N units long</a:t>
            </a:r>
            <a:r>
              <a:rPr lang="en-US" dirty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CDD6FA8-4A66-734E-9BE5-7496469FDB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886200"/>
            <a:ext cx="89027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603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Wire N units long</a:t>
            </a:r>
            <a:r>
              <a:rPr lang="en-US" dirty="0"/>
              <a:t>:</a:t>
            </a:r>
          </a:p>
          <a:p>
            <a:pPr lvl="1">
              <a:buFontTx/>
              <a:buNone/>
            </a:pP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CDD6FA8-4A66-734E-9BE5-7496469FDB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886200"/>
            <a:ext cx="89027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8006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Wire N units long</a:t>
            </a:r>
            <a:r>
              <a:rPr lang="en-US" dirty="0"/>
              <a:t>:</a:t>
            </a:r>
          </a:p>
          <a:p>
            <a:pPr lvl="1">
              <a:buFontTx/>
              <a:buNone/>
            </a:pP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+ 2R</a:t>
            </a:r>
            <a:r>
              <a:rPr lang="en-US" baseline="-25000" dirty="0"/>
              <a:t>unit</a:t>
            </a:r>
            <a:r>
              <a:rPr lang="en-US" dirty="0"/>
              <a:t>C</a:t>
            </a:r>
            <a:r>
              <a:rPr lang="en-US" baseline="-25000" dirty="0"/>
              <a:t>unit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CDD6FA8-4A66-734E-9BE5-7496469FDB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886200"/>
            <a:ext cx="89027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3894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Previously: Equivalent RC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5400"/>
            <a:ext cx="3740294" cy="205740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31273E-E87C-C844-9D25-D236DF3F7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01824"/>
            <a:ext cx="5334000" cy="2975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9F713B-A435-664F-9AD3-B72EEFDA645E}"/>
              </a:ext>
            </a:extLst>
          </p:cNvPr>
          <p:cNvSpPr txBox="1"/>
          <p:nvPr/>
        </p:nvSpPr>
        <p:spPr>
          <a:xfrm>
            <a:off x="3048000" y="4267200"/>
            <a:ext cx="13876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2C</a:t>
            </a:r>
            <a:r>
              <a:rPr lang="en-US" sz="2000" baseline="-25000" dirty="0"/>
              <a:t>0</a:t>
            </a:r>
            <a:r>
              <a:rPr lang="en-US" sz="2000" dirty="0"/>
              <a:t>+3C</a:t>
            </a:r>
            <a:r>
              <a:rPr lang="en-US" sz="2000" baseline="-25000" dirty="0"/>
              <a:t>diff0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D2ABA-2026-5846-BC51-3361691BCA20}"/>
              </a:ext>
            </a:extLst>
          </p:cNvPr>
          <p:cNvSpPr txBox="1"/>
          <p:nvPr/>
        </p:nvSpPr>
        <p:spPr>
          <a:xfrm>
            <a:off x="5029200" y="4572000"/>
            <a:ext cx="1387669" cy="6052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2C</a:t>
            </a:r>
            <a:r>
              <a:rPr lang="en-US" sz="2000" baseline="-25000" dirty="0"/>
              <a:t>0</a:t>
            </a:r>
            <a:r>
              <a:rPr lang="en-US" sz="2000" dirty="0"/>
              <a:t>+2C</a:t>
            </a:r>
            <a:r>
              <a:rPr lang="en-US" sz="2000" baseline="-25000" dirty="0"/>
              <a:t>diff0</a:t>
            </a:r>
          </a:p>
          <a:p>
            <a:endParaRPr lang="en-US" sz="2000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757176-DC24-B649-9683-D85C9F714FCA}"/>
              </a:ext>
            </a:extLst>
          </p:cNvPr>
          <p:cNvSpPr/>
          <p:nvPr/>
        </p:nvSpPr>
        <p:spPr bwMode="auto">
          <a:xfrm>
            <a:off x="3276600" y="4724400"/>
            <a:ext cx="3810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3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Wire N units long</a:t>
            </a:r>
            <a:r>
              <a:rPr lang="en-US" dirty="0"/>
              <a:t>:</a:t>
            </a:r>
          </a:p>
          <a:p>
            <a:pPr lvl="1">
              <a:buFontTx/>
              <a:buNone/>
            </a:pP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+ 2R</a:t>
            </a:r>
            <a:r>
              <a:rPr lang="en-US" baseline="-25000" dirty="0"/>
              <a:t>unit</a:t>
            </a:r>
            <a:r>
              <a:rPr lang="en-US" dirty="0"/>
              <a:t>C</a:t>
            </a:r>
            <a:r>
              <a:rPr lang="en-US" baseline="-25000" dirty="0"/>
              <a:t>unit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+ 3R</a:t>
            </a:r>
            <a:r>
              <a:rPr lang="en-US" baseline="-25000" dirty="0"/>
              <a:t>unit</a:t>
            </a:r>
            <a:r>
              <a:rPr lang="en-US" dirty="0"/>
              <a:t>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baseline="-25000" dirty="0"/>
              <a:t> </a:t>
            </a:r>
            <a:r>
              <a:rPr lang="en-US" dirty="0"/>
              <a:t>+ … +</a:t>
            </a:r>
            <a:r>
              <a:rPr lang="en-US" dirty="0" err="1"/>
              <a:t>NR</a:t>
            </a:r>
            <a:r>
              <a:rPr lang="en-US" baseline="-25000" dirty="0" err="1"/>
              <a:t>unit</a:t>
            </a:r>
            <a:r>
              <a:rPr lang="en-US" dirty="0"/>
              <a:t>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endParaRPr lang="en-US" baseline="-25000" dirty="0"/>
          </a:p>
          <a:p>
            <a:pPr lvl="1">
              <a:buFontTx/>
              <a:buNone/>
            </a:pPr>
            <a:r>
              <a:rPr lang="en-US" dirty="0"/>
              <a:t>=(</a:t>
            </a: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/>
              <a:t>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)*(N+(N-1)+(N-2)+….1)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CDD6FA8-4A66-734E-9BE5-7496469FDB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886200"/>
            <a:ext cx="89027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5236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integers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2)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the sum of the integer 1 to 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E49E1C2-EA6A-5747-ADF4-FF29F2DD0A5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57903"/>
              </p:ext>
            </p:extLst>
          </p:nvPr>
        </p:nvGraphicFramePr>
        <p:xfrm>
          <a:off x="990600" y="2709863"/>
          <a:ext cx="2138362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3" imgW="406400" imgH="457200" progId="Equation.3">
                  <p:embed/>
                </p:oleObj>
              </mc:Choice>
              <mc:Fallback>
                <p:oleObj name="Equation" r:id="rId3" imgW="40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09863"/>
                        <a:ext cx="2138362" cy="2405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993919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 of integers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sum of the integer 1 to 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E49E1C2-EA6A-5747-ADF4-FF29F2DD0A5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044274"/>
              </p:ext>
            </p:extLst>
          </p:nvPr>
        </p:nvGraphicFramePr>
        <p:xfrm>
          <a:off x="1009650" y="2709863"/>
          <a:ext cx="7086600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3" name="Equation" r:id="rId3" imgW="1346200" imgH="457200" progId="Equation.3">
                  <p:embed/>
                </p:oleObj>
              </mc:Choice>
              <mc:Fallback>
                <p:oleObj name="Equation" r:id="rId3" imgW="1346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2709863"/>
                        <a:ext cx="7086600" cy="2405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570077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Delay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Wire N units long</a:t>
            </a:r>
            <a:r>
              <a:rPr lang="en-US" dirty="0"/>
              <a:t>:</a:t>
            </a:r>
          </a:p>
          <a:p>
            <a:pPr lvl="1">
              <a:buFontTx/>
              <a:buNone/>
            </a:pP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/>
              <a:t>*(N*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)</a:t>
            </a:r>
          </a:p>
          <a:p>
            <a:pPr lvl="1">
              <a:buFontTx/>
              <a:buNone/>
            </a:pPr>
            <a:r>
              <a:rPr lang="en-US" dirty="0"/>
              <a:t>+ </a:t>
            </a: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/>
              <a:t>((N-1)*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endParaRPr lang="en-US" baseline="-25000" dirty="0"/>
          </a:p>
          <a:p>
            <a:pPr lvl="1">
              <a:buFontTx/>
              <a:buNone/>
            </a:pPr>
            <a:r>
              <a:rPr lang="en-US" dirty="0"/>
              <a:t>+ </a:t>
            </a: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/>
              <a:t>*(N-2)*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baseline="-25000" dirty="0"/>
              <a:t> </a:t>
            </a:r>
            <a:r>
              <a:rPr lang="en-US" dirty="0"/>
              <a:t>+ … +</a:t>
            </a: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/>
              <a:t>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endParaRPr lang="en-US" baseline="-25000" dirty="0"/>
          </a:p>
          <a:p>
            <a:pPr lvl="1">
              <a:buNone/>
            </a:pPr>
            <a:r>
              <a:rPr lang="en-US" dirty="0"/>
              <a:t>=(</a:t>
            </a: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/>
              <a:t>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)*(N+N-1+N-2+….1) </a:t>
            </a:r>
          </a:p>
          <a:p>
            <a:pPr lvl="1">
              <a:buNone/>
            </a:pPr>
            <a:r>
              <a:rPr lang="en-US" dirty="0"/>
              <a:t>~=</a:t>
            </a: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*N</a:t>
            </a:r>
            <a:r>
              <a:rPr lang="en-US" baseline="30000" dirty="0"/>
              <a:t>2</a:t>
            </a:r>
            <a:r>
              <a:rPr lang="en-US" dirty="0"/>
              <a:t>/2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CDD6FA8-4A66-734E-9BE5-7496469FDB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886200"/>
            <a:ext cx="89027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8061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Lumped RC Wire?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would the delay be if we treated the wire as lumped R and C?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3DB8BAF-E0F2-6844-994A-7518A18998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72707" y="2438400"/>
            <a:ext cx="202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R</a:t>
            </a:r>
            <a:r>
              <a:rPr lang="en-US" sz="2400" baseline="-25000" dirty="0" err="1">
                <a:latin typeface="Garamond"/>
                <a:cs typeface="Garamond"/>
              </a:rPr>
              <a:t>wire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err="1">
                <a:latin typeface="Garamond"/>
                <a:cs typeface="Garamond"/>
              </a:rPr>
              <a:t>N×R</a:t>
            </a:r>
            <a:r>
              <a:rPr lang="en-US" sz="2400" baseline="-25000" dirty="0" err="1">
                <a:latin typeface="Garamond"/>
                <a:cs typeface="Garamond"/>
              </a:rPr>
              <a:t>unit</a:t>
            </a:r>
            <a:endParaRPr lang="en-US" sz="2400" baseline="-25000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1350" y="2438400"/>
            <a:ext cx="202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C</a:t>
            </a:r>
            <a:r>
              <a:rPr lang="en-US" sz="2400" baseline="-25000" dirty="0" err="1">
                <a:latin typeface="Garamond"/>
                <a:cs typeface="Garamond"/>
              </a:rPr>
              <a:t>wire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err="1">
                <a:latin typeface="Garamond"/>
                <a:cs typeface="Garamond"/>
              </a:rPr>
              <a:t>N×C</a:t>
            </a:r>
            <a:r>
              <a:rPr lang="en-US" sz="2400" baseline="-25000" dirty="0" err="1">
                <a:latin typeface="Garamond"/>
                <a:cs typeface="Garamond"/>
              </a:rPr>
              <a:t>unit</a:t>
            </a:r>
            <a:endParaRPr lang="en-US" sz="2400" baseline="-25000" dirty="0">
              <a:latin typeface="Garamond"/>
              <a:cs typeface="Garamond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886200"/>
            <a:ext cx="89027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018045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baseline="-25000" dirty="0" err="1"/>
              <a:t>wire</a:t>
            </a:r>
            <a:r>
              <a:rPr lang="en-US" dirty="0"/>
              <a:t> = N*</a:t>
            </a:r>
            <a:r>
              <a:rPr lang="en-US" dirty="0" err="1"/>
              <a:t>R</a:t>
            </a:r>
            <a:r>
              <a:rPr lang="en-US" baseline="-25000" dirty="0" err="1"/>
              <a:t>unit</a:t>
            </a:r>
            <a:endParaRPr lang="en-US" baseline="-25000" dirty="0"/>
          </a:p>
          <a:p>
            <a:r>
              <a:rPr lang="en-US" dirty="0" err="1"/>
              <a:t>C</a:t>
            </a:r>
            <a:r>
              <a:rPr lang="en-US" baseline="-25000" dirty="0" err="1"/>
              <a:t>wire</a:t>
            </a:r>
            <a:r>
              <a:rPr lang="en-US" dirty="0"/>
              <a:t>=N*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endParaRPr lang="en-US" baseline="-25000" dirty="0"/>
          </a:p>
          <a:p>
            <a:r>
              <a:rPr lang="en-US" dirty="0"/>
              <a:t>Lumped RC wire delay = </a:t>
            </a: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/>
              <a:t>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*N</a:t>
            </a:r>
            <a:r>
              <a:rPr lang="en-US" baseline="30000" dirty="0"/>
              <a:t>2</a:t>
            </a:r>
          </a:p>
          <a:p>
            <a:r>
              <a:rPr lang="en-US" dirty="0"/>
              <a:t>Distributed RC Wire delay = </a:t>
            </a: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/>
              <a:t>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*N</a:t>
            </a:r>
            <a:r>
              <a:rPr lang="en-US" baseline="30000" dirty="0"/>
              <a:t>2</a:t>
            </a:r>
            <a:r>
              <a:rPr lang="en-US" dirty="0"/>
              <a:t>/2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Distributed has half the delay of lumped RC product</a:t>
            </a:r>
          </a:p>
          <a:p>
            <a:r>
              <a:rPr lang="en-US" dirty="0">
                <a:solidFill>
                  <a:srgbClr val="0000FF"/>
                </a:solidFill>
              </a:rPr>
              <a:t>Delay is quadratic in length of wire in both cases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76AF10-C9DA-CE4A-928B-7ACE4E49F33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8573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 to Gates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Pass Transistor and CMOS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DB8BAF-E0F2-6844-994A-7518A18998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672446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Transistor XOR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when A=B=1?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71600"/>
            <a:ext cx="3740294" cy="205740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E2BB38-5FE8-2A41-8F41-E70E5072A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01824"/>
            <a:ext cx="5334000" cy="2975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D99541-E503-344E-A9CE-795C18E52F14}"/>
              </a:ext>
            </a:extLst>
          </p:cNvPr>
          <p:cNvSpPr txBox="1"/>
          <p:nvPr/>
        </p:nvSpPr>
        <p:spPr>
          <a:xfrm>
            <a:off x="3048000" y="4267200"/>
            <a:ext cx="13876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2C</a:t>
            </a:r>
            <a:r>
              <a:rPr lang="en-US" sz="2000" baseline="-25000" dirty="0"/>
              <a:t>0</a:t>
            </a:r>
            <a:r>
              <a:rPr lang="en-US" sz="2000" dirty="0"/>
              <a:t>+3C</a:t>
            </a:r>
            <a:r>
              <a:rPr lang="en-US" sz="2000" baseline="-25000" dirty="0"/>
              <a:t>diff0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DA9287-2831-A64D-A9A4-56AA15D82382}"/>
              </a:ext>
            </a:extLst>
          </p:cNvPr>
          <p:cNvSpPr txBox="1"/>
          <p:nvPr/>
        </p:nvSpPr>
        <p:spPr>
          <a:xfrm>
            <a:off x="5029200" y="4572000"/>
            <a:ext cx="1387669" cy="6052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2C</a:t>
            </a:r>
            <a:r>
              <a:rPr lang="en-US" sz="2000" baseline="-25000" dirty="0"/>
              <a:t>0</a:t>
            </a:r>
            <a:r>
              <a:rPr lang="en-US" sz="2000" dirty="0"/>
              <a:t>+2C</a:t>
            </a:r>
            <a:r>
              <a:rPr lang="en-US" sz="2000" baseline="-25000" dirty="0"/>
              <a:t>diff0</a:t>
            </a:r>
          </a:p>
          <a:p>
            <a:endParaRPr lang="en-US" sz="2000" baseline="-2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EDB649-00BD-D94E-9817-4E399074093F}"/>
              </a:ext>
            </a:extLst>
          </p:cNvPr>
          <p:cNvSpPr/>
          <p:nvPr/>
        </p:nvSpPr>
        <p:spPr bwMode="auto">
          <a:xfrm>
            <a:off x="3276600" y="4724400"/>
            <a:ext cx="3810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96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Transistor XOR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when A=1, B=0?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Start with equivalent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RC circuit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0"/>
            <a:ext cx="4724400" cy="259872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914400" y="2895601"/>
            <a:ext cx="76200" cy="533400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5029200" y="3124201"/>
            <a:ext cx="76200" cy="533400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063"/>
          <a:stretch/>
        </p:blipFill>
        <p:spPr>
          <a:xfrm>
            <a:off x="5410200" y="3810000"/>
            <a:ext cx="3102525" cy="17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41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Unbuffered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Circuit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 Delay?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2 stages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3DB8BAF-E0F2-6844-994A-7518A18998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819400"/>
            <a:ext cx="8889859" cy="23622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04800" y="2514600"/>
            <a:ext cx="76200" cy="533400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6019800" y="2819400"/>
            <a:ext cx="76200" cy="533400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0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8845" y="2057400"/>
            <a:ext cx="566515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Previously: Distributed RC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066800"/>
            <a:ext cx="3733800" cy="510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are the time constants?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1D47A5B-967A-A84D-A78A-FEB3DED3A9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143000"/>
            <a:ext cx="285347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3200400"/>
            <a:ext cx="337564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926875"/>
            <a:ext cx="3063296" cy="17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76800" y="5410200"/>
            <a:ext cx="42672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  1      2     3      4     5      6      7      8      9    10  </a:t>
            </a:r>
          </a:p>
          <a:p>
            <a:pPr algn="l"/>
            <a:r>
              <a:rPr lang="en-US" sz="1400" dirty="0"/>
              <a:t>                            (ns)</a:t>
            </a:r>
          </a:p>
          <a:p>
            <a:pPr algn="l"/>
            <a:endParaRPr lang="en-US" sz="1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33673A1-C704-6F44-8516-51F60D7A388B}"/>
              </a:ext>
            </a:extLst>
          </p:cNvPr>
          <p:cNvSpPr/>
          <p:nvPr/>
        </p:nvSpPr>
        <p:spPr bwMode="auto">
          <a:xfrm>
            <a:off x="3962400" y="1295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2FBC10-C040-5144-9E18-E4A8E7C7408F}"/>
              </a:ext>
            </a:extLst>
          </p:cNvPr>
          <p:cNvSpPr/>
          <p:nvPr/>
        </p:nvSpPr>
        <p:spPr bwMode="auto">
          <a:xfrm>
            <a:off x="3249328" y="3328987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0CF671-1607-1F4B-A5EE-3C5ECD97E815}"/>
              </a:ext>
            </a:extLst>
          </p:cNvPr>
          <p:cNvSpPr/>
          <p:nvPr/>
        </p:nvSpPr>
        <p:spPr bwMode="auto">
          <a:xfrm>
            <a:off x="3324573" y="5072395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10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Unbuffered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Circuit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 Delay?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3 stages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3DB8BAF-E0F2-6844-994A-7518A18998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2200"/>
            <a:ext cx="9194800" cy="1982113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232833" y="2095500"/>
            <a:ext cx="76200" cy="533400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6781800" y="2209800"/>
            <a:ext cx="76200" cy="533400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25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Unbuffered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as a function of number of stages, 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3DB8BAF-E0F2-6844-994A-7518A18998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2200"/>
            <a:ext cx="9194800" cy="198211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E925A1B-CCE4-8440-81D4-391F6DDAF330}"/>
              </a:ext>
            </a:extLst>
          </p:cNvPr>
          <p:cNvSpPr/>
          <p:nvPr/>
        </p:nvSpPr>
        <p:spPr bwMode="auto">
          <a:xfrm>
            <a:off x="232833" y="2095500"/>
            <a:ext cx="76200" cy="533400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CD6324BF-D092-7F44-BBF5-0EBC42B980C2}"/>
              </a:ext>
            </a:extLst>
          </p:cNvPr>
          <p:cNvSpPr/>
          <p:nvPr/>
        </p:nvSpPr>
        <p:spPr bwMode="auto">
          <a:xfrm>
            <a:off x="6781800" y="2209800"/>
            <a:ext cx="76200" cy="533400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706D7-1791-084F-9212-6BBCC898A131}"/>
              </a:ext>
            </a:extLst>
          </p:cNvPr>
          <p:cNvSpPr txBox="1"/>
          <p:nvPr/>
        </p:nvSpPr>
        <p:spPr>
          <a:xfrm>
            <a:off x="5181600" y="2905780"/>
            <a:ext cx="47801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7499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XOR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with </a:t>
            </a:r>
            <a:r>
              <a:rPr lang="en-US" dirty="0" err="1">
                <a:solidFill>
                  <a:srgbClr val="FF6600"/>
                </a:solidFill>
              </a:rPr>
              <a:t>Cdiff</a:t>
            </a:r>
            <a:r>
              <a:rPr lang="en-US" dirty="0">
                <a:solidFill>
                  <a:srgbClr val="FF6600"/>
                </a:solidFill>
              </a:rPr>
              <a:t>&gt;0?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3DB8BAF-E0F2-6844-994A-7518A189987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19400"/>
            <a:ext cx="366967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999787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Elmore delay calculation allows us to estimate delay for distributed RC network</a:t>
            </a:r>
          </a:p>
          <a:p>
            <a:pPr lvl="1"/>
            <a:r>
              <a:rPr lang="en-US" dirty="0"/>
              <a:t>Necessary for pass transistors</a:t>
            </a:r>
          </a:p>
          <a:p>
            <a:r>
              <a:rPr lang="en-US" dirty="0"/>
              <a:t>Wires are distributed RC </a:t>
            </a:r>
          </a:p>
          <a:p>
            <a:pPr lvl="1"/>
            <a:r>
              <a:rPr lang="en-US" dirty="0"/>
              <a:t>Half delay lumped calculation</a:t>
            </a:r>
          </a:p>
          <a:p>
            <a:pPr lvl="1"/>
            <a:r>
              <a:rPr lang="en-US" dirty="0"/>
              <a:t>Still quadratic in length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8D3FDA9-6789-414C-A86E-B3A502DFEB6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865667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</a:t>
            </a:r>
          </a:p>
          <a:p>
            <a:pPr lvl="1"/>
            <a:r>
              <a:rPr lang="en-US" dirty="0"/>
              <a:t>Final report due </a:t>
            </a:r>
            <a:r>
              <a:rPr lang="en-US" dirty="0">
                <a:solidFill>
                  <a:srgbClr val="FF0000"/>
                </a:solidFill>
              </a:rPr>
              <a:t>Friday 10/29</a:t>
            </a:r>
            <a:r>
              <a:rPr lang="en-US" dirty="0"/>
              <a:t> midnight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0267A7A-F1E0-1B4C-BCD0-838B9428556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88373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Distributed RC network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</a:t>
            </a:r>
            <a:r>
              <a:rPr lang="en-US" i="1" dirty="0"/>
              <a:t>s</a:t>
            </a:r>
            <a:r>
              <a:rPr lang="en-US" dirty="0"/>
              <a:t> to node </a:t>
            </a:r>
            <a:r>
              <a:rPr lang="en-US" i="1" dirty="0"/>
              <a:t>5</a:t>
            </a:r>
          </a:p>
          <a:p>
            <a:pPr lvl="1"/>
            <a:r>
              <a:rPr lang="en-US" dirty="0"/>
              <a:t>N = number of nodes in circuit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9" descr="screen-captu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4572000" cy="369393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EDCFB-7576-B543-9A52-EAB6DC70EE64}"/>
              </a:ext>
            </a:extLst>
          </p:cNvPr>
          <p:cNvSpPr txBox="1"/>
          <p:nvPr/>
        </p:nvSpPr>
        <p:spPr>
          <a:xfrm>
            <a:off x="8083809" y="532142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FDF49-DFEB-344F-85FF-66CA86DD2C46}"/>
              </a:ext>
            </a:extLst>
          </p:cNvPr>
          <p:cNvSpPr txBox="1"/>
          <p:nvPr/>
        </p:nvSpPr>
        <p:spPr>
          <a:xfrm>
            <a:off x="8267282" y="5702424"/>
            <a:ext cx="3818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83A3C9-F1F5-6B45-B4B5-96D4770B220F}"/>
                  </a:ext>
                </a:extLst>
              </p:cNvPr>
              <p:cNvSpPr txBox="1"/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83A3C9-F1F5-6B45-B4B5-96D4770B2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blipFill>
                <a:blip r:embed="rId4"/>
                <a:stretch>
                  <a:fillRect l="-3846" t="-149296" r="-183" b="-2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F493C1-F5D4-9D4B-9ABC-AEF23E9C5139}"/>
                  </a:ext>
                </a:extLst>
              </p:cNvPr>
              <p:cNvSpPr txBox="1"/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F493C1-F5D4-9D4B-9ABC-AEF23E9C5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blipFill>
                <a:blip r:embed="rId5"/>
                <a:stretch>
                  <a:fillRect l="-13636" t="-114458" b="-17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53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response?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517603A-D7F6-8446-94A0-509F1CD5BDA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355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14600"/>
            <a:ext cx="364651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43" name="Picture 5"/>
          <p:cNvPicPr>
            <a:picLocks noChangeAspect="1"/>
          </p:cNvPicPr>
          <p:nvPr/>
        </p:nvPicPr>
        <p:blipFill rotWithShape="1">
          <a:blip r:embed="rId2"/>
          <a:srcRect t="42330"/>
          <a:stretch/>
        </p:blipFill>
        <p:spPr bwMode="auto">
          <a:xfrm>
            <a:off x="5102684" y="4142412"/>
            <a:ext cx="3646511" cy="219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42224" y="4038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97910" y="2362200"/>
            <a:ext cx="35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41499" y="4343400"/>
            <a:ext cx="40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28600" y="1295400"/>
            <a:ext cx="4757390" cy="4873919"/>
            <a:chOff x="355297" y="444500"/>
            <a:chExt cx="5950253" cy="6096000"/>
          </a:xfrm>
        </p:grpSpPr>
        <p:pic>
          <p:nvPicPr>
            <p:cNvPr id="47" name="Picture 5"/>
            <p:cNvPicPr>
              <a:picLocks noChangeAspect="1"/>
            </p:cNvPicPr>
            <p:nvPr/>
          </p:nvPicPr>
          <p:blipFill rotWithShape="1">
            <a:blip r:embed="rId3"/>
            <a:srcRect r="34536"/>
            <a:stretch/>
          </p:blipFill>
          <p:spPr bwMode="auto">
            <a:xfrm>
              <a:off x="355297" y="444500"/>
              <a:ext cx="5753403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5"/>
            <p:cNvPicPr>
              <a:picLocks noChangeAspect="1"/>
            </p:cNvPicPr>
            <p:nvPr/>
          </p:nvPicPr>
          <p:blipFill rotWithShape="1">
            <a:blip r:embed="rId3"/>
            <a:srcRect l="70738" r="-867"/>
            <a:stretch/>
          </p:blipFill>
          <p:spPr bwMode="auto">
            <a:xfrm>
              <a:off x="3657600" y="3492500"/>
              <a:ext cx="264795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9" name="Straight Connector 48"/>
            <p:cNvCxnSpPr/>
            <p:nvPr/>
          </p:nvCxnSpPr>
          <p:spPr>
            <a:xfrm>
              <a:off x="3816350" y="2787650"/>
              <a:ext cx="0" cy="1701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3560232" y="4223809"/>
              <a:ext cx="376768" cy="319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689350" y="2552700"/>
              <a:ext cx="0" cy="21748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689350" y="4242859"/>
              <a:ext cx="26987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816350" y="4219575"/>
              <a:ext cx="0" cy="3587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3825875" y="4495800"/>
              <a:ext cx="26987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4572000" y="1371600"/>
            <a:ext cx="35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48200" y="3810000"/>
            <a:ext cx="40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04529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Practice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1)</a:t>
            </a:r>
            <a:endParaRPr lang="en-US" dirty="0"/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</a:t>
            </a:r>
            <a:r>
              <a:rPr lang="en-US" i="1" dirty="0"/>
              <a:t>s</a:t>
            </a:r>
            <a:r>
              <a:rPr lang="en-US" dirty="0"/>
              <a:t> to node </a:t>
            </a:r>
            <a:r>
              <a:rPr lang="en-US" i="1" dirty="0" err="1"/>
              <a:t>i</a:t>
            </a:r>
            <a:endParaRPr lang="en-US" i="1" dirty="0"/>
          </a:p>
          <a:p>
            <a:pPr lvl="1"/>
            <a:r>
              <a:rPr lang="en-US" dirty="0"/>
              <a:t>N = number of nodes in circuit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537452"/>
              </p:ext>
            </p:extLst>
          </p:nvPr>
        </p:nvGraphicFramePr>
        <p:xfrm>
          <a:off x="838200" y="2209800"/>
          <a:ext cx="7459663" cy="69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8" name="Equation" r:id="rId4" imgW="2997200" imgH="279400" progId="Equation.3">
                  <p:embed/>
                </p:oleObj>
              </mc:Choice>
              <mc:Fallback>
                <p:oleObj name="Equation" r:id="rId4" imgW="2997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7459663" cy="696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726974"/>
              </p:ext>
            </p:extLst>
          </p:nvPr>
        </p:nvGraphicFramePr>
        <p:xfrm>
          <a:off x="762000" y="3048000"/>
          <a:ext cx="2286000" cy="121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9" name="Equation" r:id="rId6" imgW="863600" imgH="457200" progId="Equation.3">
                  <p:embed/>
                </p:oleObj>
              </mc:Choice>
              <mc:Fallback>
                <p:oleObj name="Equation" r:id="rId6" imgW="86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2286000" cy="1210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3048000"/>
            <a:ext cx="3276600" cy="34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27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81200"/>
            <a:ext cx="39719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Elmore delay?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 Z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68CBFD8-33E8-8E44-A265-C0709C0838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8966" y="1981200"/>
            <a:ext cx="43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/z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5435" y="3962400"/>
            <a:ext cx="321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3657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4876800"/>
            <a:ext cx="432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4953000"/>
            <a:ext cx="432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9000" y="2971800"/>
            <a:ext cx="432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812" y="37338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6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33800"/>
            <a:ext cx="24384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633557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SPICE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1C3D624-04C9-FA46-A089-495CF55872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4584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219200"/>
            <a:ext cx="2041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0210" y="5285412"/>
            <a:ext cx="67541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  1     2     3      4      5      6     7      8      9    10  </a:t>
            </a:r>
          </a:p>
          <a:p>
            <a:pPr algn="l"/>
            <a:r>
              <a:rPr lang="en-US" sz="1600" dirty="0"/>
              <a:t>                            (ns)</a:t>
            </a:r>
          </a:p>
          <a:p>
            <a:pPr algn="l"/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946240" y="266700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8896" y="266700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2040" y="167640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C3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0" y="3733800"/>
            <a:ext cx="4724400" cy="0"/>
          </a:xfrm>
          <a:prstGeom prst="line">
            <a:avLst/>
          </a:prstGeom>
          <a:noFill/>
          <a:ln w="25400" cap="flat" cmpd="sng" algn="ctr">
            <a:solidFill>
              <a:srgbClr val="E950F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6647502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27465</TotalTime>
  <Words>1142</Words>
  <Application>Microsoft Macintosh PowerPoint</Application>
  <PresentationFormat>On-screen Show (4:3)</PresentationFormat>
  <Paragraphs>285</Paragraphs>
  <Slides>44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Cambria Math</vt:lpstr>
      <vt:lpstr>Garamond</vt:lpstr>
      <vt:lpstr>Symbol</vt:lpstr>
      <vt:lpstr>Tahoma</vt:lpstr>
      <vt:lpstr>Times New Roman</vt:lpstr>
      <vt:lpstr>Wingdings</vt:lpstr>
      <vt:lpstr>Penn</vt:lpstr>
      <vt:lpstr>Equation</vt:lpstr>
      <vt:lpstr>PowerPoint Presentation</vt:lpstr>
      <vt:lpstr>Today</vt:lpstr>
      <vt:lpstr>Previously: Equivalent RC</vt:lpstr>
      <vt:lpstr>Previously: Distributed RC (preclass 1)</vt:lpstr>
      <vt:lpstr>Elmore Delay: Distributed RC network</vt:lpstr>
      <vt:lpstr>What is response?</vt:lpstr>
      <vt:lpstr>Elmore Delay: Practice (preclass 1)</vt:lpstr>
      <vt:lpstr>Apply (preclass 1)</vt:lpstr>
      <vt:lpstr>SPICE Response</vt:lpstr>
      <vt:lpstr>Elmore Delay: Special Ladder Case</vt:lpstr>
      <vt:lpstr>Elmore Delay: Special Ladder Case</vt:lpstr>
      <vt:lpstr>Elmore Delay: Special Ladder Case</vt:lpstr>
      <vt:lpstr>Compare KCL: Setup</vt:lpstr>
      <vt:lpstr>Compare KCL: Math</vt:lpstr>
      <vt:lpstr>Compare KCL: Math</vt:lpstr>
      <vt:lpstr>Compare KCL: Math</vt:lpstr>
      <vt:lpstr>Compare KCL: Math</vt:lpstr>
      <vt:lpstr>Compare KCL: Math</vt:lpstr>
      <vt:lpstr>Compare KCL: Math</vt:lpstr>
      <vt:lpstr>Compare KCL: Math</vt:lpstr>
      <vt:lpstr>Compare KCL: Math</vt:lpstr>
      <vt:lpstr>Elmore Delay: Distributed RC network</vt:lpstr>
      <vt:lpstr>Wire Delay</vt:lpstr>
      <vt:lpstr>Wire Resistance</vt:lpstr>
      <vt:lpstr>Wire Capacitance</vt:lpstr>
      <vt:lpstr>Wire as Distributed RC Ladder</vt:lpstr>
      <vt:lpstr>Wire Delay</vt:lpstr>
      <vt:lpstr>Wire Delay</vt:lpstr>
      <vt:lpstr>Wire Delay</vt:lpstr>
      <vt:lpstr>Wire Delay</vt:lpstr>
      <vt:lpstr>Sum of integers (preclass 2)</vt:lpstr>
      <vt:lpstr>Sum of integers</vt:lpstr>
      <vt:lpstr>Wire Delay (preclass 3)</vt:lpstr>
      <vt:lpstr>Lumped RC Wire? (preclass 4)</vt:lpstr>
      <vt:lpstr>Wire Delay</vt:lpstr>
      <vt:lpstr>Apply to Gates</vt:lpstr>
      <vt:lpstr>Pass Transistor XOR</vt:lpstr>
      <vt:lpstr>Pass Transistor XOR (preclass 5)</vt:lpstr>
      <vt:lpstr>Unbuffered (preclass 6)</vt:lpstr>
      <vt:lpstr>Unbuffered (preclass 7)</vt:lpstr>
      <vt:lpstr>Unbuffered (preclass 8)</vt:lpstr>
      <vt:lpstr>CMOS XOR (preclass 9)</vt:lpstr>
      <vt:lpstr>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2092</cp:revision>
  <cp:lastPrinted>2020-10-26T15:37:41Z</cp:lastPrinted>
  <dcterms:created xsi:type="dcterms:W3CDTF">2001-05-14T03:33:13Z</dcterms:created>
  <dcterms:modified xsi:type="dcterms:W3CDTF">2021-10-26T16:11:11Z</dcterms:modified>
</cp:coreProperties>
</file>