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3"/>
  </p:notesMasterIdLst>
  <p:handoutMasterIdLst>
    <p:handoutMasterId r:id="rId34"/>
  </p:handoutMasterIdLst>
  <p:sldIdLst>
    <p:sldId id="1313" r:id="rId2"/>
    <p:sldId id="1151" r:id="rId3"/>
    <p:sldId id="1288" r:id="rId4"/>
    <p:sldId id="1289" r:id="rId5"/>
    <p:sldId id="305" r:id="rId6"/>
    <p:sldId id="306" r:id="rId7"/>
    <p:sldId id="1314" r:id="rId8"/>
    <p:sldId id="1096" r:id="rId9"/>
    <p:sldId id="1154" r:id="rId10"/>
    <p:sldId id="1290" r:id="rId11"/>
    <p:sldId id="1295" r:id="rId12"/>
    <p:sldId id="1291" r:id="rId13"/>
    <p:sldId id="1312" r:id="rId14"/>
    <p:sldId id="1293" r:id="rId15"/>
    <p:sldId id="1306" r:id="rId16"/>
    <p:sldId id="1311" r:id="rId17"/>
    <p:sldId id="1294" r:id="rId18"/>
    <p:sldId id="1296" r:id="rId19"/>
    <p:sldId id="1303" r:id="rId20"/>
    <p:sldId id="1307" r:id="rId21"/>
    <p:sldId id="1299" r:id="rId22"/>
    <p:sldId id="1161" r:id="rId23"/>
    <p:sldId id="1300" r:id="rId24"/>
    <p:sldId id="1304" r:id="rId25"/>
    <p:sldId id="1302" r:id="rId26"/>
    <p:sldId id="1305" r:id="rId27"/>
    <p:sldId id="1315" r:id="rId28"/>
    <p:sldId id="1222" r:id="rId29"/>
    <p:sldId id="1094" r:id="rId30"/>
    <p:sldId id="278" r:id="rId31"/>
    <p:sldId id="1309" r:id="rId32"/>
  </p:sldIdLst>
  <p:sldSz cx="9144000" cy="6858000" type="screen4x3"/>
  <p:notesSz cx="7150100" cy="94488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sz="4400"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Animation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1"/>
    <a:srgbClr val="37B1FF"/>
    <a:srgbClr val="F225EF"/>
    <a:srgbClr val="E123DB"/>
    <a:srgbClr val="5F5F5F"/>
    <a:srgbClr val="808080"/>
    <a:srgbClr val="080808"/>
    <a:srgbClr val="FF0000"/>
    <a:srgbClr val="0000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 autoAdjust="0"/>
    <p:restoredTop sz="90302" autoAdjust="0"/>
  </p:normalViewPr>
  <p:slideViewPr>
    <p:cSldViewPr>
      <p:cViewPr varScale="1">
        <p:scale>
          <a:sx n="97" d="100"/>
          <a:sy n="97" d="100"/>
        </p:scale>
        <p:origin x="872" y="20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1065353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BF880-7453-6942-8BD8-578097F5AD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479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1300" y="0"/>
            <a:ext cx="309880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2500" y="4487863"/>
            <a:ext cx="5245100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1300" y="8977313"/>
            <a:ext cx="3098800" cy="47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55AC371-8CC6-DA45-B341-BAA00A4711A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772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5B3CCA-B6C1-2C44-8B62-D9D70A8ABDEB}" type="slidenum">
              <a:rPr lang="en-US">
                <a:ea typeface="ＭＳ Ｐゴシック" charset="-128"/>
                <a:cs typeface="ＭＳ Ｐゴシック" charset="-128"/>
              </a:rPr>
              <a:pPr/>
              <a:t>1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D4062A-4B91-8F49-9440-14D18B610133}" type="slidenum">
              <a:rPr lang="en-US"/>
              <a:pPr/>
              <a:t>22</a:t>
            </a:fld>
            <a:endParaRPr lang="en-US"/>
          </a:p>
        </p:txBody>
      </p:sp>
      <p:sp>
        <p:nvSpPr>
          <p:cNvPr id="1075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75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D4062A-4B91-8F49-9440-14D18B610133}" type="slidenum">
              <a:rPr lang="en-US"/>
              <a:pPr/>
              <a:t>23</a:t>
            </a:fld>
            <a:endParaRPr lang="en-US"/>
          </a:p>
        </p:txBody>
      </p:sp>
      <p:sp>
        <p:nvSpPr>
          <p:cNvPr id="1075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75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D4062A-4B91-8F49-9440-14D18B610133}" type="slidenum">
              <a:rPr lang="en-US"/>
              <a:pPr/>
              <a:t>24</a:t>
            </a:fld>
            <a:endParaRPr lang="en-US"/>
          </a:p>
        </p:txBody>
      </p:sp>
      <p:sp>
        <p:nvSpPr>
          <p:cNvPr id="1075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75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819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D4062A-4B91-8F49-9440-14D18B610133}" type="slidenum">
              <a:rPr lang="en-US"/>
              <a:pPr/>
              <a:t>25</a:t>
            </a:fld>
            <a:endParaRPr lang="en-US"/>
          </a:p>
        </p:txBody>
      </p:sp>
      <p:sp>
        <p:nvSpPr>
          <p:cNvPr id="1075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75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D4062A-4B91-8F49-9440-14D18B610133}" type="slidenum">
              <a:rPr lang="en-US"/>
              <a:pPr/>
              <a:t>26</a:t>
            </a:fld>
            <a:endParaRPr lang="en-US"/>
          </a:p>
        </p:txBody>
      </p:sp>
      <p:sp>
        <p:nvSpPr>
          <p:cNvPr id="1075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75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81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D3673A-4B32-6F4E-B94D-F4139F0D5246}" type="slidenum">
              <a:rPr lang="en-US"/>
              <a:pPr/>
              <a:t>8</a:t>
            </a:fld>
            <a:endParaRPr lang="en-US"/>
          </a:p>
        </p:txBody>
      </p:sp>
      <p:sp>
        <p:nvSpPr>
          <p:cNvPr id="757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757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2DCEE8-0812-664F-AA18-1C7B847BBE72}" type="slidenum">
              <a:rPr lang="en-US"/>
              <a:pPr/>
              <a:t>9</a:t>
            </a:fld>
            <a:endParaRPr lang="en-US"/>
          </a:p>
        </p:txBody>
      </p:sp>
      <p:sp>
        <p:nvSpPr>
          <p:cNvPr id="10035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2850" y="717550"/>
            <a:ext cx="4724400" cy="3543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003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15594" y="4487286"/>
            <a:ext cx="5720373" cy="4166658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baseline="0" dirty="0"/>
              <a:t>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5AC371-8CC6-DA45-B341-BAA00A4711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7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21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4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362200"/>
            <a:ext cx="6400800" cy="9144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13" name="Group 12"/>
          <p:cNvGrpSpPr>
            <a:grpSpLocks/>
          </p:cNvGrpSpPr>
          <p:nvPr userDrawn="1"/>
        </p:nvGrpSpPr>
        <p:grpSpPr>
          <a:xfrm>
            <a:off x="533400" y="2133600"/>
            <a:ext cx="8229600" cy="91018"/>
            <a:chOff x="381000" y="958850"/>
            <a:chExt cx="8382000" cy="91018"/>
          </a:xfrm>
        </p:grpSpPr>
        <p:sp>
          <p:nvSpPr>
            <p:cNvPr id="14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6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pic>
        <p:nvPicPr>
          <p:cNvPr id="17" name="Picture 5" descr="penn_logo_nonam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8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062BF-547F-DC4B-89E8-CE6EE6995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06499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75248D-43C6-1347-B7C5-B96934628E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31366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0013"/>
            <a:ext cx="77930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24600"/>
            <a:ext cx="495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600">
                <a:latin typeface="+mn-lt"/>
                <a:ea typeface="굴림" charset="0"/>
                <a:cs typeface="굴림" charset="0"/>
              </a:defRPr>
            </a:lvl1pPr>
          </a:lstStyle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64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+mn-lt"/>
              </a:defRPr>
            </a:lvl1pPr>
          </a:lstStyle>
          <a:p>
            <a:fld id="{7723C7D0-C6A6-FA42-AD2B-EF6F0A0E71F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>
          <a:xfrm>
            <a:off x="533400" y="958850"/>
            <a:ext cx="8229600" cy="91018"/>
            <a:chOff x="381000" y="958850"/>
            <a:chExt cx="8382000" cy="91018"/>
          </a:xfrm>
        </p:grpSpPr>
        <p:sp>
          <p:nvSpPr>
            <p:cNvPr id="648199" name="Line 7"/>
            <p:cNvSpPr>
              <a:spLocks noChangeShapeType="1"/>
            </p:cNvSpPr>
            <p:nvPr userDrawn="1"/>
          </p:nvSpPr>
          <p:spPr bwMode="auto">
            <a:xfrm>
              <a:off x="381000" y="1004359"/>
              <a:ext cx="8382000" cy="0"/>
            </a:xfrm>
            <a:prstGeom prst="line">
              <a:avLst/>
            </a:prstGeom>
            <a:noFill/>
            <a:ln w="25400">
              <a:solidFill>
                <a:srgbClr val="00009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8202" name="Line 10"/>
            <p:cNvSpPr>
              <a:spLocks noChangeShapeType="1"/>
            </p:cNvSpPr>
            <p:nvPr userDrawn="1"/>
          </p:nvSpPr>
          <p:spPr bwMode="auto">
            <a:xfrm>
              <a:off x="381000" y="1049868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648203" name="Line 11"/>
            <p:cNvSpPr>
              <a:spLocks noChangeShapeType="1"/>
            </p:cNvSpPr>
            <p:nvPr userDrawn="1"/>
          </p:nvSpPr>
          <p:spPr bwMode="auto">
            <a:xfrm>
              <a:off x="381000" y="958850"/>
              <a:ext cx="8382000" cy="0"/>
            </a:xfrm>
            <a:prstGeom prst="line">
              <a:avLst/>
            </a:prstGeom>
            <a:noFill/>
            <a:ln w="12700">
              <a:solidFill>
                <a:srgbClr val="B2B2B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648206" name="Line 14"/>
          <p:cNvSpPr>
            <a:spLocks noChangeShapeType="1"/>
          </p:cNvSpPr>
          <p:nvPr/>
        </p:nvSpPr>
        <p:spPr bwMode="auto">
          <a:xfrm flipV="1">
            <a:off x="412750" y="12700"/>
            <a:ext cx="0" cy="838200"/>
          </a:xfrm>
          <a:prstGeom prst="line">
            <a:avLst/>
          </a:prstGeom>
          <a:noFill/>
          <a:ln w="63500" cap="rnd">
            <a:solidFill>
              <a:srgbClr val="B2B2B2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8207" name="Line 15"/>
          <p:cNvSpPr>
            <a:spLocks noChangeShapeType="1"/>
          </p:cNvSpPr>
          <p:nvPr/>
        </p:nvSpPr>
        <p:spPr bwMode="auto">
          <a:xfrm flipV="1">
            <a:off x="482600" y="76200"/>
            <a:ext cx="0" cy="838200"/>
          </a:xfrm>
          <a:prstGeom prst="line">
            <a:avLst/>
          </a:prstGeom>
          <a:noFill/>
          <a:ln w="63500" cap="rnd">
            <a:solidFill>
              <a:srgbClr val="00009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aramond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FF00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685800"/>
            <a:ext cx="8077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r>
              <a:rPr lang="en-US" dirty="0"/>
              <a:t>ESE370: Circuit-Level </a:t>
            </a:r>
            <a:r>
              <a:rPr lang="en-US" sz="4000" dirty="0"/>
              <a:t>Modeling, Design, and Optimization </a:t>
            </a:r>
            <a:r>
              <a:rPr lang="en-US" dirty="0"/>
              <a:t>for Digital Systems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371600" y="304800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charset="0"/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FF00"/>
              </a:buClr>
              <a:buSzPct val="55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0000"/>
              <a:buFont typeface="Wingdings" charset="0"/>
              <a:buChar char="n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dirty="0" err="1"/>
              <a:t>Lec</a:t>
            </a:r>
            <a:r>
              <a:rPr lang="en-US" dirty="0"/>
              <a:t> 22:  October 29, </a:t>
            </a:r>
            <a:r>
              <a:rPr lang="is-IS" dirty="0"/>
              <a:t>2021</a:t>
            </a:r>
            <a:endParaRPr lang="en-US" dirty="0"/>
          </a:p>
          <a:p>
            <a:r>
              <a:rPr lang="en-US" dirty="0"/>
              <a:t>CMOS Worst Case Analysis and Logic Type Comparisons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2541855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 </a:t>
            </a:r>
            <a:r>
              <a:rPr lang="en-US" dirty="0">
                <a:solidFill>
                  <a:srgbClr val="FF6601"/>
                </a:solidFill>
              </a:rPr>
              <a:t>(</a:t>
            </a:r>
            <a:r>
              <a:rPr lang="en-US" dirty="0" err="1">
                <a:solidFill>
                  <a:srgbClr val="FF6601"/>
                </a:solidFill>
              </a:rPr>
              <a:t>preclass</a:t>
            </a:r>
            <a:r>
              <a:rPr lang="en-US" dirty="0">
                <a:solidFill>
                  <a:srgbClr val="FF6601"/>
                </a:solidFill>
              </a:rPr>
              <a:t> 1)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 for Pull-up?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4086447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 for Pull-up?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5" name="Text Box 80"/>
          <p:cNvSpPr txBox="1">
            <a:spLocks noChangeArrowheads="1"/>
          </p:cNvSpPr>
          <p:nvPr/>
        </p:nvSpPr>
        <p:spPr bwMode="auto">
          <a:xfrm>
            <a:off x="914400" y="5715000"/>
            <a:ext cx="8229600" cy="4450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Worst Case for Pull-up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0,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-&gt; 0 @t=0 &amp;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0 -&gt;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3778183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 for Pull-up?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5" name="Text Box 80"/>
          <p:cNvSpPr txBox="1">
            <a:spLocks noChangeArrowheads="1"/>
          </p:cNvSpPr>
          <p:nvPr/>
        </p:nvSpPr>
        <p:spPr bwMode="auto">
          <a:xfrm>
            <a:off x="914400" y="5715000"/>
            <a:ext cx="8229600" cy="4450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Worst Case for Pull-up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0,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-&gt; 0 @t=0 &amp;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0 -&gt;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5486400" y="1295400"/>
            <a:ext cx="3505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latin typeface="Times New Roman" charset="0"/>
              </a:rPr>
              <a:t>C</a:t>
            </a:r>
            <a:r>
              <a:rPr lang="en-US" sz="1800" baseline="-33000" dirty="0">
                <a:latin typeface="Times New Roman" charset="0"/>
              </a:rPr>
              <a:t>load-NR2</a:t>
            </a:r>
            <a:r>
              <a:rPr lang="en-US" sz="1800" dirty="0">
                <a:latin typeface="Times New Roman" charset="0"/>
              </a:rPr>
              <a:t>  ≈ 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2C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diff</a:t>
            </a:r>
            <a:r>
              <a:rPr lang="en-US" sz="1800" dirty="0">
                <a:latin typeface="Times New Roman" charset="0"/>
              </a:rPr>
              <a:t> +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3C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diff</a:t>
            </a:r>
            <a:r>
              <a:rPr lang="en-US" sz="1800" dirty="0">
                <a:latin typeface="Times New Roman" charset="0"/>
              </a:rPr>
              <a:t> + </a:t>
            </a:r>
            <a:r>
              <a:rPr lang="en-US" sz="18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1800" baseline="-33000" dirty="0">
              <a:solidFill>
                <a:srgbClr val="37B1FF"/>
              </a:solidFill>
              <a:latin typeface="Times New Roman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charset="0"/>
              </a:rPr>
              <a:t>	  </a:t>
            </a:r>
            <a:r>
              <a:rPr lang="en-US" sz="1800" baseline="-33000" dirty="0">
                <a:solidFill>
                  <a:srgbClr val="37B1FF"/>
                </a:solidFill>
                <a:latin typeface="Times New Roman" charset="0"/>
              </a:rPr>
              <a:t>	</a:t>
            </a:r>
            <a:endParaRPr lang="en-US" sz="1800" baseline="-25000" dirty="0">
              <a:solidFill>
                <a:srgbClr val="FF6600"/>
              </a:solidFill>
              <a:latin typeface="Times New Roman" charset="0"/>
            </a:endParaRP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5486400" y="1981200"/>
            <a:ext cx="350520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latin typeface="Times New Roman" charset="0"/>
              </a:rPr>
              <a:t>R</a:t>
            </a:r>
            <a:r>
              <a:rPr lang="en-US" sz="1800" baseline="-25000" dirty="0">
                <a:latin typeface="Times New Roman" charset="0"/>
              </a:rPr>
              <a:t>EQV</a:t>
            </a:r>
            <a:r>
              <a:rPr lang="en-US" sz="1800" dirty="0">
                <a:latin typeface="Times New Roman" charset="0"/>
              </a:rPr>
              <a:t> = R</a:t>
            </a:r>
            <a:r>
              <a:rPr lang="en-US" sz="1800" baseline="-25000" dirty="0">
                <a:latin typeface="Times New Roman" charset="0"/>
              </a:rPr>
              <a:t>p2</a:t>
            </a:r>
            <a:r>
              <a:rPr lang="en-US" sz="1800" dirty="0">
                <a:latin typeface="Times New Roman" charset="0"/>
              </a:rPr>
              <a:t>+R</a:t>
            </a:r>
            <a:r>
              <a:rPr lang="en-US" sz="1800" baseline="-25000" dirty="0">
                <a:latin typeface="Times New Roman" charset="0"/>
              </a:rPr>
              <a:t>p1</a:t>
            </a:r>
            <a:endParaRPr lang="en-US" sz="1800" baseline="-25000" dirty="0">
              <a:solidFill>
                <a:srgbClr val="FF6600"/>
              </a:solidFill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72200" y="2514600"/>
            <a:ext cx="2504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Lumped Model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2506030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 for Pull-up?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5" name="Text Box 80"/>
          <p:cNvSpPr txBox="1">
            <a:spLocks noChangeArrowheads="1"/>
          </p:cNvSpPr>
          <p:nvPr/>
        </p:nvSpPr>
        <p:spPr bwMode="auto">
          <a:xfrm>
            <a:off x="914400" y="5715000"/>
            <a:ext cx="8229600" cy="4450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Worst Case for Pull-up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0,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-&gt; 0 @t=0 &amp;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0 -&gt;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5486400" y="1295400"/>
            <a:ext cx="3505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latin typeface="Times New Roman" charset="0"/>
              </a:rPr>
              <a:t>C</a:t>
            </a:r>
            <a:r>
              <a:rPr lang="en-US" sz="1800" baseline="-33000" dirty="0">
                <a:latin typeface="Times New Roman" charset="0"/>
              </a:rPr>
              <a:t>load-NR2</a:t>
            </a:r>
            <a:r>
              <a:rPr lang="en-US" sz="1800" dirty="0">
                <a:latin typeface="Times New Roman" charset="0"/>
              </a:rPr>
              <a:t>  ≈ 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2C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diff</a:t>
            </a:r>
            <a:r>
              <a:rPr lang="en-US" sz="1800" dirty="0">
                <a:latin typeface="Times New Roman" charset="0"/>
              </a:rPr>
              <a:t> +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3C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diff</a:t>
            </a:r>
            <a:r>
              <a:rPr lang="en-US" sz="1800" dirty="0">
                <a:latin typeface="Times New Roman" charset="0"/>
              </a:rPr>
              <a:t> + </a:t>
            </a:r>
            <a:r>
              <a:rPr lang="en-US" sz="18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1800" baseline="-33000" dirty="0">
              <a:solidFill>
                <a:srgbClr val="37B1FF"/>
              </a:solidFill>
              <a:latin typeface="Times New Roman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charset="0"/>
              </a:rPr>
              <a:t>	   = </a:t>
            </a:r>
            <a:r>
              <a:rPr lang="en-US" sz="18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5γC</a:t>
            </a:r>
            <a:r>
              <a:rPr lang="en-US" sz="1800" baseline="-250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0 </a:t>
            </a:r>
            <a:r>
              <a:rPr lang="en-US" sz="18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+ </a:t>
            </a:r>
            <a:r>
              <a:rPr lang="en-US" sz="1800" dirty="0">
                <a:latin typeface="Times New Roman" charset="0"/>
              </a:rPr>
              <a:t>2C</a:t>
            </a:r>
            <a:r>
              <a:rPr lang="en-US" sz="1800" baseline="-25000" dirty="0">
                <a:latin typeface="Times New Roman" charset="0"/>
              </a:rPr>
              <a:t>0</a:t>
            </a:r>
            <a:endParaRPr lang="en-US" sz="1800" baseline="-25000" dirty="0">
              <a:latin typeface="Times"/>
              <a:cs typeface="Times"/>
            </a:endParaRPr>
          </a:p>
          <a:p>
            <a:pPr algn="l"/>
            <a:r>
              <a:rPr lang="en-US" sz="1800" baseline="-33000" dirty="0">
                <a:solidFill>
                  <a:srgbClr val="37B1FF"/>
                </a:solidFill>
                <a:latin typeface="Times New Roman" charset="0"/>
              </a:rPr>
              <a:t>	</a:t>
            </a:r>
            <a:endParaRPr lang="en-US" sz="1800" baseline="-25000" dirty="0">
              <a:solidFill>
                <a:srgbClr val="FF6600"/>
              </a:solidFill>
              <a:latin typeface="Times New Roman" charset="0"/>
            </a:endParaRP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5486400" y="1981200"/>
            <a:ext cx="350520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latin typeface="Times New Roman" charset="0"/>
              </a:rPr>
              <a:t>R</a:t>
            </a:r>
            <a:r>
              <a:rPr lang="en-US" sz="1800" baseline="-25000" dirty="0">
                <a:latin typeface="Times New Roman" charset="0"/>
              </a:rPr>
              <a:t>EQV</a:t>
            </a:r>
            <a:r>
              <a:rPr lang="en-US" sz="1800" dirty="0">
                <a:latin typeface="Times New Roman" charset="0"/>
              </a:rPr>
              <a:t> = R</a:t>
            </a:r>
            <a:r>
              <a:rPr lang="en-US" sz="1800" baseline="-25000" dirty="0">
                <a:latin typeface="Times New Roman" charset="0"/>
              </a:rPr>
              <a:t>p2</a:t>
            </a:r>
            <a:r>
              <a:rPr lang="en-US" sz="1800" dirty="0">
                <a:latin typeface="Times New Roman" charset="0"/>
              </a:rPr>
              <a:t>+R</a:t>
            </a:r>
            <a:r>
              <a:rPr lang="en-US" sz="1800" baseline="-25000" dirty="0">
                <a:latin typeface="Times New Roman" charset="0"/>
              </a:rPr>
              <a:t>p1 </a:t>
            </a:r>
            <a:r>
              <a:rPr lang="en-US" sz="1800" dirty="0">
                <a:latin typeface="Times New Roman" charset="0"/>
              </a:rPr>
              <a:t>= 2R</a:t>
            </a:r>
            <a:r>
              <a:rPr lang="en-US" sz="1800" baseline="-25000" dirty="0">
                <a:latin typeface="Times New Roman" charset="0"/>
              </a:rPr>
              <a:t>0</a:t>
            </a:r>
            <a:endParaRPr lang="en-US" sz="1800" baseline="-25000" dirty="0">
              <a:solidFill>
                <a:srgbClr val="FF6600"/>
              </a:solidFill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72200" y="2514600"/>
            <a:ext cx="25044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Lumped Model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801214" y="6172200"/>
            <a:ext cx="466638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Times"/>
                <a:cs typeface="Times"/>
              </a:rPr>
              <a:t>delay = (</a:t>
            </a:r>
            <a:r>
              <a:rPr lang="en-US" sz="1800" dirty="0">
                <a:latin typeface="Times"/>
                <a:ea typeface="Lucida Grande"/>
                <a:cs typeface="Times"/>
              </a:rPr>
              <a:t>5γC</a:t>
            </a:r>
            <a:r>
              <a:rPr lang="en-US" sz="1800" baseline="-25000" dirty="0">
                <a:latin typeface="Times"/>
                <a:ea typeface="Lucida Grande"/>
                <a:cs typeface="Times"/>
              </a:rPr>
              <a:t>0 </a:t>
            </a:r>
            <a:r>
              <a:rPr lang="en-US" sz="1800" dirty="0">
                <a:latin typeface="Times"/>
                <a:ea typeface="Lucida Grande"/>
                <a:cs typeface="Times"/>
              </a:rPr>
              <a:t>+ </a:t>
            </a:r>
            <a:r>
              <a:rPr lang="en-US" sz="1800" dirty="0">
                <a:latin typeface="Times New Roman" charset="0"/>
              </a:rPr>
              <a:t>2C</a:t>
            </a:r>
            <a:r>
              <a:rPr lang="en-US" sz="1800" baseline="-25000" dirty="0">
                <a:latin typeface="Times New Roman" charset="0"/>
              </a:rPr>
              <a:t>0</a:t>
            </a:r>
            <a:r>
              <a:rPr lang="en-US" sz="1800" dirty="0">
                <a:latin typeface="Times"/>
                <a:cs typeface="Times"/>
              </a:rPr>
              <a:t>)(</a:t>
            </a:r>
            <a:r>
              <a:rPr lang="en-US" sz="1800" dirty="0">
                <a:latin typeface="Times New Roman" charset="0"/>
              </a:rPr>
              <a:t>2R</a:t>
            </a:r>
            <a:r>
              <a:rPr lang="en-US" sz="1800" baseline="-25000" dirty="0">
                <a:latin typeface="Times New Roman" charset="0"/>
              </a:rPr>
              <a:t>0</a:t>
            </a:r>
            <a:r>
              <a:rPr lang="en-US" sz="1800" dirty="0">
                <a:solidFill>
                  <a:srgbClr val="000000"/>
                </a:solidFill>
                <a:latin typeface="Times New Roman" charset="0"/>
              </a:rPr>
              <a:t>)</a:t>
            </a:r>
            <a:r>
              <a:rPr lang="en-US" sz="1800" dirty="0">
                <a:latin typeface="Times New Roman" charset="0"/>
              </a:rPr>
              <a:t>=(10</a:t>
            </a:r>
            <a:r>
              <a:rPr lang="en-US" sz="1800" dirty="0">
                <a:latin typeface="Times"/>
                <a:ea typeface="Lucida Grande"/>
                <a:cs typeface="Times"/>
              </a:rPr>
              <a:t>γ+4)</a:t>
            </a:r>
            <a:r>
              <a:rPr lang="en-US" sz="1800" dirty="0" err="1">
                <a:latin typeface="Times"/>
                <a:ea typeface="Lucida Grande"/>
                <a:cs typeface="Times"/>
              </a:rPr>
              <a:t>τ</a:t>
            </a:r>
            <a:endParaRPr lang="en-US" sz="1800" dirty="0">
              <a:solidFill>
                <a:srgbClr val="FF6600"/>
              </a:solidFill>
              <a:latin typeface="Times New Roman" charset="0"/>
            </a:endParaRPr>
          </a:p>
          <a:p>
            <a:r>
              <a:rPr lang="en-US" sz="1800" baseline="-25000" dirty="0">
                <a:latin typeface="Times"/>
                <a:ea typeface="Lucida Grande"/>
                <a:cs typeface="Times"/>
              </a:rPr>
              <a:t> </a:t>
            </a:r>
            <a:endParaRPr lang="en-US" sz="1800" dirty="0">
              <a:latin typeface="Times"/>
              <a:cs typeface="Times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1741112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5" name="Text Box 80"/>
          <p:cNvSpPr txBox="1">
            <a:spLocks noChangeArrowheads="1"/>
          </p:cNvSpPr>
          <p:nvPr/>
        </p:nvSpPr>
        <p:spPr bwMode="auto">
          <a:xfrm>
            <a:off x="914400" y="5715000"/>
            <a:ext cx="8229600" cy="4450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Worst Case for Pull-up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0,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-&gt; 0 @t=0 &amp;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0 -&gt;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5486400" y="1295400"/>
            <a:ext cx="350520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latin typeface="Times New Roman" charset="0"/>
              </a:rPr>
              <a:t>C</a:t>
            </a:r>
            <a:r>
              <a:rPr lang="en-US" sz="1800" baseline="-33000" dirty="0">
                <a:latin typeface="Times New Roman" charset="0"/>
              </a:rPr>
              <a:t>load-NR2</a:t>
            </a:r>
            <a:r>
              <a:rPr lang="en-US" sz="1800" dirty="0">
                <a:latin typeface="Times New Roman" charset="0"/>
              </a:rPr>
              <a:t>  ≈ 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2C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diff</a:t>
            </a:r>
            <a:r>
              <a:rPr lang="en-US" sz="1800" dirty="0">
                <a:latin typeface="Times New Roman" charset="0"/>
              </a:rPr>
              <a:t> +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3C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diff</a:t>
            </a:r>
            <a:r>
              <a:rPr lang="en-US" sz="1800" dirty="0">
                <a:latin typeface="Times New Roman" charset="0"/>
              </a:rPr>
              <a:t> + </a:t>
            </a:r>
            <a:r>
              <a:rPr lang="en-US" sz="18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1800" baseline="-33000" dirty="0">
              <a:solidFill>
                <a:srgbClr val="37B1FF"/>
              </a:solidFill>
              <a:latin typeface="Times New Roman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charset="0"/>
              </a:rPr>
              <a:t>	  = </a:t>
            </a:r>
            <a:r>
              <a:rPr lang="en-US" sz="18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5γC</a:t>
            </a:r>
            <a:r>
              <a:rPr lang="en-US" sz="1800" baseline="-250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0 </a:t>
            </a:r>
            <a:r>
              <a:rPr lang="en-US" sz="18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+ </a:t>
            </a:r>
            <a:r>
              <a:rPr lang="en-US" sz="1800" dirty="0">
                <a:latin typeface="Times New Roman" charset="0"/>
              </a:rPr>
              <a:t>2C</a:t>
            </a:r>
            <a:r>
              <a:rPr lang="en-US" sz="1800" baseline="-25000" dirty="0">
                <a:latin typeface="Times New Roman" charset="0"/>
              </a:rPr>
              <a:t>0</a:t>
            </a:r>
            <a:endParaRPr lang="en-US" sz="1800" baseline="-25000" dirty="0">
              <a:latin typeface="Times"/>
              <a:cs typeface="Times"/>
            </a:endParaRPr>
          </a:p>
          <a:p>
            <a:pPr algn="l"/>
            <a:endParaRPr lang="en-US" sz="1800" baseline="-25000" dirty="0">
              <a:solidFill>
                <a:srgbClr val="FF6600"/>
              </a:solidFill>
              <a:latin typeface="Times New Roman" charset="0"/>
            </a:endParaRP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5486400" y="1905000"/>
            <a:ext cx="350520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latin typeface="Times New Roman" charset="0"/>
              </a:rPr>
              <a:t>R</a:t>
            </a:r>
            <a:r>
              <a:rPr lang="en-US" sz="1800" baseline="-25000" dirty="0">
                <a:latin typeface="Times New Roman" charset="0"/>
              </a:rPr>
              <a:t>EQV</a:t>
            </a:r>
            <a:r>
              <a:rPr lang="en-US" sz="1800" dirty="0">
                <a:latin typeface="Times New Roman" charset="0"/>
              </a:rPr>
              <a:t> = R</a:t>
            </a:r>
            <a:r>
              <a:rPr lang="en-US" sz="1800" baseline="-25000" dirty="0">
                <a:latin typeface="Times New Roman" charset="0"/>
              </a:rPr>
              <a:t>p2</a:t>
            </a:r>
            <a:r>
              <a:rPr lang="en-US" sz="1800" dirty="0">
                <a:latin typeface="Times New Roman" charset="0"/>
              </a:rPr>
              <a:t>+R</a:t>
            </a:r>
            <a:r>
              <a:rPr lang="en-US" sz="1800" baseline="-25000" dirty="0">
                <a:latin typeface="Times New Roman" charset="0"/>
              </a:rPr>
              <a:t>p1 </a:t>
            </a:r>
            <a:r>
              <a:rPr lang="en-US" sz="1800" dirty="0">
                <a:latin typeface="Times New Roman" charset="0"/>
              </a:rPr>
              <a:t>= 2R</a:t>
            </a:r>
            <a:r>
              <a:rPr lang="en-US" sz="1800" baseline="-25000" dirty="0">
                <a:latin typeface="Times New Roman" charset="0"/>
              </a:rPr>
              <a:t>0</a:t>
            </a:r>
            <a:endParaRPr lang="en-US" sz="1800" baseline="-25000" dirty="0">
              <a:solidFill>
                <a:srgbClr val="FF6600"/>
              </a:solidFill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72026" y="2514600"/>
            <a:ext cx="2504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Elmore Model?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1449170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5" name="Text Box 80"/>
          <p:cNvSpPr txBox="1">
            <a:spLocks noChangeArrowheads="1"/>
          </p:cNvSpPr>
          <p:nvPr/>
        </p:nvSpPr>
        <p:spPr bwMode="auto">
          <a:xfrm>
            <a:off x="914400" y="5715000"/>
            <a:ext cx="8229600" cy="4450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Worst Case for Pull-up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0,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-&gt; 0 @t=0 &amp;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0 -&gt;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5486400" y="1295400"/>
            <a:ext cx="350520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latin typeface="Times New Roman" charset="0"/>
              </a:rPr>
              <a:t>C</a:t>
            </a:r>
            <a:r>
              <a:rPr lang="en-US" sz="1800" baseline="-33000" dirty="0">
                <a:latin typeface="Times New Roman" charset="0"/>
              </a:rPr>
              <a:t>load-NR2</a:t>
            </a:r>
            <a:r>
              <a:rPr lang="en-US" sz="1800" dirty="0">
                <a:latin typeface="Times New Roman" charset="0"/>
              </a:rPr>
              <a:t>  ≈ 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2C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diff</a:t>
            </a:r>
            <a:r>
              <a:rPr lang="en-US" sz="1800" dirty="0">
                <a:latin typeface="Times New Roman" charset="0"/>
              </a:rPr>
              <a:t> +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3C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diff</a:t>
            </a:r>
            <a:r>
              <a:rPr lang="en-US" sz="1800" dirty="0">
                <a:latin typeface="Times New Roman" charset="0"/>
              </a:rPr>
              <a:t> + </a:t>
            </a:r>
            <a:r>
              <a:rPr lang="en-US" sz="18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1800" baseline="-33000" dirty="0">
              <a:solidFill>
                <a:srgbClr val="37B1FF"/>
              </a:solidFill>
              <a:latin typeface="Times New Roman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charset="0"/>
              </a:rPr>
              <a:t>	  = </a:t>
            </a:r>
            <a:r>
              <a:rPr lang="en-US" sz="18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5γC</a:t>
            </a:r>
            <a:r>
              <a:rPr lang="en-US" sz="1800" baseline="-250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0 </a:t>
            </a:r>
            <a:r>
              <a:rPr lang="en-US" sz="18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+ </a:t>
            </a:r>
            <a:r>
              <a:rPr lang="en-US" sz="1800" dirty="0">
                <a:latin typeface="Times New Roman" charset="0"/>
              </a:rPr>
              <a:t>2C</a:t>
            </a:r>
            <a:r>
              <a:rPr lang="en-US" sz="1800" baseline="-25000" dirty="0">
                <a:latin typeface="Times New Roman" charset="0"/>
              </a:rPr>
              <a:t>0</a:t>
            </a:r>
            <a:endParaRPr lang="en-US" sz="1800" baseline="-25000" dirty="0">
              <a:latin typeface="Times"/>
              <a:cs typeface="Times"/>
            </a:endParaRPr>
          </a:p>
          <a:p>
            <a:pPr algn="l"/>
            <a:endParaRPr lang="en-US" sz="1800" baseline="-25000" dirty="0">
              <a:solidFill>
                <a:srgbClr val="FF6600"/>
              </a:solidFill>
              <a:latin typeface="Times New Roman" charset="0"/>
            </a:endParaRP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5486400" y="1905000"/>
            <a:ext cx="350520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latin typeface="Times New Roman" charset="0"/>
              </a:rPr>
              <a:t>R</a:t>
            </a:r>
            <a:r>
              <a:rPr lang="en-US" sz="1800" baseline="-25000" dirty="0">
                <a:latin typeface="Times New Roman" charset="0"/>
              </a:rPr>
              <a:t>EQV</a:t>
            </a:r>
            <a:r>
              <a:rPr lang="en-US" sz="1800" dirty="0">
                <a:latin typeface="Times New Roman" charset="0"/>
              </a:rPr>
              <a:t> = R</a:t>
            </a:r>
            <a:r>
              <a:rPr lang="en-US" sz="1800" baseline="-25000" dirty="0">
                <a:latin typeface="Times New Roman" charset="0"/>
              </a:rPr>
              <a:t>p2</a:t>
            </a:r>
            <a:r>
              <a:rPr lang="en-US" sz="1800" dirty="0">
                <a:latin typeface="Times New Roman" charset="0"/>
              </a:rPr>
              <a:t>+R</a:t>
            </a:r>
            <a:r>
              <a:rPr lang="en-US" sz="1800" baseline="-25000" dirty="0">
                <a:latin typeface="Times New Roman" charset="0"/>
              </a:rPr>
              <a:t>p1 </a:t>
            </a:r>
            <a:r>
              <a:rPr lang="en-US" sz="1800" dirty="0">
                <a:latin typeface="Times New Roman" charset="0"/>
              </a:rPr>
              <a:t>= 2R</a:t>
            </a:r>
            <a:r>
              <a:rPr lang="en-US" sz="1800" baseline="-25000" dirty="0">
                <a:latin typeface="Times New Roman" charset="0"/>
              </a:rPr>
              <a:t>0</a:t>
            </a:r>
            <a:endParaRPr lang="en-US" sz="1800" baseline="-25000" dirty="0">
              <a:solidFill>
                <a:srgbClr val="FF6600"/>
              </a:solidFill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72026" y="2514600"/>
            <a:ext cx="2504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Elmore Model?</a:t>
            </a:r>
          </a:p>
        </p:txBody>
      </p:sp>
      <p:pic>
        <p:nvPicPr>
          <p:cNvPr id="53" name="Picture 52" descr="Untitl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05000"/>
            <a:ext cx="2743200" cy="25772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28800" y="3962400"/>
            <a:ext cx="1066800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"/>
                <a:cs typeface="Times"/>
              </a:rPr>
              <a:t>3C</a:t>
            </a:r>
            <a:r>
              <a:rPr lang="en-US" sz="1400" i="1" baseline="-25000" dirty="0">
                <a:latin typeface="Times"/>
                <a:cs typeface="Times"/>
              </a:rPr>
              <a:t>diff</a:t>
            </a:r>
            <a:r>
              <a:rPr lang="en-US" sz="1400" i="1" dirty="0">
                <a:latin typeface="Times"/>
                <a:cs typeface="Times"/>
              </a:rPr>
              <a:t>+C</a:t>
            </a:r>
            <a:r>
              <a:rPr lang="en-US" sz="1400" i="1" baseline="-25000" dirty="0">
                <a:latin typeface="Times"/>
                <a:cs typeface="Times"/>
              </a:rPr>
              <a:t>load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95400" y="3200400"/>
            <a:ext cx="1066800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400" i="1" dirty="0">
                <a:latin typeface="Times"/>
                <a:cs typeface="Times"/>
              </a:rPr>
              <a:t>2C</a:t>
            </a:r>
            <a:r>
              <a:rPr lang="en-US" sz="1400" i="1" baseline="-25000" dirty="0">
                <a:latin typeface="Times"/>
                <a:cs typeface="Times"/>
              </a:rPr>
              <a:t>diff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398088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5" name="Text Box 80"/>
          <p:cNvSpPr txBox="1">
            <a:spLocks noChangeArrowheads="1"/>
          </p:cNvSpPr>
          <p:nvPr/>
        </p:nvSpPr>
        <p:spPr bwMode="auto">
          <a:xfrm>
            <a:off x="914400" y="5715000"/>
            <a:ext cx="8229600" cy="4450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Worst Case for Pull-up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0,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-&gt; 0 @t=0 &amp;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0 -&gt;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5486400" y="1295400"/>
            <a:ext cx="350520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latin typeface="Times New Roman" charset="0"/>
              </a:rPr>
              <a:t>C</a:t>
            </a:r>
            <a:r>
              <a:rPr lang="en-US" sz="1800" baseline="-33000" dirty="0">
                <a:latin typeface="Times New Roman" charset="0"/>
              </a:rPr>
              <a:t>load-NR2</a:t>
            </a:r>
            <a:r>
              <a:rPr lang="en-US" sz="1800" dirty="0">
                <a:latin typeface="Times New Roman" charset="0"/>
              </a:rPr>
              <a:t>  ≈ 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2C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diff</a:t>
            </a:r>
            <a:r>
              <a:rPr lang="en-US" sz="1800" dirty="0">
                <a:latin typeface="Times New Roman" charset="0"/>
              </a:rPr>
              <a:t> +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3C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diff</a:t>
            </a:r>
            <a:r>
              <a:rPr lang="en-US" sz="1800" dirty="0">
                <a:latin typeface="Times New Roman" charset="0"/>
              </a:rPr>
              <a:t> + </a:t>
            </a:r>
            <a:r>
              <a:rPr lang="en-US" sz="18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1800" baseline="-33000" dirty="0">
              <a:solidFill>
                <a:srgbClr val="37B1FF"/>
              </a:solidFill>
              <a:latin typeface="Times New Roman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Times New Roman" charset="0"/>
              </a:rPr>
              <a:t>	  = </a:t>
            </a:r>
            <a:r>
              <a:rPr lang="en-US" sz="18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5γC</a:t>
            </a:r>
            <a:r>
              <a:rPr lang="en-US" sz="1800" baseline="-250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0 </a:t>
            </a:r>
            <a:r>
              <a:rPr lang="en-US" sz="1800" dirty="0">
                <a:solidFill>
                  <a:schemeClr val="tx1"/>
                </a:solidFill>
                <a:latin typeface="Times"/>
                <a:ea typeface="Lucida Grande"/>
                <a:cs typeface="Times"/>
              </a:rPr>
              <a:t>+ </a:t>
            </a:r>
            <a:r>
              <a:rPr lang="en-US" sz="1800" dirty="0">
                <a:latin typeface="Times New Roman" charset="0"/>
              </a:rPr>
              <a:t>2C</a:t>
            </a:r>
            <a:r>
              <a:rPr lang="en-US" sz="1800" baseline="-25000" dirty="0">
                <a:latin typeface="Times New Roman" charset="0"/>
              </a:rPr>
              <a:t>0</a:t>
            </a:r>
            <a:endParaRPr lang="en-US" sz="1800" baseline="-25000" dirty="0">
              <a:latin typeface="Times"/>
              <a:cs typeface="Times"/>
            </a:endParaRPr>
          </a:p>
          <a:p>
            <a:pPr algn="l"/>
            <a:endParaRPr lang="en-US" sz="1800" baseline="-25000" dirty="0">
              <a:solidFill>
                <a:srgbClr val="FF6600"/>
              </a:solidFill>
              <a:latin typeface="Times New Roman" charset="0"/>
            </a:endParaRP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5486400" y="1905000"/>
            <a:ext cx="350520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latin typeface="Times New Roman" charset="0"/>
              </a:rPr>
              <a:t>R</a:t>
            </a:r>
            <a:r>
              <a:rPr lang="en-US" sz="1800" baseline="-25000" dirty="0">
                <a:latin typeface="Times New Roman" charset="0"/>
              </a:rPr>
              <a:t>EQV</a:t>
            </a:r>
            <a:r>
              <a:rPr lang="en-US" sz="1800" dirty="0">
                <a:latin typeface="Times New Roman" charset="0"/>
              </a:rPr>
              <a:t> = R</a:t>
            </a:r>
            <a:r>
              <a:rPr lang="en-US" sz="1800" baseline="-25000" dirty="0">
                <a:latin typeface="Times New Roman" charset="0"/>
              </a:rPr>
              <a:t>p2</a:t>
            </a:r>
            <a:r>
              <a:rPr lang="en-US" sz="1800" dirty="0">
                <a:latin typeface="Times New Roman" charset="0"/>
              </a:rPr>
              <a:t>+R</a:t>
            </a:r>
            <a:r>
              <a:rPr lang="en-US" sz="1800" baseline="-25000" dirty="0">
                <a:latin typeface="Times New Roman" charset="0"/>
              </a:rPr>
              <a:t>p1 </a:t>
            </a:r>
            <a:r>
              <a:rPr lang="en-US" sz="1800" dirty="0">
                <a:latin typeface="Times New Roman" charset="0"/>
              </a:rPr>
              <a:t>= 2R</a:t>
            </a:r>
            <a:r>
              <a:rPr lang="en-US" sz="1800" baseline="-25000" dirty="0">
                <a:latin typeface="Times New Roman" charset="0"/>
              </a:rPr>
              <a:t>0</a:t>
            </a:r>
            <a:endParaRPr lang="en-US" sz="1800" baseline="-25000" dirty="0">
              <a:solidFill>
                <a:srgbClr val="FF6600"/>
              </a:solidFill>
              <a:latin typeface="Times New Roman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72026" y="2514600"/>
            <a:ext cx="2504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Elmore Model?</a:t>
            </a:r>
          </a:p>
        </p:txBody>
      </p:sp>
      <p:pic>
        <p:nvPicPr>
          <p:cNvPr id="53" name="Picture 52" descr="Untitl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05000"/>
            <a:ext cx="2743200" cy="25772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28800" y="3962400"/>
            <a:ext cx="1066800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"/>
                <a:cs typeface="Times"/>
              </a:rPr>
              <a:t>3C</a:t>
            </a:r>
            <a:r>
              <a:rPr lang="en-US" sz="1400" i="1" baseline="-25000" dirty="0">
                <a:latin typeface="Times"/>
                <a:cs typeface="Times"/>
              </a:rPr>
              <a:t>diff</a:t>
            </a:r>
            <a:r>
              <a:rPr lang="en-US" sz="1400" i="1" dirty="0">
                <a:latin typeface="Times"/>
                <a:cs typeface="Times"/>
              </a:rPr>
              <a:t>+C</a:t>
            </a:r>
            <a:r>
              <a:rPr lang="en-US" sz="1400" i="1" baseline="-25000" dirty="0">
                <a:latin typeface="Times"/>
                <a:cs typeface="Times"/>
              </a:rPr>
              <a:t>load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295400" y="3200400"/>
            <a:ext cx="1066800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400" i="1" dirty="0">
                <a:latin typeface="Times"/>
                <a:cs typeface="Times"/>
              </a:rPr>
              <a:t>2C</a:t>
            </a:r>
            <a:r>
              <a:rPr lang="en-US" sz="1400" i="1" baseline="-25000" dirty="0">
                <a:latin typeface="Times"/>
                <a:cs typeface="Times"/>
              </a:rPr>
              <a:t>diff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667000" y="6172200"/>
            <a:ext cx="51219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Times"/>
                <a:cs typeface="Times"/>
              </a:rPr>
              <a:t>delay = (2C</a:t>
            </a:r>
            <a:r>
              <a:rPr lang="en-US" sz="1800" baseline="-25000" dirty="0">
                <a:latin typeface="Times"/>
                <a:cs typeface="Times"/>
              </a:rPr>
              <a:t>diff</a:t>
            </a:r>
            <a:r>
              <a:rPr lang="en-US" sz="1800" dirty="0">
                <a:latin typeface="Times"/>
                <a:cs typeface="Times"/>
              </a:rPr>
              <a:t>)(R</a:t>
            </a:r>
            <a:r>
              <a:rPr lang="en-US" sz="1800" baseline="-25000" dirty="0">
                <a:latin typeface="Times"/>
                <a:cs typeface="Times"/>
              </a:rPr>
              <a:t>p2</a:t>
            </a:r>
            <a:r>
              <a:rPr lang="en-US" sz="1800" dirty="0">
                <a:latin typeface="Times"/>
                <a:cs typeface="Times"/>
              </a:rPr>
              <a:t>)+(3C</a:t>
            </a:r>
            <a:r>
              <a:rPr lang="en-US" sz="1800" baseline="-25000" dirty="0">
                <a:latin typeface="Times"/>
                <a:cs typeface="Times"/>
              </a:rPr>
              <a:t>diff</a:t>
            </a:r>
            <a:r>
              <a:rPr lang="en-US" sz="1800" dirty="0">
                <a:latin typeface="Times"/>
                <a:cs typeface="Times"/>
              </a:rPr>
              <a:t>+C</a:t>
            </a:r>
            <a:r>
              <a:rPr lang="en-US" sz="1800" baseline="-25000" dirty="0">
                <a:latin typeface="Times"/>
                <a:cs typeface="Times"/>
              </a:rPr>
              <a:t>load</a:t>
            </a:r>
            <a:r>
              <a:rPr lang="en-US" sz="1800" dirty="0">
                <a:latin typeface="Times"/>
                <a:cs typeface="Times"/>
              </a:rPr>
              <a:t>)(R</a:t>
            </a:r>
            <a:r>
              <a:rPr lang="en-US" sz="1800" baseline="-25000" dirty="0">
                <a:latin typeface="Times"/>
                <a:cs typeface="Times"/>
              </a:rPr>
              <a:t>p1</a:t>
            </a:r>
            <a:r>
              <a:rPr lang="en-US" sz="1800" dirty="0">
                <a:latin typeface="Times"/>
                <a:cs typeface="Times"/>
              </a:rPr>
              <a:t>+R</a:t>
            </a:r>
            <a:r>
              <a:rPr lang="en-US" sz="1800" baseline="-25000" dirty="0">
                <a:latin typeface="Times"/>
                <a:cs typeface="Times"/>
              </a:rPr>
              <a:t>p2</a:t>
            </a:r>
            <a:r>
              <a:rPr lang="en-US" sz="1800" dirty="0">
                <a:latin typeface="Times"/>
                <a:cs typeface="Times"/>
              </a:rPr>
              <a:t>)</a:t>
            </a:r>
            <a:r>
              <a:rPr lang="en-US" sz="1800" dirty="0">
                <a:latin typeface="Times New Roman" charset="0"/>
              </a:rPr>
              <a:t>=(8</a:t>
            </a:r>
            <a:r>
              <a:rPr lang="en-US" sz="1800" dirty="0">
                <a:latin typeface="Times"/>
                <a:ea typeface="Lucida Grande"/>
                <a:cs typeface="Times"/>
              </a:rPr>
              <a:t>γ+4)</a:t>
            </a:r>
            <a:r>
              <a:rPr lang="en-US" sz="1800" dirty="0" err="1">
                <a:latin typeface="Times"/>
                <a:ea typeface="Lucida Grande"/>
                <a:cs typeface="Times"/>
              </a:rPr>
              <a:t>τ</a:t>
            </a:r>
            <a:endParaRPr lang="en-US" sz="1800" dirty="0">
              <a:solidFill>
                <a:srgbClr val="FF6600"/>
              </a:solidFill>
              <a:latin typeface="Times New Roman" charset="0"/>
            </a:endParaRPr>
          </a:p>
          <a:p>
            <a:r>
              <a:rPr lang="en-US" sz="1800" baseline="-25000" dirty="0">
                <a:latin typeface="Times"/>
                <a:ea typeface="Lucida Grande"/>
                <a:cs typeface="Times"/>
              </a:rPr>
              <a:t> </a:t>
            </a:r>
            <a:endParaRPr lang="en-US" sz="1800" dirty="0">
              <a:latin typeface="Times"/>
              <a:cs typeface="Time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2637184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 Pull-down?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22086669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 Pull-down?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3" name="Text Box 82"/>
          <p:cNvSpPr txBox="1">
            <a:spLocks noChangeArrowheads="1"/>
          </p:cNvSpPr>
          <p:nvPr/>
        </p:nvSpPr>
        <p:spPr bwMode="auto">
          <a:xfrm>
            <a:off x="1066800" y="5715000"/>
            <a:ext cx="7473000" cy="4450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Worst case for Pull-down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= 0, 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= 0 -&gt;V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DD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@t=0 &amp; </a:t>
            </a:r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=V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-&gt; 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2339020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 Pull-down?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3" name="Text Box 82"/>
          <p:cNvSpPr txBox="1">
            <a:spLocks noChangeArrowheads="1"/>
          </p:cNvSpPr>
          <p:nvPr/>
        </p:nvSpPr>
        <p:spPr bwMode="auto">
          <a:xfrm>
            <a:off x="1066800" y="5715000"/>
            <a:ext cx="7473000" cy="4450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Worst case for Pull-down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= 0, 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= 0 -&gt;V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DD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@t=0 &amp; </a:t>
            </a:r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=V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-&gt; 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72027" y="2514600"/>
            <a:ext cx="2504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Elmore Model?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260035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Pass transistor Round-up</a:t>
            </a:r>
          </a:p>
          <a:p>
            <a:r>
              <a:rPr lang="en-US" dirty="0"/>
              <a:t>CMOS Gates Review</a:t>
            </a:r>
          </a:p>
          <a:p>
            <a:pPr lvl="1"/>
            <a:r>
              <a:rPr lang="en-US" dirty="0"/>
              <a:t>CMOS Worst Case Analysis</a:t>
            </a:r>
          </a:p>
          <a:p>
            <a:r>
              <a:rPr lang="en-US" dirty="0"/>
              <a:t>Logic Type Comparisons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1981788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Delay</a:t>
            </a:r>
          </a:p>
        </p:txBody>
      </p:sp>
      <p:sp>
        <p:nvSpPr>
          <p:cNvPr id="54" name="Content Placeholder 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 Pull-down?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11" t="5060" r="24194" b="31193"/>
          <a:stretch/>
        </p:blipFill>
        <p:spPr bwMode="auto">
          <a:xfrm>
            <a:off x="1905000" y="1600200"/>
            <a:ext cx="5408256" cy="4044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448120" y="2758222"/>
            <a:ext cx="514080" cy="398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 dirty="0" err="1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00"/>
                </a:solidFill>
                <a:latin typeface="Times New Roman" charset="0"/>
              </a:rPr>
              <a:t>x</a:t>
            </a:r>
            <a:endParaRPr lang="en-US" sz="1800" baseline="-330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862840" y="2944000"/>
            <a:ext cx="126864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10" name="Rectangle 39"/>
          <p:cNvSpPr>
            <a:spLocks noChangeArrowheads="1"/>
          </p:cNvSpPr>
          <p:nvPr/>
        </p:nvSpPr>
        <p:spPr bwMode="auto">
          <a:xfrm>
            <a:off x="6901079" y="3962400"/>
            <a:ext cx="427680" cy="33987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6824879" y="3886200"/>
            <a:ext cx="758880" cy="488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5811959" y="1691069"/>
            <a:ext cx="2067840" cy="177138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6" name="Rectangle 45"/>
          <p:cNvSpPr>
            <a:spLocks noChangeArrowheads="1"/>
          </p:cNvSpPr>
          <p:nvPr/>
        </p:nvSpPr>
        <p:spPr bwMode="auto">
          <a:xfrm>
            <a:off x="2990999" y="2545080"/>
            <a:ext cx="864000" cy="37011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7" name="Rectangle 46"/>
          <p:cNvSpPr>
            <a:spLocks noChangeArrowheads="1"/>
          </p:cNvSpPr>
          <p:nvPr/>
        </p:nvSpPr>
        <p:spPr bwMode="auto">
          <a:xfrm>
            <a:off x="3842300" y="2853009"/>
            <a:ext cx="2851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8" name="Rectangle 47"/>
          <p:cNvSpPr>
            <a:spLocks noChangeArrowheads="1"/>
          </p:cNvSpPr>
          <p:nvPr/>
        </p:nvSpPr>
        <p:spPr bwMode="auto">
          <a:xfrm>
            <a:off x="3019799" y="2962723"/>
            <a:ext cx="70272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19" name="Rectangle 48"/>
          <p:cNvSpPr>
            <a:spLocks noChangeArrowheads="1"/>
          </p:cNvSpPr>
          <p:nvPr/>
        </p:nvSpPr>
        <p:spPr bwMode="auto">
          <a:xfrm>
            <a:off x="2991000" y="3400529"/>
            <a:ext cx="816480" cy="36003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0" name="Rectangle 49"/>
          <p:cNvSpPr>
            <a:spLocks noChangeArrowheads="1"/>
          </p:cNvSpPr>
          <p:nvPr/>
        </p:nvSpPr>
        <p:spPr bwMode="auto">
          <a:xfrm>
            <a:off x="3722520" y="2982885"/>
            <a:ext cx="40752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1" name="Rectangle 50"/>
          <p:cNvSpPr>
            <a:spLocks noChangeArrowheads="1"/>
          </p:cNvSpPr>
          <p:nvPr/>
        </p:nvSpPr>
        <p:spPr bwMode="auto">
          <a:xfrm>
            <a:off x="3777675" y="3704400"/>
            <a:ext cx="34128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2" name="Rectangle 51"/>
          <p:cNvSpPr>
            <a:spLocks noChangeArrowheads="1"/>
          </p:cNvSpPr>
          <p:nvPr/>
        </p:nvSpPr>
        <p:spPr bwMode="auto">
          <a:xfrm>
            <a:off x="3474839" y="2441388"/>
            <a:ext cx="151200" cy="13393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3" name="Rectangle 52"/>
          <p:cNvSpPr>
            <a:spLocks noChangeArrowheads="1"/>
          </p:cNvSpPr>
          <p:nvPr/>
        </p:nvSpPr>
        <p:spPr bwMode="auto">
          <a:xfrm>
            <a:off x="3561239" y="3295397"/>
            <a:ext cx="105120" cy="1324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2393400" y="4245897"/>
            <a:ext cx="911520" cy="4277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3294839" y="4407194"/>
            <a:ext cx="246240" cy="4752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2867160" y="4663541"/>
            <a:ext cx="84960" cy="18001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7" name="Rectangle 56"/>
          <p:cNvSpPr>
            <a:spLocks noChangeArrowheads="1"/>
          </p:cNvSpPr>
          <p:nvPr/>
        </p:nvSpPr>
        <p:spPr bwMode="auto">
          <a:xfrm>
            <a:off x="4481399" y="4254538"/>
            <a:ext cx="712800" cy="4176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8" name="Rectangle 57"/>
          <p:cNvSpPr>
            <a:spLocks noChangeArrowheads="1"/>
          </p:cNvSpPr>
          <p:nvPr/>
        </p:nvSpPr>
        <p:spPr bwMode="auto">
          <a:xfrm>
            <a:off x="5194200" y="4349588"/>
            <a:ext cx="36144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29" name="Rectangle 58"/>
          <p:cNvSpPr>
            <a:spLocks noChangeArrowheads="1"/>
          </p:cNvSpPr>
          <p:nvPr/>
        </p:nvSpPr>
        <p:spPr bwMode="auto">
          <a:xfrm>
            <a:off x="4880280" y="4663542"/>
            <a:ext cx="11376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0" name="Line 59"/>
          <p:cNvSpPr>
            <a:spLocks noChangeShapeType="1"/>
          </p:cNvSpPr>
          <p:nvPr/>
        </p:nvSpPr>
        <p:spPr bwMode="auto">
          <a:xfrm>
            <a:off x="3418680" y="2516276"/>
            <a:ext cx="285120" cy="1440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1" name="Line 60"/>
          <p:cNvSpPr>
            <a:spLocks noChangeShapeType="1"/>
          </p:cNvSpPr>
          <p:nvPr/>
        </p:nvSpPr>
        <p:spPr bwMode="auto">
          <a:xfrm flipV="1">
            <a:off x="3472079" y="3357031"/>
            <a:ext cx="304800" cy="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2" name="Line 61"/>
          <p:cNvSpPr>
            <a:spLocks noChangeShapeType="1"/>
          </p:cNvSpPr>
          <p:nvPr/>
        </p:nvSpPr>
        <p:spPr bwMode="auto">
          <a:xfrm>
            <a:off x="2821080" y="4814758"/>
            <a:ext cx="20016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3" name="Line 62"/>
          <p:cNvSpPr>
            <a:spLocks noChangeShapeType="1"/>
          </p:cNvSpPr>
          <p:nvPr/>
        </p:nvSpPr>
        <p:spPr bwMode="auto">
          <a:xfrm>
            <a:off x="4832760" y="4760882"/>
            <a:ext cx="23760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4" name="Rectangle 63"/>
          <p:cNvSpPr>
            <a:spLocks noChangeArrowheads="1"/>
          </p:cNvSpPr>
          <p:nvPr/>
        </p:nvSpPr>
        <p:spPr bwMode="auto">
          <a:xfrm>
            <a:off x="4677240" y="2598364"/>
            <a:ext cx="279360" cy="6855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5" name="Rectangle 64"/>
          <p:cNvSpPr>
            <a:spLocks noChangeArrowheads="1"/>
          </p:cNvSpPr>
          <p:nvPr/>
        </p:nvSpPr>
        <p:spPr bwMode="auto">
          <a:xfrm>
            <a:off x="4795875" y="2751020"/>
            <a:ext cx="331439" cy="60178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" name="Text Box 65"/>
          <p:cNvSpPr txBox="1">
            <a:spLocks noChangeArrowheads="1"/>
          </p:cNvSpPr>
          <p:nvPr/>
        </p:nvSpPr>
        <p:spPr bwMode="auto">
          <a:xfrm>
            <a:off x="4589399" y="254796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4551578" y="2923635"/>
            <a:ext cx="68580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38" name="Rectangle 67"/>
          <p:cNvSpPr>
            <a:spLocks noChangeArrowheads="1"/>
          </p:cNvSpPr>
          <p:nvPr/>
        </p:nvSpPr>
        <p:spPr bwMode="auto">
          <a:xfrm>
            <a:off x="4716119" y="3488377"/>
            <a:ext cx="305280" cy="25346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9" name="Rectangle 68"/>
          <p:cNvSpPr>
            <a:spLocks noChangeArrowheads="1"/>
          </p:cNvSpPr>
          <p:nvPr/>
        </p:nvSpPr>
        <p:spPr bwMode="auto">
          <a:xfrm>
            <a:off x="4982520" y="3628073"/>
            <a:ext cx="139680" cy="13969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4652759" y="3423572"/>
            <a:ext cx="571920" cy="440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41" name="Rectangle 70"/>
          <p:cNvSpPr>
            <a:spLocks noChangeArrowheads="1"/>
          </p:cNvSpPr>
          <p:nvPr/>
        </p:nvSpPr>
        <p:spPr bwMode="auto">
          <a:xfrm>
            <a:off x="4038600" y="4495800"/>
            <a:ext cx="457200" cy="30480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2" name="Text Box 71"/>
          <p:cNvSpPr txBox="1">
            <a:spLocks noChangeArrowheads="1"/>
          </p:cNvSpPr>
          <p:nvPr/>
        </p:nvSpPr>
        <p:spPr bwMode="auto">
          <a:xfrm>
            <a:off x="3886200" y="4343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3" name="Rectangle 72"/>
          <p:cNvSpPr>
            <a:spLocks noChangeArrowheads="1"/>
          </p:cNvSpPr>
          <p:nvPr/>
        </p:nvSpPr>
        <p:spPr bwMode="auto">
          <a:xfrm>
            <a:off x="6049560" y="4492164"/>
            <a:ext cx="165600" cy="2664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4" name="Rectangle 73"/>
          <p:cNvSpPr>
            <a:spLocks noChangeArrowheads="1"/>
          </p:cNvSpPr>
          <p:nvPr/>
        </p:nvSpPr>
        <p:spPr bwMode="auto">
          <a:xfrm>
            <a:off x="6228119" y="4618897"/>
            <a:ext cx="241920" cy="16561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5" name="Text Box 74"/>
          <p:cNvSpPr txBox="1">
            <a:spLocks noChangeArrowheads="1"/>
          </p:cNvSpPr>
          <p:nvPr/>
        </p:nvSpPr>
        <p:spPr bwMode="auto">
          <a:xfrm>
            <a:off x="5910479" y="4479202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46" name="Rectangle 75"/>
          <p:cNvSpPr>
            <a:spLocks noChangeArrowheads="1"/>
          </p:cNvSpPr>
          <p:nvPr/>
        </p:nvSpPr>
        <p:spPr bwMode="auto">
          <a:xfrm>
            <a:off x="2759159" y="5012058"/>
            <a:ext cx="545760" cy="30531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7" name="Rectangle 76"/>
          <p:cNvSpPr>
            <a:spLocks noChangeArrowheads="1"/>
          </p:cNvSpPr>
          <p:nvPr/>
        </p:nvSpPr>
        <p:spPr bwMode="auto">
          <a:xfrm>
            <a:off x="3343799" y="3767767"/>
            <a:ext cx="622080" cy="292351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8" name="Rectangle 77"/>
          <p:cNvSpPr>
            <a:spLocks noChangeArrowheads="1"/>
          </p:cNvSpPr>
          <p:nvPr/>
        </p:nvSpPr>
        <p:spPr bwMode="auto">
          <a:xfrm>
            <a:off x="4855800" y="4961653"/>
            <a:ext cx="521280" cy="36867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49" name="Rectangle 78"/>
          <p:cNvSpPr>
            <a:spLocks noChangeArrowheads="1"/>
          </p:cNvSpPr>
          <p:nvPr/>
        </p:nvSpPr>
        <p:spPr bwMode="auto">
          <a:xfrm>
            <a:off x="3420119" y="2013663"/>
            <a:ext cx="495360" cy="32979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3" name="Text Box 82"/>
          <p:cNvSpPr txBox="1">
            <a:spLocks noChangeArrowheads="1"/>
          </p:cNvSpPr>
          <p:nvPr/>
        </p:nvSpPr>
        <p:spPr bwMode="auto">
          <a:xfrm>
            <a:off x="1066800" y="5715000"/>
            <a:ext cx="7473000" cy="44500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Worst case for Pull-down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= 0, 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= 0 -&gt;V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DD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@t=0 &amp; </a:t>
            </a:r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=V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-&gt; 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72027" y="2514600"/>
            <a:ext cx="2504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Elmore Model?</a:t>
            </a:r>
          </a:p>
        </p:txBody>
      </p:sp>
      <p:pic>
        <p:nvPicPr>
          <p:cNvPr id="52" name="Picture 51" descr="Untitl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590800"/>
            <a:ext cx="2822791" cy="2139696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752600" y="3883223"/>
            <a:ext cx="1219200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"/>
                <a:cs typeface="Times"/>
              </a:rPr>
              <a:t>3C</a:t>
            </a:r>
            <a:r>
              <a:rPr lang="en-US" sz="1400" i="1" baseline="-25000" dirty="0">
                <a:latin typeface="Times"/>
                <a:cs typeface="Times"/>
              </a:rPr>
              <a:t>diff</a:t>
            </a:r>
            <a:r>
              <a:rPr lang="en-US" sz="1400" i="1" dirty="0">
                <a:latin typeface="Times"/>
                <a:cs typeface="Times"/>
              </a:rPr>
              <a:t>+C</a:t>
            </a:r>
            <a:r>
              <a:rPr lang="en-US" sz="1400" i="1" baseline="-25000" dirty="0">
                <a:latin typeface="Times"/>
                <a:cs typeface="Times"/>
              </a:rPr>
              <a:t>load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219200" y="3048000"/>
            <a:ext cx="1066800" cy="30777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400" i="1" dirty="0">
                <a:latin typeface="Times"/>
                <a:cs typeface="Times"/>
              </a:rPr>
              <a:t>2C</a:t>
            </a:r>
            <a:r>
              <a:rPr lang="en-US" sz="1400" i="1" baseline="-25000" dirty="0">
                <a:latin typeface="Times"/>
                <a:cs typeface="Times"/>
              </a:rPr>
              <a:t>diff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67000" y="6172200"/>
            <a:ext cx="51219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Times"/>
                <a:cs typeface="Times"/>
              </a:rPr>
              <a:t>delay = (2C</a:t>
            </a:r>
            <a:r>
              <a:rPr lang="en-US" sz="1800" baseline="-25000" dirty="0">
                <a:latin typeface="Times"/>
                <a:cs typeface="Times"/>
              </a:rPr>
              <a:t>diff</a:t>
            </a:r>
            <a:r>
              <a:rPr lang="en-US" sz="1800" dirty="0">
                <a:latin typeface="Times"/>
                <a:cs typeface="Times"/>
              </a:rPr>
              <a:t>)(R</a:t>
            </a:r>
            <a:r>
              <a:rPr lang="en-US" sz="1800" baseline="-25000" dirty="0">
                <a:latin typeface="Times"/>
                <a:cs typeface="Times"/>
              </a:rPr>
              <a:t>p1</a:t>
            </a:r>
            <a:r>
              <a:rPr lang="en-US" sz="1800" dirty="0">
                <a:latin typeface="Times"/>
                <a:cs typeface="Times"/>
              </a:rPr>
              <a:t>+R</a:t>
            </a:r>
            <a:r>
              <a:rPr lang="en-US" sz="1800" baseline="-25000" dirty="0">
                <a:latin typeface="Times"/>
                <a:cs typeface="Times"/>
              </a:rPr>
              <a:t>n2</a:t>
            </a:r>
            <a:r>
              <a:rPr lang="en-US" sz="1800" dirty="0">
                <a:latin typeface="Times"/>
                <a:cs typeface="Times"/>
              </a:rPr>
              <a:t>)+(3C</a:t>
            </a:r>
            <a:r>
              <a:rPr lang="en-US" sz="1800" baseline="-25000" dirty="0">
                <a:latin typeface="Times"/>
                <a:cs typeface="Times"/>
              </a:rPr>
              <a:t>diff</a:t>
            </a:r>
            <a:r>
              <a:rPr lang="en-US" sz="1800" dirty="0">
                <a:latin typeface="Times"/>
                <a:cs typeface="Times"/>
              </a:rPr>
              <a:t>+C</a:t>
            </a:r>
            <a:r>
              <a:rPr lang="en-US" sz="1800" baseline="-25000" dirty="0">
                <a:latin typeface="Times"/>
                <a:cs typeface="Times"/>
              </a:rPr>
              <a:t>load</a:t>
            </a:r>
            <a:r>
              <a:rPr lang="en-US" sz="1800" dirty="0">
                <a:latin typeface="Times"/>
                <a:cs typeface="Times"/>
              </a:rPr>
              <a:t>)(R</a:t>
            </a:r>
            <a:r>
              <a:rPr lang="en-US" sz="1800" baseline="-25000" dirty="0">
                <a:latin typeface="Times"/>
                <a:cs typeface="Times"/>
              </a:rPr>
              <a:t>n2</a:t>
            </a:r>
            <a:r>
              <a:rPr lang="en-US" sz="1800" dirty="0">
                <a:latin typeface="Times"/>
                <a:cs typeface="Times"/>
              </a:rPr>
              <a:t>)</a:t>
            </a:r>
            <a:r>
              <a:rPr lang="en-US" sz="1800" dirty="0">
                <a:latin typeface="Times New Roman" charset="0"/>
              </a:rPr>
              <a:t>=(7</a:t>
            </a:r>
            <a:r>
              <a:rPr lang="en-US" sz="1800" dirty="0">
                <a:latin typeface="Times"/>
                <a:ea typeface="Lucida Grande"/>
                <a:cs typeface="Times"/>
              </a:rPr>
              <a:t>γ+2)</a:t>
            </a:r>
            <a:r>
              <a:rPr lang="en-US" sz="1800" dirty="0" err="1">
                <a:latin typeface="Times"/>
                <a:ea typeface="Lucida Grande"/>
                <a:cs typeface="Times"/>
              </a:rPr>
              <a:t>τ</a:t>
            </a:r>
            <a:endParaRPr lang="en-US" sz="1800" dirty="0">
              <a:solidFill>
                <a:srgbClr val="FF6600"/>
              </a:solidFill>
              <a:latin typeface="Times New Roman" charset="0"/>
            </a:endParaRPr>
          </a:p>
          <a:p>
            <a:r>
              <a:rPr lang="en-US" sz="1800" baseline="-25000" dirty="0">
                <a:latin typeface="Times"/>
                <a:ea typeface="Lucida Grande"/>
                <a:cs typeface="Times"/>
              </a:rPr>
              <a:t> </a:t>
            </a:r>
            <a:endParaRPr lang="en-US" sz="1800" dirty="0">
              <a:latin typeface="Times"/>
              <a:cs typeface="Time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134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894672" y="4974223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17122" y="35052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05200" y="2633246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11477152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NAND2 Delay </a:t>
            </a:r>
            <a:r>
              <a:rPr lang="en-US" dirty="0">
                <a:solidFill>
                  <a:srgbClr val="FF6601"/>
                </a:solidFill>
              </a:rPr>
              <a:t>(</a:t>
            </a:r>
            <a:r>
              <a:rPr lang="en-US" dirty="0" err="1">
                <a:solidFill>
                  <a:srgbClr val="FF6601"/>
                </a:solidFill>
              </a:rPr>
              <a:t>preclass</a:t>
            </a:r>
            <a:r>
              <a:rPr lang="en-US" dirty="0">
                <a:solidFill>
                  <a:srgbClr val="FF6601"/>
                </a:solidFill>
              </a:rPr>
              <a:t> 2)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2739" r="2739"/>
          <a:stretch>
            <a:fillRect/>
          </a:stretch>
        </p:blipFill>
        <p:spPr bwMode="auto">
          <a:xfrm>
            <a:off x="1676400" y="1600200"/>
            <a:ext cx="565265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8722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7CAA575C-045A-B548-97F8-758E37ED5D81}" type="slidenum">
              <a:rPr lang="en-US"/>
              <a:pPr/>
              <a:t>22</a:t>
            </a:fld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 r="39850" b="32458"/>
          <a:stretch/>
        </p:blipFill>
        <p:spPr bwMode="auto">
          <a:xfrm>
            <a:off x="152400" y="1219200"/>
            <a:ext cx="5203889" cy="390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8640001" y="262107"/>
            <a:ext cx="240480" cy="207382"/>
          </a:xfrm>
          <a:prstGeom prst="roundRect">
            <a:avLst>
              <a:gd name="adj" fmla="val 694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17680" y="3673513"/>
            <a:ext cx="514080" cy="39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>
                <a:solidFill>
                  <a:srgbClr val="000000"/>
                </a:solidFill>
                <a:latin typeface="Times New Roman" charset="0"/>
              </a:rPr>
              <a:t>x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1177681" y="3880894"/>
            <a:ext cx="143280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263280" y="3250108"/>
            <a:ext cx="499680" cy="4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60021" rIns="81639" bIns="40820"/>
          <a:lstStyle/>
          <a:p>
            <a:r>
              <a:rPr lang="en-US" sz="22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2200" baseline="-330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436080" y="4202049"/>
            <a:ext cx="499680" cy="4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60021" rIns="81639" bIns="40820"/>
          <a:lstStyle/>
          <a:p>
            <a:r>
              <a:rPr lang="en-US" sz="22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2200" baseline="-330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>
            <a:off x="1530480" y="3346599"/>
            <a:ext cx="240480" cy="240505"/>
          </a:xfrm>
          <a:prstGeom prst="roundRect">
            <a:avLst>
              <a:gd name="adj" fmla="val 602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1684561" y="3566942"/>
            <a:ext cx="96480" cy="67688"/>
          </a:xfrm>
          <a:prstGeom prst="roundRect">
            <a:avLst>
              <a:gd name="adj" fmla="val 2171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>
            <a:off x="685201" y="3470452"/>
            <a:ext cx="117360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884" name="AutoShape 20"/>
          <p:cNvSpPr>
            <a:spLocks noChangeArrowheads="1"/>
          </p:cNvSpPr>
          <p:nvPr/>
        </p:nvSpPr>
        <p:spPr bwMode="auto">
          <a:xfrm>
            <a:off x="1550640" y="4315820"/>
            <a:ext cx="288000" cy="298112"/>
          </a:xfrm>
          <a:prstGeom prst="roundRect">
            <a:avLst>
              <a:gd name="adj" fmla="val 500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H="1">
            <a:off x="868081" y="4402229"/>
            <a:ext cx="103968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910" name="Rectangle 46"/>
          <p:cNvSpPr>
            <a:spLocks noChangeArrowheads="1"/>
          </p:cNvSpPr>
          <p:nvPr/>
        </p:nvSpPr>
        <p:spPr bwMode="auto">
          <a:xfrm>
            <a:off x="374161" y="2133600"/>
            <a:ext cx="920160" cy="35754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1" name="Rectangle 47"/>
          <p:cNvSpPr>
            <a:spLocks noChangeArrowheads="1"/>
          </p:cNvSpPr>
          <p:nvPr/>
        </p:nvSpPr>
        <p:spPr bwMode="auto">
          <a:xfrm>
            <a:off x="886800" y="1997177"/>
            <a:ext cx="151200" cy="123853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2" name="Rectangle 48"/>
          <p:cNvSpPr>
            <a:spLocks noChangeArrowheads="1"/>
          </p:cNvSpPr>
          <p:nvPr/>
        </p:nvSpPr>
        <p:spPr bwMode="auto">
          <a:xfrm>
            <a:off x="1256880" y="2367296"/>
            <a:ext cx="246240" cy="763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3" name="Rectangle 49"/>
          <p:cNvSpPr>
            <a:spLocks noChangeArrowheads="1"/>
          </p:cNvSpPr>
          <p:nvPr/>
        </p:nvSpPr>
        <p:spPr bwMode="auto">
          <a:xfrm>
            <a:off x="2718481" y="2121030"/>
            <a:ext cx="874080" cy="39892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4" name="Rectangle 50"/>
          <p:cNvSpPr>
            <a:spLocks noChangeArrowheads="1"/>
          </p:cNvSpPr>
          <p:nvPr/>
        </p:nvSpPr>
        <p:spPr bwMode="auto">
          <a:xfrm>
            <a:off x="3592561" y="2386018"/>
            <a:ext cx="23760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5" name="Rectangle 51"/>
          <p:cNvSpPr>
            <a:spLocks noChangeArrowheads="1"/>
          </p:cNvSpPr>
          <p:nvPr/>
        </p:nvSpPr>
        <p:spPr bwMode="auto">
          <a:xfrm>
            <a:off x="3212401" y="2007258"/>
            <a:ext cx="9504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6" name="Rectangle 52"/>
          <p:cNvSpPr>
            <a:spLocks noChangeArrowheads="1"/>
          </p:cNvSpPr>
          <p:nvPr/>
        </p:nvSpPr>
        <p:spPr bwMode="auto">
          <a:xfrm>
            <a:off x="1484400" y="2964959"/>
            <a:ext cx="626400" cy="47525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7" name="Rectangle 53"/>
          <p:cNvSpPr>
            <a:spLocks noChangeArrowheads="1"/>
          </p:cNvSpPr>
          <p:nvPr/>
        </p:nvSpPr>
        <p:spPr bwMode="auto">
          <a:xfrm>
            <a:off x="2129521" y="3080171"/>
            <a:ext cx="446400" cy="374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8" name="Rectangle 54"/>
          <p:cNvSpPr>
            <a:spLocks noChangeArrowheads="1"/>
          </p:cNvSpPr>
          <p:nvPr/>
        </p:nvSpPr>
        <p:spPr bwMode="auto">
          <a:xfrm>
            <a:off x="1503120" y="3497815"/>
            <a:ext cx="673920" cy="36147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9" name="Rectangle 55"/>
          <p:cNvSpPr>
            <a:spLocks noChangeArrowheads="1"/>
          </p:cNvSpPr>
          <p:nvPr/>
        </p:nvSpPr>
        <p:spPr bwMode="auto">
          <a:xfrm>
            <a:off x="2177040" y="3744080"/>
            <a:ext cx="398880" cy="5760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0" name="Rectangle 56"/>
          <p:cNvSpPr>
            <a:spLocks noChangeArrowheads="1"/>
          </p:cNvSpPr>
          <p:nvPr/>
        </p:nvSpPr>
        <p:spPr bwMode="auto">
          <a:xfrm>
            <a:off x="1380721" y="3962984"/>
            <a:ext cx="826560" cy="40756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1" name="Rectangle 57"/>
          <p:cNvSpPr>
            <a:spLocks noChangeArrowheads="1"/>
          </p:cNvSpPr>
          <p:nvPr/>
        </p:nvSpPr>
        <p:spPr bwMode="auto">
          <a:xfrm>
            <a:off x="2197201" y="4000428"/>
            <a:ext cx="361440" cy="8496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2" name="Rectangle 58"/>
          <p:cNvSpPr>
            <a:spLocks noChangeArrowheads="1"/>
          </p:cNvSpPr>
          <p:nvPr/>
        </p:nvSpPr>
        <p:spPr bwMode="auto">
          <a:xfrm>
            <a:off x="1893360" y="4323022"/>
            <a:ext cx="142560" cy="15121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3" name="Rectangle 59"/>
          <p:cNvSpPr>
            <a:spLocks noChangeArrowheads="1"/>
          </p:cNvSpPr>
          <p:nvPr/>
        </p:nvSpPr>
        <p:spPr bwMode="auto">
          <a:xfrm>
            <a:off x="1912081" y="3363880"/>
            <a:ext cx="171360" cy="16129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6" name="Line 62"/>
          <p:cNvSpPr>
            <a:spLocks noChangeShapeType="1"/>
          </p:cNvSpPr>
          <p:nvPr/>
        </p:nvSpPr>
        <p:spPr bwMode="auto">
          <a:xfrm>
            <a:off x="800400" y="2044702"/>
            <a:ext cx="37008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927" name="Line 63"/>
          <p:cNvSpPr>
            <a:spLocks noChangeShapeType="1"/>
          </p:cNvSpPr>
          <p:nvPr/>
        </p:nvSpPr>
        <p:spPr bwMode="auto">
          <a:xfrm>
            <a:off x="3146161" y="2051052"/>
            <a:ext cx="20880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7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Caps for NAND2 (worst case)</a:t>
            </a:r>
          </a:p>
        </p:txBody>
      </p:sp>
      <p:sp>
        <p:nvSpPr>
          <p:cNvPr id="7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5001590" y="2850783"/>
            <a:ext cx="758880" cy="4882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25500" y="16002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43250" y="155575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057400" y="21336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419600" y="21336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082800" y="28194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276600" y="31242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124200" y="3670300"/>
            <a:ext cx="3810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263900" y="3962400"/>
            <a:ext cx="304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168650" y="3848100"/>
            <a:ext cx="304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 rot="20700000">
            <a:off x="1828800" y="4572000"/>
            <a:ext cx="5334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828800" y="4400550"/>
            <a:ext cx="2286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1866900" y="3467100"/>
            <a:ext cx="2286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65"/>
          <p:cNvSpPr txBox="1">
            <a:spLocks noChangeArrowheads="1"/>
          </p:cNvSpPr>
          <p:nvPr/>
        </p:nvSpPr>
        <p:spPr bwMode="auto">
          <a:xfrm>
            <a:off x="2057400" y="205740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7" name="Text Box 71"/>
          <p:cNvSpPr txBox="1">
            <a:spLocks noChangeArrowheads="1"/>
          </p:cNvSpPr>
          <p:nvPr/>
        </p:nvSpPr>
        <p:spPr bwMode="auto">
          <a:xfrm>
            <a:off x="2971800" y="2847435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" name="Text Box 65"/>
          <p:cNvSpPr txBox="1">
            <a:spLocks noChangeArrowheads="1"/>
          </p:cNvSpPr>
          <p:nvPr/>
        </p:nvSpPr>
        <p:spPr bwMode="auto">
          <a:xfrm>
            <a:off x="4343400" y="205740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9" name="Text Box 71"/>
          <p:cNvSpPr txBox="1">
            <a:spLocks noChangeArrowheads="1"/>
          </p:cNvSpPr>
          <p:nvPr/>
        </p:nvSpPr>
        <p:spPr bwMode="auto">
          <a:xfrm>
            <a:off x="2971800" y="3581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0" name="Text Box 71"/>
          <p:cNvSpPr txBox="1">
            <a:spLocks noChangeArrowheads="1"/>
          </p:cNvSpPr>
          <p:nvPr/>
        </p:nvSpPr>
        <p:spPr bwMode="auto">
          <a:xfrm>
            <a:off x="2971800" y="38100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828800" y="3505200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828800" y="4419600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914400" y="22098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200400" y="22098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3654249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7CAA575C-045A-B548-97F8-758E37ED5D81}" type="slidenum">
              <a:rPr lang="en-US"/>
              <a:pPr/>
              <a:t>23</a:t>
            </a:fld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 r="39850" b="32458"/>
          <a:stretch/>
        </p:blipFill>
        <p:spPr bwMode="auto">
          <a:xfrm>
            <a:off x="152400" y="1219200"/>
            <a:ext cx="5203889" cy="390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8640001" y="262107"/>
            <a:ext cx="240480" cy="207382"/>
          </a:xfrm>
          <a:prstGeom prst="roundRect">
            <a:avLst>
              <a:gd name="adj" fmla="val 694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17680" y="3673513"/>
            <a:ext cx="514080" cy="39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>
                <a:solidFill>
                  <a:srgbClr val="000000"/>
                </a:solidFill>
                <a:latin typeface="Times New Roman" charset="0"/>
              </a:rPr>
              <a:t>x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1177681" y="3880894"/>
            <a:ext cx="143280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263280" y="3250108"/>
            <a:ext cx="499680" cy="4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60021" rIns="81639" bIns="40820"/>
          <a:lstStyle/>
          <a:p>
            <a:r>
              <a:rPr lang="en-US" sz="22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2200" baseline="-330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436080" y="4202049"/>
            <a:ext cx="499680" cy="4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60021" rIns="81639" bIns="40820"/>
          <a:lstStyle/>
          <a:p>
            <a:r>
              <a:rPr lang="en-US" sz="22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2200" baseline="-330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>
            <a:off x="1530480" y="3346599"/>
            <a:ext cx="240480" cy="240505"/>
          </a:xfrm>
          <a:prstGeom prst="roundRect">
            <a:avLst>
              <a:gd name="adj" fmla="val 602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1684561" y="3566942"/>
            <a:ext cx="96480" cy="67688"/>
          </a:xfrm>
          <a:prstGeom prst="roundRect">
            <a:avLst>
              <a:gd name="adj" fmla="val 2171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>
            <a:off x="685201" y="3470452"/>
            <a:ext cx="117360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884" name="AutoShape 20"/>
          <p:cNvSpPr>
            <a:spLocks noChangeArrowheads="1"/>
          </p:cNvSpPr>
          <p:nvPr/>
        </p:nvSpPr>
        <p:spPr bwMode="auto">
          <a:xfrm>
            <a:off x="1550640" y="4315820"/>
            <a:ext cx="288000" cy="298112"/>
          </a:xfrm>
          <a:prstGeom prst="roundRect">
            <a:avLst>
              <a:gd name="adj" fmla="val 500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H="1">
            <a:off x="868081" y="4402229"/>
            <a:ext cx="103968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910" name="Rectangle 46"/>
          <p:cNvSpPr>
            <a:spLocks noChangeArrowheads="1"/>
          </p:cNvSpPr>
          <p:nvPr/>
        </p:nvSpPr>
        <p:spPr bwMode="auto">
          <a:xfrm>
            <a:off x="374161" y="2133600"/>
            <a:ext cx="920160" cy="35754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1" name="Rectangle 47"/>
          <p:cNvSpPr>
            <a:spLocks noChangeArrowheads="1"/>
          </p:cNvSpPr>
          <p:nvPr/>
        </p:nvSpPr>
        <p:spPr bwMode="auto">
          <a:xfrm>
            <a:off x="886800" y="1997177"/>
            <a:ext cx="151200" cy="123853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2" name="Rectangle 48"/>
          <p:cNvSpPr>
            <a:spLocks noChangeArrowheads="1"/>
          </p:cNvSpPr>
          <p:nvPr/>
        </p:nvSpPr>
        <p:spPr bwMode="auto">
          <a:xfrm>
            <a:off x="1256880" y="2367296"/>
            <a:ext cx="246240" cy="763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3" name="Rectangle 49"/>
          <p:cNvSpPr>
            <a:spLocks noChangeArrowheads="1"/>
          </p:cNvSpPr>
          <p:nvPr/>
        </p:nvSpPr>
        <p:spPr bwMode="auto">
          <a:xfrm>
            <a:off x="2718481" y="2121030"/>
            <a:ext cx="874080" cy="39892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4" name="Rectangle 50"/>
          <p:cNvSpPr>
            <a:spLocks noChangeArrowheads="1"/>
          </p:cNvSpPr>
          <p:nvPr/>
        </p:nvSpPr>
        <p:spPr bwMode="auto">
          <a:xfrm>
            <a:off x="3592561" y="2386018"/>
            <a:ext cx="23760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5" name="Rectangle 51"/>
          <p:cNvSpPr>
            <a:spLocks noChangeArrowheads="1"/>
          </p:cNvSpPr>
          <p:nvPr/>
        </p:nvSpPr>
        <p:spPr bwMode="auto">
          <a:xfrm>
            <a:off x="3212401" y="2007258"/>
            <a:ext cx="9504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6" name="Rectangle 52"/>
          <p:cNvSpPr>
            <a:spLocks noChangeArrowheads="1"/>
          </p:cNvSpPr>
          <p:nvPr/>
        </p:nvSpPr>
        <p:spPr bwMode="auto">
          <a:xfrm>
            <a:off x="1484400" y="2964959"/>
            <a:ext cx="626400" cy="47525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7" name="Rectangle 53"/>
          <p:cNvSpPr>
            <a:spLocks noChangeArrowheads="1"/>
          </p:cNvSpPr>
          <p:nvPr/>
        </p:nvSpPr>
        <p:spPr bwMode="auto">
          <a:xfrm>
            <a:off x="2129521" y="3080171"/>
            <a:ext cx="446400" cy="374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8" name="Rectangle 54"/>
          <p:cNvSpPr>
            <a:spLocks noChangeArrowheads="1"/>
          </p:cNvSpPr>
          <p:nvPr/>
        </p:nvSpPr>
        <p:spPr bwMode="auto">
          <a:xfrm>
            <a:off x="1503120" y="3497815"/>
            <a:ext cx="673920" cy="36147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9" name="Rectangle 55"/>
          <p:cNvSpPr>
            <a:spLocks noChangeArrowheads="1"/>
          </p:cNvSpPr>
          <p:nvPr/>
        </p:nvSpPr>
        <p:spPr bwMode="auto">
          <a:xfrm>
            <a:off x="2177040" y="3744080"/>
            <a:ext cx="398880" cy="5760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0" name="Rectangle 56"/>
          <p:cNvSpPr>
            <a:spLocks noChangeArrowheads="1"/>
          </p:cNvSpPr>
          <p:nvPr/>
        </p:nvSpPr>
        <p:spPr bwMode="auto">
          <a:xfrm>
            <a:off x="1380721" y="3962984"/>
            <a:ext cx="826560" cy="40756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1" name="Rectangle 57"/>
          <p:cNvSpPr>
            <a:spLocks noChangeArrowheads="1"/>
          </p:cNvSpPr>
          <p:nvPr/>
        </p:nvSpPr>
        <p:spPr bwMode="auto">
          <a:xfrm>
            <a:off x="2197201" y="4000428"/>
            <a:ext cx="361440" cy="8496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2" name="Rectangle 58"/>
          <p:cNvSpPr>
            <a:spLocks noChangeArrowheads="1"/>
          </p:cNvSpPr>
          <p:nvPr/>
        </p:nvSpPr>
        <p:spPr bwMode="auto">
          <a:xfrm>
            <a:off x="1893360" y="4323022"/>
            <a:ext cx="142560" cy="15121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3" name="Rectangle 59"/>
          <p:cNvSpPr>
            <a:spLocks noChangeArrowheads="1"/>
          </p:cNvSpPr>
          <p:nvPr/>
        </p:nvSpPr>
        <p:spPr bwMode="auto">
          <a:xfrm>
            <a:off x="1912081" y="3363880"/>
            <a:ext cx="171360" cy="16129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6" name="Line 62"/>
          <p:cNvSpPr>
            <a:spLocks noChangeShapeType="1"/>
          </p:cNvSpPr>
          <p:nvPr/>
        </p:nvSpPr>
        <p:spPr bwMode="auto">
          <a:xfrm>
            <a:off x="800400" y="2044702"/>
            <a:ext cx="37008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927" name="Line 63"/>
          <p:cNvSpPr>
            <a:spLocks noChangeShapeType="1"/>
          </p:cNvSpPr>
          <p:nvPr/>
        </p:nvSpPr>
        <p:spPr bwMode="auto">
          <a:xfrm>
            <a:off x="3146161" y="2051052"/>
            <a:ext cx="20880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7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Caps for NAND2 (worst case)</a:t>
            </a:r>
          </a:p>
        </p:txBody>
      </p:sp>
      <p:sp>
        <p:nvSpPr>
          <p:cNvPr id="7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5001590" y="2850783"/>
            <a:ext cx="758880" cy="4882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25500" y="16002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43250" y="155575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057400" y="21336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419600" y="21336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082800" y="28194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276600" y="31242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124200" y="3670300"/>
            <a:ext cx="3810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263900" y="3962400"/>
            <a:ext cx="304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168650" y="3848100"/>
            <a:ext cx="304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 rot="20700000">
            <a:off x="1828800" y="4572000"/>
            <a:ext cx="5334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828800" y="4400550"/>
            <a:ext cx="2286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1866900" y="3467100"/>
            <a:ext cx="2286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914400" y="5410200"/>
            <a:ext cx="7436280" cy="4450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Worst case for Pull-up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  <a:sym typeface="Wingdings"/>
              </a:rPr>
              <a:t>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2" name="Text Box 65"/>
          <p:cNvSpPr txBox="1">
            <a:spLocks noChangeArrowheads="1"/>
          </p:cNvSpPr>
          <p:nvPr/>
        </p:nvSpPr>
        <p:spPr bwMode="auto">
          <a:xfrm>
            <a:off x="2057400" y="205740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3" name="Text Box 71"/>
          <p:cNvSpPr txBox="1">
            <a:spLocks noChangeArrowheads="1"/>
          </p:cNvSpPr>
          <p:nvPr/>
        </p:nvSpPr>
        <p:spPr bwMode="auto">
          <a:xfrm>
            <a:off x="2971800" y="2847435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4" name="Text Box 65"/>
          <p:cNvSpPr txBox="1">
            <a:spLocks noChangeArrowheads="1"/>
          </p:cNvSpPr>
          <p:nvPr/>
        </p:nvSpPr>
        <p:spPr bwMode="auto">
          <a:xfrm>
            <a:off x="4343400" y="205740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6" name="Text Box 71"/>
          <p:cNvSpPr txBox="1">
            <a:spLocks noChangeArrowheads="1"/>
          </p:cNvSpPr>
          <p:nvPr/>
        </p:nvSpPr>
        <p:spPr bwMode="auto">
          <a:xfrm>
            <a:off x="2971800" y="3581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7" name="Text Box 71"/>
          <p:cNvSpPr txBox="1">
            <a:spLocks noChangeArrowheads="1"/>
          </p:cNvSpPr>
          <p:nvPr/>
        </p:nvSpPr>
        <p:spPr bwMode="auto">
          <a:xfrm>
            <a:off x="2971800" y="38100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28800" y="3505200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828800" y="4419600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14400" y="22098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200400" y="22098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1808451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7CAA575C-045A-B548-97F8-758E37ED5D81}" type="slidenum">
              <a:rPr lang="en-US"/>
              <a:pPr/>
              <a:t>24</a:t>
            </a:fld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 r="39850" b="32458"/>
          <a:stretch/>
        </p:blipFill>
        <p:spPr bwMode="auto">
          <a:xfrm>
            <a:off x="152400" y="1219200"/>
            <a:ext cx="5203889" cy="390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8640001" y="262107"/>
            <a:ext cx="240480" cy="207382"/>
          </a:xfrm>
          <a:prstGeom prst="roundRect">
            <a:avLst>
              <a:gd name="adj" fmla="val 694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17680" y="3673513"/>
            <a:ext cx="514080" cy="39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>
                <a:solidFill>
                  <a:srgbClr val="000000"/>
                </a:solidFill>
                <a:latin typeface="Times New Roman" charset="0"/>
              </a:rPr>
              <a:t>x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1177681" y="3880894"/>
            <a:ext cx="143280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263280" y="3250108"/>
            <a:ext cx="499680" cy="4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60021" rIns="81639" bIns="40820"/>
          <a:lstStyle/>
          <a:p>
            <a:r>
              <a:rPr lang="en-US" sz="22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2200" baseline="-330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436080" y="4202049"/>
            <a:ext cx="499680" cy="4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60021" rIns="81639" bIns="40820"/>
          <a:lstStyle/>
          <a:p>
            <a:r>
              <a:rPr lang="en-US" sz="22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2200" baseline="-330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>
            <a:off x="1530480" y="3346599"/>
            <a:ext cx="240480" cy="240505"/>
          </a:xfrm>
          <a:prstGeom prst="roundRect">
            <a:avLst>
              <a:gd name="adj" fmla="val 602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1684561" y="3566942"/>
            <a:ext cx="96480" cy="67688"/>
          </a:xfrm>
          <a:prstGeom prst="roundRect">
            <a:avLst>
              <a:gd name="adj" fmla="val 2171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>
            <a:off x="685201" y="3470452"/>
            <a:ext cx="117360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884" name="AutoShape 20"/>
          <p:cNvSpPr>
            <a:spLocks noChangeArrowheads="1"/>
          </p:cNvSpPr>
          <p:nvPr/>
        </p:nvSpPr>
        <p:spPr bwMode="auto">
          <a:xfrm>
            <a:off x="1550640" y="4315820"/>
            <a:ext cx="288000" cy="298112"/>
          </a:xfrm>
          <a:prstGeom prst="roundRect">
            <a:avLst>
              <a:gd name="adj" fmla="val 500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H="1">
            <a:off x="868081" y="4402229"/>
            <a:ext cx="103968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910" name="Rectangle 46"/>
          <p:cNvSpPr>
            <a:spLocks noChangeArrowheads="1"/>
          </p:cNvSpPr>
          <p:nvPr/>
        </p:nvSpPr>
        <p:spPr bwMode="auto">
          <a:xfrm>
            <a:off x="374161" y="2133600"/>
            <a:ext cx="920160" cy="35754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1" name="Rectangle 47"/>
          <p:cNvSpPr>
            <a:spLocks noChangeArrowheads="1"/>
          </p:cNvSpPr>
          <p:nvPr/>
        </p:nvSpPr>
        <p:spPr bwMode="auto">
          <a:xfrm>
            <a:off x="886800" y="1997177"/>
            <a:ext cx="151200" cy="123853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2" name="Rectangle 48"/>
          <p:cNvSpPr>
            <a:spLocks noChangeArrowheads="1"/>
          </p:cNvSpPr>
          <p:nvPr/>
        </p:nvSpPr>
        <p:spPr bwMode="auto">
          <a:xfrm>
            <a:off x="1256880" y="2367296"/>
            <a:ext cx="246240" cy="763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3" name="Rectangle 49"/>
          <p:cNvSpPr>
            <a:spLocks noChangeArrowheads="1"/>
          </p:cNvSpPr>
          <p:nvPr/>
        </p:nvSpPr>
        <p:spPr bwMode="auto">
          <a:xfrm>
            <a:off x="2718481" y="2121030"/>
            <a:ext cx="874080" cy="39892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4" name="Rectangle 50"/>
          <p:cNvSpPr>
            <a:spLocks noChangeArrowheads="1"/>
          </p:cNvSpPr>
          <p:nvPr/>
        </p:nvSpPr>
        <p:spPr bwMode="auto">
          <a:xfrm>
            <a:off x="3592561" y="2386018"/>
            <a:ext cx="23760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5" name="Rectangle 51"/>
          <p:cNvSpPr>
            <a:spLocks noChangeArrowheads="1"/>
          </p:cNvSpPr>
          <p:nvPr/>
        </p:nvSpPr>
        <p:spPr bwMode="auto">
          <a:xfrm>
            <a:off x="3212401" y="2007258"/>
            <a:ext cx="9504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6" name="Rectangle 52"/>
          <p:cNvSpPr>
            <a:spLocks noChangeArrowheads="1"/>
          </p:cNvSpPr>
          <p:nvPr/>
        </p:nvSpPr>
        <p:spPr bwMode="auto">
          <a:xfrm>
            <a:off x="1484400" y="2964959"/>
            <a:ext cx="626400" cy="47525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7" name="Rectangle 53"/>
          <p:cNvSpPr>
            <a:spLocks noChangeArrowheads="1"/>
          </p:cNvSpPr>
          <p:nvPr/>
        </p:nvSpPr>
        <p:spPr bwMode="auto">
          <a:xfrm>
            <a:off x="2129521" y="3080171"/>
            <a:ext cx="446400" cy="374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8" name="Rectangle 54"/>
          <p:cNvSpPr>
            <a:spLocks noChangeArrowheads="1"/>
          </p:cNvSpPr>
          <p:nvPr/>
        </p:nvSpPr>
        <p:spPr bwMode="auto">
          <a:xfrm>
            <a:off x="1503120" y="3497815"/>
            <a:ext cx="673920" cy="36147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9" name="Rectangle 55"/>
          <p:cNvSpPr>
            <a:spLocks noChangeArrowheads="1"/>
          </p:cNvSpPr>
          <p:nvPr/>
        </p:nvSpPr>
        <p:spPr bwMode="auto">
          <a:xfrm>
            <a:off x="2177040" y="3744080"/>
            <a:ext cx="398880" cy="5760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0" name="Rectangle 56"/>
          <p:cNvSpPr>
            <a:spLocks noChangeArrowheads="1"/>
          </p:cNvSpPr>
          <p:nvPr/>
        </p:nvSpPr>
        <p:spPr bwMode="auto">
          <a:xfrm>
            <a:off x="1380721" y="3962984"/>
            <a:ext cx="826560" cy="40756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1" name="Rectangle 57"/>
          <p:cNvSpPr>
            <a:spLocks noChangeArrowheads="1"/>
          </p:cNvSpPr>
          <p:nvPr/>
        </p:nvSpPr>
        <p:spPr bwMode="auto">
          <a:xfrm>
            <a:off x="2197201" y="4000428"/>
            <a:ext cx="361440" cy="8496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2" name="Rectangle 58"/>
          <p:cNvSpPr>
            <a:spLocks noChangeArrowheads="1"/>
          </p:cNvSpPr>
          <p:nvPr/>
        </p:nvSpPr>
        <p:spPr bwMode="auto">
          <a:xfrm>
            <a:off x="1893360" y="4323022"/>
            <a:ext cx="142560" cy="15121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3" name="Rectangle 59"/>
          <p:cNvSpPr>
            <a:spLocks noChangeArrowheads="1"/>
          </p:cNvSpPr>
          <p:nvPr/>
        </p:nvSpPr>
        <p:spPr bwMode="auto">
          <a:xfrm>
            <a:off x="1912081" y="3363880"/>
            <a:ext cx="171360" cy="16129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6" name="Line 62"/>
          <p:cNvSpPr>
            <a:spLocks noChangeShapeType="1"/>
          </p:cNvSpPr>
          <p:nvPr/>
        </p:nvSpPr>
        <p:spPr bwMode="auto">
          <a:xfrm>
            <a:off x="800400" y="2044702"/>
            <a:ext cx="37008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927" name="Line 63"/>
          <p:cNvSpPr>
            <a:spLocks noChangeShapeType="1"/>
          </p:cNvSpPr>
          <p:nvPr/>
        </p:nvSpPr>
        <p:spPr bwMode="auto">
          <a:xfrm>
            <a:off x="3146161" y="2051052"/>
            <a:ext cx="20880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7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Caps for NAND2 (worst case)</a:t>
            </a:r>
          </a:p>
        </p:txBody>
      </p:sp>
      <p:sp>
        <p:nvSpPr>
          <p:cNvPr id="7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5001590" y="2850783"/>
            <a:ext cx="758880" cy="4882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25500" y="16002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43250" y="155575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057400" y="21336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419600" y="21336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082800" y="28194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276600" y="31242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124200" y="3670300"/>
            <a:ext cx="3810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263900" y="3962400"/>
            <a:ext cx="304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168650" y="3848100"/>
            <a:ext cx="304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 rot="20700000">
            <a:off x="1828800" y="4572000"/>
            <a:ext cx="5334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828800" y="4400550"/>
            <a:ext cx="2286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1866900" y="3467100"/>
            <a:ext cx="2286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 Box 65"/>
          <p:cNvSpPr txBox="1">
            <a:spLocks noChangeArrowheads="1"/>
          </p:cNvSpPr>
          <p:nvPr/>
        </p:nvSpPr>
        <p:spPr bwMode="auto">
          <a:xfrm>
            <a:off x="914400" y="5410200"/>
            <a:ext cx="7436280" cy="4450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Worst case for Pull-up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,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= 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-&gt; 0 @t=0 &amp;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FF0000"/>
                </a:solidFill>
                <a:latin typeface="Times New Roman" charset="0"/>
              </a:rPr>
              <a:t>= 0 -&gt;V</a:t>
            </a:r>
            <a:r>
              <a:rPr lang="en-US" sz="1800" baseline="-33000" dirty="0">
                <a:solidFill>
                  <a:srgbClr val="FF0000"/>
                </a:solidFill>
                <a:latin typeface="Times New Roman" charset="0"/>
              </a:rPr>
              <a:t>DD</a:t>
            </a:r>
          </a:p>
        </p:txBody>
      </p:sp>
      <p:sp>
        <p:nvSpPr>
          <p:cNvPr id="52" name="Text Box 65"/>
          <p:cNvSpPr txBox="1">
            <a:spLocks noChangeArrowheads="1"/>
          </p:cNvSpPr>
          <p:nvPr/>
        </p:nvSpPr>
        <p:spPr bwMode="auto">
          <a:xfrm>
            <a:off x="2057400" y="205740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3" name="Text Box 71"/>
          <p:cNvSpPr txBox="1">
            <a:spLocks noChangeArrowheads="1"/>
          </p:cNvSpPr>
          <p:nvPr/>
        </p:nvSpPr>
        <p:spPr bwMode="auto">
          <a:xfrm>
            <a:off x="2971800" y="2847435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4" name="Text Box 65"/>
          <p:cNvSpPr txBox="1">
            <a:spLocks noChangeArrowheads="1"/>
          </p:cNvSpPr>
          <p:nvPr/>
        </p:nvSpPr>
        <p:spPr bwMode="auto">
          <a:xfrm>
            <a:off x="4343400" y="205740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6" name="Text Box 71"/>
          <p:cNvSpPr txBox="1">
            <a:spLocks noChangeArrowheads="1"/>
          </p:cNvSpPr>
          <p:nvPr/>
        </p:nvSpPr>
        <p:spPr bwMode="auto">
          <a:xfrm>
            <a:off x="2971800" y="3581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7" name="Text Box 71"/>
          <p:cNvSpPr txBox="1">
            <a:spLocks noChangeArrowheads="1"/>
          </p:cNvSpPr>
          <p:nvPr/>
        </p:nvSpPr>
        <p:spPr bwMode="auto">
          <a:xfrm>
            <a:off x="2971800" y="38100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28800" y="3505200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828800" y="4419600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14400" y="22098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200400" y="22098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39848712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7CAA575C-045A-B548-97F8-758E37ED5D81}" type="slidenum">
              <a:rPr lang="en-US"/>
              <a:pPr/>
              <a:t>25</a:t>
            </a:fld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 r="39850" b="32458"/>
          <a:stretch/>
        </p:blipFill>
        <p:spPr bwMode="auto">
          <a:xfrm>
            <a:off x="152400" y="1219200"/>
            <a:ext cx="5203889" cy="390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8640001" y="262107"/>
            <a:ext cx="240480" cy="207382"/>
          </a:xfrm>
          <a:prstGeom prst="roundRect">
            <a:avLst>
              <a:gd name="adj" fmla="val 694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17680" y="3673513"/>
            <a:ext cx="514080" cy="39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>
                <a:solidFill>
                  <a:srgbClr val="000000"/>
                </a:solidFill>
                <a:latin typeface="Times New Roman" charset="0"/>
              </a:rPr>
              <a:t>x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1177681" y="3880894"/>
            <a:ext cx="143280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263280" y="3250108"/>
            <a:ext cx="499680" cy="4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60021" rIns="81639" bIns="40820"/>
          <a:lstStyle/>
          <a:p>
            <a:r>
              <a:rPr lang="en-US" sz="22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2200" baseline="-330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436080" y="4202049"/>
            <a:ext cx="499680" cy="4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60021" rIns="81639" bIns="40820"/>
          <a:lstStyle/>
          <a:p>
            <a:r>
              <a:rPr lang="en-US" sz="22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2200" baseline="-330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>
            <a:off x="1530480" y="3346599"/>
            <a:ext cx="240480" cy="240505"/>
          </a:xfrm>
          <a:prstGeom prst="roundRect">
            <a:avLst>
              <a:gd name="adj" fmla="val 602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1684561" y="3566942"/>
            <a:ext cx="96480" cy="67688"/>
          </a:xfrm>
          <a:prstGeom prst="roundRect">
            <a:avLst>
              <a:gd name="adj" fmla="val 2171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>
            <a:off x="685201" y="3470452"/>
            <a:ext cx="117360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884" name="AutoShape 20"/>
          <p:cNvSpPr>
            <a:spLocks noChangeArrowheads="1"/>
          </p:cNvSpPr>
          <p:nvPr/>
        </p:nvSpPr>
        <p:spPr bwMode="auto">
          <a:xfrm>
            <a:off x="1550640" y="4315820"/>
            <a:ext cx="288000" cy="298112"/>
          </a:xfrm>
          <a:prstGeom prst="roundRect">
            <a:avLst>
              <a:gd name="adj" fmla="val 500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H="1">
            <a:off x="868081" y="4402229"/>
            <a:ext cx="103968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910" name="Rectangle 46"/>
          <p:cNvSpPr>
            <a:spLocks noChangeArrowheads="1"/>
          </p:cNvSpPr>
          <p:nvPr/>
        </p:nvSpPr>
        <p:spPr bwMode="auto">
          <a:xfrm>
            <a:off x="374161" y="2133600"/>
            <a:ext cx="920160" cy="35754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1" name="Rectangle 47"/>
          <p:cNvSpPr>
            <a:spLocks noChangeArrowheads="1"/>
          </p:cNvSpPr>
          <p:nvPr/>
        </p:nvSpPr>
        <p:spPr bwMode="auto">
          <a:xfrm>
            <a:off x="886800" y="1997177"/>
            <a:ext cx="151200" cy="123853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2" name="Rectangle 48"/>
          <p:cNvSpPr>
            <a:spLocks noChangeArrowheads="1"/>
          </p:cNvSpPr>
          <p:nvPr/>
        </p:nvSpPr>
        <p:spPr bwMode="auto">
          <a:xfrm>
            <a:off x="1256880" y="2367296"/>
            <a:ext cx="246240" cy="763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3" name="Rectangle 49"/>
          <p:cNvSpPr>
            <a:spLocks noChangeArrowheads="1"/>
          </p:cNvSpPr>
          <p:nvPr/>
        </p:nvSpPr>
        <p:spPr bwMode="auto">
          <a:xfrm>
            <a:off x="2718481" y="2121030"/>
            <a:ext cx="874080" cy="39892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4" name="Rectangle 50"/>
          <p:cNvSpPr>
            <a:spLocks noChangeArrowheads="1"/>
          </p:cNvSpPr>
          <p:nvPr/>
        </p:nvSpPr>
        <p:spPr bwMode="auto">
          <a:xfrm>
            <a:off x="3592561" y="2386018"/>
            <a:ext cx="23760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5" name="Rectangle 51"/>
          <p:cNvSpPr>
            <a:spLocks noChangeArrowheads="1"/>
          </p:cNvSpPr>
          <p:nvPr/>
        </p:nvSpPr>
        <p:spPr bwMode="auto">
          <a:xfrm>
            <a:off x="3212401" y="2007258"/>
            <a:ext cx="9504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6" name="Rectangle 52"/>
          <p:cNvSpPr>
            <a:spLocks noChangeArrowheads="1"/>
          </p:cNvSpPr>
          <p:nvPr/>
        </p:nvSpPr>
        <p:spPr bwMode="auto">
          <a:xfrm>
            <a:off x="1484400" y="2964959"/>
            <a:ext cx="626400" cy="47525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7" name="Rectangle 53"/>
          <p:cNvSpPr>
            <a:spLocks noChangeArrowheads="1"/>
          </p:cNvSpPr>
          <p:nvPr/>
        </p:nvSpPr>
        <p:spPr bwMode="auto">
          <a:xfrm>
            <a:off x="2129521" y="3080171"/>
            <a:ext cx="446400" cy="374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8" name="Rectangle 54"/>
          <p:cNvSpPr>
            <a:spLocks noChangeArrowheads="1"/>
          </p:cNvSpPr>
          <p:nvPr/>
        </p:nvSpPr>
        <p:spPr bwMode="auto">
          <a:xfrm>
            <a:off x="1503120" y="3497815"/>
            <a:ext cx="673920" cy="36147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9" name="Rectangle 55"/>
          <p:cNvSpPr>
            <a:spLocks noChangeArrowheads="1"/>
          </p:cNvSpPr>
          <p:nvPr/>
        </p:nvSpPr>
        <p:spPr bwMode="auto">
          <a:xfrm>
            <a:off x="2177040" y="3744080"/>
            <a:ext cx="398880" cy="5760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0" name="Rectangle 56"/>
          <p:cNvSpPr>
            <a:spLocks noChangeArrowheads="1"/>
          </p:cNvSpPr>
          <p:nvPr/>
        </p:nvSpPr>
        <p:spPr bwMode="auto">
          <a:xfrm>
            <a:off x="1380721" y="3962984"/>
            <a:ext cx="826560" cy="40756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1" name="Rectangle 57"/>
          <p:cNvSpPr>
            <a:spLocks noChangeArrowheads="1"/>
          </p:cNvSpPr>
          <p:nvPr/>
        </p:nvSpPr>
        <p:spPr bwMode="auto">
          <a:xfrm>
            <a:off x="2197201" y="4000428"/>
            <a:ext cx="361440" cy="8496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2" name="Rectangle 58"/>
          <p:cNvSpPr>
            <a:spLocks noChangeArrowheads="1"/>
          </p:cNvSpPr>
          <p:nvPr/>
        </p:nvSpPr>
        <p:spPr bwMode="auto">
          <a:xfrm>
            <a:off x="1893360" y="4323022"/>
            <a:ext cx="142560" cy="15121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3" name="Rectangle 59"/>
          <p:cNvSpPr>
            <a:spLocks noChangeArrowheads="1"/>
          </p:cNvSpPr>
          <p:nvPr/>
        </p:nvSpPr>
        <p:spPr bwMode="auto">
          <a:xfrm>
            <a:off x="1912081" y="3363880"/>
            <a:ext cx="171360" cy="16129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6" name="Line 62"/>
          <p:cNvSpPr>
            <a:spLocks noChangeShapeType="1"/>
          </p:cNvSpPr>
          <p:nvPr/>
        </p:nvSpPr>
        <p:spPr bwMode="auto">
          <a:xfrm>
            <a:off x="800400" y="2044702"/>
            <a:ext cx="37008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927" name="Line 63"/>
          <p:cNvSpPr>
            <a:spLocks noChangeShapeType="1"/>
          </p:cNvSpPr>
          <p:nvPr/>
        </p:nvSpPr>
        <p:spPr bwMode="auto">
          <a:xfrm>
            <a:off x="3146161" y="2051052"/>
            <a:ext cx="20880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7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Caps for NAND2 (worst case)</a:t>
            </a:r>
          </a:p>
        </p:txBody>
      </p:sp>
      <p:sp>
        <p:nvSpPr>
          <p:cNvPr id="7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5001590" y="2850783"/>
            <a:ext cx="758880" cy="4882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25500" y="16002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43250" y="155575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057400" y="21336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419600" y="21336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082800" y="28194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276600" y="31242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124200" y="3670300"/>
            <a:ext cx="3810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263900" y="3962400"/>
            <a:ext cx="304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168650" y="3848100"/>
            <a:ext cx="304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 rot="20700000">
            <a:off x="1828800" y="4572000"/>
            <a:ext cx="5334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828800" y="4400550"/>
            <a:ext cx="2286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1866900" y="3467100"/>
            <a:ext cx="2286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 Box 65"/>
          <p:cNvSpPr txBox="1">
            <a:spLocks noChangeArrowheads="1"/>
          </p:cNvSpPr>
          <p:nvPr/>
        </p:nvSpPr>
        <p:spPr bwMode="auto">
          <a:xfrm>
            <a:off x="2057400" y="205740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3" name="Text Box 71"/>
          <p:cNvSpPr txBox="1">
            <a:spLocks noChangeArrowheads="1"/>
          </p:cNvSpPr>
          <p:nvPr/>
        </p:nvSpPr>
        <p:spPr bwMode="auto">
          <a:xfrm>
            <a:off x="2971800" y="2847435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4" name="Text Box 65"/>
          <p:cNvSpPr txBox="1">
            <a:spLocks noChangeArrowheads="1"/>
          </p:cNvSpPr>
          <p:nvPr/>
        </p:nvSpPr>
        <p:spPr bwMode="auto">
          <a:xfrm>
            <a:off x="4343400" y="205740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6" name="Text Box 71"/>
          <p:cNvSpPr txBox="1">
            <a:spLocks noChangeArrowheads="1"/>
          </p:cNvSpPr>
          <p:nvPr/>
        </p:nvSpPr>
        <p:spPr bwMode="auto">
          <a:xfrm>
            <a:off x="2971800" y="3581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7" name="Text Box 71"/>
          <p:cNvSpPr txBox="1">
            <a:spLocks noChangeArrowheads="1"/>
          </p:cNvSpPr>
          <p:nvPr/>
        </p:nvSpPr>
        <p:spPr bwMode="auto">
          <a:xfrm>
            <a:off x="2971800" y="38100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" name="Text Box 67"/>
          <p:cNvSpPr txBox="1">
            <a:spLocks noChangeArrowheads="1"/>
          </p:cNvSpPr>
          <p:nvPr/>
        </p:nvSpPr>
        <p:spPr bwMode="auto">
          <a:xfrm>
            <a:off x="1038764" y="5334000"/>
            <a:ext cx="7800436" cy="4450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Worst case for pull down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  <a:sym typeface="Wingdings"/>
              </a:rPr>
              <a:t></a:t>
            </a:r>
            <a:endParaRPr lang="en-US" sz="18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28800" y="3505200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828800" y="4419600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14400" y="22098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200400" y="22098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42132586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7CAA575C-045A-B548-97F8-758E37ED5D81}" type="slidenum">
              <a:rPr lang="en-US"/>
              <a:pPr/>
              <a:t>26</a:t>
            </a:fld>
            <a:endParaRPr lang="en-US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3" r="39850" b="32458"/>
          <a:stretch/>
        </p:blipFill>
        <p:spPr bwMode="auto">
          <a:xfrm>
            <a:off x="152400" y="1219200"/>
            <a:ext cx="5203889" cy="390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8640001" y="262107"/>
            <a:ext cx="240480" cy="207382"/>
          </a:xfrm>
          <a:prstGeom prst="roundRect">
            <a:avLst>
              <a:gd name="adj" fmla="val 694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17680" y="3673513"/>
            <a:ext cx="514080" cy="398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6821" rIns="81639" bIns="40820"/>
          <a:lstStyle/>
          <a:p>
            <a:r>
              <a:rPr lang="en-US" sz="18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1800" baseline="-33000">
                <a:solidFill>
                  <a:srgbClr val="000000"/>
                </a:solidFill>
                <a:latin typeface="Times New Roman" charset="0"/>
              </a:rPr>
              <a:t>x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1177681" y="3880894"/>
            <a:ext cx="1432800" cy="1441"/>
          </a:xfrm>
          <a:prstGeom prst="line">
            <a:avLst/>
          </a:prstGeom>
          <a:noFill/>
          <a:ln w="9525" cap="flat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263280" y="3250108"/>
            <a:ext cx="499680" cy="4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60021" rIns="81639" bIns="40820"/>
          <a:lstStyle/>
          <a:p>
            <a:r>
              <a:rPr lang="en-US" sz="22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2200" baseline="-33000">
                <a:solidFill>
                  <a:srgbClr val="000000"/>
                </a:solidFill>
                <a:latin typeface="Times New Roman" charset="0"/>
              </a:rPr>
              <a:t>1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436080" y="4202049"/>
            <a:ext cx="499680" cy="478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60021" rIns="81639" bIns="40820"/>
          <a:lstStyle/>
          <a:p>
            <a:r>
              <a:rPr lang="en-US" sz="2200">
                <a:solidFill>
                  <a:srgbClr val="000000"/>
                </a:solidFill>
                <a:latin typeface="Times New Roman" charset="0"/>
              </a:rPr>
              <a:t>V</a:t>
            </a:r>
            <a:r>
              <a:rPr lang="en-US" sz="2200" baseline="-33000">
                <a:solidFill>
                  <a:srgbClr val="000000"/>
                </a:solidFill>
                <a:latin typeface="Times New Roman" charset="0"/>
              </a:rPr>
              <a:t>2</a:t>
            </a:r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>
            <a:off x="1530480" y="3346599"/>
            <a:ext cx="240480" cy="240505"/>
          </a:xfrm>
          <a:prstGeom prst="roundRect">
            <a:avLst>
              <a:gd name="adj" fmla="val 602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2" name="AutoShape 18"/>
          <p:cNvSpPr>
            <a:spLocks noChangeArrowheads="1"/>
          </p:cNvSpPr>
          <p:nvPr/>
        </p:nvSpPr>
        <p:spPr bwMode="auto">
          <a:xfrm>
            <a:off x="1684561" y="3566942"/>
            <a:ext cx="96480" cy="67688"/>
          </a:xfrm>
          <a:prstGeom prst="roundRect">
            <a:avLst>
              <a:gd name="adj" fmla="val 2171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 flipH="1">
            <a:off x="685201" y="3470452"/>
            <a:ext cx="117360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884" name="AutoShape 20"/>
          <p:cNvSpPr>
            <a:spLocks noChangeArrowheads="1"/>
          </p:cNvSpPr>
          <p:nvPr/>
        </p:nvSpPr>
        <p:spPr bwMode="auto">
          <a:xfrm>
            <a:off x="1550640" y="4315820"/>
            <a:ext cx="288000" cy="298112"/>
          </a:xfrm>
          <a:prstGeom prst="roundRect">
            <a:avLst>
              <a:gd name="adj" fmla="val 500"/>
            </a:avLst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H="1">
            <a:off x="868081" y="4402229"/>
            <a:ext cx="1039680" cy="1441"/>
          </a:xfrm>
          <a:prstGeom prst="line">
            <a:avLst/>
          </a:prstGeom>
          <a:noFill/>
          <a:ln w="27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910" name="Rectangle 46"/>
          <p:cNvSpPr>
            <a:spLocks noChangeArrowheads="1"/>
          </p:cNvSpPr>
          <p:nvPr/>
        </p:nvSpPr>
        <p:spPr bwMode="auto">
          <a:xfrm>
            <a:off x="374161" y="2133600"/>
            <a:ext cx="920160" cy="357549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1" name="Rectangle 47"/>
          <p:cNvSpPr>
            <a:spLocks noChangeArrowheads="1"/>
          </p:cNvSpPr>
          <p:nvPr/>
        </p:nvSpPr>
        <p:spPr bwMode="auto">
          <a:xfrm>
            <a:off x="886800" y="1997177"/>
            <a:ext cx="151200" cy="123853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2" name="Rectangle 48"/>
          <p:cNvSpPr>
            <a:spLocks noChangeArrowheads="1"/>
          </p:cNvSpPr>
          <p:nvPr/>
        </p:nvSpPr>
        <p:spPr bwMode="auto">
          <a:xfrm>
            <a:off x="1256880" y="2367296"/>
            <a:ext cx="246240" cy="7632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3" name="Rectangle 49"/>
          <p:cNvSpPr>
            <a:spLocks noChangeArrowheads="1"/>
          </p:cNvSpPr>
          <p:nvPr/>
        </p:nvSpPr>
        <p:spPr bwMode="auto">
          <a:xfrm>
            <a:off x="2718481" y="2121030"/>
            <a:ext cx="874080" cy="39892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4" name="Rectangle 50"/>
          <p:cNvSpPr>
            <a:spLocks noChangeArrowheads="1"/>
          </p:cNvSpPr>
          <p:nvPr/>
        </p:nvSpPr>
        <p:spPr bwMode="auto">
          <a:xfrm>
            <a:off x="3592561" y="2386018"/>
            <a:ext cx="237600" cy="6624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5" name="Rectangle 51"/>
          <p:cNvSpPr>
            <a:spLocks noChangeArrowheads="1"/>
          </p:cNvSpPr>
          <p:nvPr/>
        </p:nvSpPr>
        <p:spPr bwMode="auto">
          <a:xfrm>
            <a:off x="3212401" y="2007258"/>
            <a:ext cx="95040" cy="14257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6" name="Rectangle 52"/>
          <p:cNvSpPr>
            <a:spLocks noChangeArrowheads="1"/>
          </p:cNvSpPr>
          <p:nvPr/>
        </p:nvSpPr>
        <p:spPr bwMode="auto">
          <a:xfrm>
            <a:off x="1484400" y="2964959"/>
            <a:ext cx="626400" cy="475250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7" name="Rectangle 53"/>
          <p:cNvSpPr>
            <a:spLocks noChangeArrowheads="1"/>
          </p:cNvSpPr>
          <p:nvPr/>
        </p:nvSpPr>
        <p:spPr bwMode="auto">
          <a:xfrm>
            <a:off x="2129521" y="3080171"/>
            <a:ext cx="446400" cy="37444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8" name="Rectangle 54"/>
          <p:cNvSpPr>
            <a:spLocks noChangeArrowheads="1"/>
          </p:cNvSpPr>
          <p:nvPr/>
        </p:nvSpPr>
        <p:spPr bwMode="auto">
          <a:xfrm>
            <a:off x="1503120" y="3497815"/>
            <a:ext cx="673920" cy="36147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19" name="Rectangle 55"/>
          <p:cNvSpPr>
            <a:spLocks noChangeArrowheads="1"/>
          </p:cNvSpPr>
          <p:nvPr/>
        </p:nvSpPr>
        <p:spPr bwMode="auto">
          <a:xfrm>
            <a:off x="2177040" y="3744080"/>
            <a:ext cx="398880" cy="57606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0" name="Rectangle 56"/>
          <p:cNvSpPr>
            <a:spLocks noChangeArrowheads="1"/>
          </p:cNvSpPr>
          <p:nvPr/>
        </p:nvSpPr>
        <p:spPr bwMode="auto">
          <a:xfrm>
            <a:off x="1380721" y="3962984"/>
            <a:ext cx="826560" cy="407562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1" name="Rectangle 57"/>
          <p:cNvSpPr>
            <a:spLocks noChangeArrowheads="1"/>
          </p:cNvSpPr>
          <p:nvPr/>
        </p:nvSpPr>
        <p:spPr bwMode="auto">
          <a:xfrm>
            <a:off x="2197201" y="4000428"/>
            <a:ext cx="361440" cy="84968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2" name="Rectangle 58"/>
          <p:cNvSpPr>
            <a:spLocks noChangeArrowheads="1"/>
          </p:cNvSpPr>
          <p:nvPr/>
        </p:nvSpPr>
        <p:spPr bwMode="auto">
          <a:xfrm>
            <a:off x="1893360" y="4323022"/>
            <a:ext cx="142560" cy="151215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3" name="Rectangle 59"/>
          <p:cNvSpPr>
            <a:spLocks noChangeArrowheads="1"/>
          </p:cNvSpPr>
          <p:nvPr/>
        </p:nvSpPr>
        <p:spPr bwMode="auto">
          <a:xfrm>
            <a:off x="1912081" y="3363880"/>
            <a:ext cx="171360" cy="161297"/>
          </a:xfrm>
          <a:prstGeom prst="rect">
            <a:avLst/>
          </a:prstGeom>
          <a:solidFill>
            <a:srgbClr val="FFFFFF"/>
          </a:solidFill>
          <a:ln w="9525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36926" name="Line 62"/>
          <p:cNvSpPr>
            <a:spLocks noChangeShapeType="1"/>
          </p:cNvSpPr>
          <p:nvPr/>
        </p:nvSpPr>
        <p:spPr bwMode="auto">
          <a:xfrm>
            <a:off x="800400" y="2044702"/>
            <a:ext cx="37008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/>
          </a:p>
        </p:txBody>
      </p:sp>
      <p:sp>
        <p:nvSpPr>
          <p:cNvPr id="36927" name="Line 63"/>
          <p:cNvSpPr>
            <a:spLocks noChangeShapeType="1"/>
          </p:cNvSpPr>
          <p:nvPr/>
        </p:nvSpPr>
        <p:spPr bwMode="auto">
          <a:xfrm>
            <a:off x="3146161" y="2051052"/>
            <a:ext cx="208800" cy="1440"/>
          </a:xfrm>
          <a:prstGeom prst="line">
            <a:avLst/>
          </a:prstGeom>
          <a:noFill/>
          <a:ln w="3672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2945" tIns="41473" rIns="82945" bIns="41473"/>
          <a:lstStyle/>
          <a:p>
            <a:endParaRPr lang="en-US" dirty="0"/>
          </a:p>
        </p:txBody>
      </p:sp>
      <p:sp>
        <p:nvSpPr>
          <p:cNvPr id="72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Caps for NAND2 (worst case)</a:t>
            </a:r>
          </a:p>
        </p:txBody>
      </p:sp>
      <p:sp>
        <p:nvSpPr>
          <p:cNvPr id="7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40" name="Text Box 40"/>
          <p:cNvSpPr txBox="1">
            <a:spLocks noChangeArrowheads="1"/>
          </p:cNvSpPr>
          <p:nvPr/>
        </p:nvSpPr>
        <p:spPr bwMode="auto">
          <a:xfrm>
            <a:off x="5001590" y="2850783"/>
            <a:ext cx="758880" cy="48821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 err="1">
                <a:solidFill>
                  <a:srgbClr val="37B1FF"/>
                </a:solidFill>
                <a:latin typeface="Times New Roman" charset="0"/>
              </a:rPr>
              <a:t>C</a:t>
            </a:r>
            <a:r>
              <a:rPr lang="en-US" sz="2000" baseline="-33000" dirty="0" err="1">
                <a:solidFill>
                  <a:srgbClr val="37B1FF"/>
                </a:solidFill>
                <a:latin typeface="Times New Roman" charset="0"/>
              </a:rPr>
              <a:t>load</a:t>
            </a:r>
            <a:endParaRPr lang="en-US" sz="2000" baseline="-33000" dirty="0">
              <a:solidFill>
                <a:srgbClr val="37B1FF"/>
              </a:solidFill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825500" y="16002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3143250" y="155575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057400" y="21336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419600" y="21336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2082800" y="28194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276600" y="3124200"/>
            <a:ext cx="4572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3124200" y="3670300"/>
            <a:ext cx="3810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3263900" y="3962400"/>
            <a:ext cx="304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3168650" y="3848100"/>
            <a:ext cx="3048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 rot="20700000">
            <a:off x="1828800" y="4572000"/>
            <a:ext cx="533400" cy="304800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FFFF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828800" y="4400550"/>
            <a:ext cx="2286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1866900" y="3467100"/>
            <a:ext cx="228600" cy="0"/>
          </a:xfrm>
          <a:prstGeom prst="line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 Box 65"/>
          <p:cNvSpPr txBox="1">
            <a:spLocks noChangeArrowheads="1"/>
          </p:cNvSpPr>
          <p:nvPr/>
        </p:nvSpPr>
        <p:spPr bwMode="auto">
          <a:xfrm>
            <a:off x="2057400" y="205740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3" name="Text Box 71"/>
          <p:cNvSpPr txBox="1">
            <a:spLocks noChangeArrowheads="1"/>
          </p:cNvSpPr>
          <p:nvPr/>
        </p:nvSpPr>
        <p:spPr bwMode="auto">
          <a:xfrm>
            <a:off x="2971800" y="2847435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4" name="Text Box 65"/>
          <p:cNvSpPr txBox="1">
            <a:spLocks noChangeArrowheads="1"/>
          </p:cNvSpPr>
          <p:nvPr/>
        </p:nvSpPr>
        <p:spPr bwMode="auto">
          <a:xfrm>
            <a:off x="4343400" y="2057400"/>
            <a:ext cx="63528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/>
          <a:p>
            <a:r>
              <a:rPr lang="en-US" sz="1800" dirty="0" err="1">
                <a:solidFill>
                  <a:srgbClr val="FF0000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FF0000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56" name="Text Box 71"/>
          <p:cNvSpPr txBox="1">
            <a:spLocks noChangeArrowheads="1"/>
          </p:cNvSpPr>
          <p:nvPr/>
        </p:nvSpPr>
        <p:spPr bwMode="auto">
          <a:xfrm>
            <a:off x="2971800" y="35814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57" name="Text Box 71"/>
          <p:cNvSpPr txBox="1">
            <a:spLocks noChangeArrowheads="1"/>
          </p:cNvSpPr>
          <p:nvPr/>
        </p:nvSpPr>
        <p:spPr bwMode="auto">
          <a:xfrm>
            <a:off x="2971800" y="3810000"/>
            <a:ext cx="724320" cy="429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C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diff</a:t>
            </a:r>
            <a:endParaRPr lang="en-US" sz="1800" baseline="-33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61" name="Text Box 67"/>
          <p:cNvSpPr txBox="1">
            <a:spLocks noChangeArrowheads="1"/>
          </p:cNvSpPr>
          <p:nvPr/>
        </p:nvSpPr>
        <p:spPr bwMode="auto">
          <a:xfrm>
            <a:off x="1038764" y="5334000"/>
            <a:ext cx="7800436" cy="4450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Worst case for pull down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  <a:sym typeface="Wingdings"/>
              </a:rPr>
              <a:t> 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1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=V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, 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2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= 0 -&gt;V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 @t=0 &amp; </a:t>
            </a:r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x</a:t>
            </a:r>
            <a:r>
              <a:rPr lang="en-US" sz="1800" dirty="0">
                <a:solidFill>
                  <a:srgbClr val="0000FF"/>
                </a:solidFill>
                <a:latin typeface="Symbol" charset="0"/>
              </a:rPr>
              <a:t>≈ </a:t>
            </a:r>
            <a:r>
              <a:rPr lang="en-US" sz="1800" dirty="0" err="1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1800" baseline="-33000" dirty="0" err="1">
                <a:solidFill>
                  <a:srgbClr val="0000FF"/>
                </a:solidFill>
                <a:latin typeface="Times New Roman" charset="0"/>
              </a:rPr>
              <a:t>out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=V</a:t>
            </a:r>
            <a:r>
              <a:rPr lang="en-US" sz="1800" baseline="-33000" dirty="0">
                <a:solidFill>
                  <a:srgbClr val="0000FF"/>
                </a:solidFill>
                <a:latin typeface="Times New Roman" charset="0"/>
              </a:rPr>
              <a:t>DD</a:t>
            </a:r>
            <a:r>
              <a:rPr lang="en-US" sz="1800" dirty="0">
                <a:solidFill>
                  <a:srgbClr val="0000FF"/>
                </a:solidFill>
                <a:latin typeface="Times New Roman" charset="0"/>
              </a:rPr>
              <a:t>-&gt; 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828800" y="3505200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828800" y="4419600"/>
            <a:ext cx="5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</a:rPr>
              <a:t>MN2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14400" y="22098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200400" y="2209800"/>
            <a:ext cx="5678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MP2</a:t>
            </a:r>
          </a:p>
        </p:txBody>
      </p:sp>
    </p:spTree>
    <p:extLst>
      <p:ext uri="{BB962C8B-B14F-4D97-AF65-F5344CB8AC3E}">
        <p14:creationId xmlns:p14="http://schemas.microsoft.com/office/powerpoint/2010/main" val="15293760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CMOS XOR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Delay with </a:t>
            </a:r>
            <a:r>
              <a:rPr lang="en-US" dirty="0" err="1">
                <a:solidFill>
                  <a:srgbClr val="FF6600"/>
                </a:solidFill>
              </a:rPr>
              <a:t>Cdiff</a:t>
            </a:r>
            <a:r>
              <a:rPr lang="en-US" dirty="0">
                <a:solidFill>
                  <a:srgbClr val="FF6600"/>
                </a:solidFill>
              </a:rPr>
              <a:t>&gt;0?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3DB8BAF-E0F2-6844-994A-7518A189987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660" y="1981200"/>
            <a:ext cx="3669679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780916-0413-FB4B-9F85-9DFA24E07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2663" y="2387035"/>
            <a:ext cx="3788525" cy="208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2042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CMOS Gates</a:t>
            </a:r>
          </a:p>
          <a:p>
            <a:pPr lvl="1"/>
            <a:r>
              <a:rPr lang="en-US" sz="1800" dirty="0"/>
              <a:t>Dual pull-down and pull-up networks, only one enabled at a time</a:t>
            </a:r>
          </a:p>
          <a:p>
            <a:pPr lvl="1"/>
            <a:r>
              <a:rPr lang="en-US" sz="1800" dirty="0"/>
              <a:t>Performance of gate is strong function of the </a:t>
            </a:r>
            <a:r>
              <a:rPr lang="en-US" sz="1800" dirty="0" err="1"/>
              <a:t>fanin</a:t>
            </a:r>
            <a:r>
              <a:rPr lang="en-US" sz="1800" dirty="0"/>
              <a:t> of gate</a:t>
            </a:r>
          </a:p>
          <a:p>
            <a:pPr lvl="2"/>
            <a:r>
              <a:rPr lang="en-US" sz="1600" dirty="0"/>
              <a:t>Techniques to improve performance include sizing, input reordering, and buffering (staging)</a:t>
            </a:r>
          </a:p>
          <a:p>
            <a:r>
              <a:rPr lang="en-US" sz="2000" dirty="0" err="1"/>
              <a:t>Ratioed</a:t>
            </a:r>
            <a:r>
              <a:rPr lang="en-US" sz="2000" dirty="0"/>
              <a:t> Gates</a:t>
            </a:r>
          </a:p>
          <a:p>
            <a:pPr lvl="1"/>
            <a:r>
              <a:rPr lang="en-US" sz="1800" dirty="0"/>
              <a:t>Have active pull-down (-up) network connected to load device</a:t>
            </a:r>
          </a:p>
          <a:p>
            <a:pPr lvl="1"/>
            <a:r>
              <a:rPr lang="en-US" sz="1800" dirty="0"/>
              <a:t>Reduced gate complexity at expense of static power asymmetric transfer function</a:t>
            </a:r>
          </a:p>
          <a:p>
            <a:pPr lvl="2"/>
            <a:r>
              <a:rPr lang="en-US" sz="1400" dirty="0"/>
              <a:t>Techniques to improve performance include sizing to improve noise margins and reduce static power</a:t>
            </a:r>
          </a:p>
          <a:p>
            <a:r>
              <a:rPr lang="en-US" sz="2000" dirty="0"/>
              <a:t>Pass Gates</a:t>
            </a:r>
          </a:p>
          <a:p>
            <a:pPr lvl="1"/>
            <a:r>
              <a:rPr lang="en-US" sz="1800" dirty="0"/>
              <a:t>Implement logic gate as switch network for area and often delay win</a:t>
            </a:r>
          </a:p>
          <a:p>
            <a:pPr lvl="1"/>
            <a:r>
              <a:rPr lang="en-US" sz="1800" dirty="0"/>
              <a:t>Long cascades of switches result in quadratic increase in delay</a:t>
            </a:r>
          </a:p>
          <a:p>
            <a:pPr lvl="1"/>
            <a:r>
              <a:rPr lang="en-US" sz="1800" dirty="0"/>
              <a:t>Also suffer from reduced noise margins (V</a:t>
            </a:r>
            <a:r>
              <a:rPr lang="en-US" sz="1800" baseline="-25000" dirty="0"/>
              <a:t>T </a:t>
            </a:r>
            <a:r>
              <a:rPr lang="en-US" sz="1800" dirty="0"/>
              <a:t>drop)</a:t>
            </a:r>
          </a:p>
          <a:p>
            <a:pPr lvl="2"/>
            <a:r>
              <a:rPr lang="en-US" sz="1400" dirty="0"/>
              <a:t>Use level-restoring buffers to improve noise margins</a:t>
            </a:r>
          </a:p>
          <a:p>
            <a:r>
              <a:rPr lang="en-US" sz="2200" dirty="0"/>
              <a:t>Dynamic logic </a:t>
            </a:r>
            <a:r>
              <a:rPr lang="is-IS" sz="2200" dirty="0"/>
              <a:t>… next time</a:t>
            </a: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A89A230-9BBB-7B42-9234-3E28EED243E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36178004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80808"/>
                </a:solidFill>
              </a:rPr>
              <a:t>CMOS Logic</a:t>
            </a:r>
          </a:p>
          <a:p>
            <a:pPr lvl="1"/>
            <a:r>
              <a:rPr lang="en-US" dirty="0">
                <a:solidFill>
                  <a:srgbClr val="080808"/>
                </a:solidFill>
              </a:rPr>
              <a:t>Complimentary dual pull-up/down networks</a:t>
            </a:r>
          </a:p>
          <a:p>
            <a:r>
              <a:rPr lang="en-US" dirty="0"/>
              <a:t>There are other logic disciplines</a:t>
            </a:r>
          </a:p>
          <a:p>
            <a:pPr lvl="1"/>
            <a:r>
              <a:rPr lang="en-US" dirty="0"/>
              <a:t>We have the tools to analyze</a:t>
            </a:r>
          </a:p>
          <a:p>
            <a:r>
              <a:rPr lang="en-US" dirty="0" err="1"/>
              <a:t>Ratioed</a:t>
            </a:r>
            <a:r>
              <a:rPr lang="en-US" dirty="0"/>
              <a:t> Logic</a:t>
            </a:r>
          </a:p>
          <a:p>
            <a:pPr lvl="1"/>
            <a:r>
              <a:rPr lang="en-US" dirty="0"/>
              <a:t>Tradeoff noise margin for</a:t>
            </a:r>
          </a:p>
          <a:p>
            <a:pPr lvl="2"/>
            <a:r>
              <a:rPr lang="en-US" dirty="0"/>
              <a:t>Reduced area? Capacitive load?</a:t>
            </a:r>
          </a:p>
          <a:p>
            <a:pPr lvl="1"/>
            <a:r>
              <a:rPr lang="en-US" dirty="0"/>
              <a:t>Dissipates static power in one mode</a:t>
            </a:r>
          </a:p>
          <a:p>
            <a:r>
              <a:rPr lang="en-US" dirty="0"/>
              <a:t>Can use pass transistors for logic</a:t>
            </a:r>
          </a:p>
          <a:p>
            <a:pPr lvl="1"/>
            <a:r>
              <a:rPr lang="en-US" dirty="0"/>
              <a:t>Sometimes gives area or delay win</a:t>
            </a:r>
          </a:p>
          <a:p>
            <a:endParaRPr lang="en-US" dirty="0"/>
          </a:p>
          <a:p>
            <a:pPr lvl="1"/>
            <a:endParaRPr lang="en-US" dirty="0">
              <a:solidFill>
                <a:srgbClr val="080808"/>
              </a:solidFill>
            </a:endParaRPr>
          </a:p>
          <a:p>
            <a:endParaRPr lang="en-US" dirty="0">
              <a:solidFill>
                <a:srgbClr val="080808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23C7D0-C6A6-FA42-AD2B-EF6F0A0E71F9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87666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Previously: First Order Delay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</a:t>
            </a:r>
            <a:r>
              <a:rPr lang="en-US" baseline="-25000" dirty="0"/>
              <a:t>0</a:t>
            </a:r>
            <a:r>
              <a:rPr lang="en-US" dirty="0"/>
              <a:t> = Resistance of minimum size NMOS device</a:t>
            </a:r>
          </a:p>
          <a:p>
            <a:pPr>
              <a:defRPr/>
            </a:pPr>
            <a:r>
              <a:rPr lang="en-US" dirty="0"/>
              <a:t>I</a:t>
            </a:r>
            <a:r>
              <a:rPr lang="en-US" baseline="-25000" dirty="0"/>
              <a:t>0</a:t>
            </a:r>
            <a:r>
              <a:rPr lang="en-US" dirty="0"/>
              <a:t> = I</a:t>
            </a:r>
            <a:r>
              <a:rPr lang="en-US" baseline="-25000" dirty="0"/>
              <a:t>ds</a:t>
            </a:r>
            <a:r>
              <a:rPr lang="en-US" dirty="0"/>
              <a:t> of minimum size NMOS device</a:t>
            </a:r>
          </a:p>
          <a:p>
            <a:pPr>
              <a:defRPr/>
            </a:pPr>
            <a:r>
              <a:rPr lang="en-US" dirty="0"/>
              <a:t>C</a:t>
            </a:r>
            <a:r>
              <a:rPr lang="en-US" baseline="-25000" dirty="0"/>
              <a:t>0</a:t>
            </a:r>
            <a:r>
              <a:rPr lang="en-US" dirty="0"/>
              <a:t> = gate capacitance of minimum size NMOS device</a:t>
            </a:r>
          </a:p>
          <a:p>
            <a:pPr>
              <a:defRPr/>
            </a:pPr>
            <a:r>
              <a:rPr lang="en-US" dirty="0"/>
              <a:t>C</a:t>
            </a:r>
            <a:r>
              <a:rPr lang="en-US" baseline="-25000" dirty="0"/>
              <a:t>diff0</a:t>
            </a:r>
            <a:r>
              <a:rPr lang="en-US" dirty="0"/>
              <a:t> = diffusion capacitance of minimum size NMOS device</a:t>
            </a:r>
          </a:p>
          <a:p>
            <a:pPr lvl="1">
              <a:defRPr/>
            </a:pPr>
            <a:r>
              <a:rPr lang="en-US" dirty="0"/>
              <a:t>C</a:t>
            </a:r>
            <a:r>
              <a:rPr lang="en-US" baseline="-25000" dirty="0"/>
              <a:t>diff0</a:t>
            </a:r>
            <a:r>
              <a:rPr lang="en-US" dirty="0"/>
              <a:t> = γC</a:t>
            </a:r>
            <a:r>
              <a:rPr lang="en-US" baseline="-25000" dirty="0"/>
              <a:t>0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733800"/>
            <a:ext cx="3124200" cy="272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6025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2 due </a:t>
            </a:r>
            <a:r>
              <a:rPr lang="en-US" dirty="0">
                <a:solidFill>
                  <a:srgbClr val="FF0000"/>
                </a:solidFill>
              </a:rPr>
              <a:t>tonight @ midnight </a:t>
            </a:r>
          </a:p>
          <a:p>
            <a:pPr lvl="1"/>
            <a:r>
              <a:rPr lang="en-US" dirty="0"/>
              <a:t>Leave time to write the report!</a:t>
            </a:r>
          </a:p>
          <a:p>
            <a:r>
              <a:rPr lang="en-US" dirty="0"/>
              <a:t>Wednesday 11/3 Midterm 2 (next week)</a:t>
            </a:r>
          </a:p>
          <a:p>
            <a:pPr lvl="1"/>
            <a:r>
              <a:rPr lang="en-US" dirty="0"/>
              <a:t>7-9pm DRLB 3C2</a:t>
            </a:r>
          </a:p>
          <a:p>
            <a:pPr lvl="1"/>
            <a:r>
              <a:rPr lang="en-US" dirty="0"/>
              <a:t>Lectures 1-22</a:t>
            </a:r>
          </a:p>
          <a:p>
            <a:pPr lvl="1"/>
            <a:r>
              <a:rPr lang="en-US" dirty="0"/>
              <a:t>Closed note, calculator allowed</a:t>
            </a:r>
          </a:p>
          <a:p>
            <a:pPr lvl="1"/>
            <a:r>
              <a:rPr lang="en-US" dirty="0"/>
              <a:t>All old exams online </a:t>
            </a:r>
          </a:p>
          <a:p>
            <a:pPr lvl="2"/>
            <a:r>
              <a:rPr lang="en-US" dirty="0"/>
              <a:t>focus on 2015-2019 </a:t>
            </a:r>
            <a:r>
              <a:rPr lang="en-US" dirty="0">
                <a:sym typeface="Wingdings" pitchFamily="2" charset="2"/>
              </a:rPr>
              <a:t> taught in person by me</a:t>
            </a:r>
            <a:endParaRPr lang="en-US" dirty="0"/>
          </a:p>
          <a:p>
            <a:pPr lvl="2"/>
            <a:r>
              <a:rPr lang="en-US" dirty="0"/>
              <a:t>Study them!</a:t>
            </a:r>
          </a:p>
          <a:p>
            <a:pPr lvl="1"/>
            <a:r>
              <a:rPr lang="en-US" dirty="0"/>
              <a:t>Felicity review session</a:t>
            </a:r>
          </a:p>
          <a:p>
            <a:pPr lvl="2"/>
            <a:r>
              <a:rPr lang="en-US" dirty="0"/>
              <a:t>Monday 11/1, keep eye on Piazza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60FAC9D-E49D-DF46-90A5-FDFE1A3BC547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20142395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Admin: Midterm 2 Topics (up to </a:t>
            </a:r>
            <a:r>
              <a:rPr lang="en-US" dirty="0" err="1"/>
              <a:t>Lec</a:t>
            </a:r>
            <a:r>
              <a:rPr lang="en-US" dirty="0"/>
              <a:t> 22)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Sizing</a:t>
            </a:r>
          </a:p>
          <a:p>
            <a:r>
              <a:rPr lang="en-US" dirty="0"/>
              <a:t>Tau-model</a:t>
            </a:r>
          </a:p>
          <a:p>
            <a:pPr lvl="1"/>
            <a:r>
              <a:rPr lang="en-US" dirty="0"/>
              <a:t>Estimation and optimization</a:t>
            </a:r>
          </a:p>
          <a:p>
            <a:r>
              <a:rPr lang="en-US" dirty="0"/>
              <a:t>Elmore-delay</a:t>
            </a:r>
          </a:p>
          <a:p>
            <a:pPr lvl="1"/>
            <a:r>
              <a:rPr lang="en-US" dirty="0"/>
              <a:t>Estimation and optimization</a:t>
            </a:r>
          </a:p>
          <a:p>
            <a:r>
              <a:rPr lang="en-US" dirty="0"/>
              <a:t>Energy and power</a:t>
            </a:r>
          </a:p>
          <a:p>
            <a:pPr lvl="1"/>
            <a:r>
              <a:rPr lang="en-US" dirty="0"/>
              <a:t>Estimation and optimization</a:t>
            </a:r>
          </a:p>
          <a:p>
            <a:pPr lvl="1"/>
            <a:r>
              <a:rPr lang="en-US" dirty="0"/>
              <a:t>Dynamic and static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Logic</a:t>
            </a:r>
          </a:p>
          <a:p>
            <a:pPr lvl="1"/>
            <a:r>
              <a:rPr lang="en-US" dirty="0"/>
              <a:t>CMOS</a:t>
            </a:r>
          </a:p>
          <a:p>
            <a:pPr lvl="1"/>
            <a:r>
              <a:rPr lang="en-US" dirty="0" err="1"/>
              <a:t>Ratioed</a:t>
            </a:r>
            <a:endParaRPr lang="en-US" dirty="0"/>
          </a:p>
          <a:p>
            <a:pPr lvl="1"/>
            <a:r>
              <a:rPr lang="en-US" dirty="0"/>
              <a:t>Pass transistor</a:t>
            </a:r>
          </a:p>
          <a:p>
            <a:r>
              <a:rPr lang="en-US" dirty="0"/>
              <a:t>Transistor</a:t>
            </a:r>
          </a:p>
          <a:p>
            <a:pPr lvl="1"/>
            <a:r>
              <a:rPr lang="en-US" dirty="0"/>
              <a:t>Regions of operation</a:t>
            </a:r>
          </a:p>
          <a:p>
            <a:pPr lvl="1"/>
            <a:r>
              <a:rPr lang="en-US" dirty="0"/>
              <a:t>Parasitic Capacitance Model 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CB53B99-41E9-1D40-9677-C9C6BA9CF4B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817166" y="5105400"/>
            <a:ext cx="28938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Garamond"/>
                <a:cs typeface="Garamond"/>
              </a:rPr>
              <a:t>“idea” slides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</p:spTree>
    <p:extLst>
      <p:ext uri="{BB962C8B-B14F-4D97-AF65-F5344CB8AC3E}">
        <p14:creationId xmlns:p14="http://schemas.microsoft.com/office/powerpoint/2010/main" val="1200173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Previously: First Order Delay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For device of width W (multiple of minimum size)</a:t>
            </a:r>
          </a:p>
          <a:p>
            <a:pPr>
              <a:defRPr/>
            </a:pPr>
            <a:r>
              <a:rPr lang="en-US" dirty="0"/>
              <a:t>R</a:t>
            </a:r>
            <a:r>
              <a:rPr lang="en-US" baseline="-25000" dirty="0"/>
              <a:t>ON</a:t>
            </a:r>
            <a:r>
              <a:rPr lang="en-US" dirty="0"/>
              <a:t> = R</a:t>
            </a:r>
            <a:r>
              <a:rPr lang="en-US" baseline="-25000" dirty="0"/>
              <a:t>0</a:t>
            </a:r>
            <a:r>
              <a:rPr lang="en-US" dirty="0"/>
              <a:t>/W</a:t>
            </a:r>
          </a:p>
          <a:p>
            <a:pPr>
              <a:defRPr/>
            </a:pPr>
            <a:r>
              <a:rPr lang="en-US" dirty="0"/>
              <a:t>I</a:t>
            </a:r>
            <a:r>
              <a:rPr lang="en-US" baseline="-25000" dirty="0"/>
              <a:t>D</a:t>
            </a:r>
            <a:r>
              <a:rPr lang="en-US" dirty="0"/>
              <a:t> = W*I</a:t>
            </a:r>
            <a:r>
              <a:rPr lang="en-US" baseline="-25000" dirty="0"/>
              <a:t>0</a:t>
            </a:r>
            <a:endParaRPr lang="en-US" dirty="0"/>
          </a:p>
          <a:p>
            <a:pPr>
              <a:defRPr/>
            </a:pPr>
            <a:r>
              <a:rPr lang="en-US" dirty="0"/>
              <a:t>C</a:t>
            </a:r>
            <a:r>
              <a:rPr lang="en-US" baseline="-25000" dirty="0"/>
              <a:t>G</a:t>
            </a:r>
            <a:r>
              <a:rPr lang="en-US" dirty="0"/>
              <a:t> = W*C</a:t>
            </a:r>
            <a:r>
              <a:rPr lang="en-US" baseline="-25000" dirty="0"/>
              <a:t>0</a:t>
            </a:r>
            <a:endParaRPr lang="en-US" dirty="0"/>
          </a:p>
          <a:p>
            <a:pPr>
              <a:defRPr/>
            </a:pPr>
            <a:r>
              <a:rPr lang="en-US" dirty="0" err="1"/>
              <a:t>C</a:t>
            </a:r>
            <a:r>
              <a:rPr lang="en-US" baseline="-25000" dirty="0" err="1"/>
              <a:t>diff</a:t>
            </a:r>
            <a:r>
              <a:rPr lang="en-US" dirty="0"/>
              <a:t> = W*C</a:t>
            </a:r>
            <a:r>
              <a:rPr lang="en-US" baseline="-25000" dirty="0"/>
              <a:t>diff0</a:t>
            </a:r>
          </a:p>
          <a:p>
            <a:pPr lvl="1">
              <a:defRPr/>
            </a:pPr>
            <a:r>
              <a:rPr lang="en-US" dirty="0" err="1"/>
              <a:t>C</a:t>
            </a:r>
            <a:r>
              <a:rPr lang="en-US" baseline="-25000" dirty="0" err="1"/>
              <a:t>diff</a:t>
            </a:r>
            <a:r>
              <a:rPr lang="en-US" dirty="0"/>
              <a:t> = W*γC</a:t>
            </a:r>
            <a:r>
              <a:rPr lang="en-US" baseline="-25000" dirty="0"/>
              <a:t>0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239000" y="6324600"/>
            <a:ext cx="1905000" cy="457200"/>
          </a:xfrm>
        </p:spPr>
        <p:txBody>
          <a:bodyPr/>
          <a:lstStyle/>
          <a:p>
            <a:fld id="{7723C7D0-C6A6-FA42-AD2B-EF6F0A0E71F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" name="Picture 1" descr="Untitl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657599"/>
            <a:ext cx="3200400" cy="279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96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Unbuffered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Circuit </a:t>
            </a:r>
            <a:r>
              <a:rPr lang="en-US" dirty="0">
                <a:solidFill>
                  <a:srgbClr val="FF6600"/>
                </a:solidFill>
                <a:sym typeface="Wingdings"/>
              </a:rPr>
              <a:t> Delay?</a:t>
            </a:r>
          </a:p>
          <a:p>
            <a:pPr lvl="1"/>
            <a:r>
              <a:rPr lang="en-US" dirty="0">
                <a:solidFill>
                  <a:srgbClr val="FF6600"/>
                </a:solidFill>
                <a:sym typeface="Wingdings"/>
              </a:rPr>
              <a:t>3 stages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3DB8BAF-E0F2-6844-994A-7518A189987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362200"/>
            <a:ext cx="9194800" cy="1982113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7" name="Down Arrow 6"/>
          <p:cNvSpPr/>
          <p:nvPr/>
        </p:nvSpPr>
        <p:spPr bwMode="auto">
          <a:xfrm>
            <a:off x="232833" y="2095500"/>
            <a:ext cx="76200" cy="533400"/>
          </a:xfrm>
          <a:prstGeom prst="downArrow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>
            <a:off x="6781800" y="2209800"/>
            <a:ext cx="76200" cy="533400"/>
          </a:xfrm>
          <a:prstGeom prst="downArrow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30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Unbuffered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Delay as a function of number of stages, k?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3DB8BAF-E0F2-6844-994A-7518A1899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362200"/>
            <a:ext cx="9194800" cy="1982113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DE925A1B-CCE4-8440-81D4-391F6DDAF330}"/>
              </a:ext>
            </a:extLst>
          </p:cNvPr>
          <p:cNvSpPr/>
          <p:nvPr/>
        </p:nvSpPr>
        <p:spPr bwMode="auto">
          <a:xfrm>
            <a:off x="232833" y="2095500"/>
            <a:ext cx="76200" cy="533400"/>
          </a:xfrm>
          <a:prstGeom prst="downArrow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CD6324BF-D092-7F44-BBF5-0EBC42B980C2}"/>
              </a:ext>
            </a:extLst>
          </p:cNvPr>
          <p:cNvSpPr/>
          <p:nvPr/>
        </p:nvSpPr>
        <p:spPr bwMode="auto">
          <a:xfrm>
            <a:off x="6781800" y="2209800"/>
            <a:ext cx="76200" cy="533400"/>
          </a:xfrm>
          <a:prstGeom prst="downArrow">
            <a:avLst/>
          </a:prstGeom>
          <a:solidFill>
            <a:srgbClr val="0000FF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charset="0"/>
              <a:ea typeface="ＭＳ Ｐゴシック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B706D7-1791-084F-9212-6BBCC898A131}"/>
              </a:ext>
            </a:extLst>
          </p:cNvPr>
          <p:cNvSpPr txBox="1"/>
          <p:nvPr/>
        </p:nvSpPr>
        <p:spPr>
          <a:xfrm>
            <a:off x="5181600" y="2905780"/>
            <a:ext cx="47801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7046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CMOS XOR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Delay with </a:t>
            </a:r>
            <a:r>
              <a:rPr lang="en-US" dirty="0" err="1">
                <a:solidFill>
                  <a:srgbClr val="FF6600"/>
                </a:solidFill>
              </a:rPr>
              <a:t>Cdiff</a:t>
            </a:r>
            <a:r>
              <a:rPr lang="en-US" dirty="0">
                <a:solidFill>
                  <a:srgbClr val="FF6600"/>
                </a:solidFill>
              </a:rPr>
              <a:t>&gt;0?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3DB8BAF-E0F2-6844-994A-7518A1899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004391"/>
            <a:ext cx="3669679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- Khanna</a:t>
            </a:r>
          </a:p>
        </p:txBody>
      </p:sp>
    </p:spTree>
    <p:extLst>
      <p:ext uri="{BB962C8B-B14F-4D97-AF65-F5344CB8AC3E}">
        <p14:creationId xmlns:p14="http://schemas.microsoft.com/office/powerpoint/2010/main" val="75720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Two-Input NOR Gate (NOR2)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906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Worst case delay of NOR2?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Minimum size, Loaded with itself</a:t>
            </a:r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sp>
        <p:nvSpPr>
          <p:cNvPr id="38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A2229FE1-4AA8-C74A-B03F-645CC2FBC48A}" type="slidenum">
              <a:rPr lang="en-US"/>
              <a:pPr/>
              <a:t>8</a:t>
            </a:fld>
            <a:endParaRPr lang="en-US"/>
          </a:p>
        </p:txBody>
      </p:sp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20" y="1460314"/>
            <a:ext cx="3369600" cy="3015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3365280" y="2053655"/>
            <a:ext cx="599040" cy="691273"/>
          </a:xfrm>
          <a:prstGeom prst="rect">
            <a:avLst/>
          </a:prstGeom>
          <a:solidFill>
            <a:srgbClr val="FFFFFF"/>
          </a:solidFill>
          <a:ln w="18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486241" y="2775172"/>
            <a:ext cx="815040" cy="434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9803" tIns="64985" rIns="89803" bIns="48983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800">
                <a:latin typeface="Times New Roman" charset="0"/>
              </a:rPr>
              <a:t>F (V</a:t>
            </a:r>
            <a:r>
              <a:rPr lang="en-US" sz="1800" baseline="-33000">
                <a:latin typeface="Times New Roman" charset="0"/>
              </a:rPr>
              <a:t>F</a:t>
            </a:r>
            <a:r>
              <a:rPr lang="en-US" sz="1800">
                <a:latin typeface="Times New Roman" charset="0"/>
              </a:rPr>
              <a:t>)</a:t>
            </a: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751680" y="3110727"/>
            <a:ext cx="385920" cy="1067152"/>
          </a:xfrm>
          <a:prstGeom prst="rect">
            <a:avLst/>
          </a:prstGeom>
          <a:solidFill>
            <a:srgbClr val="FFFFFF"/>
          </a:solidFill>
          <a:ln w="18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2945" tIns="41473" rIns="82945" bIns="41473" anchor="ctr"/>
          <a:lstStyle/>
          <a:p>
            <a:endParaRPr lang="en-US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375840" y="3110727"/>
            <a:ext cx="823680" cy="401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9803" tIns="63385" rIns="89803" bIns="48983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600" dirty="0">
                <a:latin typeface="Times New Roman" charset="0"/>
              </a:rPr>
              <a:t>A (V</a:t>
            </a:r>
            <a:r>
              <a:rPr lang="en-US" sz="1600" baseline="-33000" dirty="0">
                <a:latin typeface="Times New Roman" charset="0"/>
              </a:rPr>
              <a:t>A</a:t>
            </a:r>
            <a:r>
              <a:rPr lang="en-US" sz="1600" dirty="0">
                <a:latin typeface="Times New Roman" charset="0"/>
              </a:rPr>
              <a:t>)</a:t>
            </a: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407520" y="3924412"/>
            <a:ext cx="823680" cy="40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9803" tIns="63385" rIns="89803" bIns="48983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600" dirty="0">
                <a:latin typeface="Times New Roman" charset="0"/>
              </a:rPr>
              <a:t>Z (V</a:t>
            </a:r>
            <a:r>
              <a:rPr lang="en-US" sz="1600" baseline="-33000" dirty="0">
                <a:latin typeface="Times New Roman" charset="0"/>
              </a:rPr>
              <a:t>Z</a:t>
            </a:r>
            <a:r>
              <a:rPr lang="en-US" sz="1600" dirty="0">
                <a:latin typeface="Times New Roman" charset="0"/>
              </a:rPr>
              <a:t>)</a:t>
            </a:r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417600" y="3426120"/>
            <a:ext cx="823680" cy="401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8360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9803" tIns="63385" rIns="89803" bIns="48983"/>
          <a:lstStyle>
            <a:lvl1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1600" dirty="0">
                <a:latin typeface="Times New Roman" charset="0"/>
              </a:rPr>
              <a:t>B (V</a:t>
            </a:r>
            <a:r>
              <a:rPr lang="en-US" sz="1600" baseline="-33000" dirty="0">
                <a:latin typeface="Times New Roman" charset="0"/>
              </a:rPr>
              <a:t>B</a:t>
            </a:r>
            <a:r>
              <a:rPr lang="en-US" sz="1600" dirty="0">
                <a:latin typeface="Times New Roman" charset="0"/>
              </a:rPr>
              <a:t>)</a:t>
            </a:r>
          </a:p>
        </p:txBody>
      </p:sp>
      <p:pic>
        <p:nvPicPr>
          <p:cNvPr id="50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1676400"/>
            <a:ext cx="2803799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6275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NOR2 Transfer Curve</a:t>
            </a:r>
          </a:p>
        </p:txBody>
      </p:sp>
      <p:sp>
        <p:nvSpPr>
          <p:cNvPr id="2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fld id="{DD7394B6-512C-0D4C-B361-719DEEBC4DBA}" type="slidenum">
              <a:rPr lang="en-US"/>
              <a:pPr/>
              <a:t>9</a:t>
            </a:fld>
            <a:endParaRPr lang="en-US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21440" y="4877792"/>
            <a:ext cx="3674880" cy="372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2000">
                <a:solidFill>
                  <a:srgbClr val="008000"/>
                </a:solidFill>
                <a:latin typeface="Times New Roman" charset="0"/>
              </a:rPr>
              <a:t>3 VTC Cases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45120" y="5184545"/>
            <a:ext cx="4855680" cy="1189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pPr algn="l"/>
            <a:r>
              <a:rPr lang="en-US" sz="2000" dirty="0">
                <a:solidFill>
                  <a:srgbClr val="800000"/>
                </a:solidFill>
                <a:latin typeface="Times New Roman" charset="0"/>
              </a:rPr>
              <a:t>V</a:t>
            </a:r>
            <a:r>
              <a:rPr lang="en-US" sz="2000" baseline="-33000" dirty="0">
                <a:solidFill>
                  <a:srgbClr val="800000"/>
                </a:solidFill>
                <a:latin typeface="Times New Roman" charset="0"/>
              </a:rPr>
              <a:t>1</a:t>
            </a:r>
            <a:r>
              <a:rPr lang="en-US" sz="2000" dirty="0">
                <a:solidFill>
                  <a:srgbClr val="800000"/>
                </a:solidFill>
                <a:latin typeface="Times New Roman" charset="0"/>
              </a:rPr>
              <a:t> = 0 V; V</a:t>
            </a:r>
            <a:r>
              <a:rPr lang="en-US" sz="2000" baseline="-33000" dirty="0">
                <a:solidFill>
                  <a:srgbClr val="800000"/>
                </a:solidFill>
                <a:latin typeface="Times New Roman" charset="0"/>
              </a:rPr>
              <a:t>2</a:t>
            </a:r>
            <a:r>
              <a:rPr lang="en-US" sz="2000" dirty="0">
                <a:solidFill>
                  <a:srgbClr val="800000"/>
                </a:solidFill>
                <a:latin typeface="Times New Roman" charset="0"/>
              </a:rPr>
              <a:t> = 0 → V</a:t>
            </a:r>
            <a:r>
              <a:rPr lang="en-US" sz="2000" baseline="-33000" dirty="0">
                <a:solidFill>
                  <a:srgbClr val="800000"/>
                </a:solidFill>
                <a:latin typeface="Times New Roman" charset="0"/>
              </a:rPr>
              <a:t>DD</a:t>
            </a:r>
            <a:r>
              <a:rPr lang="en-US" sz="2000" dirty="0">
                <a:solidFill>
                  <a:srgbClr val="800000"/>
                </a:solidFill>
                <a:latin typeface="Times New Roman" charset="0"/>
              </a:rPr>
              <a:t> </a:t>
            </a:r>
          </a:p>
          <a:p>
            <a:pPr algn="l"/>
            <a:r>
              <a:rPr lang="en-US" sz="2000" dirty="0">
                <a:solidFill>
                  <a:srgbClr val="800000"/>
                </a:solidFill>
                <a:latin typeface="Times New Roman" charset="0"/>
              </a:rPr>
              <a:t>V</a:t>
            </a:r>
            <a:r>
              <a:rPr lang="en-US" sz="2000" baseline="-33000" dirty="0">
                <a:solidFill>
                  <a:srgbClr val="800000"/>
                </a:solidFill>
                <a:latin typeface="Times New Roman" charset="0"/>
              </a:rPr>
              <a:t>1</a:t>
            </a:r>
            <a:r>
              <a:rPr lang="en-US" sz="2000" dirty="0">
                <a:solidFill>
                  <a:srgbClr val="800000"/>
                </a:solidFill>
                <a:latin typeface="Times New Roman" charset="0"/>
              </a:rPr>
              <a:t> = 0 → V</a:t>
            </a:r>
            <a:r>
              <a:rPr lang="en-US" sz="2000" baseline="-33000" dirty="0">
                <a:solidFill>
                  <a:srgbClr val="800000"/>
                </a:solidFill>
                <a:latin typeface="Times New Roman" charset="0"/>
              </a:rPr>
              <a:t>DD</a:t>
            </a:r>
            <a:r>
              <a:rPr lang="en-US" sz="2000" dirty="0">
                <a:solidFill>
                  <a:srgbClr val="800000"/>
                </a:solidFill>
                <a:latin typeface="Times New Roman" charset="0"/>
              </a:rPr>
              <a:t>; V</a:t>
            </a:r>
            <a:r>
              <a:rPr lang="en-US" sz="2000" baseline="-33000" dirty="0">
                <a:solidFill>
                  <a:srgbClr val="800000"/>
                </a:solidFill>
                <a:latin typeface="Times New Roman" charset="0"/>
              </a:rPr>
              <a:t>2</a:t>
            </a:r>
            <a:r>
              <a:rPr lang="en-US" sz="2000" dirty="0">
                <a:solidFill>
                  <a:srgbClr val="800000"/>
                </a:solidFill>
                <a:latin typeface="Times New Roman" charset="0"/>
              </a:rPr>
              <a:t> = 0</a:t>
            </a:r>
          </a:p>
          <a:p>
            <a:pPr algn="l"/>
            <a:r>
              <a:rPr lang="en-US" sz="2000" dirty="0">
                <a:solidFill>
                  <a:srgbClr val="0000FF"/>
                </a:solidFill>
                <a:latin typeface="Times New Roman" charset="0"/>
              </a:rPr>
              <a:t>V</a:t>
            </a:r>
            <a:r>
              <a:rPr lang="en-US" sz="2000" baseline="-33000" dirty="0">
                <a:solidFill>
                  <a:srgbClr val="0000FF"/>
                </a:solidFill>
                <a:latin typeface="Times New Roman" charset="0"/>
              </a:rPr>
              <a:t>1</a:t>
            </a:r>
            <a:r>
              <a:rPr lang="en-US" sz="2000" dirty="0">
                <a:solidFill>
                  <a:srgbClr val="0000FF"/>
                </a:solidFill>
                <a:latin typeface="Times New Roman" charset="0"/>
              </a:rPr>
              <a:t> and V</a:t>
            </a:r>
            <a:r>
              <a:rPr lang="en-US" sz="2000" baseline="-33000" dirty="0">
                <a:solidFill>
                  <a:srgbClr val="0000FF"/>
                </a:solidFill>
                <a:latin typeface="Times New Roman" charset="0"/>
              </a:rPr>
              <a:t>2</a:t>
            </a:r>
            <a:r>
              <a:rPr lang="en-US" sz="2000" dirty="0">
                <a:solidFill>
                  <a:srgbClr val="0000FF"/>
                </a:solidFill>
                <a:latin typeface="Times New Roman" charset="0"/>
              </a:rPr>
              <a:t> = 0 → V</a:t>
            </a:r>
            <a:r>
              <a:rPr lang="en-US" sz="2000" baseline="-33000" dirty="0">
                <a:solidFill>
                  <a:srgbClr val="0000FF"/>
                </a:solidFill>
                <a:latin typeface="Times New Roman" charset="0"/>
              </a:rPr>
              <a:t>DD</a:t>
            </a:r>
            <a:r>
              <a:rPr lang="en-US" sz="2000" dirty="0">
                <a:solidFill>
                  <a:srgbClr val="0000FF"/>
                </a:solidFill>
                <a:latin typeface="Times New Roman" charset="0"/>
              </a:rPr>
              <a:t> simultaneously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648200" y="1295400"/>
            <a:ext cx="3860640" cy="3486607"/>
            <a:chOff x="5129280" y="1719540"/>
            <a:chExt cx="3860640" cy="3486607"/>
          </a:xfrm>
        </p:grpSpPr>
        <p:pic>
          <p:nvPicPr>
            <p:cNvPr id="29702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6320" y="1719540"/>
              <a:ext cx="3693600" cy="34866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381280" y="1826112"/>
              <a:ext cx="776160" cy="295231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5588641" y="1804511"/>
              <a:ext cx="699840" cy="485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1639" tIns="60021" rIns="81639" bIns="40820"/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5pPr>
              <a:lvl6pPr marL="25146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6pPr>
              <a:lvl7pPr marL="29718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7pPr>
              <a:lvl8pPr marL="34290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8pPr>
              <a:lvl9pPr marL="38862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V</a:t>
              </a:r>
              <a:r>
                <a:rPr lang="en-US" sz="2000" baseline="-33000">
                  <a:latin typeface="Times New Roman" charset="0"/>
                </a:rPr>
                <a:t>out</a:t>
              </a:r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8136001" y="4627207"/>
              <a:ext cx="666720" cy="383080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29706" name="Text Box 10"/>
            <p:cNvSpPr txBox="1">
              <a:spLocks noChangeArrowheads="1"/>
            </p:cNvSpPr>
            <p:nvPr/>
          </p:nvSpPr>
          <p:spPr bwMode="auto">
            <a:xfrm>
              <a:off x="8125921" y="4582561"/>
              <a:ext cx="699840" cy="485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1639" tIns="60021" rIns="81639" bIns="40820"/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5pPr>
              <a:lvl6pPr marL="25146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6pPr>
              <a:lvl7pPr marL="29718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7pPr>
              <a:lvl8pPr marL="34290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8pPr>
              <a:lvl9pPr marL="38862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V</a:t>
              </a:r>
              <a:r>
                <a:rPr lang="en-US" sz="2000" baseline="-33000">
                  <a:latin typeface="Times New Roman" charset="0"/>
                </a:rPr>
                <a:t>in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5598720" y="4856190"/>
              <a:ext cx="328320" cy="306753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5500801" y="4648809"/>
              <a:ext cx="361440" cy="400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1639" tIns="60021" rIns="81639" bIns="40820"/>
            <a:lstStyle/>
            <a:p>
              <a:r>
                <a:rPr lang="en-US" sz="2000" dirty="0">
                  <a:solidFill>
                    <a:srgbClr val="000000"/>
                  </a:solidFill>
                  <a:latin typeface="Times New Roman" charset="0"/>
                </a:rPr>
                <a:t>0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741281" y="3663745"/>
              <a:ext cx="918720" cy="447887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29710" name="Text Box 14"/>
            <p:cNvSpPr txBox="1">
              <a:spLocks noChangeArrowheads="1"/>
            </p:cNvSpPr>
            <p:nvPr/>
          </p:nvSpPr>
          <p:spPr bwMode="auto">
            <a:xfrm>
              <a:off x="5250241" y="3620541"/>
              <a:ext cx="1553760" cy="6135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1639" tIns="56821" rIns="81639" bIns="40820"/>
            <a:lstStyle>
              <a:lvl1pPr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1pPr>
              <a:lvl2pPr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2pPr>
              <a:lvl3pPr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3pPr>
              <a:lvl4pPr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4pPr>
              <a:lvl5pPr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5pPr>
              <a:lvl6pPr marL="25146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6pPr>
              <a:lvl7pPr marL="29718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7pPr>
              <a:lvl8pPr marL="34290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8pPr>
              <a:lvl9pPr marL="38862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  <a:tab pos="14478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9pPr>
            </a:lstStyle>
            <a:p>
              <a:pPr algn="ctr"/>
              <a:r>
                <a:rPr lang="en-US" sz="1800">
                  <a:solidFill>
                    <a:srgbClr val="0000FF"/>
                  </a:solidFill>
                  <a:latin typeface="Times New Roman" charset="0"/>
                </a:rPr>
                <a:t>simultaneous switching</a:t>
              </a:r>
            </a:p>
          </p:txBody>
        </p:sp>
        <p:sp>
          <p:nvSpPr>
            <p:cNvPr id="29711" name="Line 15"/>
            <p:cNvSpPr>
              <a:spLocks noChangeShapeType="1"/>
            </p:cNvSpPr>
            <p:nvPr/>
          </p:nvSpPr>
          <p:spPr bwMode="auto">
            <a:xfrm flipV="1">
              <a:off x="6300001" y="3269144"/>
              <a:ext cx="295200" cy="440686"/>
            </a:xfrm>
            <a:prstGeom prst="line">
              <a:avLst/>
            </a:prstGeom>
            <a:noFill/>
            <a:ln w="9525" cap="flat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29712" name="Rectangle 16"/>
            <p:cNvSpPr>
              <a:spLocks noChangeArrowheads="1"/>
            </p:cNvSpPr>
            <p:nvPr/>
          </p:nvSpPr>
          <p:spPr bwMode="auto">
            <a:xfrm>
              <a:off x="6704640" y="3270584"/>
              <a:ext cx="262080" cy="142575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29713" name="Line 17"/>
            <p:cNvSpPr>
              <a:spLocks noChangeShapeType="1"/>
            </p:cNvSpPr>
            <p:nvPr/>
          </p:nvSpPr>
          <p:spPr bwMode="auto">
            <a:xfrm flipH="1" flipV="1">
              <a:off x="6769440" y="3202896"/>
              <a:ext cx="46080" cy="288030"/>
            </a:xfrm>
            <a:prstGeom prst="line">
              <a:avLst/>
            </a:prstGeom>
            <a:noFill/>
            <a:ln w="18360" cap="flat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29714" name="Line 18"/>
            <p:cNvSpPr>
              <a:spLocks noChangeShapeType="1"/>
            </p:cNvSpPr>
            <p:nvPr/>
          </p:nvSpPr>
          <p:spPr bwMode="auto">
            <a:xfrm flipH="1" flipV="1">
              <a:off x="6867361" y="3236021"/>
              <a:ext cx="24480" cy="221783"/>
            </a:xfrm>
            <a:prstGeom prst="line">
              <a:avLst/>
            </a:prstGeom>
            <a:noFill/>
            <a:ln w="18360" cap="flat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29715" name="Oval 19"/>
            <p:cNvSpPr>
              <a:spLocks noChangeArrowheads="1"/>
            </p:cNvSpPr>
            <p:nvPr/>
          </p:nvSpPr>
          <p:spPr bwMode="auto">
            <a:xfrm>
              <a:off x="6704641" y="3270584"/>
              <a:ext cx="252000" cy="131053"/>
            </a:xfrm>
            <a:prstGeom prst="ellipse">
              <a:avLst/>
            </a:prstGeom>
            <a:noFill/>
            <a:ln w="18360" cap="flat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29716" name="Rectangle 20"/>
            <p:cNvSpPr>
              <a:spLocks noChangeArrowheads="1"/>
            </p:cNvSpPr>
            <p:nvPr/>
          </p:nvSpPr>
          <p:spPr bwMode="auto">
            <a:xfrm>
              <a:off x="6999841" y="3063202"/>
              <a:ext cx="853920" cy="535736"/>
            </a:xfrm>
            <a:prstGeom prst="rect">
              <a:avLst/>
            </a:prstGeom>
            <a:solidFill>
              <a:srgbClr val="FFFFFF"/>
            </a:solidFill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82945" tIns="41473" rIns="82945" bIns="41473" anchor="ctr"/>
            <a:lstStyle/>
            <a:p>
              <a:endParaRPr lang="en-US"/>
            </a:p>
          </p:txBody>
        </p:sp>
        <p:sp>
          <p:nvSpPr>
            <p:cNvPr id="29717" name="Text Box 21"/>
            <p:cNvSpPr txBox="1">
              <a:spLocks noChangeArrowheads="1"/>
            </p:cNvSpPr>
            <p:nvPr/>
          </p:nvSpPr>
          <p:spPr bwMode="auto">
            <a:xfrm>
              <a:off x="7031520" y="2766531"/>
              <a:ext cx="1180800" cy="953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1639" tIns="58421" rIns="81639" bIns="40820"/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5pPr>
              <a:lvl6pPr marL="25146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6pPr>
              <a:lvl7pPr marL="29718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7pPr>
              <a:lvl8pPr marL="34290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8pPr>
              <a:lvl9pPr marL="38862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9pPr>
            </a:lstStyle>
            <a:p>
              <a:pPr algn="ctr"/>
              <a:r>
                <a:rPr lang="en-US" sz="2000">
                  <a:solidFill>
                    <a:srgbClr val="800000"/>
                  </a:solidFill>
                  <a:latin typeface="Times New Roman" charset="0"/>
                </a:rPr>
                <a:t>only one input switches</a:t>
              </a:r>
            </a:p>
          </p:txBody>
        </p:sp>
        <p:sp>
          <p:nvSpPr>
            <p:cNvPr id="29718" name="Line 22"/>
            <p:cNvSpPr>
              <a:spLocks noChangeShapeType="1"/>
            </p:cNvSpPr>
            <p:nvPr/>
          </p:nvSpPr>
          <p:spPr bwMode="auto">
            <a:xfrm flipH="1">
              <a:off x="6932160" y="3248981"/>
              <a:ext cx="276480" cy="76328"/>
            </a:xfrm>
            <a:prstGeom prst="line">
              <a:avLst/>
            </a:prstGeom>
            <a:noFill/>
            <a:ln w="9525" cap="flat">
              <a:solidFill>
                <a:srgbClr val="8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2945" tIns="41473" rIns="82945" bIns="41473"/>
            <a:lstStyle/>
            <a:p>
              <a:endParaRPr lang="en-US"/>
            </a:p>
          </p:txBody>
        </p:sp>
        <p:sp>
          <p:nvSpPr>
            <p:cNvPr id="29719" name="Text Box 23"/>
            <p:cNvSpPr txBox="1">
              <a:spLocks noChangeArrowheads="1"/>
            </p:cNvSpPr>
            <p:nvPr/>
          </p:nvSpPr>
          <p:spPr bwMode="auto">
            <a:xfrm>
              <a:off x="5129280" y="2275439"/>
              <a:ext cx="699840" cy="485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 cap="flat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81639" tIns="60021" rIns="81639" bIns="40820"/>
            <a:lstStyle>
              <a:lvl1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1pPr>
              <a:lvl2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2pPr>
              <a:lvl3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3pPr>
              <a:lvl4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4pPr>
              <a:lvl5pPr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5pPr>
              <a:lvl6pPr marL="25146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6pPr>
              <a:lvl7pPr marL="29718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7pPr>
              <a:lvl8pPr marL="34290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8pPr>
              <a:lvl9pPr marL="3886200" indent="-22860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charset="0"/>
                <a:tabLst>
                  <a:tab pos="723900" algn="l"/>
                </a:tabLst>
                <a:defRPr>
                  <a:solidFill>
                    <a:srgbClr val="000000"/>
                  </a:solidFill>
                  <a:latin typeface="Arial" charset="0"/>
                  <a:ea typeface="ＭＳ Ｐゴシック" charset="0"/>
                  <a:cs typeface="MS Gothic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V</a:t>
              </a:r>
              <a:r>
                <a:rPr lang="en-US" sz="2000" baseline="-33000">
                  <a:latin typeface="Times New Roman" charset="0"/>
                </a:rPr>
                <a:t>DD</a:t>
              </a:r>
            </a:p>
          </p:txBody>
        </p:sp>
      </p:grp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029200" y="5029200"/>
            <a:ext cx="3566880" cy="728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58421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MS Gothic" charset="0"/>
              </a:defRPr>
            </a:lvl9pPr>
          </a:lstStyle>
          <a:p>
            <a:r>
              <a:rPr lang="en-US" sz="2000" dirty="0">
                <a:latin typeface="Times New Roman" charset="0"/>
              </a:rPr>
              <a:t>Switching Threshold Voltage: </a:t>
            </a:r>
          </a:p>
          <a:p>
            <a:r>
              <a:rPr lang="en-US" sz="2000" dirty="0">
                <a:latin typeface="Times New Roman" charset="0"/>
              </a:rPr>
              <a:t>     V</a:t>
            </a:r>
            <a:r>
              <a:rPr lang="en-US" sz="2000" baseline="-33000" dirty="0">
                <a:latin typeface="Times New Roman" charset="0"/>
              </a:rPr>
              <a:t>1</a:t>
            </a:r>
            <a:r>
              <a:rPr lang="en-US" sz="2000" dirty="0">
                <a:latin typeface="Times New Roman" charset="0"/>
              </a:rPr>
              <a:t> = V</a:t>
            </a:r>
            <a:r>
              <a:rPr lang="en-US" sz="2000" baseline="-33000" dirty="0">
                <a:latin typeface="Times New Roman" charset="0"/>
              </a:rPr>
              <a:t>2</a:t>
            </a:r>
            <a:r>
              <a:rPr lang="en-US" sz="2000" dirty="0">
                <a:latin typeface="Times New Roman" charset="0"/>
              </a:rPr>
              <a:t> = </a:t>
            </a:r>
            <a:r>
              <a:rPr lang="en-US" sz="2000" dirty="0" err="1">
                <a:latin typeface="Times New Roman" charset="0"/>
              </a:rPr>
              <a:t>V</a:t>
            </a:r>
            <a:r>
              <a:rPr lang="en-US" sz="2000" baseline="-33000" dirty="0" err="1">
                <a:latin typeface="Times New Roman" charset="0"/>
              </a:rPr>
              <a:t>out</a:t>
            </a:r>
            <a:r>
              <a:rPr lang="en-US" sz="2000" dirty="0">
                <a:latin typeface="Times New Roman" charset="0"/>
              </a:rPr>
              <a:t> = </a:t>
            </a:r>
            <a:r>
              <a:rPr lang="en-US" sz="2000" dirty="0" err="1">
                <a:latin typeface="Times New Roman" charset="0"/>
              </a:rPr>
              <a:t>V</a:t>
            </a:r>
            <a:r>
              <a:rPr lang="en-US" sz="2000" baseline="-33000" dirty="0" err="1">
                <a:latin typeface="Times New Roman" charset="0"/>
              </a:rPr>
              <a:t>t</a:t>
            </a:r>
            <a:endParaRPr lang="en-US" sz="2000" baseline="-33000" dirty="0">
              <a:latin typeface="Times New Roman" charset="0"/>
            </a:endParaRPr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24600"/>
            <a:ext cx="4953000" cy="457200"/>
          </a:xfrm>
        </p:spPr>
        <p:txBody>
          <a:bodyPr/>
          <a:lstStyle/>
          <a:p>
            <a:r>
              <a:rPr lang="en-US" altLang="ko-KR" dirty="0"/>
              <a:t>Penn ESE 370 Fall </a:t>
            </a:r>
            <a:r>
              <a:rPr lang="is-IS" altLang="ko-KR" dirty="0"/>
              <a:t>2021</a:t>
            </a:r>
            <a:r>
              <a:rPr lang="en-US" altLang="ko-KR" dirty="0"/>
              <a:t> – Khanna</a:t>
            </a:r>
          </a:p>
        </p:txBody>
      </p:sp>
      <p:pic>
        <p:nvPicPr>
          <p:cNvPr id="33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1295400"/>
            <a:ext cx="2803799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1977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nn">
  <a:themeElements>
    <a:clrScheme name="Blank Presentatio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ank Presentation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Penn.potx</Template>
  <TotalTime>56094</TotalTime>
  <Words>1597</Words>
  <Application>Microsoft Macintosh PowerPoint</Application>
  <PresentationFormat>On-screen Show (4:3)</PresentationFormat>
  <Paragraphs>466</Paragraphs>
  <Slides>31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Garamond</vt:lpstr>
      <vt:lpstr>Symbol</vt:lpstr>
      <vt:lpstr>Tahoma</vt:lpstr>
      <vt:lpstr>Times</vt:lpstr>
      <vt:lpstr>Times New Roman</vt:lpstr>
      <vt:lpstr>Wingdings</vt:lpstr>
      <vt:lpstr>Penn</vt:lpstr>
      <vt:lpstr>PowerPoint Presentation</vt:lpstr>
      <vt:lpstr>Lecture Outline</vt:lpstr>
      <vt:lpstr>Previously: First Order Delay</vt:lpstr>
      <vt:lpstr>Previously: First Order Delay</vt:lpstr>
      <vt:lpstr>Unbuffered </vt:lpstr>
      <vt:lpstr>Unbuffered </vt:lpstr>
      <vt:lpstr>CMOS XOR</vt:lpstr>
      <vt:lpstr>Review: Two-Input NOR Gate (NOR2)</vt:lpstr>
      <vt:lpstr>NOR2 Transfer Curve</vt:lpstr>
      <vt:lpstr>NOR2 Delay (preclass 1)</vt:lpstr>
      <vt:lpstr>NOR2 Delay</vt:lpstr>
      <vt:lpstr>NOR2 Delay</vt:lpstr>
      <vt:lpstr>NOR2 Delay</vt:lpstr>
      <vt:lpstr>NOR2 Delay</vt:lpstr>
      <vt:lpstr>NOR2 Delay</vt:lpstr>
      <vt:lpstr>NOR2 Delay</vt:lpstr>
      <vt:lpstr>NOR2 Delay</vt:lpstr>
      <vt:lpstr>NOR2 Delay</vt:lpstr>
      <vt:lpstr>NOR2 Delay</vt:lpstr>
      <vt:lpstr>NOR2 Delay</vt:lpstr>
      <vt:lpstr>NAND2 Delay (preclass 2)</vt:lpstr>
      <vt:lpstr>Parasitic Caps for NAND2 (worst case)</vt:lpstr>
      <vt:lpstr>Parasitic Caps for NAND2 (worst case)</vt:lpstr>
      <vt:lpstr>Parasitic Caps for NAND2 (worst case)</vt:lpstr>
      <vt:lpstr>Parasitic Caps for NAND2 (worst case)</vt:lpstr>
      <vt:lpstr>Parasitic Caps for NAND2 (worst case)</vt:lpstr>
      <vt:lpstr>CMOS XOR</vt:lpstr>
      <vt:lpstr>Logic Types</vt:lpstr>
      <vt:lpstr>Idea</vt:lpstr>
      <vt:lpstr>Admin</vt:lpstr>
      <vt:lpstr>Admin: Midterm 2 Topics (up to Lec 22)</vt:lpstr>
    </vt:vector>
  </TitlesOfParts>
  <Company>MIT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Stojanovic</dc:creator>
  <cp:lastModifiedBy>Khanna, Tania</cp:lastModifiedBy>
  <cp:revision>2418</cp:revision>
  <cp:lastPrinted>2020-10-28T15:54:06Z</cp:lastPrinted>
  <dcterms:created xsi:type="dcterms:W3CDTF">2001-05-14T03:33:13Z</dcterms:created>
  <dcterms:modified xsi:type="dcterms:W3CDTF">2021-10-29T12:47:04Z</dcterms:modified>
</cp:coreProperties>
</file>