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67"/>
  </p:notesMasterIdLst>
  <p:handoutMasterIdLst>
    <p:handoutMasterId r:id="rId68"/>
  </p:handoutMasterIdLst>
  <p:sldIdLst>
    <p:sldId id="345" r:id="rId2"/>
    <p:sldId id="259" r:id="rId3"/>
    <p:sldId id="260" r:id="rId4"/>
    <p:sldId id="321" r:id="rId5"/>
    <p:sldId id="322" r:id="rId6"/>
    <p:sldId id="261" r:id="rId7"/>
    <p:sldId id="262" r:id="rId8"/>
    <p:sldId id="263" r:id="rId9"/>
    <p:sldId id="315" r:id="rId10"/>
    <p:sldId id="264" r:id="rId11"/>
    <p:sldId id="330" r:id="rId12"/>
    <p:sldId id="266" r:id="rId13"/>
    <p:sldId id="267" r:id="rId14"/>
    <p:sldId id="268" r:id="rId15"/>
    <p:sldId id="269" r:id="rId16"/>
    <p:sldId id="270" r:id="rId17"/>
    <p:sldId id="346" r:id="rId18"/>
    <p:sldId id="272" r:id="rId19"/>
    <p:sldId id="273" r:id="rId20"/>
    <p:sldId id="274" r:id="rId21"/>
    <p:sldId id="347" r:id="rId22"/>
    <p:sldId id="340" r:id="rId23"/>
    <p:sldId id="275" r:id="rId24"/>
    <p:sldId id="317" r:id="rId25"/>
    <p:sldId id="279" r:id="rId26"/>
    <p:sldId id="281" r:id="rId27"/>
    <p:sldId id="356" r:id="rId28"/>
    <p:sldId id="282" r:id="rId29"/>
    <p:sldId id="284" r:id="rId30"/>
    <p:sldId id="323" r:id="rId31"/>
    <p:sldId id="286" r:id="rId32"/>
    <p:sldId id="349" r:id="rId33"/>
    <p:sldId id="288" r:id="rId34"/>
    <p:sldId id="324" r:id="rId35"/>
    <p:sldId id="290" r:id="rId36"/>
    <p:sldId id="341" r:id="rId37"/>
    <p:sldId id="1320" r:id="rId38"/>
    <p:sldId id="328" r:id="rId39"/>
    <p:sldId id="292" r:id="rId40"/>
    <p:sldId id="357" r:id="rId41"/>
    <p:sldId id="326" r:id="rId42"/>
    <p:sldId id="293" r:id="rId43"/>
    <p:sldId id="294" r:id="rId44"/>
    <p:sldId id="327" r:id="rId45"/>
    <p:sldId id="297" r:id="rId46"/>
    <p:sldId id="358" r:id="rId47"/>
    <p:sldId id="298" r:id="rId48"/>
    <p:sldId id="351" r:id="rId49"/>
    <p:sldId id="352" r:id="rId50"/>
    <p:sldId id="350" r:id="rId51"/>
    <p:sldId id="331" r:id="rId52"/>
    <p:sldId id="299" r:id="rId53"/>
    <p:sldId id="300" r:id="rId54"/>
    <p:sldId id="1321" r:id="rId55"/>
    <p:sldId id="302" r:id="rId56"/>
    <p:sldId id="303" r:id="rId57"/>
    <p:sldId id="304" r:id="rId58"/>
    <p:sldId id="306" r:id="rId59"/>
    <p:sldId id="342" r:id="rId60"/>
    <p:sldId id="308" r:id="rId61"/>
    <p:sldId id="309" r:id="rId62"/>
    <p:sldId id="343" r:id="rId63"/>
    <p:sldId id="310" r:id="rId64"/>
    <p:sldId id="320" r:id="rId65"/>
    <p:sldId id="278" r:id="rId66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600"/>
    <a:srgbClr val="0000FF"/>
    <a:srgbClr val="5F5F5F"/>
    <a:srgbClr val="808080"/>
    <a:srgbClr val="080808"/>
    <a:srgbClr val="FF0000"/>
    <a:srgbClr val="B2B2B2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6" autoAdjust="0"/>
    <p:restoredTop sz="87043" autoAdjust="0"/>
  </p:normalViewPr>
  <p:slideViewPr>
    <p:cSldViewPr>
      <p:cViewPr varScale="1">
        <p:scale>
          <a:sx n="93" d="100"/>
          <a:sy n="93" d="100"/>
        </p:scale>
        <p:origin x="928" y="20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:upenn:courses:ese370:fall2011:lectures:day23_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:upenn:courses:ese370:fall2011:lectures:day23_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:upenn:courses:ese370:fall2011:lectures:day23_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:upenn:courses:ese370:fall2011:lectures:day23_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:upenn:courses:ese370:fall2011:lectures:day23_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:upenn:courses:ese370:fall2011:lectures:day23_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:upenn:courses:ese370:fall2011:lectures:day23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Delay vs. Number</a:t>
            </a:r>
            <a:r>
              <a:rPr lang="en-US" sz="2400" baseline="0" dirty="0"/>
              <a:t> of Stages</a:t>
            </a:r>
            <a:endParaRPr lang="en-US" sz="24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/>
          </c:spPr>
          <c:marker>
            <c:symbol val="none"/>
          </c:marker>
          <c:val>
            <c:numRef>
              <c:f>Sheet1!$C$4:$C$15</c:f>
              <c:numCache>
                <c:formatCode>General</c:formatCode>
                <c:ptCount val="12"/>
                <c:pt idx="0">
                  <c:v>400.00000000000023</c:v>
                </c:pt>
                <c:pt idx="1">
                  <c:v>129.26608140191311</c:v>
                </c:pt>
                <c:pt idx="2">
                  <c:v>80.000000000000014</c:v>
                </c:pt>
                <c:pt idx="3">
                  <c:v>63.095734448019343</c:v>
                </c:pt>
                <c:pt idx="4">
                  <c:v>55.699066003353337</c:v>
                </c:pt>
                <c:pt idx="5">
                  <c:v>52.18631208440916</c:v>
                </c:pt>
                <c:pt idx="6">
                  <c:v>50.596442562694072</c:v>
                </c:pt>
                <c:pt idx="7">
                  <c:v>50.086069239728239</c:v>
                </c:pt>
                <c:pt idx="8">
                  <c:v>50.237728630191612</c:v>
                </c:pt>
                <c:pt idx="9">
                  <c:v>50.822853401829533</c:v>
                </c:pt>
                <c:pt idx="10">
                  <c:v>51.706432560765208</c:v>
                </c:pt>
                <c:pt idx="11">
                  <c:v>52.803858143523129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21-234A-8380-A05F433FF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8078104"/>
        <c:axId val="-2087541768"/>
      </c:lineChart>
      <c:catAx>
        <c:axId val="-2138078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Stages (k)</a:t>
                </a:r>
              </a:p>
            </c:rich>
          </c:tx>
          <c:overlay val="0"/>
        </c:title>
        <c:majorTickMark val="out"/>
        <c:minorTickMark val="none"/>
        <c:tickLblPos val="nextTo"/>
        <c:crossAx val="-2087541768"/>
        <c:crosses val="autoZero"/>
        <c:auto val="1"/>
        <c:lblAlgn val="ctr"/>
        <c:lblOffset val="100"/>
        <c:noMultiLvlLbl val="0"/>
      </c:catAx>
      <c:valAx>
        <c:axId val="-2087541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Delay (</a:t>
                </a:r>
                <a:r>
                  <a:rPr lang="en-US" sz="2400" b="1" i="0" u="none" strike="noStrike" baseline="0" dirty="0">
                    <a:effectLst/>
                    <a:latin typeface="Symbol" charset="2"/>
                    <a:cs typeface="Symbol" charset="2"/>
                  </a:rPr>
                  <a:t>t</a:t>
                </a:r>
                <a:r>
                  <a:rPr lang="en-US" sz="2400" b="1" i="0" u="none" strike="noStrike" baseline="0" dirty="0"/>
                  <a:t> units)</a:t>
                </a:r>
                <a:endParaRPr lang="en-US" sz="2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8078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Delay vs. Number of Stages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3500"/>
          </c:spPr>
          <c:marker>
            <c:symbol val="none"/>
          </c:marker>
          <c:val>
            <c:numRef>
              <c:f>Sheet1!$C$4:$C$15</c:f>
              <c:numCache>
                <c:formatCode>General</c:formatCode>
                <c:ptCount val="12"/>
                <c:pt idx="0">
                  <c:v>400.00000000000023</c:v>
                </c:pt>
                <c:pt idx="1">
                  <c:v>129.26608140191311</c:v>
                </c:pt>
                <c:pt idx="2">
                  <c:v>80.000000000000014</c:v>
                </c:pt>
                <c:pt idx="3">
                  <c:v>63.095734448019343</c:v>
                </c:pt>
                <c:pt idx="4">
                  <c:v>55.699066003353337</c:v>
                </c:pt>
                <c:pt idx="5">
                  <c:v>52.18631208440916</c:v>
                </c:pt>
                <c:pt idx="6">
                  <c:v>50.596442562694072</c:v>
                </c:pt>
                <c:pt idx="7">
                  <c:v>50.086069239728239</c:v>
                </c:pt>
                <c:pt idx="8">
                  <c:v>50.237728630191612</c:v>
                </c:pt>
                <c:pt idx="9">
                  <c:v>50.822853401829533</c:v>
                </c:pt>
                <c:pt idx="10">
                  <c:v>51.706432560765208</c:v>
                </c:pt>
                <c:pt idx="11">
                  <c:v>52.803858143523129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38-A941-A30A-1ADC2B3D9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6298376"/>
        <c:axId val="-2131158360"/>
      </c:lineChart>
      <c:catAx>
        <c:axId val="2096298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Stages</a:t>
                </a:r>
                <a:r>
                  <a:rPr lang="en-US" sz="2400" baseline="0" dirty="0"/>
                  <a:t> (k)</a:t>
                </a:r>
                <a:endParaRPr lang="en-US" sz="2400" dirty="0"/>
              </a:p>
            </c:rich>
          </c:tx>
          <c:overlay val="0"/>
        </c:title>
        <c:majorTickMark val="out"/>
        <c:minorTickMark val="none"/>
        <c:tickLblPos val="nextTo"/>
        <c:crossAx val="-2131158360"/>
        <c:crosses val="autoZero"/>
        <c:auto val="1"/>
        <c:lblAlgn val="ctr"/>
        <c:lblOffset val="100"/>
        <c:noMultiLvlLbl val="0"/>
      </c:catAx>
      <c:valAx>
        <c:axId val="-2131158360"/>
        <c:scaling>
          <c:orientation val="minMax"/>
          <c:max val="10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Delay (</a:t>
                </a:r>
                <a:r>
                  <a:rPr lang="en-US" sz="2400" dirty="0">
                    <a:latin typeface="Symbol" charset="2"/>
                    <a:cs typeface="Symbol" charset="2"/>
                  </a:rPr>
                  <a:t>t</a:t>
                </a:r>
                <a:r>
                  <a:rPr lang="en-US" sz="2400" dirty="0"/>
                  <a:t> units)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96298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Delay vs. Number of Stages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3500"/>
          </c:spPr>
          <c:marker>
            <c:symbol val="none"/>
          </c:marker>
          <c:val>
            <c:numRef>
              <c:f>Sheet1!$C$4:$C$15</c:f>
              <c:numCache>
                <c:formatCode>General</c:formatCode>
                <c:ptCount val="12"/>
                <c:pt idx="0">
                  <c:v>400.00000000000023</c:v>
                </c:pt>
                <c:pt idx="1">
                  <c:v>129.26608140191311</c:v>
                </c:pt>
                <c:pt idx="2">
                  <c:v>80.000000000000014</c:v>
                </c:pt>
                <c:pt idx="3">
                  <c:v>63.095734448019343</c:v>
                </c:pt>
                <c:pt idx="4">
                  <c:v>55.699066003353337</c:v>
                </c:pt>
                <c:pt idx="5">
                  <c:v>52.18631208440916</c:v>
                </c:pt>
                <c:pt idx="6">
                  <c:v>50.596442562694072</c:v>
                </c:pt>
                <c:pt idx="7">
                  <c:v>50.086069239728239</c:v>
                </c:pt>
                <c:pt idx="8">
                  <c:v>50.237728630191612</c:v>
                </c:pt>
                <c:pt idx="9">
                  <c:v>50.822853401829533</c:v>
                </c:pt>
                <c:pt idx="10">
                  <c:v>51.706432560765208</c:v>
                </c:pt>
                <c:pt idx="11">
                  <c:v>52.803858143523129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EF-934D-872D-E998AE6A6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0135432"/>
        <c:axId val="2120195128"/>
      </c:lineChart>
      <c:catAx>
        <c:axId val="2120135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Stages</a:t>
                </a:r>
                <a:r>
                  <a:rPr lang="en-US" sz="2400" baseline="0" dirty="0"/>
                  <a:t> (k)</a:t>
                </a:r>
                <a:endParaRPr lang="en-US" sz="2400" dirty="0"/>
              </a:p>
            </c:rich>
          </c:tx>
          <c:overlay val="0"/>
        </c:title>
        <c:majorTickMark val="out"/>
        <c:minorTickMark val="none"/>
        <c:tickLblPos val="nextTo"/>
        <c:crossAx val="2120195128"/>
        <c:crosses val="autoZero"/>
        <c:auto val="1"/>
        <c:lblAlgn val="ctr"/>
        <c:lblOffset val="100"/>
        <c:noMultiLvlLbl val="0"/>
      </c:catAx>
      <c:valAx>
        <c:axId val="2120195128"/>
        <c:scaling>
          <c:orientation val="minMax"/>
          <c:max val="10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Delay (</a:t>
                </a:r>
                <a:r>
                  <a:rPr lang="en-US" sz="2400" dirty="0">
                    <a:latin typeface="Symbol" charset="2"/>
                    <a:cs typeface="Symbol" charset="2"/>
                  </a:rPr>
                  <a:t>t</a:t>
                </a:r>
                <a:r>
                  <a:rPr lang="en-US" sz="2400" dirty="0"/>
                  <a:t> units)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20135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Delay vs. Number of Stages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3500"/>
          </c:spPr>
          <c:marker>
            <c:symbol val="none"/>
          </c:marker>
          <c:val>
            <c:numRef>
              <c:f>Sheet1!$C$4:$C$15</c:f>
              <c:numCache>
                <c:formatCode>General</c:formatCode>
                <c:ptCount val="12"/>
                <c:pt idx="0">
                  <c:v>400.00000000000023</c:v>
                </c:pt>
                <c:pt idx="1">
                  <c:v>129.26608140191311</c:v>
                </c:pt>
                <c:pt idx="2">
                  <c:v>80.000000000000014</c:v>
                </c:pt>
                <c:pt idx="3">
                  <c:v>63.095734448019343</c:v>
                </c:pt>
                <c:pt idx="4">
                  <c:v>55.699066003353337</c:v>
                </c:pt>
                <c:pt idx="5">
                  <c:v>52.18631208440916</c:v>
                </c:pt>
                <c:pt idx="6">
                  <c:v>50.596442562694072</c:v>
                </c:pt>
                <c:pt idx="7">
                  <c:v>50.086069239728239</c:v>
                </c:pt>
                <c:pt idx="8">
                  <c:v>50.237728630191612</c:v>
                </c:pt>
                <c:pt idx="9">
                  <c:v>50.822853401829533</c:v>
                </c:pt>
                <c:pt idx="10">
                  <c:v>51.706432560765208</c:v>
                </c:pt>
                <c:pt idx="11">
                  <c:v>52.803858143523129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B4-A443-AC28-E6DFBD287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4663816"/>
        <c:axId val="-2135604792"/>
      </c:lineChart>
      <c:catAx>
        <c:axId val="2124663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Stages</a:t>
                </a:r>
                <a:r>
                  <a:rPr lang="en-US" sz="2400" baseline="0" dirty="0"/>
                  <a:t> (k)</a:t>
                </a:r>
                <a:endParaRPr lang="en-US" sz="2400" dirty="0"/>
              </a:p>
            </c:rich>
          </c:tx>
          <c:overlay val="0"/>
        </c:title>
        <c:majorTickMark val="out"/>
        <c:minorTickMark val="none"/>
        <c:tickLblPos val="nextTo"/>
        <c:crossAx val="-2135604792"/>
        <c:crosses val="autoZero"/>
        <c:auto val="1"/>
        <c:lblAlgn val="ctr"/>
        <c:lblOffset val="100"/>
        <c:noMultiLvlLbl val="0"/>
      </c:catAx>
      <c:valAx>
        <c:axId val="-2135604792"/>
        <c:scaling>
          <c:orientation val="minMax"/>
          <c:max val="10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Delay (</a:t>
                </a:r>
                <a:r>
                  <a:rPr lang="en-US" sz="2400" dirty="0">
                    <a:latin typeface="Symbol" charset="2"/>
                    <a:cs typeface="Symbol" charset="2"/>
                  </a:rPr>
                  <a:t>t</a:t>
                </a:r>
                <a:r>
                  <a:rPr lang="en-US" sz="2400" dirty="0"/>
                  <a:t> units)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24663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Delay</a:t>
            </a:r>
            <a:r>
              <a:rPr lang="en-US" sz="2400" baseline="0" dirty="0"/>
              <a:t> vs. Number of Stages</a:t>
            </a:r>
            <a:endParaRPr lang="en-US" sz="24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Sheet1!$C$4:$C$15</c:f>
              <c:numCache>
                <c:formatCode>General</c:formatCode>
                <c:ptCount val="12"/>
                <c:pt idx="0">
                  <c:v>400.00000000000023</c:v>
                </c:pt>
                <c:pt idx="1">
                  <c:v>129.26608140191311</c:v>
                </c:pt>
                <c:pt idx="2">
                  <c:v>80.000000000000014</c:v>
                </c:pt>
                <c:pt idx="3">
                  <c:v>63.095734448019343</c:v>
                </c:pt>
                <c:pt idx="4">
                  <c:v>55.699066003353337</c:v>
                </c:pt>
                <c:pt idx="5">
                  <c:v>52.18631208440916</c:v>
                </c:pt>
                <c:pt idx="6">
                  <c:v>50.596442562694072</c:v>
                </c:pt>
                <c:pt idx="7">
                  <c:v>50.086069239728239</c:v>
                </c:pt>
                <c:pt idx="8">
                  <c:v>50.237728630191612</c:v>
                </c:pt>
                <c:pt idx="9">
                  <c:v>50.822853401829533</c:v>
                </c:pt>
                <c:pt idx="10">
                  <c:v>51.706432560765208</c:v>
                </c:pt>
                <c:pt idx="11">
                  <c:v>52.803858143523129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BE-8E4A-90F0-A5F51CA4BF1F}"/>
            </c:ext>
          </c:extLst>
        </c:ser>
        <c:ser>
          <c:idx val="1"/>
          <c:order val="1"/>
          <c:marker>
            <c:symbol val="none"/>
          </c:marker>
          <c:val>
            <c:numRef>
              <c:f>Sheet1!$D$4:$D$15</c:f>
              <c:numCache>
                <c:formatCode>General</c:formatCode>
                <c:ptCount val="12"/>
                <c:pt idx="0">
                  <c:v>402.00000000000023</c:v>
                </c:pt>
                <c:pt idx="1">
                  <c:v>132.26608140191311</c:v>
                </c:pt>
                <c:pt idx="2">
                  <c:v>84.000000000000014</c:v>
                </c:pt>
                <c:pt idx="3">
                  <c:v>68.095734448019343</c:v>
                </c:pt>
                <c:pt idx="4">
                  <c:v>61.699066003353337</c:v>
                </c:pt>
                <c:pt idx="5">
                  <c:v>59.18631208440916</c:v>
                </c:pt>
                <c:pt idx="6">
                  <c:v>58.596442562694072</c:v>
                </c:pt>
                <c:pt idx="7">
                  <c:v>59.086069239728239</c:v>
                </c:pt>
                <c:pt idx="8">
                  <c:v>60.237728630191612</c:v>
                </c:pt>
                <c:pt idx="9">
                  <c:v>61.822853401829533</c:v>
                </c:pt>
                <c:pt idx="10">
                  <c:v>63.706432560765208</c:v>
                </c:pt>
                <c:pt idx="11">
                  <c:v>65.803858143522604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BE-8E4A-90F0-A5F51CA4BF1F}"/>
            </c:ext>
          </c:extLst>
        </c:ser>
        <c:ser>
          <c:idx val="2"/>
          <c:order val="2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Sheet1!$E$4:$E$15</c:f>
              <c:numCache>
                <c:formatCode>General</c:formatCode>
                <c:ptCount val="12"/>
                <c:pt idx="0">
                  <c:v>404.00000000000023</c:v>
                </c:pt>
                <c:pt idx="1">
                  <c:v>135.26608140191311</c:v>
                </c:pt>
                <c:pt idx="2">
                  <c:v>88.000000000000014</c:v>
                </c:pt>
                <c:pt idx="3">
                  <c:v>73.095734448019343</c:v>
                </c:pt>
                <c:pt idx="4">
                  <c:v>67.699066003353352</c:v>
                </c:pt>
                <c:pt idx="5">
                  <c:v>66.186312084408854</c:v>
                </c:pt>
                <c:pt idx="6">
                  <c:v>66.596442562693724</c:v>
                </c:pt>
                <c:pt idx="7">
                  <c:v>68.086069239728246</c:v>
                </c:pt>
                <c:pt idx="8">
                  <c:v>70.237728630191612</c:v>
                </c:pt>
                <c:pt idx="9">
                  <c:v>72.822853401829505</c:v>
                </c:pt>
                <c:pt idx="10">
                  <c:v>75.706432560765208</c:v>
                </c:pt>
                <c:pt idx="11">
                  <c:v>78.803858143522604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BE-8E4A-90F0-A5F51CA4BF1F}"/>
            </c:ext>
          </c:extLst>
        </c:ser>
        <c:ser>
          <c:idx val="3"/>
          <c:order val="3"/>
          <c:marker>
            <c:symbol val="none"/>
          </c:marker>
          <c:val>
            <c:numRef>
              <c:f>Sheet1!$F$4:$F$15</c:f>
              <c:numCache>
                <c:formatCode>General</c:formatCode>
                <c:ptCount val="12"/>
                <c:pt idx="0">
                  <c:v>406.00000000000023</c:v>
                </c:pt>
                <c:pt idx="1">
                  <c:v>138.26608140191311</c:v>
                </c:pt>
                <c:pt idx="2">
                  <c:v>92.000000000000014</c:v>
                </c:pt>
                <c:pt idx="3">
                  <c:v>78.095734448019343</c:v>
                </c:pt>
                <c:pt idx="4">
                  <c:v>73.699066003353352</c:v>
                </c:pt>
                <c:pt idx="5">
                  <c:v>73.186312084408854</c:v>
                </c:pt>
                <c:pt idx="6">
                  <c:v>74.596442562693724</c:v>
                </c:pt>
                <c:pt idx="7">
                  <c:v>77.086069239728246</c:v>
                </c:pt>
                <c:pt idx="8">
                  <c:v>80.237728630191612</c:v>
                </c:pt>
                <c:pt idx="9">
                  <c:v>83.822853401829505</c:v>
                </c:pt>
                <c:pt idx="10">
                  <c:v>87.706432560765208</c:v>
                </c:pt>
                <c:pt idx="11">
                  <c:v>91.803858143522604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BE-8E4A-90F0-A5F51CA4B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1216840"/>
        <c:axId val="2124629368"/>
      </c:lineChart>
      <c:catAx>
        <c:axId val="-2131216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Stages (k)</a:t>
                </a:r>
              </a:p>
            </c:rich>
          </c:tx>
          <c:overlay val="0"/>
        </c:title>
        <c:majorTickMark val="out"/>
        <c:minorTickMark val="none"/>
        <c:tickLblPos val="nextTo"/>
        <c:crossAx val="2124629368"/>
        <c:crosses val="autoZero"/>
        <c:auto val="1"/>
        <c:lblAlgn val="ctr"/>
        <c:lblOffset val="100"/>
        <c:noMultiLvlLbl val="0"/>
      </c:catAx>
      <c:valAx>
        <c:axId val="2124629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Delay</a:t>
                </a:r>
                <a:r>
                  <a:rPr lang="en-US" sz="2400" baseline="0" dirty="0"/>
                  <a:t> </a:t>
                </a:r>
                <a:r>
                  <a:rPr lang="en-US" sz="2400" baseline="0" dirty="0">
                    <a:latin typeface="Symbol" charset="2"/>
                    <a:cs typeface="Symbol" charset="2"/>
                  </a:rPr>
                  <a:t>(t </a:t>
                </a:r>
                <a:r>
                  <a:rPr lang="en-US" sz="2400" baseline="0" dirty="0"/>
                  <a:t>units)</a:t>
                </a:r>
                <a:endParaRPr lang="en-US" sz="2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1216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Delay vs. Number</a:t>
            </a:r>
            <a:r>
              <a:rPr lang="en-US" sz="2400" baseline="0" dirty="0"/>
              <a:t> of Stages</a:t>
            </a:r>
            <a:endParaRPr lang="en-US" sz="24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Sheet1!$C$4:$C$15</c:f>
              <c:numCache>
                <c:formatCode>General</c:formatCode>
                <c:ptCount val="12"/>
                <c:pt idx="0">
                  <c:v>400.00000000000023</c:v>
                </c:pt>
                <c:pt idx="1">
                  <c:v>129.26608140191311</c:v>
                </c:pt>
                <c:pt idx="2">
                  <c:v>80.000000000000014</c:v>
                </c:pt>
                <c:pt idx="3">
                  <c:v>63.095734448019343</c:v>
                </c:pt>
                <c:pt idx="4">
                  <c:v>55.699066003353337</c:v>
                </c:pt>
                <c:pt idx="5">
                  <c:v>52.18631208440916</c:v>
                </c:pt>
                <c:pt idx="6">
                  <c:v>50.596442562694072</c:v>
                </c:pt>
                <c:pt idx="7">
                  <c:v>50.086069239728239</c:v>
                </c:pt>
                <c:pt idx="8">
                  <c:v>50.237728630191612</c:v>
                </c:pt>
                <c:pt idx="9">
                  <c:v>50.822853401829533</c:v>
                </c:pt>
                <c:pt idx="10">
                  <c:v>51.706432560765208</c:v>
                </c:pt>
                <c:pt idx="11">
                  <c:v>52.803858143523129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EA-A049-AE25-84843A10B381}"/>
            </c:ext>
          </c:extLst>
        </c:ser>
        <c:ser>
          <c:idx val="1"/>
          <c:order val="1"/>
          <c:marker>
            <c:symbol val="none"/>
          </c:marker>
          <c:val>
            <c:numRef>
              <c:f>Sheet1!$D$4:$D$15</c:f>
              <c:numCache>
                <c:formatCode>General</c:formatCode>
                <c:ptCount val="12"/>
                <c:pt idx="0">
                  <c:v>402.00000000000023</c:v>
                </c:pt>
                <c:pt idx="1">
                  <c:v>132.26608140191311</c:v>
                </c:pt>
                <c:pt idx="2">
                  <c:v>84.000000000000014</c:v>
                </c:pt>
                <c:pt idx="3">
                  <c:v>68.095734448019343</c:v>
                </c:pt>
                <c:pt idx="4">
                  <c:v>61.699066003353337</c:v>
                </c:pt>
                <c:pt idx="5">
                  <c:v>59.18631208440916</c:v>
                </c:pt>
                <c:pt idx="6">
                  <c:v>58.596442562694072</c:v>
                </c:pt>
                <c:pt idx="7">
                  <c:v>59.086069239728239</c:v>
                </c:pt>
                <c:pt idx="8">
                  <c:v>60.237728630191612</c:v>
                </c:pt>
                <c:pt idx="9">
                  <c:v>61.822853401829533</c:v>
                </c:pt>
                <c:pt idx="10">
                  <c:v>63.706432560765208</c:v>
                </c:pt>
                <c:pt idx="11">
                  <c:v>65.803858143522604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EA-A049-AE25-84843A10B381}"/>
            </c:ext>
          </c:extLst>
        </c:ser>
        <c:ser>
          <c:idx val="2"/>
          <c:order val="2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Sheet1!$E$4:$E$15</c:f>
              <c:numCache>
                <c:formatCode>General</c:formatCode>
                <c:ptCount val="12"/>
                <c:pt idx="0">
                  <c:v>404.00000000000023</c:v>
                </c:pt>
                <c:pt idx="1">
                  <c:v>135.26608140191311</c:v>
                </c:pt>
                <c:pt idx="2">
                  <c:v>88.000000000000014</c:v>
                </c:pt>
                <c:pt idx="3">
                  <c:v>73.095734448019343</c:v>
                </c:pt>
                <c:pt idx="4">
                  <c:v>67.699066003353352</c:v>
                </c:pt>
                <c:pt idx="5">
                  <c:v>66.186312084408854</c:v>
                </c:pt>
                <c:pt idx="6">
                  <c:v>66.596442562693724</c:v>
                </c:pt>
                <c:pt idx="7">
                  <c:v>68.086069239728246</c:v>
                </c:pt>
                <c:pt idx="8">
                  <c:v>70.237728630191612</c:v>
                </c:pt>
                <c:pt idx="9">
                  <c:v>72.822853401829505</c:v>
                </c:pt>
                <c:pt idx="10">
                  <c:v>75.706432560765208</c:v>
                </c:pt>
                <c:pt idx="11">
                  <c:v>78.803858143522604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EA-A049-AE25-84843A10B381}"/>
            </c:ext>
          </c:extLst>
        </c:ser>
        <c:ser>
          <c:idx val="3"/>
          <c:order val="3"/>
          <c:marker>
            <c:symbol val="none"/>
          </c:marker>
          <c:val>
            <c:numRef>
              <c:f>Sheet1!$F$4:$F$15</c:f>
              <c:numCache>
                <c:formatCode>General</c:formatCode>
                <c:ptCount val="12"/>
                <c:pt idx="0">
                  <c:v>406.00000000000023</c:v>
                </c:pt>
                <c:pt idx="1">
                  <c:v>138.26608140191311</c:v>
                </c:pt>
                <c:pt idx="2">
                  <c:v>92.000000000000014</c:v>
                </c:pt>
                <c:pt idx="3">
                  <c:v>78.095734448019343</c:v>
                </c:pt>
                <c:pt idx="4">
                  <c:v>73.699066003353352</c:v>
                </c:pt>
                <c:pt idx="5">
                  <c:v>73.186312084408854</c:v>
                </c:pt>
                <c:pt idx="6">
                  <c:v>74.596442562693724</c:v>
                </c:pt>
                <c:pt idx="7">
                  <c:v>77.086069239728246</c:v>
                </c:pt>
                <c:pt idx="8">
                  <c:v>80.237728630191612</c:v>
                </c:pt>
                <c:pt idx="9">
                  <c:v>83.822853401829505</c:v>
                </c:pt>
                <c:pt idx="10">
                  <c:v>87.706432560765208</c:v>
                </c:pt>
                <c:pt idx="11">
                  <c:v>91.803858143522604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EA-A049-AE25-84843A10B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5052776"/>
        <c:axId val="-2137794360"/>
      </c:lineChart>
      <c:catAx>
        <c:axId val="-2135052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Stages (k)</a:t>
                </a:r>
              </a:p>
            </c:rich>
          </c:tx>
          <c:overlay val="0"/>
        </c:title>
        <c:majorTickMark val="out"/>
        <c:minorTickMark val="none"/>
        <c:tickLblPos val="nextTo"/>
        <c:crossAx val="-2137794360"/>
        <c:crosses val="autoZero"/>
        <c:auto val="1"/>
        <c:lblAlgn val="ctr"/>
        <c:lblOffset val="100"/>
        <c:noMultiLvlLbl val="0"/>
      </c:catAx>
      <c:valAx>
        <c:axId val="-2137794360"/>
        <c:scaling>
          <c:orientation val="minMax"/>
          <c:max val="100"/>
          <c:min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Delay </a:t>
                </a:r>
                <a:r>
                  <a:rPr lang="en-US" sz="2400" dirty="0">
                    <a:latin typeface="Symbol" charset="2"/>
                    <a:cs typeface="Symbol" charset="2"/>
                  </a:rPr>
                  <a:t>(t </a:t>
                </a:r>
                <a:r>
                  <a:rPr lang="en-US" sz="2400" dirty="0"/>
                  <a:t>units)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5052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Delay vs. Number</a:t>
            </a:r>
            <a:r>
              <a:rPr lang="en-US" sz="2400" baseline="0" dirty="0"/>
              <a:t> of Stages</a:t>
            </a:r>
            <a:endParaRPr lang="en-US" sz="24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Sheet1!$C$4:$C$15</c:f>
              <c:numCache>
                <c:formatCode>General</c:formatCode>
                <c:ptCount val="12"/>
                <c:pt idx="0">
                  <c:v>400.00000000000023</c:v>
                </c:pt>
                <c:pt idx="1">
                  <c:v>129.26608140191311</c:v>
                </c:pt>
                <c:pt idx="2">
                  <c:v>80.000000000000014</c:v>
                </c:pt>
                <c:pt idx="3">
                  <c:v>63.095734448019343</c:v>
                </c:pt>
                <c:pt idx="4">
                  <c:v>55.699066003353337</c:v>
                </c:pt>
                <c:pt idx="5">
                  <c:v>52.18631208440916</c:v>
                </c:pt>
                <c:pt idx="6">
                  <c:v>50.596442562694072</c:v>
                </c:pt>
                <c:pt idx="7">
                  <c:v>50.086069239728239</c:v>
                </c:pt>
                <c:pt idx="8">
                  <c:v>50.237728630191612</c:v>
                </c:pt>
                <c:pt idx="9">
                  <c:v>50.822853401829533</c:v>
                </c:pt>
                <c:pt idx="10">
                  <c:v>51.706432560765208</c:v>
                </c:pt>
                <c:pt idx="11">
                  <c:v>52.803858143523129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76-E84F-9462-7B8F836201C8}"/>
            </c:ext>
          </c:extLst>
        </c:ser>
        <c:ser>
          <c:idx val="1"/>
          <c:order val="1"/>
          <c:marker>
            <c:symbol val="none"/>
          </c:marker>
          <c:val>
            <c:numRef>
              <c:f>Sheet1!$D$4:$D$15</c:f>
              <c:numCache>
                <c:formatCode>General</c:formatCode>
                <c:ptCount val="12"/>
                <c:pt idx="0">
                  <c:v>402.00000000000023</c:v>
                </c:pt>
                <c:pt idx="1">
                  <c:v>132.26608140191311</c:v>
                </c:pt>
                <c:pt idx="2">
                  <c:v>84.000000000000014</c:v>
                </c:pt>
                <c:pt idx="3">
                  <c:v>68.095734448019343</c:v>
                </c:pt>
                <c:pt idx="4">
                  <c:v>61.699066003353337</c:v>
                </c:pt>
                <c:pt idx="5">
                  <c:v>59.18631208440916</c:v>
                </c:pt>
                <c:pt idx="6">
                  <c:v>58.596442562694072</c:v>
                </c:pt>
                <c:pt idx="7">
                  <c:v>59.086069239728239</c:v>
                </c:pt>
                <c:pt idx="8">
                  <c:v>60.237728630191612</c:v>
                </c:pt>
                <c:pt idx="9">
                  <c:v>61.822853401829533</c:v>
                </c:pt>
                <c:pt idx="10">
                  <c:v>63.706432560765208</c:v>
                </c:pt>
                <c:pt idx="11">
                  <c:v>65.803858143522561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76-E84F-9462-7B8F836201C8}"/>
            </c:ext>
          </c:extLst>
        </c:ser>
        <c:ser>
          <c:idx val="2"/>
          <c:order val="2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Sheet1!$E$4:$E$15</c:f>
              <c:numCache>
                <c:formatCode>General</c:formatCode>
                <c:ptCount val="12"/>
                <c:pt idx="0">
                  <c:v>404.00000000000023</c:v>
                </c:pt>
                <c:pt idx="1">
                  <c:v>135.26608140191311</c:v>
                </c:pt>
                <c:pt idx="2">
                  <c:v>88.000000000000014</c:v>
                </c:pt>
                <c:pt idx="3">
                  <c:v>73.095734448019343</c:v>
                </c:pt>
                <c:pt idx="4">
                  <c:v>67.699066003353352</c:v>
                </c:pt>
                <c:pt idx="5">
                  <c:v>66.186312084408826</c:v>
                </c:pt>
                <c:pt idx="6">
                  <c:v>66.596442562693682</c:v>
                </c:pt>
                <c:pt idx="7">
                  <c:v>68.086069239728246</c:v>
                </c:pt>
                <c:pt idx="8">
                  <c:v>70.237728630191612</c:v>
                </c:pt>
                <c:pt idx="9">
                  <c:v>72.822853401829505</c:v>
                </c:pt>
                <c:pt idx="10">
                  <c:v>75.706432560765208</c:v>
                </c:pt>
                <c:pt idx="11">
                  <c:v>78.803858143522561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76-E84F-9462-7B8F836201C8}"/>
            </c:ext>
          </c:extLst>
        </c:ser>
        <c:ser>
          <c:idx val="3"/>
          <c:order val="3"/>
          <c:marker>
            <c:symbol val="none"/>
          </c:marker>
          <c:val>
            <c:numRef>
              <c:f>Sheet1!$F$4:$F$15</c:f>
              <c:numCache>
                <c:formatCode>General</c:formatCode>
                <c:ptCount val="12"/>
                <c:pt idx="0">
                  <c:v>406.00000000000023</c:v>
                </c:pt>
                <c:pt idx="1">
                  <c:v>138.26608140191311</c:v>
                </c:pt>
                <c:pt idx="2">
                  <c:v>92.000000000000014</c:v>
                </c:pt>
                <c:pt idx="3">
                  <c:v>78.095734448019343</c:v>
                </c:pt>
                <c:pt idx="4">
                  <c:v>73.699066003353352</c:v>
                </c:pt>
                <c:pt idx="5">
                  <c:v>73.186312084408826</c:v>
                </c:pt>
                <c:pt idx="6">
                  <c:v>74.596442562693682</c:v>
                </c:pt>
                <c:pt idx="7">
                  <c:v>77.086069239728246</c:v>
                </c:pt>
                <c:pt idx="8">
                  <c:v>80.237728630191612</c:v>
                </c:pt>
                <c:pt idx="9">
                  <c:v>83.822853401829505</c:v>
                </c:pt>
                <c:pt idx="10">
                  <c:v>87.706432560765208</c:v>
                </c:pt>
                <c:pt idx="11">
                  <c:v>91.803858143522561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76-E84F-9462-7B8F83620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6943080"/>
        <c:axId val="-2136937448"/>
      </c:lineChart>
      <c:catAx>
        <c:axId val="-2136943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Stages (k)</a:t>
                </a:r>
              </a:p>
            </c:rich>
          </c:tx>
          <c:overlay val="0"/>
        </c:title>
        <c:majorTickMark val="out"/>
        <c:minorTickMark val="none"/>
        <c:tickLblPos val="nextTo"/>
        <c:crossAx val="-2136937448"/>
        <c:crosses val="autoZero"/>
        <c:auto val="1"/>
        <c:lblAlgn val="ctr"/>
        <c:lblOffset val="100"/>
        <c:noMultiLvlLbl val="0"/>
      </c:catAx>
      <c:valAx>
        <c:axId val="-2136937448"/>
        <c:scaling>
          <c:orientation val="minMax"/>
          <c:max val="100"/>
          <c:min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Delay </a:t>
                </a:r>
                <a:r>
                  <a:rPr lang="en-US" sz="2400" dirty="0">
                    <a:latin typeface="Symbol" charset="2"/>
                    <a:cs typeface="Symbol" charset="2"/>
                  </a:rPr>
                  <a:t>(t </a:t>
                </a:r>
                <a:r>
                  <a:rPr lang="en-US" sz="2400" dirty="0"/>
                  <a:t>units)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6943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emf"/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emf"/><Relationship Id="rId1" Type="http://schemas.openxmlformats.org/officeDocument/2006/relationships/image" Target="../media/image24.emf"/><Relationship Id="rId5" Type="http://schemas.openxmlformats.org/officeDocument/2006/relationships/image" Target="../media/image25.emf"/><Relationship Id="rId4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21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15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15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17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3.emf"/><Relationship Id="rId1" Type="http://schemas.openxmlformats.org/officeDocument/2006/relationships/image" Target="../media/image17.emf"/><Relationship Id="rId4" Type="http://schemas.openxmlformats.org/officeDocument/2006/relationships/image" Target="../media/image41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53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36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64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64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91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23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55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55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5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1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47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11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23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9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5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3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0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2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77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3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60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1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6.bin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25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7.bin"/><Relationship Id="rId4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5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5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17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5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3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62.bin"/><Relationship Id="rId4" Type="http://schemas.openxmlformats.org/officeDocument/2006/relationships/chart" Target="../charts/char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6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10.png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3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39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1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7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41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85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44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46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4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23:  November 1,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Driving Large Capacitive Loads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50232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Differentiate and set to zero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What’s W</a:t>
            </a:r>
            <a:r>
              <a:rPr lang="en-US" baseline="-25000" dirty="0">
                <a:solidFill>
                  <a:srgbClr val="FF6600"/>
                </a:solidFill>
              </a:rPr>
              <a:t>N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F2D0358-20AF-F647-B6BA-7BD23E0F78D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200531"/>
              </p:ext>
            </p:extLst>
          </p:nvPr>
        </p:nvGraphicFramePr>
        <p:xfrm>
          <a:off x="1954213" y="1066800"/>
          <a:ext cx="575310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3" imgW="1790700" imgH="431800" progId="Equation.3">
                  <p:embed/>
                </p:oleObj>
              </mc:Choice>
              <mc:Fallback>
                <p:oleObj name="Equation" r:id="rId3" imgW="179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1066800"/>
                        <a:ext cx="5753100" cy="148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3057"/>
              </p:ext>
            </p:extLst>
          </p:nvPr>
        </p:nvGraphicFramePr>
        <p:xfrm>
          <a:off x="2743200" y="3397250"/>
          <a:ext cx="408305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Equation" r:id="rId5" imgW="1270000" imgH="431800" progId="Equation.3">
                  <p:embed/>
                </p:oleObj>
              </mc:Choice>
              <mc:Fallback>
                <p:oleObj name="Equation" r:id="rId5" imgW="1270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97250"/>
                        <a:ext cx="4083050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3264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Differentiate and set to zero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What’s W</a:t>
            </a:r>
            <a:r>
              <a:rPr lang="en-US" baseline="-25000" dirty="0">
                <a:solidFill>
                  <a:srgbClr val="FF6600"/>
                </a:solidFill>
              </a:rPr>
              <a:t>N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F2D0358-20AF-F647-B6BA-7BD23E0F78D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390894"/>
              </p:ext>
            </p:extLst>
          </p:nvPr>
        </p:nvGraphicFramePr>
        <p:xfrm>
          <a:off x="1954213" y="1066800"/>
          <a:ext cx="575310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7" name="Equation" r:id="rId3" imgW="1790700" imgH="431800" progId="Equation.3">
                  <p:embed/>
                </p:oleObj>
              </mc:Choice>
              <mc:Fallback>
                <p:oleObj name="Equation" r:id="rId3" imgW="179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1066800"/>
                        <a:ext cx="5753100" cy="148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499303"/>
              </p:ext>
            </p:extLst>
          </p:nvPr>
        </p:nvGraphicFramePr>
        <p:xfrm>
          <a:off x="2743200" y="3397250"/>
          <a:ext cx="408305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8" name="Equation" r:id="rId5" imgW="1270000" imgH="431800" progId="Equation.3">
                  <p:embed/>
                </p:oleObj>
              </mc:Choice>
              <mc:Fallback>
                <p:oleObj name="Equation" r:id="rId5" imgW="1270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97250"/>
                        <a:ext cx="4083050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019495"/>
              </p:ext>
            </p:extLst>
          </p:nvPr>
        </p:nvGraphicFramePr>
        <p:xfrm>
          <a:off x="2078533" y="5257800"/>
          <a:ext cx="1833064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9" name="Equation" r:id="rId7" imgW="685800" imgH="431800" progId="Equation.3">
                  <p:embed/>
                </p:oleObj>
              </mc:Choice>
              <mc:Fallback>
                <p:oleObj name="Equation" r:id="rId7" imgW="68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533" y="5257800"/>
                        <a:ext cx="1833064" cy="1233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188597"/>
              </p:ext>
            </p:extLst>
          </p:nvPr>
        </p:nvGraphicFramePr>
        <p:xfrm>
          <a:off x="5251946" y="5147918"/>
          <a:ext cx="2139454" cy="1341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0" name="Equation" r:id="rId9" imgW="800100" imgH="469900" progId="Equation.3">
                  <p:embed/>
                </p:oleObj>
              </mc:Choice>
              <mc:Fallback>
                <p:oleObj name="Equation" r:id="rId9" imgW="800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946" y="5147918"/>
                        <a:ext cx="2139454" cy="13417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069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W</a:t>
            </a:r>
            <a:r>
              <a:rPr lang="en-US" baseline="-25000" dirty="0">
                <a:solidFill>
                  <a:srgbClr val="FF6600"/>
                </a:solidFill>
              </a:rPr>
              <a:t>N</a:t>
            </a:r>
            <a:r>
              <a:rPr lang="en-US" dirty="0">
                <a:solidFill>
                  <a:srgbClr val="FF6600"/>
                </a:solidFill>
              </a:rPr>
              <a:t> for </a:t>
            </a:r>
            <a:r>
              <a:rPr lang="en-US" dirty="0" err="1">
                <a:solidFill>
                  <a:srgbClr val="FF6600"/>
                </a:solidFill>
              </a:rPr>
              <a:t>C</a:t>
            </a:r>
            <a:r>
              <a:rPr lang="en-US" baseline="-25000" dirty="0" err="1">
                <a:solidFill>
                  <a:srgbClr val="FF6600"/>
                </a:solidFill>
              </a:rPr>
              <a:t>load</a:t>
            </a:r>
            <a:r>
              <a:rPr lang="en-US" dirty="0">
                <a:solidFill>
                  <a:srgbClr val="FF6600"/>
                </a:solidFill>
              </a:rPr>
              <a:t>=4x10</a:t>
            </a:r>
            <a:r>
              <a:rPr lang="en-US" baseline="30000" dirty="0">
                <a:solidFill>
                  <a:srgbClr val="FF6600"/>
                </a:solidFill>
              </a:rPr>
              <a:t>4</a:t>
            </a: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58FF99-E014-9040-A458-8012183CBE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267200" y="2362200"/>
            <a:ext cx="3822700" cy="3442016"/>
            <a:chOff x="2819400" y="2590800"/>
            <a:chExt cx="4432300" cy="39909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9400" y="2590800"/>
              <a:ext cx="4432300" cy="39909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800600" y="5105400"/>
              <a:ext cx="461017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</a:t>
              </a:r>
              <a:r>
                <a:rPr lang="en-US" sz="1600" baseline="-25000" dirty="0"/>
                <a:t>N</a:t>
              </a:r>
            </a:p>
          </p:txBody>
        </p:sp>
      </p:grp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994022"/>
              </p:ext>
            </p:extLst>
          </p:nvPr>
        </p:nvGraphicFramePr>
        <p:xfrm>
          <a:off x="990600" y="2971800"/>
          <a:ext cx="257175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" name="Equation" r:id="rId5" imgW="800100" imgH="469900" progId="Equation.3">
                  <p:embed/>
                </p:oleObj>
              </mc:Choice>
              <mc:Fallback>
                <p:oleObj name="Equation" r:id="rId5" imgW="800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2571750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9433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k-stage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13C0231-07EC-1242-ABCC-6F079AA19B6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14400" y="1447800"/>
            <a:ext cx="7499350" cy="3620376"/>
            <a:chOff x="539750" y="1905000"/>
            <a:chExt cx="8604250" cy="415377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750" y="1905000"/>
              <a:ext cx="8604250" cy="415377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667000" y="4538246"/>
              <a:ext cx="53569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</a:t>
              </a:r>
              <a:r>
                <a:rPr lang="en-US" sz="1600" baseline="-25000" dirty="0"/>
                <a:t>N1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0" y="4538246"/>
              <a:ext cx="53569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</a:t>
              </a:r>
              <a:r>
                <a:rPr lang="en-US" sz="1600" baseline="-25000" dirty="0"/>
                <a:t>N2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0485" y="4572000"/>
              <a:ext cx="530915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W</a:t>
              </a:r>
              <a:r>
                <a:rPr lang="en-US" sz="1600" baseline="-25000" dirty="0" err="1"/>
                <a:t>Nk</a:t>
              </a:r>
              <a:endParaRPr lang="en-US" sz="1600" baseline="-25000" dirty="0"/>
            </a:p>
          </p:txBody>
        </p:sp>
      </p:grp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38611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k-stage Delay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60D5CEF-427E-4C46-8726-65E54A54E9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481020"/>
              </p:ext>
            </p:extLst>
          </p:nvPr>
        </p:nvGraphicFramePr>
        <p:xfrm>
          <a:off x="217488" y="5192713"/>
          <a:ext cx="865981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Equation" r:id="rId3" imgW="4241800" imgH="508000" progId="Equation.3">
                  <p:embed/>
                </p:oleObj>
              </mc:Choice>
              <mc:Fallback>
                <p:oleObj name="Equation" r:id="rId3" imgW="4241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5192713"/>
                        <a:ext cx="8659812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14400" y="1447800"/>
            <a:ext cx="7499350" cy="3620376"/>
            <a:chOff x="539750" y="1905000"/>
            <a:chExt cx="8604250" cy="41537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750" y="1905000"/>
              <a:ext cx="8604250" cy="415377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67000" y="4538246"/>
              <a:ext cx="53569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</a:t>
              </a:r>
              <a:r>
                <a:rPr lang="en-US" sz="1600" baseline="-25000" dirty="0"/>
                <a:t>N1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0" y="4538246"/>
              <a:ext cx="53569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</a:t>
              </a:r>
              <a:r>
                <a:rPr lang="en-US" sz="1600" baseline="-25000" dirty="0"/>
                <a:t>N2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0485" y="4572000"/>
              <a:ext cx="530915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W</a:t>
              </a:r>
              <a:r>
                <a:rPr lang="en-US" sz="1600" baseline="-25000" dirty="0" err="1"/>
                <a:t>Nk</a:t>
              </a:r>
              <a:endParaRPr lang="en-US" sz="1600" baseline="-25000" dirty="0"/>
            </a:p>
          </p:txBody>
        </p:sp>
      </p:grp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3375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</a:t>
            </a:r>
            <a:r>
              <a:rPr lang="en-US" dirty="0" err="1"/>
              <a:t>W</a:t>
            </a:r>
            <a:r>
              <a:rPr lang="en-US" baseline="-25000" dirty="0" err="1"/>
              <a:t>Ni</a:t>
            </a:r>
            <a:r>
              <a:rPr lang="en-US" dirty="0"/>
              <a:t> to minimize delay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 we minimize?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586D351-B808-F347-8229-E8B4248AAE9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116402"/>
              </p:ext>
            </p:extLst>
          </p:nvPr>
        </p:nvGraphicFramePr>
        <p:xfrm>
          <a:off x="228600" y="1828800"/>
          <a:ext cx="865981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3" imgW="4241800" imgH="508000" progId="Equation.3">
                  <p:embed/>
                </p:oleObj>
              </mc:Choice>
              <mc:Fallback>
                <p:oleObj name="Equation" r:id="rId3" imgW="4241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8659812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55209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</a:t>
            </a:r>
            <a:r>
              <a:rPr lang="en-US" dirty="0" err="1"/>
              <a:t>W</a:t>
            </a:r>
            <a:r>
              <a:rPr lang="en-US" baseline="-25000" dirty="0" err="1"/>
              <a:t>Ni</a:t>
            </a:r>
            <a:r>
              <a:rPr lang="en-US" dirty="0"/>
              <a:t> to minimize delay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305800" cy="5029200"/>
          </a:xfrm>
        </p:spPr>
        <p:txBody>
          <a:bodyPr/>
          <a:lstStyle/>
          <a:p>
            <a:r>
              <a:rPr lang="en-US" dirty="0"/>
              <a:t>Take partial derivative with respect to </a:t>
            </a:r>
            <a:r>
              <a:rPr lang="en-US" dirty="0" err="1"/>
              <a:t>W</a:t>
            </a:r>
            <a:r>
              <a:rPr lang="en-US" baseline="-25000" dirty="0" err="1"/>
              <a:t>Ni</a:t>
            </a:r>
            <a:r>
              <a:rPr lang="en-US" dirty="0"/>
              <a:t>  and set = 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586D351-B808-F347-8229-E8B4248AAE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731397"/>
              </p:ext>
            </p:extLst>
          </p:nvPr>
        </p:nvGraphicFramePr>
        <p:xfrm>
          <a:off x="1219200" y="3124200"/>
          <a:ext cx="64325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" name="Equation" r:id="rId3" imgW="2997200" imgH="546100" progId="Equation.3">
                  <p:embed/>
                </p:oleObj>
              </mc:Choice>
              <mc:Fallback>
                <p:oleObj name="Equation" r:id="rId3" imgW="29972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24200"/>
                        <a:ext cx="6432550" cy="1173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906294"/>
              </p:ext>
            </p:extLst>
          </p:nvPr>
        </p:nvGraphicFramePr>
        <p:xfrm>
          <a:off x="228600" y="1828800"/>
          <a:ext cx="865981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" name="Equation" r:id="rId5" imgW="4241800" imgH="508000" progId="Equation.3">
                  <p:embed/>
                </p:oleObj>
              </mc:Choice>
              <mc:Fallback>
                <p:oleObj name="Equation" r:id="rId5" imgW="4241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8659812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5226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</a:t>
            </a:r>
            <a:r>
              <a:rPr lang="en-US" dirty="0" err="1"/>
              <a:t>W</a:t>
            </a:r>
            <a:r>
              <a:rPr lang="en-US" baseline="-25000" dirty="0" err="1"/>
              <a:t>Ni</a:t>
            </a:r>
            <a:r>
              <a:rPr lang="en-US" dirty="0"/>
              <a:t> to minimize delay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305800" cy="5029200"/>
          </a:xfrm>
        </p:spPr>
        <p:txBody>
          <a:bodyPr/>
          <a:lstStyle/>
          <a:p>
            <a:r>
              <a:rPr lang="en-US" dirty="0"/>
              <a:t>Take partial derivative with respect to </a:t>
            </a:r>
            <a:r>
              <a:rPr lang="en-US" dirty="0" err="1"/>
              <a:t>W</a:t>
            </a:r>
            <a:r>
              <a:rPr lang="en-US" baseline="-25000" dirty="0" err="1"/>
              <a:t>Ni</a:t>
            </a:r>
            <a:r>
              <a:rPr lang="en-US" dirty="0"/>
              <a:t>  and set = 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586D351-B808-F347-8229-E8B4248AAE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916952"/>
              </p:ext>
            </p:extLst>
          </p:nvPr>
        </p:nvGraphicFramePr>
        <p:xfrm>
          <a:off x="1219200" y="3124200"/>
          <a:ext cx="64325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4" name="Equation" r:id="rId3" imgW="2997200" imgH="546100" progId="Equation.3">
                  <p:embed/>
                </p:oleObj>
              </mc:Choice>
              <mc:Fallback>
                <p:oleObj name="Equation" r:id="rId3" imgW="29972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24200"/>
                        <a:ext cx="6432550" cy="1173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109067"/>
              </p:ext>
            </p:extLst>
          </p:nvPr>
        </p:nvGraphicFramePr>
        <p:xfrm>
          <a:off x="228600" y="1828800"/>
          <a:ext cx="865981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5" name="Equation" r:id="rId5" imgW="4241800" imgH="508000" progId="Equation.3">
                  <p:embed/>
                </p:oleObj>
              </mc:Choice>
              <mc:Fallback>
                <p:oleObj name="Equation" r:id="rId5" imgW="4241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8659812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101715"/>
              </p:ext>
            </p:extLst>
          </p:nvPr>
        </p:nvGraphicFramePr>
        <p:xfrm>
          <a:off x="2203450" y="4495800"/>
          <a:ext cx="4948238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6" name="Equation" r:id="rId7" imgW="2133600" imgH="457200" progId="Equation.3">
                  <p:embed/>
                </p:oleObj>
              </mc:Choice>
              <mc:Fallback>
                <p:oleObj name="Equation" r:id="rId7" imgW="213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4495800"/>
                        <a:ext cx="4948238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9597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Delay</a:t>
            </a:r>
          </a:p>
        </p:txBody>
      </p:sp>
      <p:sp>
        <p:nvSpPr>
          <p:cNvPr id="286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66FF"/>
                </a:solidFill>
              </a:rPr>
              <a:t>Conclude: </a:t>
            </a:r>
            <a:r>
              <a:rPr lang="en-US" dirty="0">
                <a:solidFill>
                  <a:srgbClr val="3366FF"/>
                </a:solidFill>
              </a:rPr>
              <a:t>at optimal sizing, </a:t>
            </a:r>
            <a:r>
              <a:rPr lang="en-US" dirty="0">
                <a:solidFill>
                  <a:srgbClr val="FF0000"/>
                </a:solidFill>
              </a:rPr>
              <a:t>ratio</a:t>
            </a:r>
            <a:r>
              <a:rPr lang="en-US" dirty="0">
                <a:solidFill>
                  <a:srgbClr val="3366FF"/>
                </a:solidFill>
              </a:rPr>
              <a:t> of stages is same: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1F926EF-0447-F448-BADC-208F49E478A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864229"/>
              </p:ext>
            </p:extLst>
          </p:nvPr>
        </p:nvGraphicFramePr>
        <p:xfrm>
          <a:off x="2057400" y="2057400"/>
          <a:ext cx="4948238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Equation" r:id="rId3" imgW="2133600" imgH="457200" progId="Equation.3">
                  <p:embed/>
                </p:oleObj>
              </mc:Choice>
              <mc:Fallback>
                <p:oleObj name="Equation" r:id="rId3" imgW="213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57400"/>
                        <a:ext cx="4948238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9876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Delay</a:t>
            </a:r>
          </a:p>
        </p:txBody>
      </p:sp>
      <p:sp>
        <p:nvSpPr>
          <p:cNvPr id="286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that ratio 𝞺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1F926EF-0447-F448-BADC-208F49E478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232048"/>
              </p:ext>
            </p:extLst>
          </p:nvPr>
        </p:nvGraphicFramePr>
        <p:xfrm>
          <a:off x="3101975" y="2057400"/>
          <a:ext cx="28575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Equation" r:id="rId3" imgW="1231900" imgH="457200" progId="Equation.3">
                  <p:embed/>
                </p:oleObj>
              </mc:Choice>
              <mc:Fallback>
                <p:oleObj name="Equation" r:id="rId3" imgW="1231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2057400"/>
                        <a:ext cx="2857500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9672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to CMOS today</a:t>
            </a:r>
          </a:p>
          <a:p>
            <a:r>
              <a:rPr lang="en-US" dirty="0"/>
              <a:t>How do we drive a large capacitive load?</a:t>
            </a:r>
          </a:p>
          <a:p>
            <a:pPr lvl="1"/>
            <a:r>
              <a:rPr lang="en-US" dirty="0"/>
              <a:t>Stages and buffer sizing</a:t>
            </a:r>
          </a:p>
          <a:p>
            <a:pPr lvl="1"/>
            <a:r>
              <a:rPr lang="en-US" dirty="0"/>
              <a:t>Minimum delay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8212C35-F226-D248-A110-2FCB2DEC97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029091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Delay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E70C55D-680F-024B-A43A-955FFF3797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597216"/>
              </p:ext>
            </p:extLst>
          </p:nvPr>
        </p:nvGraphicFramePr>
        <p:xfrm>
          <a:off x="228600" y="1447800"/>
          <a:ext cx="865981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" name="Equation" r:id="rId4" imgW="4241800" imgH="508000" progId="Equation.3">
                  <p:embed/>
                </p:oleObj>
              </mc:Choice>
              <mc:Fallback>
                <p:oleObj name="Equation" r:id="rId4" imgW="4241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8659812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7550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Delay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E70C55D-680F-024B-A43A-955FFF3797E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526549"/>
              </p:ext>
            </p:extLst>
          </p:nvPr>
        </p:nvGraphicFramePr>
        <p:xfrm>
          <a:off x="228600" y="1447800"/>
          <a:ext cx="865981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9" name="Equation" r:id="rId4" imgW="4241800" imgH="508000" progId="Equation.3">
                  <p:embed/>
                </p:oleObj>
              </mc:Choice>
              <mc:Fallback>
                <p:oleObj name="Equation" r:id="rId4" imgW="4241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8659812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117196"/>
              </p:ext>
            </p:extLst>
          </p:nvPr>
        </p:nvGraphicFramePr>
        <p:xfrm>
          <a:off x="0" y="2743200"/>
          <a:ext cx="917733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0" name="Equation" r:id="rId6" imgW="4495800" imgH="508000" progId="Equation.3">
                  <p:embed/>
                </p:oleObj>
              </mc:Choice>
              <mc:Fallback>
                <p:oleObj name="Equation" r:id="rId6" imgW="4495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43200"/>
                        <a:ext cx="9177338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37510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Delay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E70C55D-680F-024B-A43A-955FFF3797E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780923"/>
              </p:ext>
            </p:extLst>
          </p:nvPr>
        </p:nvGraphicFramePr>
        <p:xfrm>
          <a:off x="1371600" y="4495800"/>
          <a:ext cx="6002337" cy="115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07" name="Equation" r:id="rId3" imgW="2387600" imgH="457200" progId="Equation.3">
                  <p:embed/>
                </p:oleObj>
              </mc:Choice>
              <mc:Fallback>
                <p:oleObj name="Equation" r:id="rId3" imgW="238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95800"/>
                        <a:ext cx="6002337" cy="1151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547550"/>
              </p:ext>
            </p:extLst>
          </p:nvPr>
        </p:nvGraphicFramePr>
        <p:xfrm>
          <a:off x="228600" y="1447800"/>
          <a:ext cx="865981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08" name="Equation" r:id="rId5" imgW="4241800" imgH="508000" progId="Equation.3">
                  <p:embed/>
                </p:oleObj>
              </mc:Choice>
              <mc:Fallback>
                <p:oleObj name="Equation" r:id="rId5" imgW="4241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8659812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925027"/>
              </p:ext>
            </p:extLst>
          </p:nvPr>
        </p:nvGraphicFramePr>
        <p:xfrm>
          <a:off x="0" y="2743200"/>
          <a:ext cx="917733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09" name="Equation" r:id="rId7" imgW="4495800" imgH="508000" progId="Equation.3">
                  <p:embed/>
                </p:oleObj>
              </mc:Choice>
              <mc:Fallback>
                <p:oleObj name="Equation" r:id="rId7" imgW="4495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43200"/>
                        <a:ext cx="9177338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45618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Delay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E70C55D-680F-024B-A43A-955FFF3797E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475494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Garamond" panose="02020404030301010803" pitchFamily="18" charset="0"/>
              </a:rPr>
              <a:t>Two math simplifications: 1) to relate 𝜌 and k, 2) total delay in terms of 𝜌 and k </a:t>
            </a:r>
          </a:p>
          <a:p>
            <a:r>
              <a:rPr lang="en-US" sz="3200" dirty="0">
                <a:solidFill>
                  <a:srgbClr val="FF6600"/>
                </a:solidFill>
                <a:latin typeface="Garamond" panose="02020404030301010803" pitchFamily="18" charset="0"/>
              </a:rPr>
              <a:t>	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053505"/>
              </p:ext>
            </p:extLst>
          </p:nvPr>
        </p:nvGraphicFramePr>
        <p:xfrm>
          <a:off x="1600200" y="1524000"/>
          <a:ext cx="6002337" cy="115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3" name="Equation" r:id="rId3" imgW="2387600" imgH="457200" progId="Equation.3">
                  <p:embed/>
                </p:oleObj>
              </mc:Choice>
              <mc:Fallback>
                <p:oleObj name="Equation" r:id="rId3" imgW="238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0"/>
                        <a:ext cx="6002337" cy="1151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215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Delay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E70C55D-680F-024B-A43A-955FFF3797E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016853"/>
              </p:ext>
            </p:extLst>
          </p:nvPr>
        </p:nvGraphicFramePr>
        <p:xfrm>
          <a:off x="474663" y="3189288"/>
          <a:ext cx="8186737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1" name="Equation" r:id="rId4" imgW="4152900" imgH="508000" progId="Equation.3">
                  <p:embed/>
                </p:oleObj>
              </mc:Choice>
              <mc:Fallback>
                <p:oleObj name="Equation" r:id="rId4" imgW="4152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3189288"/>
                        <a:ext cx="8186737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143308"/>
              </p:ext>
            </p:extLst>
          </p:nvPr>
        </p:nvGraphicFramePr>
        <p:xfrm>
          <a:off x="1600200" y="1524000"/>
          <a:ext cx="6002337" cy="115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2" name="Equation" r:id="rId6" imgW="2387600" imgH="457200" progId="Equation.3">
                  <p:embed/>
                </p:oleObj>
              </mc:Choice>
              <mc:Fallback>
                <p:oleObj name="Equation" r:id="rId6" imgW="238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0"/>
                        <a:ext cx="6002337" cy="1151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271155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Delay</a:t>
            </a:r>
          </a:p>
        </p:txBody>
      </p:sp>
      <p:graphicFrame>
        <p:nvGraphicFramePr>
          <p:cNvPr id="30722" name="Content Placeholder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308375"/>
              </p:ext>
            </p:extLst>
          </p:nvPr>
        </p:nvGraphicFramePr>
        <p:xfrm>
          <a:off x="2590800" y="1295400"/>
          <a:ext cx="395016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8" name="Equation" r:id="rId4" imgW="1625600" imgH="469900" progId="Equation.3">
                  <p:embed/>
                </p:oleObj>
              </mc:Choice>
              <mc:Fallback>
                <p:oleObj name="Equation" r:id="rId4" imgW="1625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3950160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0C4911E-8112-A24C-A57E-006C439EFB6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656852"/>
              </p:ext>
            </p:extLst>
          </p:nvPr>
        </p:nvGraphicFramePr>
        <p:xfrm>
          <a:off x="3352800" y="3276600"/>
          <a:ext cx="2751138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9" name="Equation" r:id="rId6" imgW="952500" imgH="609600" progId="Equation.3">
                  <p:embed/>
                </p:oleObj>
              </mc:Choice>
              <mc:Fallback>
                <p:oleObj name="Equation" r:id="rId6" imgW="9525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76600"/>
                        <a:ext cx="2751138" cy="176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05876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Delay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25CE7F1-CC69-BC4E-92C0-5EF0DF9F074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032129"/>
              </p:ext>
            </p:extLst>
          </p:nvPr>
        </p:nvGraphicFramePr>
        <p:xfrm>
          <a:off x="12825" y="2895600"/>
          <a:ext cx="917733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6" name="Equation" r:id="rId3" imgW="4495800" imgH="508000" progId="Equation.3">
                  <p:embed/>
                </p:oleObj>
              </mc:Choice>
              <mc:Fallback>
                <p:oleObj name="Equation" r:id="rId3" imgW="4495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5" y="2895600"/>
                        <a:ext cx="9177338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674903"/>
              </p:ext>
            </p:extLst>
          </p:nvPr>
        </p:nvGraphicFramePr>
        <p:xfrm>
          <a:off x="1752600" y="1143000"/>
          <a:ext cx="6002337" cy="115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7" name="Equation" r:id="rId5" imgW="2387600" imgH="457200" progId="Equation.3">
                  <p:embed/>
                </p:oleObj>
              </mc:Choice>
              <mc:Fallback>
                <p:oleObj name="Equation" r:id="rId5" imgW="238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43000"/>
                        <a:ext cx="6002337" cy="1151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570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Delay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25CE7F1-CC69-BC4E-92C0-5EF0DF9F074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815920"/>
              </p:ext>
            </p:extLst>
          </p:nvPr>
        </p:nvGraphicFramePr>
        <p:xfrm>
          <a:off x="2286000" y="5257800"/>
          <a:ext cx="485935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7" name="Equation" r:id="rId3" imgW="1485900" imgH="203200" progId="Equation.3">
                  <p:embed/>
                </p:oleObj>
              </mc:Choice>
              <mc:Fallback>
                <p:oleObj name="Equation" r:id="rId3" imgW="1485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257800"/>
                        <a:ext cx="4859355" cy="663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057569"/>
              </p:ext>
            </p:extLst>
          </p:nvPr>
        </p:nvGraphicFramePr>
        <p:xfrm>
          <a:off x="1752600" y="1143000"/>
          <a:ext cx="6002337" cy="115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8" name="Equation" r:id="rId5" imgW="2387600" imgH="457200" progId="Equation.3">
                  <p:embed/>
                </p:oleObj>
              </mc:Choice>
              <mc:Fallback>
                <p:oleObj name="Equation" r:id="rId5" imgW="238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43000"/>
                        <a:ext cx="6002337" cy="1151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225608"/>
              </p:ext>
            </p:extLst>
          </p:nvPr>
        </p:nvGraphicFramePr>
        <p:xfrm>
          <a:off x="12825" y="2895600"/>
          <a:ext cx="917733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9" name="Equation" r:id="rId7" imgW="4495800" imgH="508000" progId="Equation.3">
                  <p:embed/>
                </p:oleObj>
              </mc:Choice>
              <mc:Fallback>
                <p:oleObj name="Equation" r:id="rId7" imgW="4495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5" y="2895600"/>
                        <a:ext cx="9177338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2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Delay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0F93301-5330-ED42-A7F6-D08F4E85693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542683"/>
              </p:ext>
            </p:extLst>
          </p:nvPr>
        </p:nvGraphicFramePr>
        <p:xfrm>
          <a:off x="1846263" y="3271838"/>
          <a:ext cx="5826125" cy="225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9" name="Equation" r:id="rId3" imgW="2032000" imgH="787400" progId="Equation.3">
                  <p:embed/>
                </p:oleObj>
              </mc:Choice>
              <mc:Fallback>
                <p:oleObj name="Equation" r:id="rId3" imgW="20320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271838"/>
                        <a:ext cx="5826125" cy="2259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683093"/>
              </p:ext>
            </p:extLst>
          </p:nvPr>
        </p:nvGraphicFramePr>
        <p:xfrm>
          <a:off x="3810000" y="1295400"/>
          <a:ext cx="214335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0" name="Equation" r:id="rId5" imgW="952500" imgH="609600" progId="Equation.3">
                  <p:embed/>
                </p:oleObj>
              </mc:Choice>
              <mc:Fallback>
                <p:oleObj name="Equation" r:id="rId5" imgW="9525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295400"/>
                        <a:ext cx="2143357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135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Delay vs. k (</a:t>
            </a:r>
            <a:r>
              <a:rPr lang="en-US" dirty="0" err="1"/>
              <a:t>C</a:t>
            </a:r>
            <a:r>
              <a:rPr lang="en-US" baseline="-25000" dirty="0" err="1"/>
              <a:t>load</a:t>
            </a:r>
            <a:r>
              <a:rPr lang="en-US" dirty="0"/>
              <a:t>=4x10</a:t>
            </a:r>
            <a:r>
              <a:rPr lang="en-US" baseline="30000" dirty="0"/>
              <a:t>4</a:t>
            </a:r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58FF99-E014-9040-A458-8012183CBE0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96864938"/>
              </p:ext>
            </p:extLst>
          </p:nvPr>
        </p:nvGraphicFramePr>
        <p:xfrm>
          <a:off x="914400" y="2286000"/>
          <a:ext cx="7086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941456"/>
              </p:ext>
            </p:extLst>
          </p:nvPr>
        </p:nvGraphicFramePr>
        <p:xfrm>
          <a:off x="2057400" y="990600"/>
          <a:ext cx="51371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5" imgW="2032000" imgH="571500" progId="Equation.3">
                  <p:embed/>
                </p:oleObj>
              </mc:Choice>
              <mc:Fallback>
                <p:oleObj name="Equation" r:id="rId5" imgW="20320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90600"/>
                        <a:ext cx="5137150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7182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drive large loads</a:t>
            </a:r>
          </a:p>
          <a:p>
            <a:pPr lvl="1"/>
            <a:r>
              <a:rPr lang="en-US" dirty="0"/>
              <a:t>Scale buffers geometrically</a:t>
            </a:r>
          </a:p>
          <a:p>
            <a:pPr lvl="1"/>
            <a:r>
              <a:rPr lang="en-US" dirty="0"/>
              <a:t>Exponential scale up in buffer size</a:t>
            </a:r>
          </a:p>
          <a:p>
            <a:r>
              <a:rPr lang="en-US" dirty="0"/>
              <a:t>Scale factor: 3—4 typically</a:t>
            </a:r>
          </a:p>
          <a:p>
            <a:pPr lvl="1"/>
            <a:r>
              <a:rPr lang="en-US" dirty="0"/>
              <a:t>One origin of FO4 target</a:t>
            </a:r>
          </a:p>
          <a:p>
            <a:r>
              <a:rPr lang="en-US" dirty="0"/>
              <a:t>Drains contribute capacitance too (</a:t>
            </a:r>
            <a:r>
              <a:rPr lang="en-US" dirty="0" err="1"/>
              <a:t>C</a:t>
            </a:r>
            <a:r>
              <a:rPr lang="en-US" baseline="-25000" dirty="0" err="1"/>
              <a:t>diff</a:t>
            </a:r>
            <a:r>
              <a:rPr lang="en-US" dirty="0"/>
              <a:t>)</a:t>
            </a:r>
          </a:p>
          <a:p>
            <a:r>
              <a:rPr lang="en-US" dirty="0"/>
              <a:t>Can formulate sizing to optimize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58FF99-E014-9040-A458-8012183CBE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664225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Zoom: Plot Delay vs. k (</a:t>
            </a:r>
            <a:r>
              <a:rPr lang="en-US" dirty="0" err="1"/>
              <a:t>C</a:t>
            </a:r>
            <a:r>
              <a:rPr lang="en-US" baseline="-25000" dirty="0" err="1"/>
              <a:t>load</a:t>
            </a:r>
            <a:r>
              <a:rPr lang="en-US" dirty="0"/>
              <a:t>=4x10</a:t>
            </a:r>
            <a:r>
              <a:rPr lang="en-US" baseline="30000" dirty="0"/>
              <a:t>4</a:t>
            </a:r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58FF99-E014-9040-A458-8012183CBE0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12485537"/>
              </p:ext>
            </p:extLst>
          </p:nvPr>
        </p:nvGraphicFramePr>
        <p:xfrm>
          <a:off x="1371600" y="2438400"/>
          <a:ext cx="6477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313131"/>
              </p:ext>
            </p:extLst>
          </p:nvPr>
        </p:nvGraphicFramePr>
        <p:xfrm>
          <a:off x="2057400" y="990600"/>
          <a:ext cx="51371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8" name="Equation" r:id="rId4" imgW="2032000" imgH="571500" progId="Equation.3">
                  <p:embed/>
                </p:oleObj>
              </mc:Choice>
              <mc:Fallback>
                <p:oleObj name="Equation" r:id="rId4" imgW="20320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90600"/>
                        <a:ext cx="5137150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968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64E1E85-603C-BF4B-B7EF-5F31420C39A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509163"/>
              </p:ext>
            </p:extLst>
          </p:nvPr>
        </p:nvGraphicFramePr>
        <p:xfrm>
          <a:off x="1780903" y="2413000"/>
          <a:ext cx="5972644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3" name="Equation" r:id="rId4" imgW="3441700" imgH="685800" progId="Equation.3">
                  <p:embed/>
                </p:oleObj>
              </mc:Choice>
              <mc:Fallback>
                <p:oleObj name="Equation" r:id="rId4" imgW="34417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903" y="2413000"/>
                        <a:ext cx="5972644" cy="1188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079618"/>
              </p:ext>
            </p:extLst>
          </p:nvPr>
        </p:nvGraphicFramePr>
        <p:xfrm>
          <a:off x="2658291" y="1219200"/>
          <a:ext cx="4217868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4" name="Equation" r:id="rId6" imgW="2032000" imgH="571500" progId="Equation.3">
                  <p:embed/>
                </p:oleObj>
              </mc:Choice>
              <mc:Fallback>
                <p:oleObj name="Equation" r:id="rId6" imgW="20320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291" y="1219200"/>
                        <a:ext cx="4217868" cy="1188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581645"/>
              </p:ext>
            </p:extLst>
          </p:nvPr>
        </p:nvGraphicFramePr>
        <p:xfrm>
          <a:off x="533400" y="4648200"/>
          <a:ext cx="17777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5" name="Equation" r:id="rId8" imgW="1104900" imgH="850900" progId="Equation.3">
                  <p:embed/>
                </p:oleObj>
              </mc:Choice>
              <mc:Fallback>
                <p:oleObj name="Equation" r:id="rId8" imgW="11049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48200"/>
                        <a:ext cx="1777763" cy="1368425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6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64E1E85-603C-BF4B-B7EF-5F31420C39A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76541"/>
              </p:ext>
            </p:extLst>
          </p:nvPr>
        </p:nvGraphicFramePr>
        <p:xfrm>
          <a:off x="1780903" y="2413000"/>
          <a:ext cx="5972644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6" name="Equation" r:id="rId4" imgW="3441700" imgH="685800" progId="Equation.3">
                  <p:embed/>
                </p:oleObj>
              </mc:Choice>
              <mc:Fallback>
                <p:oleObj name="Equation" r:id="rId4" imgW="34417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903" y="2413000"/>
                        <a:ext cx="5972644" cy="1188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910767"/>
              </p:ext>
            </p:extLst>
          </p:nvPr>
        </p:nvGraphicFramePr>
        <p:xfrm>
          <a:off x="2658291" y="1219200"/>
          <a:ext cx="4217868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7" name="Equation" r:id="rId6" imgW="2032000" imgH="571500" progId="Equation.3">
                  <p:embed/>
                </p:oleObj>
              </mc:Choice>
              <mc:Fallback>
                <p:oleObj name="Equation" r:id="rId6" imgW="20320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291" y="1219200"/>
                        <a:ext cx="4217868" cy="1188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486860"/>
              </p:ext>
            </p:extLst>
          </p:nvPr>
        </p:nvGraphicFramePr>
        <p:xfrm>
          <a:off x="3203430" y="3733800"/>
          <a:ext cx="3127590" cy="106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8" name="Equation" r:id="rId8" imgW="1422400" imgH="482600" progId="Equation.3">
                  <p:embed/>
                </p:oleObj>
              </mc:Choice>
              <mc:Fallback>
                <p:oleObj name="Equation" r:id="rId8" imgW="1422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430" y="3733800"/>
                        <a:ext cx="3127590" cy="1061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967732"/>
              </p:ext>
            </p:extLst>
          </p:nvPr>
        </p:nvGraphicFramePr>
        <p:xfrm>
          <a:off x="3733800" y="4953000"/>
          <a:ext cx="2154514" cy="103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9" name="Equation" r:id="rId10" imgW="1003300" imgH="482600" progId="Equation.3">
                  <p:embed/>
                </p:oleObj>
              </mc:Choice>
              <mc:Fallback>
                <p:oleObj name="Equation" r:id="rId10" imgW="1003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953000"/>
                        <a:ext cx="2154514" cy="1036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756553"/>
              </p:ext>
            </p:extLst>
          </p:nvPr>
        </p:nvGraphicFramePr>
        <p:xfrm>
          <a:off x="533400" y="4648200"/>
          <a:ext cx="17777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00" name="Equation" r:id="rId12" imgW="1104900" imgH="850900" progId="Equation.3">
                  <p:embed/>
                </p:oleObj>
              </mc:Choice>
              <mc:Fallback>
                <p:oleObj name="Equation" r:id="rId12" imgW="11049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48200"/>
                        <a:ext cx="1777763" cy="1368425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8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optimal k for </a:t>
            </a:r>
            <a:r>
              <a:rPr lang="en-US" dirty="0" err="1">
                <a:solidFill>
                  <a:srgbClr val="FF6600"/>
                </a:solidFill>
              </a:rPr>
              <a:t>C</a:t>
            </a:r>
            <a:r>
              <a:rPr lang="en-US" baseline="-25000" dirty="0" err="1">
                <a:solidFill>
                  <a:srgbClr val="FF6600"/>
                </a:solidFill>
              </a:rPr>
              <a:t>load</a:t>
            </a:r>
            <a:r>
              <a:rPr lang="en-US" dirty="0">
                <a:solidFill>
                  <a:srgbClr val="FF6600"/>
                </a:solidFill>
              </a:rPr>
              <a:t>=4x10</a:t>
            </a:r>
            <a:r>
              <a:rPr lang="en-US" baseline="30000" dirty="0">
                <a:solidFill>
                  <a:srgbClr val="FF6600"/>
                </a:solidFill>
              </a:rPr>
              <a:t>4</a:t>
            </a: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58FF99-E014-9040-A458-8012183CBE0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466066"/>
              </p:ext>
            </p:extLst>
          </p:nvPr>
        </p:nvGraphicFramePr>
        <p:xfrm>
          <a:off x="3048000" y="2743200"/>
          <a:ext cx="3243386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5" name="Equation" r:id="rId4" imgW="1003300" imgH="482600" progId="Equation.3">
                  <p:embed/>
                </p:oleObj>
              </mc:Choice>
              <mc:Fallback>
                <p:oleObj name="Equation" r:id="rId4" imgW="1003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43200"/>
                        <a:ext cx="3243386" cy="155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730014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Zoom: Plot Delay vs. k (</a:t>
            </a:r>
            <a:r>
              <a:rPr lang="en-US" dirty="0" err="1"/>
              <a:t>C</a:t>
            </a:r>
            <a:r>
              <a:rPr lang="en-US" baseline="-25000" dirty="0" err="1"/>
              <a:t>load</a:t>
            </a:r>
            <a:r>
              <a:rPr lang="en-US" dirty="0"/>
              <a:t>=4x10</a:t>
            </a:r>
            <a:r>
              <a:rPr lang="en-US" baseline="30000" dirty="0"/>
              <a:t>4</a:t>
            </a:r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58FF99-E014-9040-A458-8012183CBE0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19849476"/>
              </p:ext>
            </p:extLst>
          </p:nvPr>
        </p:nvGraphicFramePr>
        <p:xfrm>
          <a:off x="1371600" y="2438400"/>
          <a:ext cx="6477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083605"/>
              </p:ext>
            </p:extLst>
          </p:nvPr>
        </p:nvGraphicFramePr>
        <p:xfrm>
          <a:off x="2057400" y="990600"/>
          <a:ext cx="51371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1" name="Equation" r:id="rId5" imgW="2032000" imgH="571500" progId="Equation.3">
                  <p:embed/>
                </p:oleObj>
              </mc:Choice>
              <mc:Fallback>
                <p:oleObj name="Equation" r:id="rId5" imgW="20320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90600"/>
                        <a:ext cx="5137150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V="1">
            <a:off x="5740400" y="3048000"/>
            <a:ext cx="0" cy="2590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2194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Optimum Scale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optimum delay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What is 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r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865257D-691E-144D-B929-65E63683ACC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421694"/>
              </p:ext>
            </p:extLst>
          </p:nvPr>
        </p:nvGraphicFramePr>
        <p:xfrm>
          <a:off x="3429000" y="1793875"/>
          <a:ext cx="2767777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0" name="Equation" r:id="rId4" imgW="1003300" imgH="482600" progId="Equation.3">
                  <p:embed/>
                </p:oleObj>
              </mc:Choice>
              <mc:Fallback>
                <p:oleObj name="Equation" r:id="rId4" imgW="1003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93875"/>
                        <a:ext cx="2767777" cy="1330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454928"/>
              </p:ext>
            </p:extLst>
          </p:nvPr>
        </p:nvGraphicFramePr>
        <p:xfrm>
          <a:off x="3556000" y="3733800"/>
          <a:ext cx="2495550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1" name="Equation" r:id="rId6" imgW="952500" imgH="1028700" progId="Equation.3">
                  <p:embed/>
                </p:oleObj>
              </mc:Choice>
              <mc:Fallback>
                <p:oleObj name="Equation" r:id="rId6" imgW="952500" imgH="1028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3733800"/>
                        <a:ext cx="2495550" cy="2697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0304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Optimum Scale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865257D-691E-144D-B929-65E63683ACC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452161"/>
              </p:ext>
            </p:extLst>
          </p:nvPr>
        </p:nvGraphicFramePr>
        <p:xfrm>
          <a:off x="2286000" y="1568450"/>
          <a:ext cx="4791075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" name="Equation" r:id="rId4" imgW="1828800" imgH="1498600" progId="Equation.3">
                  <p:embed/>
                </p:oleObj>
              </mc:Choice>
              <mc:Fallback>
                <p:oleObj name="Equation" r:id="rId4" imgW="1828800" imgH="149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68450"/>
                        <a:ext cx="4791075" cy="3929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ABDCD7-73C5-A942-AA1F-4F878C7D468E}"/>
              </a:ext>
            </a:extLst>
          </p:cNvPr>
          <p:cNvSpPr/>
          <p:nvPr/>
        </p:nvSpPr>
        <p:spPr bwMode="auto">
          <a:xfrm>
            <a:off x="2438400" y="3581400"/>
            <a:ext cx="4495800" cy="228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5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Optimum Scale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865257D-691E-144D-B929-65E63683ACC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2286000" y="1568450"/>
          <a:ext cx="4791075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0" name="Equation" r:id="rId4" imgW="1828800" imgH="1498600" progId="Equation.3">
                  <p:embed/>
                </p:oleObj>
              </mc:Choice>
              <mc:Fallback>
                <p:oleObj name="Equation" r:id="rId4" imgW="1828800" imgH="1498600" progId="Equation.3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68450"/>
                        <a:ext cx="4791075" cy="3929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2675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Call Back</a:t>
            </a:r>
            <a:r>
              <a:rPr lang="en-US" dirty="0"/>
              <a:t>: Total Delay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25CE7F1-CC69-BC4E-92C0-5EF0DF9F074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574985"/>
              </p:ext>
            </p:extLst>
          </p:nvPr>
        </p:nvGraphicFramePr>
        <p:xfrm>
          <a:off x="2286000" y="5257800"/>
          <a:ext cx="485935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5" name="Equation" r:id="rId3" imgW="1485900" imgH="203200" progId="Equation.3">
                  <p:embed/>
                </p:oleObj>
              </mc:Choice>
              <mc:Fallback>
                <p:oleObj name="Equation" r:id="rId3" imgW="1485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257800"/>
                        <a:ext cx="4859355" cy="663575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6333"/>
              </p:ext>
            </p:extLst>
          </p:nvPr>
        </p:nvGraphicFramePr>
        <p:xfrm>
          <a:off x="228600" y="2390775"/>
          <a:ext cx="865981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6" name="Equation" r:id="rId5" imgW="4241800" imgH="508000" progId="Equation.3">
                  <p:embed/>
                </p:oleObj>
              </mc:Choice>
              <mc:Fallback>
                <p:oleObj name="Equation" r:id="rId5" imgW="4241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90775"/>
                        <a:ext cx="8659812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741365"/>
              </p:ext>
            </p:extLst>
          </p:nvPr>
        </p:nvGraphicFramePr>
        <p:xfrm>
          <a:off x="0" y="3686175"/>
          <a:ext cx="917733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7" name="Equation" r:id="rId7" imgW="4495800" imgH="508000" progId="Equation.3">
                  <p:embed/>
                </p:oleObj>
              </mc:Choice>
              <mc:Fallback>
                <p:oleObj name="Equation" r:id="rId7" imgW="4495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86175"/>
                        <a:ext cx="9177338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04909"/>
              </p:ext>
            </p:extLst>
          </p:nvPr>
        </p:nvGraphicFramePr>
        <p:xfrm>
          <a:off x="1752600" y="1143000"/>
          <a:ext cx="6002337" cy="115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8" name="Equation" r:id="rId9" imgW="2387600" imgH="457200" progId="Equation.3">
                  <p:embed/>
                </p:oleObj>
              </mc:Choice>
              <mc:Fallback>
                <p:oleObj name="Equation" r:id="rId9" imgW="238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43000"/>
                        <a:ext cx="6002337" cy="1151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3680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at Optimum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7554377-B002-5A4A-9AE7-3B9D1B6F829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695164"/>
              </p:ext>
            </p:extLst>
          </p:nvPr>
        </p:nvGraphicFramePr>
        <p:xfrm>
          <a:off x="1828800" y="1295400"/>
          <a:ext cx="2471355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6" name="Equation" r:id="rId4" imgW="1003300" imgH="482600" progId="Equation.3">
                  <p:embed/>
                </p:oleObj>
              </mc:Choice>
              <mc:Fallback>
                <p:oleObj name="Equation" r:id="rId4" imgW="1003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95400"/>
                        <a:ext cx="2471355" cy="1188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663828"/>
              </p:ext>
            </p:extLst>
          </p:nvPr>
        </p:nvGraphicFramePr>
        <p:xfrm>
          <a:off x="5638800" y="1447800"/>
          <a:ext cx="1259326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7" name="Equation" r:id="rId6" imgW="393700" imgH="228600" progId="Equation.3">
                  <p:embed/>
                </p:oleObj>
              </mc:Choice>
              <mc:Fallback>
                <p:oleObj name="Equation" r:id="rId6" imgW="393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1259326" cy="731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64434"/>
              </p:ext>
            </p:extLst>
          </p:nvPr>
        </p:nvGraphicFramePr>
        <p:xfrm>
          <a:off x="1752600" y="2971800"/>
          <a:ext cx="5353817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" name="Equation" r:id="rId8" imgW="1485900" imgH="203200" progId="Equation.3">
                  <p:embed/>
                </p:oleObj>
              </mc:Choice>
              <mc:Fallback>
                <p:oleObj name="Equation" r:id="rId8" imgW="1485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5353817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12880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329" y="1295400"/>
            <a:ext cx="5179071" cy="5334000"/>
          </a:xfrm>
          <a:prstGeom prst="rect">
            <a:avLst/>
          </a:prstGeom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Call back</a:t>
            </a:r>
            <a:r>
              <a:rPr lang="en-US" dirty="0"/>
              <a:t>: Large </a:t>
            </a:r>
            <a:r>
              <a:rPr lang="en-US" dirty="0" err="1"/>
              <a:t>Fanout</a:t>
            </a:r>
            <a:r>
              <a:rPr lang="en-US" dirty="0"/>
              <a:t> Delay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delay if must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drive </a:t>
            </a:r>
            <a:r>
              <a:rPr lang="en-US" dirty="0" err="1">
                <a:solidFill>
                  <a:srgbClr val="FF6600"/>
                </a:solidFill>
              </a:rPr>
              <a:t>fanout</a:t>
            </a:r>
            <a:r>
              <a:rPr lang="en-US" dirty="0">
                <a:solidFill>
                  <a:srgbClr val="FF6600"/>
                </a:solidFill>
              </a:rPr>
              <a:t>=100?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66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at Optimum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7554377-B002-5A4A-9AE7-3B9D1B6F829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289443"/>
              </p:ext>
            </p:extLst>
          </p:nvPr>
        </p:nvGraphicFramePr>
        <p:xfrm>
          <a:off x="1828800" y="1295400"/>
          <a:ext cx="2471355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7" name="Equation" r:id="rId4" imgW="1003300" imgH="482600" progId="Equation.3">
                  <p:embed/>
                </p:oleObj>
              </mc:Choice>
              <mc:Fallback>
                <p:oleObj name="Equation" r:id="rId4" imgW="1003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95400"/>
                        <a:ext cx="2471355" cy="1188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064679"/>
              </p:ext>
            </p:extLst>
          </p:nvPr>
        </p:nvGraphicFramePr>
        <p:xfrm>
          <a:off x="5638800" y="1447800"/>
          <a:ext cx="1259326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8" name="Equation" r:id="rId6" imgW="393700" imgH="228600" progId="Equation.3">
                  <p:embed/>
                </p:oleObj>
              </mc:Choice>
              <mc:Fallback>
                <p:oleObj name="Equation" r:id="rId6" imgW="393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1259326" cy="731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562917"/>
              </p:ext>
            </p:extLst>
          </p:nvPr>
        </p:nvGraphicFramePr>
        <p:xfrm>
          <a:off x="1752600" y="2971800"/>
          <a:ext cx="5353817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9" name="Equation" r:id="rId8" imgW="1485900" imgH="203200" progId="Equation.3">
                  <p:embed/>
                </p:oleObj>
              </mc:Choice>
              <mc:Fallback>
                <p:oleObj name="Equation" r:id="rId8" imgW="1485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5353817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862042"/>
              </p:ext>
            </p:extLst>
          </p:nvPr>
        </p:nvGraphicFramePr>
        <p:xfrm>
          <a:off x="1981200" y="4114800"/>
          <a:ext cx="483950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20" name="Equation" r:id="rId10" imgW="1803400" imgH="482600" progId="Equation.3">
                  <p:embed/>
                </p:oleObj>
              </mc:Choice>
              <mc:Fallback>
                <p:oleObj name="Equation" r:id="rId10" imgW="1803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4839507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7924800" cy="533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optimal delay for </a:t>
            </a:r>
            <a:r>
              <a:rPr lang="en-US" dirty="0" err="1">
                <a:solidFill>
                  <a:srgbClr val="FF6600"/>
                </a:solidFill>
              </a:rPr>
              <a:t>C</a:t>
            </a:r>
            <a:r>
              <a:rPr lang="en-US" baseline="-25000" dirty="0" err="1">
                <a:solidFill>
                  <a:srgbClr val="FF6600"/>
                </a:solidFill>
              </a:rPr>
              <a:t>load</a:t>
            </a:r>
            <a:r>
              <a:rPr lang="en-US" dirty="0">
                <a:solidFill>
                  <a:srgbClr val="FF6600"/>
                </a:solidFill>
              </a:rPr>
              <a:t>=4x10</a:t>
            </a:r>
            <a:r>
              <a:rPr lang="en-US" baseline="30000" dirty="0">
                <a:solidFill>
                  <a:srgbClr val="FF6600"/>
                </a:solidFill>
              </a:rPr>
              <a:t>4</a:t>
            </a: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 in tau units?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64148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Zoom: Plot Delay vs. k (</a:t>
            </a:r>
            <a:r>
              <a:rPr lang="en-US" dirty="0" err="1"/>
              <a:t>C</a:t>
            </a:r>
            <a:r>
              <a:rPr lang="en-US" baseline="-25000" dirty="0" err="1"/>
              <a:t>load</a:t>
            </a:r>
            <a:r>
              <a:rPr lang="en-US" dirty="0"/>
              <a:t>=4x10</a:t>
            </a:r>
            <a:r>
              <a:rPr lang="en-US" baseline="30000" dirty="0"/>
              <a:t>4</a:t>
            </a:r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58FF99-E014-9040-A458-8012183CBE0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461847010"/>
              </p:ext>
            </p:extLst>
          </p:nvPr>
        </p:nvGraphicFramePr>
        <p:xfrm>
          <a:off x="1371600" y="2438400"/>
          <a:ext cx="6477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86409"/>
              </p:ext>
            </p:extLst>
          </p:nvPr>
        </p:nvGraphicFramePr>
        <p:xfrm>
          <a:off x="2057400" y="990600"/>
          <a:ext cx="51371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9" name="Equation" r:id="rId5" imgW="2032000" imgH="571500" progId="Equation.3">
                  <p:embed/>
                </p:oleObj>
              </mc:Choice>
              <mc:Fallback>
                <p:oleObj name="Equation" r:id="rId5" imgW="20320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90600"/>
                        <a:ext cx="5137150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V="1">
            <a:off x="5740400" y="3048000"/>
            <a:ext cx="0" cy="2590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8904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baseline="-25000" dirty="0" err="1"/>
              <a:t>diff</a:t>
            </a:r>
            <a:r>
              <a:rPr lang="en-US" dirty="0"/>
              <a:t>=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err="1"/>
              <a:t>C</a:t>
            </a:r>
            <a:r>
              <a:rPr lang="en-US" baseline="-25000" dirty="0" err="1"/>
              <a:t>gate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C94013-C4A5-BC40-B00C-ED6B443E22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692047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Capacitance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this do to </a:t>
            </a:r>
            <a:r>
              <a:rPr lang="en-US" dirty="0" err="1">
                <a:solidFill>
                  <a:srgbClr val="FF6600"/>
                </a:solidFill>
                <a:latin typeface="Symbol" charset="2"/>
                <a:cs typeface="Symbol" charset="2"/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 model?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Delay of middle stage cascade?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58FF99-E014-9040-A458-8012183CBE0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676181-2739-F144-95B3-4F390B28A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295400"/>
            <a:ext cx="2654300" cy="38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47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Capacitance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4)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this do to </a:t>
            </a:r>
            <a:r>
              <a:rPr lang="en-US" dirty="0" err="1">
                <a:solidFill>
                  <a:srgbClr val="FF6600"/>
                </a:solidFill>
                <a:latin typeface="Symbol" charset="2"/>
                <a:cs typeface="Symbol" charset="2"/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 model?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Delay of middle stage cascade?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58FF99-E014-9040-A458-8012183CBE0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295400"/>
            <a:ext cx="2654300" cy="3852730"/>
          </a:xfrm>
          <a:prstGeom prst="rect">
            <a:avLst/>
          </a:prstGeom>
        </p:spPr>
      </p:pic>
      <p:graphicFrame>
        <p:nvGraphicFramePr>
          <p:cNvPr id="8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321655"/>
              </p:ext>
            </p:extLst>
          </p:nvPr>
        </p:nvGraphicFramePr>
        <p:xfrm>
          <a:off x="1052513" y="3563937"/>
          <a:ext cx="4673600" cy="26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3" name="Equation" r:id="rId4" imgW="2514600" imgH="1447800" progId="Equation.3">
                  <p:embed/>
                </p:oleObj>
              </mc:Choice>
              <mc:Fallback>
                <p:oleObj name="Equation" r:id="rId4" imgW="25146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3563937"/>
                        <a:ext cx="4673600" cy="268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6877385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k-stage Delay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B3D29F5-940E-7B45-9D77-2E94E39CBB6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78117"/>
            <a:ext cx="6172200" cy="2979683"/>
          </a:xfrm>
          <a:prstGeom prst="rect">
            <a:avLst/>
          </a:prstGeom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408726"/>
              </p:ext>
            </p:extLst>
          </p:nvPr>
        </p:nvGraphicFramePr>
        <p:xfrm>
          <a:off x="228600" y="1219200"/>
          <a:ext cx="865981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1" name="Equation" r:id="rId4" imgW="4241800" imgH="508000" progId="Equation.3">
                  <p:embed/>
                </p:oleObj>
              </mc:Choice>
              <mc:Fallback>
                <p:oleObj name="Equation" r:id="rId4" imgW="4241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659812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559844"/>
              </p:ext>
            </p:extLst>
          </p:nvPr>
        </p:nvGraphicFramePr>
        <p:xfrm>
          <a:off x="144462" y="2405063"/>
          <a:ext cx="29035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2" name="Equation" r:id="rId6" imgW="1562100" imgH="469900" progId="Equation.3">
                  <p:embed/>
                </p:oleObj>
              </mc:Choice>
              <mc:Fallback>
                <p:oleObj name="Equation" r:id="rId6" imgW="1562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" y="2405063"/>
                        <a:ext cx="290353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9424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k-stage Delay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B3D29F5-940E-7B45-9D77-2E94E39CBB6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78117"/>
            <a:ext cx="6172200" cy="2979683"/>
          </a:xfrm>
          <a:prstGeom prst="rect">
            <a:avLst/>
          </a:prstGeom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246601"/>
              </p:ext>
            </p:extLst>
          </p:nvPr>
        </p:nvGraphicFramePr>
        <p:xfrm>
          <a:off x="228600" y="1219200"/>
          <a:ext cx="865981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2" name="Equation" r:id="rId4" imgW="4241800" imgH="508000" progId="Equation.3">
                  <p:embed/>
                </p:oleObj>
              </mc:Choice>
              <mc:Fallback>
                <p:oleObj name="Equation" r:id="rId4" imgW="4241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659812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54471"/>
              </p:ext>
            </p:extLst>
          </p:nvPr>
        </p:nvGraphicFramePr>
        <p:xfrm>
          <a:off x="144462" y="2405063"/>
          <a:ext cx="29035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3" name="Equation" r:id="rId6" imgW="1562100" imgH="469900" progId="Equation.3">
                  <p:embed/>
                </p:oleObj>
              </mc:Choice>
              <mc:Fallback>
                <p:oleObj name="Equation" r:id="rId6" imgW="1562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" y="2405063"/>
                        <a:ext cx="290353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35428"/>
              </p:ext>
            </p:extLst>
          </p:nvPr>
        </p:nvGraphicFramePr>
        <p:xfrm>
          <a:off x="838200" y="5214937"/>
          <a:ext cx="8009711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4" name="Equation" r:id="rId8" imgW="4648200" imgH="952500" progId="Equation.3">
                  <p:embed/>
                </p:oleObj>
              </mc:Choice>
              <mc:Fallback>
                <p:oleObj name="Equation" r:id="rId8" imgW="46482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214937"/>
                        <a:ext cx="8009711" cy="164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1218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k-stage Delay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83CF6DA-C1F6-7240-BAEB-EB6938C6951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022162"/>
              </p:ext>
            </p:extLst>
          </p:nvPr>
        </p:nvGraphicFramePr>
        <p:xfrm>
          <a:off x="381000" y="2819400"/>
          <a:ext cx="84994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0" name="Equation" r:id="rId3" imgW="5168900" imgH="1549400" progId="Equation.3">
                  <p:embed/>
                </p:oleObj>
              </mc:Choice>
              <mc:Fallback>
                <p:oleObj name="Equation" r:id="rId3" imgW="5168900" imgH="154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8499475" cy="2552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107957"/>
              </p:ext>
            </p:extLst>
          </p:nvPr>
        </p:nvGraphicFramePr>
        <p:xfrm>
          <a:off x="685800" y="1143000"/>
          <a:ext cx="8009711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" name="Equation" r:id="rId5" imgW="4648200" imgH="952500" progId="Equation.3">
                  <p:embed/>
                </p:oleObj>
              </mc:Choice>
              <mc:Fallback>
                <p:oleObj name="Equation" r:id="rId5" imgW="46482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8009711" cy="164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0" y="3657600"/>
            <a:ext cx="8763000" cy="1905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0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k-stage Delay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83CF6DA-C1F6-7240-BAEB-EB6938C6951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017967"/>
              </p:ext>
            </p:extLst>
          </p:nvPr>
        </p:nvGraphicFramePr>
        <p:xfrm>
          <a:off x="381000" y="2819400"/>
          <a:ext cx="84994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3" name="Equation" r:id="rId3" imgW="5168900" imgH="1549400" progId="Equation.3">
                  <p:embed/>
                </p:oleObj>
              </mc:Choice>
              <mc:Fallback>
                <p:oleObj name="Equation" r:id="rId3" imgW="5168900" imgH="154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8499475" cy="2552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927487"/>
              </p:ext>
            </p:extLst>
          </p:nvPr>
        </p:nvGraphicFramePr>
        <p:xfrm>
          <a:off x="685800" y="1143000"/>
          <a:ext cx="8009711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4" name="Equation" r:id="rId5" imgW="4648200" imgH="952500" progId="Equation.3">
                  <p:embed/>
                </p:oleObj>
              </mc:Choice>
              <mc:Fallback>
                <p:oleObj name="Equation" r:id="rId5" imgW="46482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8009711" cy="164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0" y="4572000"/>
            <a:ext cx="8763000" cy="9906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k-stage Delay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83CF6DA-C1F6-7240-BAEB-EB6938C6951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031665"/>
              </p:ext>
            </p:extLst>
          </p:nvPr>
        </p:nvGraphicFramePr>
        <p:xfrm>
          <a:off x="381000" y="2819400"/>
          <a:ext cx="84994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7" name="Equation" r:id="rId3" imgW="5168900" imgH="1549400" progId="Equation.3">
                  <p:embed/>
                </p:oleObj>
              </mc:Choice>
              <mc:Fallback>
                <p:oleObj name="Equation" r:id="rId3" imgW="5168900" imgH="154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8499475" cy="2552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165566"/>
              </p:ext>
            </p:extLst>
          </p:nvPr>
        </p:nvGraphicFramePr>
        <p:xfrm>
          <a:off x="685800" y="1143000"/>
          <a:ext cx="8009711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8" name="Equation" r:id="rId5" imgW="4648200" imgH="952500" progId="Equation.3">
                  <p:embed/>
                </p:oleObj>
              </mc:Choice>
              <mc:Fallback>
                <p:oleObj name="Equation" r:id="rId5" imgW="46482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8009711" cy="164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4" y="1524000"/>
            <a:ext cx="8669656" cy="4940300"/>
          </a:xfrm>
          <a:prstGeom prst="rect">
            <a:avLst/>
          </a:prstGeom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Call back</a:t>
            </a:r>
            <a:r>
              <a:rPr lang="en-US" dirty="0"/>
              <a:t>: …and Again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here?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220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k-stage Delay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83CF6DA-C1F6-7240-BAEB-EB6938C6951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163402"/>
              </p:ext>
            </p:extLst>
          </p:nvPr>
        </p:nvGraphicFramePr>
        <p:xfrm>
          <a:off x="381000" y="2819400"/>
          <a:ext cx="84994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6" name="Equation" r:id="rId3" imgW="5168900" imgH="1549400" progId="Equation.3">
                  <p:embed/>
                </p:oleObj>
              </mc:Choice>
              <mc:Fallback>
                <p:oleObj name="Equation" r:id="rId3" imgW="5168900" imgH="154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8499475" cy="2552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226071"/>
              </p:ext>
            </p:extLst>
          </p:nvPr>
        </p:nvGraphicFramePr>
        <p:xfrm>
          <a:off x="533400" y="5486400"/>
          <a:ext cx="822483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7" name="Equation" r:id="rId5" imgW="5003800" imgH="508000" progId="Equation.3">
                  <p:embed/>
                </p:oleObj>
              </mc:Choice>
              <mc:Fallback>
                <p:oleObj name="Equation" r:id="rId5" imgW="5003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86400"/>
                        <a:ext cx="8224838" cy="836613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187431"/>
              </p:ext>
            </p:extLst>
          </p:nvPr>
        </p:nvGraphicFramePr>
        <p:xfrm>
          <a:off x="685800" y="1143000"/>
          <a:ext cx="8009711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8" name="Equation" r:id="rId7" imgW="4648200" imgH="952500" progId="Equation.3">
                  <p:embed/>
                </p:oleObj>
              </mc:Choice>
              <mc:Fallback>
                <p:oleObj name="Equation" r:id="rId7" imgW="46482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8009711" cy="164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90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</a:t>
            </a:r>
            <a:r>
              <a:rPr lang="en-US" dirty="0" err="1"/>
              <a:t>W</a:t>
            </a:r>
            <a:r>
              <a:rPr lang="en-US" baseline="-25000" dirty="0" err="1"/>
              <a:t>Ni</a:t>
            </a:r>
            <a:r>
              <a:rPr lang="en-US" dirty="0"/>
              <a:t> to minimize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partial derivative with respect to </a:t>
            </a:r>
            <a:r>
              <a:rPr lang="en-US" dirty="0" err="1"/>
              <a:t>W</a:t>
            </a:r>
            <a:r>
              <a:rPr lang="en-US" baseline="-25000" dirty="0" err="1"/>
              <a:t>Ni</a:t>
            </a:r>
            <a:r>
              <a:rPr lang="en-US" dirty="0"/>
              <a:t> = 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586D351-B808-F347-8229-E8B4248AAE9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02418"/>
              </p:ext>
            </p:extLst>
          </p:nvPr>
        </p:nvGraphicFramePr>
        <p:xfrm>
          <a:off x="1219200" y="3124200"/>
          <a:ext cx="64325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70" name="Equation" r:id="rId3" imgW="2997200" imgH="546100" progId="Equation.3">
                  <p:embed/>
                </p:oleObj>
              </mc:Choice>
              <mc:Fallback>
                <p:oleObj name="Equation" r:id="rId3" imgW="29972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24200"/>
                        <a:ext cx="6432550" cy="1173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123110"/>
              </p:ext>
            </p:extLst>
          </p:nvPr>
        </p:nvGraphicFramePr>
        <p:xfrm>
          <a:off x="2203450" y="4495800"/>
          <a:ext cx="4948238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71" name="Equation" r:id="rId5" imgW="2133600" imgH="457200" progId="Equation.3">
                  <p:embed/>
                </p:oleObj>
              </mc:Choice>
              <mc:Fallback>
                <p:oleObj name="Equation" r:id="rId5" imgW="213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4495800"/>
                        <a:ext cx="4948238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642333"/>
              </p:ext>
            </p:extLst>
          </p:nvPr>
        </p:nvGraphicFramePr>
        <p:xfrm>
          <a:off x="533400" y="1981200"/>
          <a:ext cx="822483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72" name="Equation" r:id="rId7" imgW="5003800" imgH="508000" progId="Equation.3">
                  <p:embed/>
                </p:oleObj>
              </mc:Choice>
              <mc:Fallback>
                <p:oleObj name="Equation" r:id="rId7" imgW="5003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8224838" cy="836613"/>
                      </a:xfrm>
                      <a:prstGeom prst="rect">
                        <a:avLst/>
                      </a:prstGeom>
                      <a:noFill/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5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Minimum </a:t>
            </a:r>
            <a:r>
              <a:rPr lang="en-US" dirty="0" err="1"/>
              <a:t>W</a:t>
            </a:r>
            <a:r>
              <a:rPr lang="en-US" baseline="-25000" dirty="0" err="1"/>
              <a:t>Ni</a:t>
            </a:r>
            <a:r>
              <a:rPr lang="en-US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Partial derivative unchanged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1EDF4FC-1B80-F74B-9D70-7750A192BDF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3429000"/>
            <a:ext cx="46313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latin typeface="+mn-lt"/>
              </a:rPr>
              <a:t>What does this say about </a:t>
            </a:r>
            <a:r>
              <a:rPr lang="en-US" sz="3200" dirty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latin typeface="Symbol" charset="2"/>
                <a:cs typeface="Symbol" charset="2"/>
              </a:rPr>
              <a:t>r</a:t>
            </a:r>
            <a:r>
              <a:rPr lang="en-US" sz="3200" dirty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latin typeface="+mn-lt"/>
              </a:rPr>
              <a:t>?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351336"/>
              </p:ext>
            </p:extLst>
          </p:nvPr>
        </p:nvGraphicFramePr>
        <p:xfrm>
          <a:off x="533400" y="2133600"/>
          <a:ext cx="822483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" name="Equation" r:id="rId3" imgW="5003800" imgH="508000" progId="Equation.3">
                  <p:embed/>
                </p:oleObj>
              </mc:Choice>
              <mc:Fallback>
                <p:oleObj name="Equation" r:id="rId3" imgW="5003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8224838" cy="836613"/>
                      </a:xfrm>
                      <a:prstGeom prst="rect">
                        <a:avLst/>
                      </a:prstGeom>
                      <a:noFill/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2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Delay: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unchanged (for fixed k)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E70C55D-680F-024B-A43A-955FFF3797E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51600"/>
              </p:ext>
            </p:extLst>
          </p:nvPr>
        </p:nvGraphicFramePr>
        <p:xfrm>
          <a:off x="1676400" y="1295400"/>
          <a:ext cx="6002337" cy="115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4" name="Equation" r:id="rId3" imgW="2387600" imgH="457200" progId="Equation.3">
                  <p:embed/>
                </p:oleObj>
              </mc:Choice>
              <mc:Fallback>
                <p:oleObj name="Equation" r:id="rId3" imgW="238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95400"/>
                        <a:ext cx="6002337" cy="1151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203568"/>
              </p:ext>
            </p:extLst>
          </p:nvPr>
        </p:nvGraphicFramePr>
        <p:xfrm>
          <a:off x="3670300" y="2471738"/>
          <a:ext cx="2198688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5" name="Equation" r:id="rId5" imgW="952500" imgH="609600" progId="Equation.3">
                  <p:embed/>
                </p:oleObj>
              </mc:Choice>
              <mc:Fallback>
                <p:oleObj name="Equation" r:id="rId5" imgW="9525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2471738"/>
                        <a:ext cx="2198688" cy="1406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7504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Delay: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unchanged (for fixed k)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E70C55D-680F-024B-A43A-955FFF3797E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676400" y="1295400"/>
          <a:ext cx="6002337" cy="115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7" name="Equation" r:id="rId3" imgW="2387600" imgH="457200" progId="Equation.3">
                  <p:embed/>
                </p:oleObj>
              </mc:Choice>
              <mc:Fallback>
                <p:oleObj name="Equation" r:id="rId3" imgW="2387600" imgH="45720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95400"/>
                        <a:ext cx="6002337" cy="1151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209800" y="4800600"/>
          <a:ext cx="499677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8" name="Equation" r:id="rId5" imgW="2362200" imgH="901700" progId="Equation.3">
                  <p:embed/>
                </p:oleObj>
              </mc:Choice>
              <mc:Fallback>
                <p:oleObj name="Equation" r:id="rId5" imgW="2362200" imgH="901700" progId="Equation.3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800600"/>
                        <a:ext cx="4996778" cy="190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3670300" y="2471738"/>
          <a:ext cx="2198688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9" name="Equation" r:id="rId7" imgW="952500" imgH="609600" progId="Equation.3">
                  <p:embed/>
                </p:oleObj>
              </mc:Choice>
              <mc:Fallback>
                <p:oleObj name="Equation" r:id="rId7" imgW="952500" imgH="609600" progId="Equation.3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2471738"/>
                        <a:ext cx="2198688" cy="1406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33400" y="3810000"/>
          <a:ext cx="822483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0" name="Equation" r:id="rId9" imgW="5003800" imgH="508000" progId="Equation.3">
                  <p:embed/>
                </p:oleObj>
              </mc:Choice>
              <mc:Fallback>
                <p:oleObj name="Equation" r:id="rId9" imgW="5003800" imgH="508000" progId="Equation.3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0"/>
                        <a:ext cx="8224838" cy="836613"/>
                      </a:xfrm>
                      <a:prstGeom prst="rect">
                        <a:avLst/>
                      </a:prstGeom>
                      <a:noFill/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1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Gamma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58FF99-E014-9040-A458-8012183CBE0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93024126"/>
              </p:ext>
            </p:extLst>
          </p:nvPr>
        </p:nvGraphicFramePr>
        <p:xfrm>
          <a:off x="1219200" y="1600200"/>
          <a:ext cx="6172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96200" y="4343400"/>
            <a:ext cx="7837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Symbol" charset="2"/>
                <a:cs typeface="Symbol" charset="2"/>
              </a:rPr>
              <a:t>g=0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3733800"/>
            <a:ext cx="10915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g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cs typeface="Symbol" charset="2"/>
              </a:rPr>
              <a:t>=0.5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3124200"/>
            <a:ext cx="10915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3200" dirty="0">
                <a:solidFill>
                  <a:srgbClr val="FF0000"/>
                </a:solidFill>
                <a:latin typeface="Symbol" charset="2"/>
                <a:cs typeface="Symbol" charset="2"/>
              </a:rPr>
              <a:t>=1.0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3800" y="2362200"/>
            <a:ext cx="10915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Symbol" charset="2"/>
                <a:cs typeface="Symbol" charset="2"/>
              </a:rPr>
              <a:t>g</a:t>
            </a:r>
            <a:r>
              <a:rPr lang="en-US" sz="3200" dirty="0">
                <a:latin typeface="Symbol" charset="2"/>
                <a:cs typeface="Symbol" charset="2"/>
              </a:rPr>
              <a:t>=1.5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9518461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Gamma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58FF99-E014-9040-A458-8012183CBE0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03327806"/>
              </p:ext>
            </p:extLst>
          </p:nvPr>
        </p:nvGraphicFramePr>
        <p:xfrm>
          <a:off x="762000" y="1676400"/>
          <a:ext cx="6400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4267200"/>
            <a:ext cx="7837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Symbol" charset="2"/>
                <a:cs typeface="Symbol" charset="2"/>
              </a:rPr>
              <a:t>g=0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3657600"/>
            <a:ext cx="10915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g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cs typeface="Symbol" charset="2"/>
              </a:rPr>
              <a:t>=0.5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3048000"/>
            <a:ext cx="10915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3200" dirty="0">
                <a:solidFill>
                  <a:srgbClr val="FF0000"/>
                </a:solidFill>
                <a:latin typeface="Symbol" charset="2"/>
                <a:cs typeface="Symbol" charset="2"/>
              </a:rPr>
              <a:t>=1.0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2286000"/>
            <a:ext cx="10915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Symbol" charset="2"/>
                <a:cs typeface="Symbol" charset="2"/>
              </a:rPr>
              <a:t>g</a:t>
            </a:r>
            <a:r>
              <a:rPr lang="en-US" sz="3200" dirty="0">
                <a:latin typeface="Symbol" charset="2"/>
                <a:cs typeface="Symbol" charset="2"/>
              </a:rPr>
              <a:t>=1.5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2662900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Minimize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64E1E85-603C-BF4B-B7EF-5F31420C39A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708811"/>
              </p:ext>
            </p:extLst>
          </p:nvPr>
        </p:nvGraphicFramePr>
        <p:xfrm>
          <a:off x="2209800" y="1371600"/>
          <a:ext cx="499677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8" name="Equation" r:id="rId3" imgW="2362200" imgH="901700" progId="Equation.3">
                  <p:embed/>
                </p:oleObj>
              </mc:Choice>
              <mc:Fallback>
                <p:oleObj name="Equation" r:id="rId3" imgW="23622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371600"/>
                        <a:ext cx="4996778" cy="190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774091"/>
              </p:ext>
            </p:extLst>
          </p:nvPr>
        </p:nvGraphicFramePr>
        <p:xfrm>
          <a:off x="1219200" y="3429000"/>
          <a:ext cx="6865938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" name="Equation" r:id="rId5" imgW="3632200" imgH="1676400" progId="Equation.3">
                  <p:embed/>
                </p:oleObj>
              </mc:Choice>
              <mc:Fallback>
                <p:oleObj name="Equation" r:id="rId5" imgW="3632200" imgH="167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29000"/>
                        <a:ext cx="6865938" cy="3165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831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48D8F55-8D6D-964A-ACC5-9CD3B83B063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766861"/>
              </p:ext>
            </p:extLst>
          </p:nvPr>
        </p:nvGraphicFramePr>
        <p:xfrm>
          <a:off x="2727325" y="1096963"/>
          <a:ext cx="3841750" cy="290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7" name="Equation" r:id="rId3" imgW="1574800" imgH="1193800" progId="Equation.3">
                  <p:embed/>
                </p:oleObj>
              </mc:Choice>
              <mc:Fallback>
                <p:oleObj name="Equation" r:id="rId3" imgW="15748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1096963"/>
                        <a:ext cx="3841750" cy="2906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043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48D8F55-8D6D-964A-ACC5-9CD3B83B063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514994"/>
              </p:ext>
            </p:extLst>
          </p:nvPr>
        </p:nvGraphicFramePr>
        <p:xfrm>
          <a:off x="2727325" y="1096963"/>
          <a:ext cx="3841750" cy="290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3" name="Equation" r:id="rId3" imgW="1574800" imgH="1193800" progId="Equation.3">
                  <p:embed/>
                </p:oleObj>
              </mc:Choice>
              <mc:Fallback>
                <p:oleObj name="Equation" r:id="rId3" imgW="15748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1096963"/>
                        <a:ext cx="3841750" cy="2906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852399"/>
              </p:ext>
            </p:extLst>
          </p:nvPr>
        </p:nvGraphicFramePr>
        <p:xfrm>
          <a:off x="3130550" y="3733800"/>
          <a:ext cx="3282950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4" name="Equation" r:id="rId5" imgW="1346200" imgH="1181100" progId="Equation.3">
                  <p:embed/>
                </p:oleObj>
              </mc:Choice>
              <mc:Fallback>
                <p:oleObj name="Equation" r:id="rId5" imgW="1346200" imgH="1181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3733800"/>
                        <a:ext cx="3282950" cy="2874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7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Start C</a:t>
            </a:r>
            <a:r>
              <a:rPr lang="en-US" baseline="-25000"/>
              <a:t>diff</a:t>
            </a:r>
            <a:r>
              <a:rPr lang="en-US"/>
              <a:t>=0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A563A9-7CDC-5A48-AE04-7D42F6424F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46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Staging Any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79FB26-162D-4F4E-A8DC-1FD860650BF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2143AD-327D-294E-B2E8-54E34FCA0FBD}"/>
                  </a:ext>
                </a:extLst>
              </p:cNvPr>
              <p:cNvSpPr txBox="1"/>
              <p:nvPr/>
            </p:nvSpPr>
            <p:spPr>
              <a:xfrm>
                <a:off x="3048000" y="1600200"/>
                <a:ext cx="2785378" cy="1024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2143AD-327D-294E-B2E8-54E34FCA0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00200"/>
                <a:ext cx="2785378" cy="1024255"/>
              </a:xfrm>
              <a:prstGeom prst="rect">
                <a:avLst/>
              </a:prstGeom>
              <a:blipFill>
                <a:blip r:embed="rId2"/>
                <a:stretch>
                  <a:fillRect l="-6818" b="-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1860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charset="2"/>
                <a:cs typeface="Symbol" charset="2"/>
              </a:rPr>
              <a:t>r</a:t>
            </a:r>
            <a:r>
              <a:rPr lang="en-US" dirty="0"/>
              <a:t> and 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/>
              <a:t>?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r</a:t>
            </a:r>
            <a:r>
              <a:rPr lang="en-US" dirty="0">
                <a:solidFill>
                  <a:srgbClr val="FF6600"/>
                </a:solidFill>
              </a:rPr>
              <a:t>=4 is optimal for what 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r</a:t>
            </a:r>
            <a:r>
              <a:rPr lang="en-US" dirty="0">
                <a:solidFill>
                  <a:srgbClr val="FF6600"/>
                </a:solidFill>
              </a:rPr>
              <a:t>=3 is optimal for what 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58FF99-E014-9040-A458-8012183CBE0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9F380C-5FB9-8045-9B59-840385B52812}"/>
                  </a:ext>
                </a:extLst>
              </p:cNvPr>
              <p:cNvSpPr txBox="1"/>
              <p:nvPr/>
            </p:nvSpPr>
            <p:spPr>
              <a:xfrm>
                <a:off x="3048000" y="2404745"/>
                <a:ext cx="2785378" cy="1024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9F380C-5FB9-8045-9B59-840385B52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404745"/>
                <a:ext cx="2785378" cy="1024255"/>
              </a:xfrm>
              <a:prstGeom prst="rect">
                <a:avLst/>
              </a:prstGeom>
              <a:blipFill>
                <a:blip r:embed="rId3"/>
                <a:stretch>
                  <a:fillRect l="-6818" b="-1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A85C3D-DD63-414C-B36F-F404AF63BDC9}"/>
                  </a:ext>
                </a:extLst>
              </p:cNvPr>
              <p:cNvSpPr txBox="1"/>
              <p:nvPr/>
            </p:nvSpPr>
            <p:spPr>
              <a:xfrm>
                <a:off x="2956631" y="3824967"/>
                <a:ext cx="2568973" cy="1911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A85C3D-DD63-414C-B36F-F404AF63B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631" y="3824967"/>
                <a:ext cx="2568973" cy="1911485"/>
              </a:xfrm>
              <a:prstGeom prst="rect">
                <a:avLst/>
              </a:prstGeom>
              <a:blipFill>
                <a:blip r:embed="rId4"/>
                <a:stretch>
                  <a:fillRect l="-4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3023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Gamma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58FF99-E014-9040-A458-8012183CBE0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3211140"/>
              </p:ext>
            </p:extLst>
          </p:nvPr>
        </p:nvGraphicFramePr>
        <p:xfrm>
          <a:off x="762000" y="1676400"/>
          <a:ext cx="6400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4267200"/>
            <a:ext cx="7837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Symbol" charset="2"/>
                <a:cs typeface="Symbol" charset="2"/>
              </a:rPr>
              <a:t>g=0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3657600"/>
            <a:ext cx="10915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g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cs typeface="Symbol" charset="2"/>
              </a:rPr>
              <a:t>=0.5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3048000"/>
            <a:ext cx="10915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3200" dirty="0">
                <a:solidFill>
                  <a:srgbClr val="FF0000"/>
                </a:solidFill>
                <a:latin typeface="Symbol" charset="2"/>
                <a:cs typeface="Symbol" charset="2"/>
              </a:rPr>
              <a:t>=1.0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2286000"/>
            <a:ext cx="10915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Symbol" charset="2"/>
                <a:cs typeface="Symbol" charset="2"/>
              </a:rPr>
              <a:t>g</a:t>
            </a:r>
            <a:r>
              <a:rPr lang="en-US" sz="3200" dirty="0">
                <a:latin typeface="Symbol" charset="2"/>
                <a:cs typeface="Symbol" charset="2"/>
              </a:rPr>
              <a:t>=1.5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9249489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</a:t>
            </a:r>
            <a:r>
              <a:rPr lang="en-US" dirty="0" err="1"/>
              <a:t>Fanout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Clearer why we use </a:t>
            </a:r>
            <a:r>
              <a:rPr lang="en-US" dirty="0">
                <a:latin typeface="Symbol" charset="2"/>
                <a:cs typeface="Symbol" charset="2"/>
              </a:rPr>
              <a:t>r</a:t>
            </a:r>
            <a:r>
              <a:rPr lang="en-US" dirty="0"/>
              <a:t>=4 </a:t>
            </a:r>
            <a:br>
              <a:rPr lang="en-US" dirty="0"/>
            </a:br>
            <a:r>
              <a:rPr lang="en-US" dirty="0"/>
              <a:t>as our benchmark?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58FF99-E014-9040-A458-8012183CBE0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505200"/>
            <a:ext cx="1784906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104900"/>
            <a:ext cx="2119006" cy="57531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0808384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drive large loads</a:t>
            </a:r>
          </a:p>
          <a:p>
            <a:pPr lvl="1"/>
            <a:r>
              <a:rPr lang="en-US" dirty="0"/>
              <a:t>Scale buffers geometrically</a:t>
            </a:r>
          </a:p>
          <a:p>
            <a:pPr lvl="1"/>
            <a:r>
              <a:rPr lang="en-US" dirty="0"/>
              <a:t>Exponential scale up in buffer size (</a:t>
            </a:r>
            <a:r>
              <a:rPr lang="en-US" dirty="0">
                <a:latin typeface="Symbol" charset="2"/>
                <a:cs typeface="Symbol" charset="2"/>
              </a:rPr>
              <a:t>r</a:t>
            </a:r>
            <a:r>
              <a:rPr lang="en-US" dirty="0"/>
              <a:t> = e)</a:t>
            </a:r>
          </a:p>
          <a:p>
            <a:r>
              <a:rPr lang="en-US" dirty="0"/>
              <a:t>Scale factor: 3—4 typically</a:t>
            </a:r>
          </a:p>
          <a:p>
            <a:pPr lvl="1"/>
            <a:r>
              <a:rPr lang="en-US" dirty="0"/>
              <a:t>One origin of </a:t>
            </a:r>
            <a:r>
              <a:rPr lang="en-US" dirty="0" err="1"/>
              <a:t>fanout</a:t>
            </a:r>
            <a:r>
              <a:rPr lang="en-US" dirty="0"/>
              <a:t> 4 target</a:t>
            </a:r>
          </a:p>
          <a:p>
            <a:r>
              <a:rPr lang="en-US" dirty="0"/>
              <a:t>Drains contribute capacitance too (</a:t>
            </a:r>
            <a:r>
              <a:rPr lang="en-US" dirty="0" err="1"/>
              <a:t>C</a:t>
            </a:r>
            <a:r>
              <a:rPr lang="en-US" baseline="-25000" dirty="0" err="1"/>
              <a:t>diff</a:t>
            </a:r>
            <a:r>
              <a:rPr lang="en-US" dirty="0"/>
              <a:t>)</a:t>
            </a:r>
          </a:p>
          <a:p>
            <a:r>
              <a:rPr lang="en-US" dirty="0"/>
              <a:t>Can formulate sizing to optimize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58FF99-E014-9040-A458-8012183CBE0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7199158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Wednesday 11/3 Midterm 2 (next week)</a:t>
            </a:r>
          </a:p>
          <a:p>
            <a:pPr lvl="1"/>
            <a:r>
              <a:rPr lang="en-US" dirty="0"/>
              <a:t>7-9pm DRLB 3C2</a:t>
            </a:r>
          </a:p>
          <a:p>
            <a:pPr lvl="1"/>
            <a:r>
              <a:rPr lang="en-US" dirty="0"/>
              <a:t>Lectures 1-22</a:t>
            </a:r>
          </a:p>
          <a:p>
            <a:pPr lvl="1"/>
            <a:r>
              <a:rPr lang="en-US" dirty="0"/>
              <a:t>Closed note, calculator allowed</a:t>
            </a:r>
          </a:p>
          <a:p>
            <a:pPr lvl="1"/>
            <a:r>
              <a:rPr lang="en-US" dirty="0"/>
              <a:t>All old exams online </a:t>
            </a:r>
          </a:p>
          <a:p>
            <a:pPr lvl="2"/>
            <a:r>
              <a:rPr lang="en-US" dirty="0"/>
              <a:t>focus on 2015-2019 </a:t>
            </a:r>
            <a:r>
              <a:rPr lang="en-US" dirty="0">
                <a:sym typeface="Wingdings" pitchFamily="2" charset="2"/>
              </a:rPr>
              <a:t> taught in person by me</a:t>
            </a:r>
            <a:endParaRPr lang="en-US" dirty="0"/>
          </a:p>
          <a:p>
            <a:pPr lvl="2"/>
            <a:r>
              <a:rPr lang="en-US" dirty="0"/>
              <a:t>Study them!</a:t>
            </a:r>
          </a:p>
          <a:p>
            <a:pPr lvl="1"/>
            <a:r>
              <a:rPr lang="en-US" dirty="0"/>
              <a:t>Felicity review session</a:t>
            </a:r>
          </a:p>
          <a:p>
            <a:pPr lvl="2"/>
            <a:r>
              <a:rPr lang="en-US" dirty="0"/>
              <a:t>Monday 11/1 @ 3:30, link in Piazza</a:t>
            </a:r>
          </a:p>
          <a:p>
            <a:r>
              <a:rPr lang="en-US" dirty="0"/>
              <a:t>HW 6 posted 11/3</a:t>
            </a:r>
          </a:p>
          <a:p>
            <a:endParaRPr lang="en-US" dirty="0"/>
          </a:p>
          <a:p>
            <a:endParaRPr lang="en-US" sz="2600" dirty="0"/>
          </a:p>
          <a:p>
            <a:endParaRPr lang="en-US" sz="2600" dirty="0"/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60FAC9D-E49D-DF46-90A5-FDFE1A3BC54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8188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Stage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1)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size to minimize delay?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04E524B-C105-7045-BD8A-813C401895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90800" y="2133600"/>
            <a:ext cx="4432300" cy="3990909"/>
            <a:chOff x="2819400" y="2590800"/>
            <a:chExt cx="4432300" cy="39909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2590800"/>
              <a:ext cx="4432300" cy="399090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800600" y="5105400"/>
              <a:ext cx="461017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</a:t>
              </a:r>
              <a:r>
                <a:rPr lang="en-US" sz="1600" baseline="-25000" dirty="0"/>
                <a:t>N</a:t>
              </a:r>
            </a:p>
          </p:txBody>
        </p:sp>
      </p:grp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27168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Stage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1)</a:t>
            </a:r>
            <a:endParaRPr lang="en-US" dirty="0"/>
          </a:p>
        </p:txBody>
      </p:sp>
      <p:sp>
        <p:nvSpPr>
          <p:cNvPr id="215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equation?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B4E2A52-DB44-7242-AF1C-724A8F647C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724400" y="2971800"/>
            <a:ext cx="3822700" cy="3442016"/>
            <a:chOff x="2819400" y="2590800"/>
            <a:chExt cx="4432300" cy="39909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2590800"/>
              <a:ext cx="4432300" cy="399090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800600" y="5105400"/>
              <a:ext cx="461017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</a:t>
              </a:r>
              <a:r>
                <a:rPr lang="en-US" sz="1600" baseline="-25000" dirty="0"/>
                <a:t>N</a:t>
              </a:r>
            </a:p>
          </p:txBody>
        </p:sp>
      </p:grp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25547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Stage </a:t>
            </a:r>
            <a:r>
              <a:rPr lang="en-US" dirty="0">
                <a:solidFill>
                  <a:srgbClr val="FF7600"/>
                </a:solidFill>
              </a:rPr>
              <a:t>(</a:t>
            </a:r>
            <a:r>
              <a:rPr lang="en-US" dirty="0" err="1">
                <a:solidFill>
                  <a:srgbClr val="FF7600"/>
                </a:solidFill>
              </a:rPr>
              <a:t>Preclass</a:t>
            </a:r>
            <a:r>
              <a:rPr lang="en-US" dirty="0">
                <a:solidFill>
                  <a:srgbClr val="FF7600"/>
                </a:solidFill>
              </a:rPr>
              <a:t> 1)</a:t>
            </a:r>
            <a:endParaRPr lang="en-US" dirty="0"/>
          </a:p>
        </p:txBody>
      </p:sp>
      <p:sp>
        <p:nvSpPr>
          <p:cNvPr id="215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equation?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B4E2A52-DB44-7242-AF1C-724A8F647C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801204"/>
              </p:ext>
            </p:extLst>
          </p:nvPr>
        </p:nvGraphicFramePr>
        <p:xfrm>
          <a:off x="498475" y="2057400"/>
          <a:ext cx="49514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3" name="Equation" r:id="rId3" imgW="1917700" imgH="431800" progId="Equation.3">
                  <p:embed/>
                </p:oleObj>
              </mc:Choice>
              <mc:Fallback>
                <p:oleObj name="Equation" r:id="rId3" imgW="1917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2057400"/>
                        <a:ext cx="4951413" cy="1114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724400" y="2971800"/>
            <a:ext cx="3822700" cy="3442016"/>
            <a:chOff x="2819400" y="2590800"/>
            <a:chExt cx="4432300" cy="39909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9400" y="2590800"/>
              <a:ext cx="4432300" cy="399090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800600" y="5105400"/>
              <a:ext cx="461017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</a:t>
              </a:r>
              <a:r>
                <a:rPr lang="en-US" sz="1600" baseline="-25000" dirty="0"/>
                <a:t>N</a:t>
              </a:r>
            </a:p>
          </p:txBody>
        </p:sp>
      </p:grp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8657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31325</TotalTime>
  <Words>1380</Words>
  <Application>Microsoft Macintosh PowerPoint</Application>
  <PresentationFormat>On-screen Show (4:3)</PresentationFormat>
  <Paragraphs>342</Paragraphs>
  <Slides>65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Cambria Math</vt:lpstr>
      <vt:lpstr>Garamond</vt:lpstr>
      <vt:lpstr>Symbol</vt:lpstr>
      <vt:lpstr>Tahoma</vt:lpstr>
      <vt:lpstr>Times New Roman</vt:lpstr>
      <vt:lpstr>Wingdings</vt:lpstr>
      <vt:lpstr>Penn</vt:lpstr>
      <vt:lpstr>Equation</vt:lpstr>
      <vt:lpstr>PowerPoint Presentation</vt:lpstr>
      <vt:lpstr>Today</vt:lpstr>
      <vt:lpstr>Message</vt:lpstr>
      <vt:lpstr>Call back: Large Fanout Delay</vt:lpstr>
      <vt:lpstr>Call back: …and Again</vt:lpstr>
      <vt:lpstr>Start Cdiff=0</vt:lpstr>
      <vt:lpstr>One Stage (Preclass 1)</vt:lpstr>
      <vt:lpstr>One Stage (Preclass 1)</vt:lpstr>
      <vt:lpstr>One Stage (Preclass 1)</vt:lpstr>
      <vt:lpstr>Minimize (Preclass 1)</vt:lpstr>
      <vt:lpstr>Minimize</vt:lpstr>
      <vt:lpstr>Concrete?</vt:lpstr>
      <vt:lpstr>k-stage (Preclass 2)</vt:lpstr>
      <vt:lpstr>k-stage Delay (Preclass 2)</vt:lpstr>
      <vt:lpstr>Size WNi to minimize delay (Preclass 2)</vt:lpstr>
      <vt:lpstr>Size WNi to minimize delay (Preclass 2)</vt:lpstr>
      <vt:lpstr>Size WNi to minimize delay (Preclass 2)</vt:lpstr>
      <vt:lpstr>Delay</vt:lpstr>
      <vt:lpstr>Delay</vt:lpstr>
      <vt:lpstr>Stage Delay</vt:lpstr>
      <vt:lpstr>Stage Delay</vt:lpstr>
      <vt:lpstr>Stage Delay</vt:lpstr>
      <vt:lpstr>Stage Delay</vt:lpstr>
      <vt:lpstr>Stage Delay</vt:lpstr>
      <vt:lpstr>Stage Delay</vt:lpstr>
      <vt:lpstr>Total Delay</vt:lpstr>
      <vt:lpstr>Total Delay (Preclass 2)</vt:lpstr>
      <vt:lpstr>Total Delay</vt:lpstr>
      <vt:lpstr>Plot Delay vs. k (Cload=4x104C0)</vt:lpstr>
      <vt:lpstr>Zoom: Plot Delay vs. k (Cload=4x104C0)</vt:lpstr>
      <vt:lpstr>Minimize (Preclass 3)</vt:lpstr>
      <vt:lpstr>Minimize (Preclass 3)</vt:lpstr>
      <vt:lpstr>Concrete (Preclass 3)</vt:lpstr>
      <vt:lpstr>Zoom: Plot Delay vs. k (Cload=4x104C0)</vt:lpstr>
      <vt:lpstr>Optimum Scale Up</vt:lpstr>
      <vt:lpstr>Optimum Scale Up</vt:lpstr>
      <vt:lpstr>Optimum Scale Up</vt:lpstr>
      <vt:lpstr>Call Back: Total Delay</vt:lpstr>
      <vt:lpstr>Delay at Optimum </vt:lpstr>
      <vt:lpstr>Delay at Optimum (Preclass 3)</vt:lpstr>
      <vt:lpstr>Zoom: Plot Delay vs. k (Cload=4x104C0)</vt:lpstr>
      <vt:lpstr>Cdiff=gCgate</vt:lpstr>
      <vt:lpstr>Diffusion Capacitance (Preclass 4)</vt:lpstr>
      <vt:lpstr>Diffusion Capacitance (Preclass 4)</vt:lpstr>
      <vt:lpstr>k-stage Delay </vt:lpstr>
      <vt:lpstr>k-stage Delay (Preclass 4)</vt:lpstr>
      <vt:lpstr>k-stage Delay</vt:lpstr>
      <vt:lpstr>k-stage Delay</vt:lpstr>
      <vt:lpstr>k-stage Delay</vt:lpstr>
      <vt:lpstr>k-stage Delay</vt:lpstr>
      <vt:lpstr>Size WNi to minimize delay</vt:lpstr>
      <vt:lpstr>Impact on Minimum WNi ?</vt:lpstr>
      <vt:lpstr>Stage Delay: r unchanged (for fixed k)</vt:lpstr>
      <vt:lpstr>Stage Delay: r unchanged (for fixed k)</vt:lpstr>
      <vt:lpstr>Impact of Gamma</vt:lpstr>
      <vt:lpstr>Impact of Gamma</vt:lpstr>
      <vt:lpstr>Minimize</vt:lpstr>
      <vt:lpstr>Solve</vt:lpstr>
      <vt:lpstr>Solve</vt:lpstr>
      <vt:lpstr>Optimal Staging Any g</vt:lpstr>
      <vt:lpstr>r and g? (Preclass 4)</vt:lpstr>
      <vt:lpstr>Impact of Gamma</vt:lpstr>
      <vt:lpstr>Optimal Fanout</vt:lpstr>
      <vt:lpstr>Idea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2107</cp:revision>
  <cp:lastPrinted>2021-10-31T20:06:02Z</cp:lastPrinted>
  <dcterms:created xsi:type="dcterms:W3CDTF">2001-05-14T03:33:13Z</dcterms:created>
  <dcterms:modified xsi:type="dcterms:W3CDTF">2021-11-01T13:44:42Z</dcterms:modified>
</cp:coreProperties>
</file>