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45"/>
  </p:notesMasterIdLst>
  <p:handoutMasterIdLst>
    <p:handoutMasterId r:id="rId46"/>
  </p:handoutMasterIdLst>
  <p:sldIdLst>
    <p:sldId id="329" r:id="rId2"/>
    <p:sldId id="258" r:id="rId3"/>
    <p:sldId id="259" r:id="rId4"/>
    <p:sldId id="260" r:id="rId5"/>
    <p:sldId id="262" r:id="rId6"/>
    <p:sldId id="1655" r:id="rId7"/>
    <p:sldId id="264" r:id="rId8"/>
    <p:sldId id="265" r:id="rId9"/>
    <p:sldId id="305" r:id="rId10"/>
    <p:sldId id="267" r:id="rId11"/>
    <p:sldId id="337" r:id="rId12"/>
    <p:sldId id="269" r:id="rId13"/>
    <p:sldId id="270" r:id="rId14"/>
    <p:sldId id="311" r:id="rId15"/>
    <p:sldId id="331" r:id="rId16"/>
    <p:sldId id="313" r:id="rId17"/>
    <p:sldId id="1656" r:id="rId18"/>
    <p:sldId id="1657" r:id="rId19"/>
    <p:sldId id="271" r:id="rId20"/>
    <p:sldId id="328" r:id="rId21"/>
    <p:sldId id="321" r:id="rId22"/>
    <p:sldId id="319" r:id="rId23"/>
    <p:sldId id="324" r:id="rId24"/>
    <p:sldId id="304" r:id="rId25"/>
    <p:sldId id="306" r:id="rId26"/>
    <p:sldId id="283" r:id="rId27"/>
    <p:sldId id="307" r:id="rId28"/>
    <p:sldId id="308" r:id="rId29"/>
    <p:sldId id="325" r:id="rId30"/>
    <p:sldId id="309" r:id="rId31"/>
    <p:sldId id="287" r:id="rId32"/>
    <p:sldId id="315" r:id="rId33"/>
    <p:sldId id="288" r:id="rId34"/>
    <p:sldId id="314" r:id="rId35"/>
    <p:sldId id="316" r:id="rId36"/>
    <p:sldId id="317" r:id="rId37"/>
    <p:sldId id="338" r:id="rId38"/>
    <p:sldId id="339" r:id="rId39"/>
    <p:sldId id="340" r:id="rId40"/>
    <p:sldId id="1654" r:id="rId41"/>
    <p:sldId id="1653" r:id="rId42"/>
    <p:sldId id="289" r:id="rId43"/>
    <p:sldId id="290" r:id="rId44"/>
  </p:sldIdLst>
  <p:sldSz cx="9144000" cy="6858000" type="screen4x3"/>
  <p:notesSz cx="7150100" cy="9448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0000FF"/>
    <a:srgbClr val="FC00EB"/>
    <a:srgbClr val="5F5F5F"/>
    <a:srgbClr val="808080"/>
    <a:srgbClr val="080808"/>
    <a:srgbClr val="FF0000"/>
    <a:srgbClr val="B2B2B2"/>
    <a:srgbClr val="00FF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1" autoAdjust="0"/>
    <p:restoredTop sz="90223" autoAdjust="0"/>
  </p:normalViewPr>
  <p:slideViewPr>
    <p:cSldViewPr>
      <p:cViewPr varScale="1">
        <p:scale>
          <a:sx n="97" d="100"/>
          <a:sy n="97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1065353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BF880-7453-6942-8BD8-578097F5AD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7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2500" y="4487863"/>
            <a:ext cx="5245100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5AC371-8CC6-DA45-B341-BAA00A471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7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B3CCA-B6C1-2C44-8B62-D9D70A8ABDEB}" type="slidenum">
              <a:rPr lang="en-US"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72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C11B80-B36A-1049-B518-A70C2847C72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19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79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79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79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64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21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9144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13" name="Group 12"/>
          <p:cNvGrpSpPr>
            <a:grpSpLocks/>
          </p:cNvGrpSpPr>
          <p:nvPr userDrawn="1"/>
        </p:nvGrpSpPr>
        <p:grpSpPr>
          <a:xfrm>
            <a:off x="533400" y="2133600"/>
            <a:ext cx="8229600" cy="91018"/>
            <a:chOff x="381000" y="958850"/>
            <a:chExt cx="8382000" cy="91018"/>
          </a:xfrm>
        </p:grpSpPr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6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17" name="Picture 5" descr="penn_logo_no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8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062BF-547F-DC4B-89E8-CE6EE6995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649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75248D-43C6-1347-B7C5-B96934628E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366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013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64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>
          <a:xfrm>
            <a:off x="533400" y="958850"/>
            <a:ext cx="8229600" cy="91018"/>
            <a:chOff x="381000" y="958850"/>
            <a:chExt cx="8382000" cy="91018"/>
          </a:xfrm>
        </p:grpSpPr>
        <p:sp>
          <p:nvSpPr>
            <p:cNvPr id="648199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8202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648203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648206" name="Line 14"/>
          <p:cNvSpPr>
            <a:spLocks noChangeShapeType="1"/>
          </p:cNvSpPr>
          <p:nvPr/>
        </p:nvSpPr>
        <p:spPr bwMode="auto">
          <a:xfrm flipV="1">
            <a:off x="412750" y="12700"/>
            <a:ext cx="0" cy="838200"/>
          </a:xfrm>
          <a:prstGeom prst="line">
            <a:avLst/>
          </a:prstGeom>
          <a:noFill/>
          <a:ln w="63500" cap="rnd">
            <a:solidFill>
              <a:srgbClr val="B2B2B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07" name="Line 15"/>
          <p:cNvSpPr>
            <a:spLocks noChangeShapeType="1"/>
          </p:cNvSpPr>
          <p:nvPr/>
        </p:nvSpPr>
        <p:spPr bwMode="auto">
          <a:xfrm flipV="1">
            <a:off x="482600" y="76200"/>
            <a:ext cx="0" cy="838200"/>
          </a:xfrm>
          <a:prstGeom prst="line">
            <a:avLst/>
          </a:prstGeom>
          <a:noFill/>
          <a:ln w="63500" cap="rnd">
            <a:solidFill>
              <a:srgbClr val="00009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FF00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6858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en-US" dirty="0"/>
              <a:t>ESE370: Circuit-Level </a:t>
            </a:r>
            <a:r>
              <a:rPr lang="en-US" sz="4000" dirty="0"/>
              <a:t>Modeling, Design, and Optimization </a:t>
            </a:r>
            <a:r>
              <a:rPr lang="en-US" dirty="0"/>
              <a:t>for Digital Systems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371600" y="30480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charset="0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err="1"/>
              <a:t>Lec</a:t>
            </a:r>
            <a:r>
              <a:rPr lang="en-US" dirty="0"/>
              <a:t> 24:  November 5,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Synchronous Timing Discipline and Clocking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699551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Synchronous Discipline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state elements (registers, latches)</a:t>
            </a:r>
          </a:p>
          <a:p>
            <a:r>
              <a:rPr lang="en-US"/>
              <a:t>Compute </a:t>
            </a:r>
          </a:p>
          <a:p>
            <a:pPr lvl="1"/>
            <a:r>
              <a:rPr lang="en-US"/>
              <a:t>From state elements</a:t>
            </a:r>
          </a:p>
          <a:p>
            <a:pPr lvl="1"/>
            <a:r>
              <a:rPr lang="en-US"/>
              <a:t>Through combinational logic</a:t>
            </a:r>
          </a:p>
          <a:p>
            <a:pPr lvl="1"/>
            <a:r>
              <a:rPr lang="en-US"/>
              <a:t>To new values for state elements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D49F9D8-FC58-4240-964B-795B150C48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584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00650" y="3962400"/>
            <a:ext cx="39433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572000"/>
            <a:ext cx="4032250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252727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97210-0B58-E44D-B3CA-6264260C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50972-CD98-D94D-A8FC-93728A0CC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with combinational logic</a:t>
            </a:r>
          </a:p>
          <a:p>
            <a:r>
              <a:rPr lang="en-US" dirty="0"/>
              <a:t>Build with pass logic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2CAE72-B00E-DB4A-B672-906E0ED98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3EFD4E-E7C9-FA40-8799-FAD9F7F6A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47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 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4a)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dirty="0"/>
              <a:t>=1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/>
              <a:t> Out=/In</a:t>
            </a:r>
          </a:p>
          <a:p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dirty="0"/>
              <a:t>=0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/>
              <a:t> Out=Out</a:t>
            </a:r>
          </a:p>
          <a:p>
            <a:endParaRPr lang="en-US" dirty="0">
              <a:ea typeface="Symbol" charset="2"/>
              <a:cs typeface="Symbol" charset="2"/>
              <a:sym typeface="Wingdings" charset="2"/>
            </a:endParaRPr>
          </a:p>
          <a:p>
            <a:endParaRPr lang="en-US" dirty="0">
              <a:ea typeface="Symbol" charset="2"/>
              <a:cs typeface="Symbol" charset="2"/>
              <a:sym typeface="Wingdings" charset="2"/>
            </a:endParaRPr>
          </a:p>
          <a:p>
            <a:r>
              <a:rPr lang="en-US" dirty="0">
                <a:solidFill>
                  <a:srgbClr val="FF6600"/>
                </a:solidFill>
              </a:rPr>
              <a:t>How do we build a latch from combinational logic?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At gate level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8F5E7AA-A38A-884B-B8F3-00DEF366796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15661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Muliplexer</a:t>
            </a:r>
            <a:r>
              <a:rPr lang="en-US" sz="3200" dirty="0"/>
              <a:t>-based Latch from CMOS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dirty="0"/>
              <a:t>=1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/>
              <a:t> Out=/In</a:t>
            </a:r>
          </a:p>
          <a:p>
            <a:r>
              <a:rPr lang="en-US" dirty="0"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dirty="0"/>
              <a:t>=0 </a:t>
            </a:r>
            <a:r>
              <a:rPr lang="en-US" dirty="0">
                <a:sym typeface="Wingdings" charset="2"/>
              </a:rPr>
              <a:t></a:t>
            </a:r>
            <a:r>
              <a:rPr lang="en-US" dirty="0"/>
              <a:t> Out=Out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81FC6D8-5C4A-944B-BAB8-3B78ABB559E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334000" y="1447800"/>
            <a:ext cx="3328660" cy="3499104"/>
            <a:chOff x="5334000" y="1447800"/>
            <a:chExt cx="3328660" cy="3499104"/>
          </a:xfrm>
        </p:grpSpPr>
        <p:sp>
          <p:nvSpPr>
            <p:cNvPr id="7" name="Isosceles Triangle 6"/>
            <p:cNvSpPr/>
            <p:nvPr/>
          </p:nvSpPr>
          <p:spPr bwMode="auto">
            <a:xfrm rot="16200000">
              <a:off x="6746748" y="4226052"/>
              <a:ext cx="755904" cy="685800"/>
            </a:xfrm>
            <a:prstGeom prst="triangl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Connector 10"/>
            <p:cNvCxnSpPr>
              <a:stCxn id="7" idx="0"/>
            </p:cNvCxnSpPr>
            <p:nvPr/>
          </p:nvCxnSpPr>
          <p:spPr bwMode="auto">
            <a:xfrm rot="10800000" flipV="1">
              <a:off x="6019800" y="4568952"/>
              <a:ext cx="762000" cy="30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 flipH="1" flipV="1">
              <a:off x="5372894" y="3923506"/>
              <a:ext cx="1295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6019800" y="3276600"/>
              <a:ext cx="990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Trapezoid 5"/>
            <p:cNvSpPr/>
            <p:nvPr/>
          </p:nvSpPr>
          <p:spPr bwMode="auto">
            <a:xfrm rot="5400000">
              <a:off x="6477000" y="2819400"/>
              <a:ext cx="1371600" cy="457200"/>
            </a:xfrm>
            <a:prstGeom prst="trapezoid">
              <a:avLst>
                <a:gd name="adj" fmla="val 65741"/>
              </a:avLst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1  </a:t>
              </a:r>
              <a:r>
                <a:rPr lang="en-US" sz="2400" dirty="0"/>
                <a:t>   0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4" name="Straight Connector 23"/>
            <p:cNvCxnSpPr>
              <a:stCxn id="6" idx="0"/>
            </p:cNvCxnSpPr>
            <p:nvPr/>
          </p:nvCxnSpPr>
          <p:spPr bwMode="auto">
            <a:xfrm>
              <a:off x="7391400" y="30480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5400000">
              <a:off x="7239000" y="3810000"/>
              <a:ext cx="1524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endCxn id="7" idx="3"/>
            </p:cNvCxnSpPr>
            <p:nvPr/>
          </p:nvCxnSpPr>
          <p:spPr bwMode="auto">
            <a:xfrm rot="10800000">
              <a:off x="7467600" y="4568952"/>
              <a:ext cx="609600" cy="30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6553200" y="4438075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391400" y="2971800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 rot="10800000">
              <a:off x="5486400" y="2590800"/>
              <a:ext cx="1447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5334000" y="19812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In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985672" y="2895600"/>
              <a:ext cx="6769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Out</a:t>
              </a:r>
            </a:p>
          </p:txBody>
        </p:sp>
        <p:cxnSp>
          <p:nvCxnSpPr>
            <p:cNvPr id="35" name="Straight Connector 34"/>
            <p:cNvCxnSpPr>
              <a:stCxn id="6" idx="1"/>
            </p:cNvCxnSpPr>
            <p:nvPr/>
          </p:nvCxnSpPr>
          <p:spPr bwMode="auto">
            <a:xfrm rot="5400000" flipH="1" flipV="1">
              <a:off x="6859058" y="2208742"/>
              <a:ext cx="60748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7010400" y="1447800"/>
              <a:ext cx="3450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latin typeface="Symbol" charset="2"/>
                  <a:cs typeface="Symbol" charset="2"/>
                </a:rPr>
                <a:t>f</a:t>
              </a:r>
              <a:endParaRPr lang="en-US" sz="2400" dirty="0">
                <a:latin typeface="Symbol" charset="2"/>
                <a:cs typeface="Symbol" charset="2"/>
              </a:endParaRPr>
            </a:p>
          </p:txBody>
        </p:sp>
      </p:grp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907432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Mux at Transistor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Line 237"/>
          <p:cNvSpPr>
            <a:spLocks noChangeShapeType="1"/>
          </p:cNvSpPr>
          <p:nvPr/>
        </p:nvSpPr>
        <p:spPr bwMode="auto">
          <a:xfrm flipH="1">
            <a:off x="3249290" y="5638800"/>
            <a:ext cx="477206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 rot="5400000">
            <a:off x="3068676" y="1549594"/>
            <a:ext cx="886595" cy="2358717"/>
            <a:chOff x="1565338" y="314632"/>
            <a:chExt cx="886595" cy="2358717"/>
          </a:xfrm>
        </p:grpSpPr>
        <p:grpSp>
          <p:nvGrpSpPr>
            <p:cNvPr id="53" name="Group 52"/>
            <p:cNvGrpSpPr/>
            <p:nvPr/>
          </p:nvGrpSpPr>
          <p:grpSpPr>
            <a:xfrm>
              <a:off x="1565338" y="314632"/>
              <a:ext cx="886595" cy="1955177"/>
              <a:chOff x="2304569" y="2216073"/>
              <a:chExt cx="417465" cy="920621"/>
            </a:xfrm>
          </p:grpSpPr>
          <p:sp>
            <p:nvSpPr>
              <p:cNvPr id="55" name="Line 195"/>
              <p:cNvSpPr>
                <a:spLocks noChangeShapeType="1"/>
              </p:cNvSpPr>
              <p:nvPr/>
            </p:nvSpPr>
            <p:spPr bwMode="auto">
              <a:xfrm>
                <a:off x="2484438" y="2822512"/>
                <a:ext cx="0" cy="253864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196"/>
              <p:cNvSpPr>
                <a:spLocks noChangeShapeType="1"/>
              </p:cNvSpPr>
              <p:nvPr/>
            </p:nvSpPr>
            <p:spPr bwMode="auto">
              <a:xfrm>
                <a:off x="2548259" y="2762195"/>
                <a:ext cx="0" cy="374499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197"/>
              <p:cNvSpPr>
                <a:spLocks noChangeShapeType="1"/>
              </p:cNvSpPr>
              <p:nvPr/>
            </p:nvSpPr>
            <p:spPr bwMode="auto">
              <a:xfrm>
                <a:off x="2552492" y="2829141"/>
                <a:ext cx="169541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198"/>
              <p:cNvSpPr>
                <a:spLocks noChangeShapeType="1"/>
              </p:cNvSpPr>
              <p:nvPr/>
            </p:nvSpPr>
            <p:spPr bwMode="auto">
              <a:xfrm>
                <a:off x="2544026" y="3068422"/>
                <a:ext cx="178008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237"/>
              <p:cNvSpPr>
                <a:spLocks noChangeShapeType="1"/>
              </p:cNvSpPr>
              <p:nvPr/>
            </p:nvSpPr>
            <p:spPr bwMode="auto">
              <a:xfrm flipH="1">
                <a:off x="2304569" y="2945607"/>
                <a:ext cx="181456" cy="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200"/>
              <p:cNvSpPr>
                <a:spLocks noChangeShapeType="1"/>
              </p:cNvSpPr>
              <p:nvPr/>
            </p:nvSpPr>
            <p:spPr bwMode="auto">
              <a:xfrm flipV="1">
                <a:off x="2717429" y="2216073"/>
                <a:ext cx="0" cy="606437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2" name="Line 200"/>
            <p:cNvSpPr>
              <a:spLocks noChangeShapeType="1"/>
            </p:cNvSpPr>
            <p:nvPr/>
          </p:nvSpPr>
          <p:spPr bwMode="auto">
            <a:xfrm flipV="1">
              <a:off x="2442153" y="2114416"/>
              <a:ext cx="0" cy="558933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 rot="16200000">
            <a:off x="2679946" y="4947190"/>
            <a:ext cx="886595" cy="795346"/>
            <a:chOff x="2304569" y="2762195"/>
            <a:chExt cx="417464" cy="374499"/>
          </a:xfrm>
        </p:grpSpPr>
        <p:sp>
          <p:nvSpPr>
            <p:cNvPr id="44" name="Line 195"/>
            <p:cNvSpPr>
              <a:spLocks noChangeShapeType="1"/>
            </p:cNvSpPr>
            <p:nvPr/>
          </p:nvSpPr>
          <p:spPr bwMode="auto">
            <a:xfrm>
              <a:off x="2484438" y="2822512"/>
              <a:ext cx="0" cy="253864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Line 196"/>
            <p:cNvSpPr>
              <a:spLocks noChangeShapeType="1"/>
            </p:cNvSpPr>
            <p:nvPr/>
          </p:nvSpPr>
          <p:spPr bwMode="auto">
            <a:xfrm>
              <a:off x="2548259" y="2762195"/>
              <a:ext cx="0" cy="374499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Line 197"/>
            <p:cNvSpPr>
              <a:spLocks noChangeShapeType="1"/>
            </p:cNvSpPr>
            <p:nvPr/>
          </p:nvSpPr>
          <p:spPr bwMode="auto">
            <a:xfrm>
              <a:off x="2552492" y="2829141"/>
              <a:ext cx="169541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Line 198"/>
            <p:cNvSpPr>
              <a:spLocks noChangeShapeType="1"/>
            </p:cNvSpPr>
            <p:nvPr/>
          </p:nvSpPr>
          <p:spPr bwMode="auto">
            <a:xfrm>
              <a:off x="2544025" y="3068422"/>
              <a:ext cx="178008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Line 237"/>
            <p:cNvSpPr>
              <a:spLocks noChangeShapeType="1"/>
            </p:cNvSpPr>
            <p:nvPr/>
          </p:nvSpPr>
          <p:spPr bwMode="auto">
            <a:xfrm flipH="1">
              <a:off x="2304569" y="2945607"/>
              <a:ext cx="181456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3" name="Line 200"/>
          <p:cNvSpPr>
            <a:spLocks noChangeShapeType="1"/>
          </p:cNvSpPr>
          <p:nvPr/>
        </p:nvSpPr>
        <p:spPr bwMode="auto">
          <a:xfrm rot="5400000" flipV="1">
            <a:off x="4045229" y="4253346"/>
            <a:ext cx="0" cy="1309138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" name="Line 200"/>
          <p:cNvSpPr>
            <a:spLocks noChangeShapeType="1"/>
          </p:cNvSpPr>
          <p:nvPr/>
        </p:nvSpPr>
        <p:spPr bwMode="auto">
          <a:xfrm rot="5400000" flipV="1">
            <a:off x="2599334" y="4628448"/>
            <a:ext cx="0" cy="558933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Text Box 57"/>
          <p:cNvSpPr txBox="1">
            <a:spLocks noChangeArrowheads="1"/>
          </p:cNvSpPr>
          <p:nvPr/>
        </p:nvSpPr>
        <p:spPr bwMode="auto">
          <a:xfrm>
            <a:off x="3166515" y="2022325"/>
            <a:ext cx="6434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i="1" dirty="0">
                <a:latin typeface="Times"/>
                <a:cs typeface="Times"/>
              </a:rPr>
              <a:t>CLK</a:t>
            </a:r>
            <a:endParaRPr lang="en-US" sz="1800" baseline="-25000" dirty="0">
              <a:latin typeface="Times"/>
              <a:cs typeface="Times"/>
            </a:endParaRPr>
          </a:p>
        </p:txBody>
      </p:sp>
      <p:sp>
        <p:nvSpPr>
          <p:cNvPr id="16" name="Oval 15"/>
          <p:cNvSpPr/>
          <p:nvPr/>
        </p:nvSpPr>
        <p:spPr bwMode="auto">
          <a:xfrm rot="16200000">
            <a:off x="3108123" y="2206991"/>
            <a:ext cx="76200" cy="762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aramon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Text Box 57"/>
          <p:cNvSpPr txBox="1">
            <a:spLocks noChangeArrowheads="1"/>
          </p:cNvSpPr>
          <p:nvPr/>
        </p:nvSpPr>
        <p:spPr bwMode="auto">
          <a:xfrm>
            <a:off x="3141980" y="5583253"/>
            <a:ext cx="6434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i="1" dirty="0">
                <a:latin typeface="Times"/>
                <a:cs typeface="Times"/>
              </a:rPr>
              <a:t>CLK</a:t>
            </a:r>
            <a:endParaRPr lang="en-US" sz="1800" baseline="-25000" dirty="0">
              <a:latin typeface="Times"/>
              <a:cs typeface="Times"/>
            </a:endParaRPr>
          </a:p>
        </p:txBody>
      </p:sp>
      <p:sp>
        <p:nvSpPr>
          <p:cNvPr id="18" name="Oval 17"/>
          <p:cNvSpPr/>
          <p:nvPr/>
        </p:nvSpPr>
        <p:spPr bwMode="auto">
          <a:xfrm rot="16200000">
            <a:off x="3083588" y="5767919"/>
            <a:ext cx="76200" cy="762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aramon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Line 237"/>
          <p:cNvSpPr>
            <a:spLocks noChangeShapeType="1"/>
          </p:cNvSpPr>
          <p:nvPr/>
        </p:nvSpPr>
        <p:spPr bwMode="auto">
          <a:xfrm rot="5400000" flipH="1">
            <a:off x="3810059" y="4043744"/>
            <a:ext cx="1762548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Line 237"/>
          <p:cNvSpPr>
            <a:spLocks noChangeShapeType="1"/>
          </p:cNvSpPr>
          <p:nvPr/>
        </p:nvSpPr>
        <p:spPr bwMode="auto">
          <a:xfrm flipH="1">
            <a:off x="4699796" y="3946389"/>
            <a:ext cx="2115871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 bwMode="auto">
          <a:xfrm rot="16200000">
            <a:off x="6815668" y="3908288"/>
            <a:ext cx="76200" cy="762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aramon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Text Box 57"/>
          <p:cNvSpPr txBox="1">
            <a:spLocks noChangeArrowheads="1"/>
          </p:cNvSpPr>
          <p:nvPr/>
        </p:nvSpPr>
        <p:spPr bwMode="auto">
          <a:xfrm>
            <a:off x="6928264" y="3707687"/>
            <a:ext cx="6434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i="1" dirty="0">
                <a:latin typeface="Times"/>
                <a:cs typeface="Times"/>
              </a:rPr>
              <a:t>Out</a:t>
            </a:r>
            <a:endParaRPr lang="en-US" sz="1800" baseline="-25000" dirty="0">
              <a:latin typeface="Times"/>
              <a:cs typeface="Times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7463385" y="2300162"/>
            <a:ext cx="544246" cy="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rapezoid 70"/>
          <p:cNvSpPr/>
          <p:nvPr/>
        </p:nvSpPr>
        <p:spPr bwMode="auto">
          <a:xfrm rot="5400000">
            <a:off x="7714576" y="2048971"/>
            <a:ext cx="753571" cy="251190"/>
          </a:xfrm>
          <a:prstGeom prst="trapezoid">
            <a:avLst>
              <a:gd name="adj" fmla="val 65741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1  </a:t>
            </a:r>
            <a:r>
              <a:rPr lang="en-US" sz="1100" dirty="0"/>
              <a:t>   0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2" name="Straight Connector 71"/>
          <p:cNvCxnSpPr>
            <a:stCxn id="71" idx="0"/>
          </p:cNvCxnSpPr>
          <p:nvPr/>
        </p:nvCxnSpPr>
        <p:spPr bwMode="auto">
          <a:xfrm>
            <a:off x="8216956" y="2174566"/>
            <a:ext cx="334920" cy="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H="1">
            <a:off x="7467600" y="1924248"/>
            <a:ext cx="49816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8526887" y="2090836"/>
            <a:ext cx="4050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Garamond"/>
                <a:cs typeface="Garamond"/>
              </a:rPr>
              <a:t>Out</a:t>
            </a:r>
          </a:p>
        </p:txBody>
      </p:sp>
      <p:cxnSp>
        <p:nvCxnSpPr>
          <p:cNvPr id="80" name="Straight Connector 79"/>
          <p:cNvCxnSpPr>
            <a:stCxn id="71" idx="1"/>
          </p:cNvCxnSpPr>
          <p:nvPr/>
        </p:nvCxnSpPr>
        <p:spPr bwMode="auto">
          <a:xfrm rot="5400000" flipH="1" flipV="1">
            <a:off x="7924482" y="1713469"/>
            <a:ext cx="333758" cy="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7973327" y="1295400"/>
            <a:ext cx="2581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latin typeface="Symbol" charset="2"/>
                <a:cs typeface="Symbol" charset="2"/>
              </a:rPr>
              <a:t>f</a:t>
            </a:r>
            <a:endParaRPr lang="en-US" sz="1100" dirty="0">
              <a:latin typeface="Symbol" charset="2"/>
              <a:cs typeface="Symbol" charset="2"/>
            </a:endParaRPr>
          </a:p>
        </p:txBody>
      </p:sp>
      <p:sp>
        <p:nvSpPr>
          <p:cNvPr id="82" name="Text Box 57"/>
          <p:cNvSpPr txBox="1">
            <a:spLocks noChangeArrowheads="1"/>
          </p:cNvSpPr>
          <p:nvPr/>
        </p:nvSpPr>
        <p:spPr bwMode="auto">
          <a:xfrm>
            <a:off x="1676400" y="2971800"/>
            <a:ext cx="6434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i="1" dirty="0">
                <a:latin typeface="Times"/>
                <a:cs typeface="Times"/>
              </a:rPr>
              <a:t>In</a:t>
            </a:r>
            <a:r>
              <a:rPr lang="en-US" sz="1800" i="1" baseline="-25000" dirty="0">
                <a:latin typeface="Times"/>
                <a:cs typeface="Times"/>
              </a:rPr>
              <a:t>1</a:t>
            </a:r>
            <a:endParaRPr lang="en-US" sz="1800" baseline="-25000" dirty="0">
              <a:latin typeface="Times"/>
              <a:cs typeface="Times"/>
            </a:endParaRPr>
          </a:p>
        </p:txBody>
      </p:sp>
      <p:sp>
        <p:nvSpPr>
          <p:cNvPr id="83" name="Text Box 57"/>
          <p:cNvSpPr txBox="1">
            <a:spLocks noChangeArrowheads="1"/>
          </p:cNvSpPr>
          <p:nvPr/>
        </p:nvSpPr>
        <p:spPr bwMode="auto">
          <a:xfrm>
            <a:off x="1718733" y="4648200"/>
            <a:ext cx="6434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i="1" dirty="0">
                <a:latin typeface="Times"/>
                <a:cs typeface="Times"/>
              </a:rPr>
              <a:t>In</a:t>
            </a:r>
            <a:r>
              <a:rPr lang="en-US" sz="1800" i="1" baseline="-25000" dirty="0">
                <a:latin typeface="Times"/>
                <a:cs typeface="Times"/>
              </a:rPr>
              <a:t>0</a:t>
            </a:r>
            <a:endParaRPr lang="en-US" sz="1800" baseline="-25000" dirty="0">
              <a:latin typeface="Times"/>
              <a:cs typeface="Times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216956" y="2112608"/>
            <a:ext cx="125595" cy="125595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140252" y="3741196"/>
            <a:ext cx="453448" cy="410386"/>
            <a:chOff x="2287391" y="2228975"/>
            <a:chExt cx="453448" cy="410386"/>
          </a:xfrm>
          <a:solidFill>
            <a:schemeClr val="bg1"/>
          </a:solidFill>
        </p:grpSpPr>
        <p:sp>
          <p:nvSpPr>
            <p:cNvPr id="42" name="Isosceles Triangle 41"/>
            <p:cNvSpPr/>
            <p:nvPr/>
          </p:nvSpPr>
          <p:spPr bwMode="auto">
            <a:xfrm rot="5400000">
              <a:off x="2259089" y="2257277"/>
              <a:ext cx="410386" cy="353781"/>
            </a:xfrm>
            <a:prstGeom prst="triangl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2632769" y="2380132"/>
              <a:ext cx="108070" cy="108070"/>
            </a:xfrm>
            <a:prstGeom prst="ellipse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charset="0"/>
                <a:ea typeface="ＭＳ Ｐゴシック" charset="0"/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9564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MuxL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E3EF7B8-D91F-CB41-B12A-DE28F472FB2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447800" y="1412518"/>
            <a:ext cx="6375400" cy="4704120"/>
            <a:chOff x="1447800" y="1412518"/>
            <a:chExt cx="6375400" cy="4704120"/>
          </a:xfrm>
        </p:grpSpPr>
        <p:pic>
          <p:nvPicPr>
            <p:cNvPr id="46086" name="Picture 5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1447800"/>
              <a:ext cx="6375400" cy="4668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 bwMode="auto">
            <a:xfrm>
              <a:off x="4876800" y="1412518"/>
              <a:ext cx="685800" cy="338808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029200" y="2133600"/>
              <a:ext cx="2209800" cy="7620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781800" y="2666999"/>
              <a:ext cx="228600" cy="1981201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114800" y="1564918"/>
              <a:ext cx="1600200" cy="26388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865650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level restorer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054CB5E-0215-3844-9C96-16A875B7668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31750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752600"/>
            <a:ext cx="700087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Group 24"/>
          <p:cNvGrpSpPr/>
          <p:nvPr/>
        </p:nvGrpSpPr>
        <p:grpSpPr>
          <a:xfrm>
            <a:off x="5943600" y="0"/>
            <a:ext cx="3126140" cy="2306638"/>
            <a:chOff x="1447800" y="1412518"/>
            <a:chExt cx="6375400" cy="4704120"/>
          </a:xfrm>
        </p:grpSpPr>
        <p:pic>
          <p:nvPicPr>
            <p:cNvPr id="26" name="Picture 5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47800" y="1447800"/>
              <a:ext cx="6375400" cy="4668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Rectangle 26"/>
            <p:cNvSpPr/>
            <p:nvPr/>
          </p:nvSpPr>
          <p:spPr bwMode="auto">
            <a:xfrm>
              <a:off x="4876800" y="1412518"/>
              <a:ext cx="685800" cy="338808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9200" y="2133600"/>
              <a:ext cx="2209800" cy="7620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781800" y="2666999"/>
              <a:ext cx="228600" cy="1981201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14800" y="1564918"/>
              <a:ext cx="1600200" cy="26388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" name="Oval 1"/>
          <p:cNvSpPr>
            <a:spLocks noChangeAspect="1"/>
          </p:cNvSpPr>
          <p:nvPr/>
        </p:nvSpPr>
        <p:spPr bwMode="auto">
          <a:xfrm>
            <a:off x="7848600" y="1625600"/>
            <a:ext cx="143246" cy="143246"/>
          </a:xfrm>
          <a:prstGeom prst="ellipse">
            <a:avLst/>
          </a:prstGeom>
          <a:solidFill>
            <a:srgbClr val="00FF00"/>
          </a:solidFill>
          <a:ln w="2540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8534400" y="1549400"/>
            <a:ext cx="143246" cy="143246"/>
          </a:xfrm>
          <a:prstGeom prst="ellipse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6705600" y="609600"/>
            <a:ext cx="143246" cy="143246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68848" y="271046"/>
            <a:ext cx="609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C00EB"/>
                </a:solidFill>
              </a:rPr>
              <a:t>0</a:t>
            </a:r>
            <a:r>
              <a:rPr lang="en-US" sz="1600" dirty="0">
                <a:solidFill>
                  <a:srgbClr val="FC00EB"/>
                </a:solidFill>
                <a:sym typeface="Wingdings"/>
              </a:rPr>
              <a:t>1</a:t>
            </a:r>
            <a:endParaRPr lang="en-US" sz="1600" dirty="0">
              <a:solidFill>
                <a:srgbClr val="FC00EB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08000" y="1752600"/>
            <a:ext cx="296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C00EB"/>
                </a:solidFill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36002" y="1299865"/>
            <a:ext cx="296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C00EB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42870" y="1143000"/>
            <a:ext cx="3713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C00EB"/>
                </a:solidFill>
              </a:rPr>
              <a:t>1</a:t>
            </a:r>
            <a:r>
              <a:rPr lang="en-US" sz="1600" baseline="30000" dirty="0">
                <a:solidFill>
                  <a:srgbClr val="FC00EB"/>
                </a:solidFill>
              </a:rPr>
              <a:t>*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62402" y="1066800"/>
            <a:ext cx="296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C00EB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73127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MuxL</a:t>
            </a:r>
            <a:r>
              <a:rPr lang="en-US" dirty="0"/>
              <a:t> Level Restorer (“</a:t>
            </a:r>
            <a:r>
              <a:rPr lang="en-US" dirty="0" err="1"/>
              <a:t>Staticizer</a:t>
            </a:r>
            <a:r>
              <a:rPr lang="en-US" dirty="0"/>
              <a:t>”)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E3EF7B8-D91F-CB41-B12A-DE28F472FB2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4608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447800"/>
            <a:ext cx="63754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2019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988061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level restorer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8264E4B-597F-AF47-8EF7-1C46F03C8FE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47110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65275"/>
            <a:ext cx="7119938" cy="4980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67469"/>
            <a:ext cx="302837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2019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241202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 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4b)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dirty="0"/>
              <a:t>=1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/>
              <a:t> Out=/In</a:t>
            </a:r>
          </a:p>
          <a:p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dirty="0"/>
              <a:t>=0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/>
              <a:t> Out=Out</a:t>
            </a:r>
          </a:p>
          <a:p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 </a:t>
            </a:r>
            <a:r>
              <a:rPr lang="en-US" dirty="0">
                <a:ea typeface="Symbol" charset="2"/>
                <a:cs typeface="Symbol" charset="2"/>
              </a:rPr>
              <a:t>transitions 1</a:t>
            </a:r>
            <a:r>
              <a:rPr lang="en-US" dirty="0">
                <a:ea typeface="Symbol" charset="2"/>
                <a:cs typeface="Symbol" charset="2"/>
                <a:sym typeface="Wingdings" charset="2"/>
              </a:rPr>
              <a:t>0      Out holds value</a:t>
            </a:r>
          </a:p>
          <a:p>
            <a:endParaRPr lang="en-US" dirty="0">
              <a:ea typeface="Symbol" charset="2"/>
              <a:cs typeface="Symbol" charset="2"/>
              <a:sym typeface="Wingdings" charset="2"/>
            </a:endParaRPr>
          </a:p>
          <a:p>
            <a:endParaRPr lang="en-US" dirty="0">
              <a:ea typeface="Symbol" charset="2"/>
              <a:cs typeface="Symbol" charset="2"/>
              <a:sym typeface="Wingdings" charset="2"/>
            </a:endParaRPr>
          </a:p>
          <a:p>
            <a:r>
              <a:rPr lang="en-US" dirty="0">
                <a:solidFill>
                  <a:srgbClr val="FF6600"/>
                </a:solidFill>
              </a:rPr>
              <a:t>How do we build a latch from pass transistors?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8F5E7AA-A38A-884B-B8F3-00DEF366796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18481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Timing</a:t>
            </a:r>
          </a:p>
          <a:p>
            <a:r>
              <a:rPr lang="en-US" dirty="0"/>
              <a:t>Latches</a:t>
            </a:r>
          </a:p>
          <a:p>
            <a:r>
              <a:rPr lang="en-US" dirty="0"/>
              <a:t>Registers, clocking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E13E587-FE96-1E46-B428-0C4B107EC06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08851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Latch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 rotWithShape="1">
          <a:blip r:embed="rId2"/>
          <a:srcRect r="54792"/>
          <a:stretch/>
        </p:blipFill>
        <p:spPr bwMode="auto">
          <a:xfrm>
            <a:off x="2971800" y="2387600"/>
            <a:ext cx="392430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628668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 with Level Restore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E1AB750-476D-6C47-BF20-027F209AE59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35846" name="Picture 5"/>
          <p:cNvPicPr>
            <a:picLocks noChangeAspect="1"/>
          </p:cNvPicPr>
          <p:nvPr/>
        </p:nvPicPr>
        <p:blipFill rotWithShape="1">
          <a:blip r:embed="rId2"/>
          <a:srcRect r="53679"/>
          <a:stretch/>
        </p:blipFill>
        <p:spPr bwMode="auto">
          <a:xfrm>
            <a:off x="2819400" y="1219200"/>
            <a:ext cx="4023824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239041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difference?</a:t>
            </a:r>
          </a:p>
        </p:txBody>
      </p:sp>
      <p:pic>
        <p:nvPicPr>
          <p:cNvPr id="34822" name="Picture 5"/>
          <p:cNvPicPr>
            <a:picLocks noChangeAspect="1"/>
          </p:cNvPicPr>
          <p:nvPr/>
        </p:nvPicPr>
        <p:blipFill rotWithShape="1">
          <a:blip r:embed="rId2"/>
          <a:srcRect r="53448"/>
          <a:stretch/>
        </p:blipFill>
        <p:spPr bwMode="auto">
          <a:xfrm>
            <a:off x="4800600" y="2286000"/>
            <a:ext cx="4114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/>
          </p:cNvPicPr>
          <p:nvPr/>
        </p:nvPicPr>
        <p:blipFill rotWithShape="1">
          <a:blip r:embed="rId3"/>
          <a:srcRect r="54792"/>
          <a:stretch/>
        </p:blipFill>
        <p:spPr bwMode="auto">
          <a:xfrm>
            <a:off x="228600" y="2387600"/>
            <a:ext cx="392430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971957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Static Latch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9029BCEC-D8C9-1A48-B947-2716D18EC28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0625" r="53000"/>
          <a:stretch/>
        </p:blipFill>
        <p:spPr bwMode="auto">
          <a:xfrm>
            <a:off x="4166766" y="1905000"/>
            <a:ext cx="2771775" cy="3232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63709" t="22994" r="16166" b="33789"/>
          <a:stretch/>
        </p:blipFill>
        <p:spPr bwMode="auto">
          <a:xfrm rot="10800000">
            <a:off x="5411360" y="3924299"/>
            <a:ext cx="1533532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/>
          </p:cNvPicPr>
          <p:nvPr/>
        </p:nvPicPr>
        <p:blipFill rotWithShape="1">
          <a:blip r:embed="rId3"/>
          <a:srcRect l="49561" t="44924" r="48319" b="35635"/>
          <a:stretch/>
        </p:blipFill>
        <p:spPr bwMode="auto">
          <a:xfrm>
            <a:off x="5284367" y="3492500"/>
            <a:ext cx="184150" cy="97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/>
          </p:cNvPicPr>
          <p:nvPr/>
        </p:nvPicPr>
        <p:blipFill rotWithShape="1">
          <a:blip r:embed="rId3"/>
          <a:srcRect l="49561" t="44924" r="48319" b="35635"/>
          <a:stretch/>
        </p:blipFill>
        <p:spPr bwMode="auto">
          <a:xfrm>
            <a:off x="6852817" y="3505200"/>
            <a:ext cx="184150" cy="97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/>
          </p:cNvPicPr>
          <p:nvPr/>
        </p:nvPicPr>
        <p:blipFill rotWithShape="1">
          <a:blip r:embed="rId3"/>
          <a:srcRect l="49561" t="44924" r="48319" b="35635"/>
          <a:stretch/>
        </p:blipFill>
        <p:spPr bwMode="auto">
          <a:xfrm>
            <a:off x="5481217" y="2501900"/>
            <a:ext cx="184150" cy="97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/>
          </p:cNvPicPr>
          <p:nvPr/>
        </p:nvPicPr>
        <p:blipFill rotWithShape="1">
          <a:blip r:embed="rId2"/>
          <a:srcRect l="61667" t="32020" b="35959"/>
          <a:stretch/>
        </p:blipFill>
        <p:spPr bwMode="auto">
          <a:xfrm>
            <a:off x="5665367" y="1952461"/>
            <a:ext cx="29210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61834" t="22994" r="16166" b="33789"/>
          <a:stretch/>
        </p:blipFill>
        <p:spPr bwMode="auto">
          <a:xfrm>
            <a:off x="2515763" y="2654300"/>
            <a:ext cx="1676403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r="87042"/>
          <a:stretch/>
        </p:blipFill>
        <p:spPr bwMode="auto">
          <a:xfrm>
            <a:off x="1528341" y="1905000"/>
            <a:ext cx="987422" cy="3232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al 15"/>
          <p:cNvSpPr/>
          <p:nvPr/>
        </p:nvSpPr>
        <p:spPr bwMode="auto">
          <a:xfrm>
            <a:off x="6097163" y="41783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173363" y="4000499"/>
            <a:ext cx="0" cy="1778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868563" y="373276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Phi0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6186063" y="4622799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837373" y="4927599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/Phi0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1358900"/>
            <a:ext cx="33009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Advantages: VERY ROBUST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/>
              <a:t>Static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/>
              <a:t>Full Rail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/>
              <a:t>Fast (enough)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3400" y="4191000"/>
            <a:ext cx="31726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Isolation inverters: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/>
              <a:t>Input Cap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 err="1"/>
              <a:t>Input/Output</a:t>
            </a:r>
            <a:r>
              <a:rPr lang="en-US" sz="2000" dirty="0"/>
              <a:t> Noise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/>
              <a:t>State Node Noise</a:t>
            </a:r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00600" y="5486400"/>
            <a:ext cx="30187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Disadvantages: 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/>
              <a:t>Large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/>
              <a:t>High clock loading</a:t>
            </a:r>
          </a:p>
        </p:txBody>
      </p:sp>
    </p:spTree>
    <p:extLst>
      <p:ext uri="{BB962C8B-B14F-4D97-AF65-F5344CB8AC3E}">
        <p14:creationId xmlns:p14="http://schemas.microsoft.com/office/powerpoint/2010/main" val="1375596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143000"/>
            <a:ext cx="3733800" cy="5029200"/>
          </a:xfrm>
        </p:spPr>
        <p:txBody>
          <a:bodyPr/>
          <a:lstStyle/>
          <a:p>
            <a:r>
              <a:rPr lang="en-US" i="1" dirty="0"/>
              <a:t>Edge-triggered storage element</a:t>
            </a:r>
          </a:p>
          <a:p>
            <a:r>
              <a:rPr lang="en-US" dirty="0"/>
              <a:t>Positive edge-triggered</a:t>
            </a:r>
          </a:p>
          <a:p>
            <a:pPr lvl="1"/>
            <a:r>
              <a:rPr lang="en-US" dirty="0"/>
              <a:t>Input sampled on rising CLK edge</a:t>
            </a:r>
          </a:p>
          <a:p>
            <a:r>
              <a:rPr lang="en-US" dirty="0"/>
              <a:t>Negative edge-triggered</a:t>
            </a:r>
          </a:p>
          <a:p>
            <a:pPr lvl="1"/>
            <a:r>
              <a:rPr lang="en-US" dirty="0"/>
              <a:t>Input sampled on falling CLK edge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648200" y="2438400"/>
            <a:ext cx="3924300" cy="1860307"/>
            <a:chOff x="4648200" y="2057400"/>
            <a:chExt cx="3924300" cy="1860307"/>
          </a:xfrm>
        </p:grpSpPr>
        <p:pic>
          <p:nvPicPr>
            <p:cNvPr id="3" name="Picture 2" descr="screen-capture-1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1957"/>
            <a:stretch/>
          </p:blipFill>
          <p:spPr>
            <a:xfrm>
              <a:off x="4648200" y="2057400"/>
              <a:ext cx="3924300" cy="1110457"/>
            </a:xfrm>
            <a:prstGeom prst="rect">
              <a:avLst/>
            </a:prstGeom>
          </p:spPr>
        </p:pic>
        <p:pic>
          <p:nvPicPr>
            <p:cNvPr id="9" name="Picture 8" descr="screen-capture-1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670"/>
            <a:stretch/>
          </p:blipFill>
          <p:spPr>
            <a:xfrm>
              <a:off x="4648200" y="3124200"/>
              <a:ext cx="3924300" cy="793507"/>
            </a:xfrm>
            <a:prstGeom prst="rect">
              <a:avLst/>
            </a:prstGeom>
          </p:spPr>
        </p:pic>
      </p:grp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997082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-captu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381500"/>
            <a:ext cx="3848100" cy="2247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379917"/>
              </p:ext>
            </p:extLst>
          </p:nvPr>
        </p:nvGraphicFramePr>
        <p:xfrm>
          <a:off x="5105400" y="3886200"/>
          <a:ext cx="3116179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4" imgW="1409700" imgH="241300" progId="Equation.3">
                  <p:embed/>
                </p:oleObj>
              </mc:Choice>
              <mc:Fallback>
                <p:oleObj name="Equation" r:id="rId4" imgW="14097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05400" y="3886200"/>
                        <a:ext cx="3116179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143000"/>
            <a:ext cx="3733800" cy="5029200"/>
          </a:xfrm>
        </p:spPr>
        <p:txBody>
          <a:bodyPr/>
          <a:lstStyle/>
          <a:p>
            <a:r>
              <a:rPr lang="en-US" i="1" dirty="0"/>
              <a:t>Level-sensitive device</a:t>
            </a:r>
          </a:p>
          <a:p>
            <a:r>
              <a:rPr lang="en-US" dirty="0"/>
              <a:t>Positive Latch</a:t>
            </a:r>
          </a:p>
          <a:p>
            <a:pPr lvl="1"/>
            <a:r>
              <a:rPr lang="en-US" dirty="0"/>
              <a:t>Output follows input if CLK high</a:t>
            </a:r>
          </a:p>
          <a:p>
            <a:r>
              <a:rPr lang="en-US" dirty="0"/>
              <a:t>Negative Latch</a:t>
            </a:r>
          </a:p>
          <a:p>
            <a:pPr lvl="1"/>
            <a:r>
              <a:rPr lang="en-US" dirty="0"/>
              <a:t>Output follows input if CLK low</a:t>
            </a:r>
          </a:p>
          <a:p>
            <a:endParaRPr lang="en-US" dirty="0"/>
          </a:p>
        </p:txBody>
      </p:sp>
      <p:pic>
        <p:nvPicPr>
          <p:cNvPr id="11" name="Content Placeholder 5" descr="screen-capture-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0" r="3370"/>
          <a:stretch>
            <a:fillRect/>
          </a:stretch>
        </p:blipFill>
        <p:spPr bwMode="auto">
          <a:xfrm>
            <a:off x="4724400" y="1219200"/>
            <a:ext cx="4003964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3779505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you make a shift register out of latches?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81FC6D8-5C4A-944B-BAB8-3B78ABB559E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282657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Positive-Edge Triggered Register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register from pair of latches</a:t>
            </a:r>
          </a:p>
          <a:p>
            <a:r>
              <a:rPr lang="en-US" dirty="0">
                <a:solidFill>
                  <a:srgbClr val="FF6600"/>
                </a:solidFill>
              </a:rPr>
              <a:t>What happens when </a:t>
            </a:r>
            <a:r>
              <a:rPr lang="en-US" dirty="0">
                <a:solidFill>
                  <a:srgbClr val="FF6600"/>
                </a:solidFill>
                <a:latin typeface="Symbol" charset="2"/>
                <a:cs typeface="Symbol" charset="2"/>
              </a:rPr>
              <a:t>f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 is high?</a:t>
            </a:r>
          </a:p>
          <a:p>
            <a:r>
              <a:rPr lang="en-US" dirty="0">
                <a:solidFill>
                  <a:srgbClr val="FF6600"/>
                </a:solidFill>
                <a:sym typeface="Wingdings" charset="2"/>
              </a:rPr>
              <a:t>What happens when </a:t>
            </a:r>
            <a:r>
              <a:rPr lang="en-US" dirty="0">
                <a:solidFill>
                  <a:srgbClr val="FF6600"/>
                </a:solidFill>
                <a:latin typeface="Symbol" charset="2"/>
                <a:cs typeface="Symbol" charset="2"/>
              </a:rPr>
              <a:t>f</a:t>
            </a:r>
            <a:r>
              <a:rPr lang="en-US" baseline="-25000" dirty="0">
                <a:solidFill>
                  <a:srgbClr val="FF6600"/>
                </a:solidFill>
              </a:rPr>
              <a:t>1</a:t>
            </a:r>
            <a:r>
              <a:rPr lang="en-US" dirty="0">
                <a:solidFill>
                  <a:srgbClr val="FF6600"/>
                </a:solidFill>
                <a:sym typeface="Wingdings" charset="2"/>
              </a:rPr>
              <a:t> is high?</a:t>
            </a:r>
          </a:p>
          <a:p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6B7A578-F389-6648-92B8-ED48643835A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810000"/>
            <a:ext cx="3657600" cy="2520677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57200" y="2819400"/>
            <a:ext cx="4180210" cy="2768600"/>
            <a:chOff x="506090" y="3733800"/>
            <a:chExt cx="4180210" cy="2768600"/>
          </a:xfrm>
        </p:grpSpPr>
        <p:pic>
          <p:nvPicPr>
            <p:cNvPr id="7" name="Picture 6" descr="screen-capture-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" y="4191000"/>
              <a:ext cx="3924300" cy="2311400"/>
            </a:xfrm>
            <a:prstGeom prst="rect">
              <a:avLst/>
            </a:prstGeom>
          </p:spPr>
        </p:pic>
        <p:pic>
          <p:nvPicPr>
            <p:cNvPr id="14" name="Picture 13" descr="screen-capture-1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291"/>
            <a:stretch/>
          </p:blipFill>
          <p:spPr>
            <a:xfrm flipV="1">
              <a:off x="762000" y="3733800"/>
              <a:ext cx="3924300" cy="640474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 bwMode="auto">
            <a:xfrm>
              <a:off x="506090" y="3810000"/>
              <a:ext cx="685800" cy="9144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r="90836" b="65630"/>
            <a:stretch/>
          </p:blipFill>
          <p:spPr>
            <a:xfrm>
              <a:off x="838200" y="3810000"/>
              <a:ext cx="371256" cy="45063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t="61279" r="92575" b="7478"/>
            <a:stretch/>
          </p:blipFill>
          <p:spPr>
            <a:xfrm>
              <a:off x="838200" y="4419600"/>
              <a:ext cx="300789" cy="409637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 bwMode="auto">
          <a:xfrm>
            <a:off x="609600" y="4372036"/>
            <a:ext cx="4038600" cy="1114363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00800" y="3886200"/>
            <a:ext cx="466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Q</a:t>
            </a:r>
            <a:r>
              <a:rPr lang="en-US" sz="1800" baseline="-25000" dirty="0">
                <a:solidFill>
                  <a:srgbClr val="0000FF"/>
                </a:solidFill>
              </a:rPr>
              <a:t>M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6660885" y="4343400"/>
            <a:ext cx="0" cy="609600"/>
          </a:xfrm>
          <a:prstGeom prst="lin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9984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" grpI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Positive-Edge Triggered Register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register from pair of latches</a:t>
            </a:r>
          </a:p>
          <a:p>
            <a:endParaRPr lang="en-US" dirty="0"/>
          </a:p>
          <a:p>
            <a:endParaRPr lang="en-US" dirty="0">
              <a:sym typeface="Wingdings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6B7A578-F389-6648-92B8-ED48643835A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810000"/>
            <a:ext cx="3657600" cy="2520677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57200" y="2819400"/>
            <a:ext cx="4180210" cy="2006600"/>
            <a:chOff x="506090" y="3733800"/>
            <a:chExt cx="4180210" cy="2006600"/>
          </a:xfrm>
        </p:grpSpPr>
        <p:pic>
          <p:nvPicPr>
            <p:cNvPr id="7" name="Picture 6" descr="screen-capture-1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2967"/>
            <a:stretch/>
          </p:blipFill>
          <p:spPr>
            <a:xfrm>
              <a:off x="762000" y="4191000"/>
              <a:ext cx="3924300" cy="1549400"/>
            </a:xfrm>
            <a:prstGeom prst="rect">
              <a:avLst/>
            </a:prstGeom>
          </p:spPr>
        </p:pic>
        <p:pic>
          <p:nvPicPr>
            <p:cNvPr id="14" name="Picture 13" descr="screen-capture-1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291"/>
            <a:stretch/>
          </p:blipFill>
          <p:spPr>
            <a:xfrm flipV="1">
              <a:off x="762000" y="3733800"/>
              <a:ext cx="3924300" cy="640474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 bwMode="auto">
            <a:xfrm>
              <a:off x="506090" y="3810000"/>
              <a:ext cx="685800" cy="9144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r="90836" b="65630"/>
            <a:stretch/>
          </p:blipFill>
          <p:spPr>
            <a:xfrm>
              <a:off x="838200" y="3810000"/>
              <a:ext cx="371256" cy="45063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t="61279" r="92575" b="7478"/>
            <a:stretch/>
          </p:blipFill>
          <p:spPr>
            <a:xfrm>
              <a:off x="838200" y="4419600"/>
              <a:ext cx="300789" cy="409637"/>
            </a:xfrm>
            <a:prstGeom prst="rect">
              <a:avLst/>
            </a:prstGeom>
          </p:spPr>
        </p:pic>
      </p:grp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00800" y="3886200"/>
            <a:ext cx="466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Q</a:t>
            </a:r>
            <a:r>
              <a:rPr lang="en-US" sz="1800" baseline="-25000" dirty="0">
                <a:solidFill>
                  <a:srgbClr val="0000FF"/>
                </a:solidFill>
              </a:rPr>
              <a:t>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6660885" y="4343400"/>
            <a:ext cx="0" cy="609600"/>
          </a:xfrm>
          <a:prstGeom prst="lin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9084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" grpI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Positive-Edge Triggered Register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register from pair of latches</a:t>
            </a:r>
          </a:p>
          <a:p>
            <a:r>
              <a:rPr lang="en-US" dirty="0">
                <a:solidFill>
                  <a:srgbClr val="FF6600"/>
                </a:solidFill>
              </a:rPr>
              <a:t>What could go wrong if clocks overlap?</a:t>
            </a:r>
            <a:endParaRPr lang="en-US" dirty="0">
              <a:sym typeface="Wingdings" charset="2"/>
            </a:endParaRPr>
          </a:p>
          <a:p>
            <a:endParaRPr lang="en-US" dirty="0"/>
          </a:p>
          <a:p>
            <a:endParaRPr lang="en-US" dirty="0">
              <a:sym typeface="Wingdings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6B7A578-F389-6648-92B8-ED48643835A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810000"/>
            <a:ext cx="3657600" cy="2520677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57200" y="2819400"/>
            <a:ext cx="4180210" cy="2768600"/>
            <a:chOff x="506090" y="3733800"/>
            <a:chExt cx="4180210" cy="2768600"/>
          </a:xfrm>
        </p:grpSpPr>
        <p:pic>
          <p:nvPicPr>
            <p:cNvPr id="7" name="Picture 6" descr="screen-capture-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" y="4191000"/>
              <a:ext cx="3924300" cy="2311400"/>
            </a:xfrm>
            <a:prstGeom prst="rect">
              <a:avLst/>
            </a:prstGeom>
          </p:spPr>
        </p:pic>
        <p:pic>
          <p:nvPicPr>
            <p:cNvPr id="14" name="Picture 13" descr="screen-capture-1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291"/>
            <a:stretch/>
          </p:blipFill>
          <p:spPr>
            <a:xfrm flipV="1">
              <a:off x="762000" y="3733800"/>
              <a:ext cx="3924300" cy="640474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 bwMode="auto">
            <a:xfrm>
              <a:off x="506090" y="3810000"/>
              <a:ext cx="685800" cy="9144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r="90836" b="65630"/>
            <a:stretch/>
          </p:blipFill>
          <p:spPr>
            <a:xfrm>
              <a:off x="838200" y="3810000"/>
              <a:ext cx="371256" cy="45063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t="61279" r="92575" b="7478"/>
            <a:stretch/>
          </p:blipFill>
          <p:spPr>
            <a:xfrm>
              <a:off x="838200" y="4419600"/>
              <a:ext cx="300789" cy="409637"/>
            </a:xfrm>
            <a:prstGeom prst="rect">
              <a:avLst/>
            </a:prstGeom>
          </p:spPr>
        </p:pic>
      </p:grp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00800" y="3886200"/>
            <a:ext cx="466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Q</a:t>
            </a:r>
            <a:r>
              <a:rPr lang="en-US" sz="1800" baseline="-25000" dirty="0">
                <a:solidFill>
                  <a:srgbClr val="0000FF"/>
                </a:solidFill>
              </a:rPr>
              <a:t>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6660885" y="4343400"/>
            <a:ext cx="0" cy="609600"/>
          </a:xfrm>
          <a:prstGeom prst="lin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5223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Setup (</a:t>
            </a:r>
            <a:r>
              <a:rPr lang="en-US" dirty="0">
                <a:solidFill>
                  <a:srgbClr val="FF6600"/>
                </a:solidFill>
              </a:rPr>
              <a:t>Preclass1&amp;2)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Delay from 3 adder-inputs to 2 adder-</a:t>
            </a:r>
            <a:r>
              <a:rPr lang="en-US" dirty="0" err="1"/>
              <a:t>outbits</a:t>
            </a:r>
            <a:r>
              <a:rPr lang="en-US" dirty="0"/>
              <a:t> is T</a:t>
            </a:r>
            <a:r>
              <a:rPr lang="en-US" baseline="-25000" dirty="0"/>
              <a:t>bit</a:t>
            </a:r>
          </a:p>
          <a:p>
            <a:pPr lvl="1"/>
            <a:r>
              <a:rPr lang="en-US" dirty="0" err="1"/>
              <a:t>i.e</a:t>
            </a:r>
            <a:r>
              <a:rPr lang="en-US" dirty="0"/>
              <a:t> single </a:t>
            </a:r>
            <a:r>
              <a:rPr lang="en-US" dirty="0" err="1"/>
              <a:t>bitslice</a:t>
            </a:r>
            <a:r>
              <a:rPr lang="en-US" dirty="0"/>
              <a:t> delay is T</a:t>
            </a:r>
            <a:r>
              <a:rPr lang="en-US" baseline="-25000" dirty="0"/>
              <a:t>bit</a:t>
            </a:r>
            <a:r>
              <a:rPr lang="en-US" dirty="0"/>
              <a:t> 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Worst-case delay to output?</a:t>
            </a:r>
          </a:p>
          <a:p>
            <a:r>
              <a:rPr lang="en-US" dirty="0">
                <a:solidFill>
                  <a:srgbClr val="FF6600"/>
                </a:solidFill>
              </a:rPr>
              <a:t>Shortest delay to output?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assuming the input switches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81FC6D8-5C4A-944B-BAB8-3B78ABB559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3380"/>
          <a:stretch/>
        </p:blipFill>
        <p:spPr>
          <a:xfrm>
            <a:off x="0" y="2438400"/>
            <a:ext cx="8994442" cy="927525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82786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Positive-Edge Triggered Register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register from pair of latches</a:t>
            </a:r>
          </a:p>
          <a:p>
            <a:r>
              <a:rPr lang="en-US" dirty="0">
                <a:sym typeface="Wingdings" charset="2"/>
              </a:rPr>
              <a:t>Control with non-overlapping clocks</a:t>
            </a:r>
          </a:p>
          <a:p>
            <a:endParaRPr lang="en-US" dirty="0">
              <a:sym typeface="Wingdings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6B7A578-F389-6648-92B8-ED48643835A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810000"/>
            <a:ext cx="3657600" cy="2520677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57200" y="2819400"/>
            <a:ext cx="4180210" cy="2768600"/>
            <a:chOff x="506090" y="3733800"/>
            <a:chExt cx="4180210" cy="2768600"/>
          </a:xfrm>
        </p:grpSpPr>
        <p:pic>
          <p:nvPicPr>
            <p:cNvPr id="7" name="Picture 6" descr="screen-capture-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" y="4191000"/>
              <a:ext cx="3924300" cy="2311400"/>
            </a:xfrm>
            <a:prstGeom prst="rect">
              <a:avLst/>
            </a:prstGeom>
          </p:spPr>
        </p:pic>
        <p:pic>
          <p:nvPicPr>
            <p:cNvPr id="14" name="Picture 13" descr="screen-capture-1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291"/>
            <a:stretch/>
          </p:blipFill>
          <p:spPr>
            <a:xfrm flipV="1">
              <a:off x="762000" y="3733800"/>
              <a:ext cx="3924300" cy="640474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 bwMode="auto">
            <a:xfrm>
              <a:off x="506090" y="3810000"/>
              <a:ext cx="685800" cy="9144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r="90836" b="65630"/>
            <a:stretch/>
          </p:blipFill>
          <p:spPr>
            <a:xfrm>
              <a:off x="838200" y="3810000"/>
              <a:ext cx="371256" cy="45063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t="61279" r="92575" b="7478"/>
            <a:stretch/>
          </p:blipFill>
          <p:spPr>
            <a:xfrm>
              <a:off x="838200" y="4419600"/>
              <a:ext cx="300789" cy="409637"/>
            </a:xfrm>
            <a:prstGeom prst="rect">
              <a:avLst/>
            </a:prstGeom>
          </p:spPr>
        </p:pic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2438400"/>
            <a:ext cx="3580401" cy="1158748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415239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" grpI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Phase Non-Overlapping Clocks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timing constraints do we have?</a:t>
            </a:r>
            <a:endParaRPr lang="en-US" dirty="0">
              <a:sym typeface="Wingdings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6B7A578-F389-6648-92B8-ED48643835A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33600"/>
            <a:ext cx="6489700" cy="21003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4337323"/>
            <a:ext cx="3657600" cy="2520677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26373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 Timing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timing constraints do latches impose?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can </a:t>
            </a:r>
            <a:r>
              <a:rPr lang="en-US" dirty="0">
                <a:solidFill>
                  <a:srgbClr val="FF6600"/>
                </a:solidFill>
                <a:latin typeface="Symbol" charset="2"/>
                <a:cs typeface="Symbol" charset="2"/>
              </a:rPr>
              <a:t>f</a:t>
            </a:r>
            <a:r>
              <a:rPr lang="en-US" dirty="0">
                <a:solidFill>
                  <a:srgbClr val="FF6600"/>
                </a:solidFill>
              </a:rPr>
              <a:t> change?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How long must </a:t>
            </a:r>
            <a:r>
              <a:rPr lang="en-US" dirty="0">
                <a:solidFill>
                  <a:srgbClr val="FF6600"/>
                </a:solidFill>
                <a:latin typeface="Symbol" charset="2"/>
                <a:cs typeface="Symbol" charset="2"/>
              </a:rPr>
              <a:t>f</a:t>
            </a:r>
            <a:r>
              <a:rPr lang="en-US" dirty="0">
                <a:solidFill>
                  <a:srgbClr val="FF6600"/>
                </a:solidFill>
              </a:rPr>
              <a:t> be high?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 when </a:t>
            </a:r>
            <a:r>
              <a:rPr lang="en-US" dirty="0">
                <a:solidFill>
                  <a:srgbClr val="FF6600"/>
                </a:solidFill>
                <a:latin typeface="Symbol" charset="2"/>
                <a:cs typeface="Symbol" charset="2"/>
              </a:rPr>
              <a:t>f</a:t>
            </a:r>
            <a:r>
              <a:rPr lang="en-US" dirty="0">
                <a:solidFill>
                  <a:srgbClr val="FF6600"/>
                </a:solidFill>
              </a:rPr>
              <a:t> is high?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81FC6D8-5C4A-944B-BAB8-3B78ABB559E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337323"/>
            <a:ext cx="3657600" cy="252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89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Clocking Discipline</a:t>
            </a:r>
          </a:p>
        </p:txBody>
      </p:sp>
      <p:sp>
        <p:nvSpPr>
          <p:cNvPr id="553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discipline of combinational logic broken by registers</a:t>
            </a:r>
          </a:p>
          <a:p>
            <a:r>
              <a:rPr lang="en-US" dirty="0"/>
              <a:t>Compute </a:t>
            </a:r>
          </a:p>
          <a:p>
            <a:pPr lvl="1"/>
            <a:r>
              <a:rPr lang="en-US" dirty="0"/>
              <a:t>From state elements</a:t>
            </a:r>
          </a:p>
          <a:p>
            <a:pPr lvl="1"/>
            <a:r>
              <a:rPr lang="en-US" dirty="0"/>
              <a:t>Through combinational logic</a:t>
            </a:r>
          </a:p>
          <a:p>
            <a:pPr lvl="1"/>
            <a:r>
              <a:rPr lang="en-US" dirty="0"/>
              <a:t>To new values for state elements</a:t>
            </a:r>
          </a:p>
          <a:p>
            <a:r>
              <a:rPr lang="en-US" dirty="0">
                <a:solidFill>
                  <a:srgbClr val="0000FF"/>
                </a:solidFill>
              </a:rPr>
              <a:t>As long as clock cycle long enough,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Will get correct behavior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0BB6A12-5F5B-8145-896F-44DF9B6165A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55303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057400"/>
            <a:ext cx="249078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899590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-capture-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352800"/>
            <a:ext cx="5753100" cy="2970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 Timing Issues</a:t>
            </a:r>
          </a:p>
        </p:txBody>
      </p:sp>
      <p:pic>
        <p:nvPicPr>
          <p:cNvPr id="6" name="Content Placeholder 5" descr="screen-capture-7.pn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010" b="-31010"/>
          <a:stretch>
            <a:fillRect/>
          </a:stretch>
        </p:blipFill>
        <p:spPr>
          <a:xfrm>
            <a:off x="228600" y="533400"/>
            <a:ext cx="5534891" cy="35814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8" name="Picture 7" descr="screen-capture-9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524000"/>
            <a:ext cx="2959100" cy="609600"/>
          </a:xfrm>
          <a:prstGeom prst="rect">
            <a:avLst/>
          </a:prstGeom>
        </p:spPr>
      </p:pic>
      <p:pic>
        <p:nvPicPr>
          <p:cNvPr id="9" name="Picture 8" descr="screen-capture-1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362200"/>
            <a:ext cx="3098800" cy="6223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492926-4FA3-0F40-9AB7-EF22C1148ADD}"/>
              </a:ext>
            </a:extLst>
          </p:cNvPr>
          <p:cNvSpPr txBox="1"/>
          <p:nvPr/>
        </p:nvSpPr>
        <p:spPr>
          <a:xfrm>
            <a:off x="6139400" y="1230868"/>
            <a:ext cx="2009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Worst case delays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229980-1BD6-C543-87B9-3F990A2C8E35}"/>
              </a:ext>
            </a:extLst>
          </p:cNvPr>
          <p:cNvSpPr txBox="1"/>
          <p:nvPr/>
        </p:nvSpPr>
        <p:spPr>
          <a:xfrm>
            <a:off x="6211407" y="289560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Minimum delays</a:t>
            </a:r>
          </a:p>
        </p:txBody>
      </p:sp>
    </p:spTree>
    <p:extLst>
      <p:ext uri="{BB962C8B-B14F-4D97-AF65-F5344CB8AC3E}">
        <p14:creationId xmlns:p14="http://schemas.microsoft.com/office/powerpoint/2010/main" val="8168201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 descr="screen-capture-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010" b="-31010"/>
          <a:stretch>
            <a:fillRect/>
          </a:stretch>
        </p:blipFill>
        <p:spPr bwMode="auto">
          <a:xfrm>
            <a:off x="-76200" y="3886200"/>
            <a:ext cx="3297382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pic>
        <p:nvPicPr>
          <p:cNvPr id="7" name="Picture 6" descr="screen-capture-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352800"/>
            <a:ext cx="5753100" cy="2970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 Timing Issues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8" name="Picture 7" descr="screen-capture-9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819400"/>
            <a:ext cx="2959100" cy="609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00FF"/>
                </a:solidFill>
              </a:rPr>
              <a:t>t</a:t>
            </a:r>
            <a:r>
              <a:rPr lang="en-US" baseline="-25000" dirty="0" err="1">
                <a:solidFill>
                  <a:srgbClr val="0000FF"/>
                </a:solidFill>
              </a:rPr>
              <a:t>su</a:t>
            </a:r>
            <a:r>
              <a:rPr lang="en-US" baseline="-25000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= time data (D) must be valid before CLK edge</a:t>
            </a:r>
          </a:p>
          <a:p>
            <a:r>
              <a:rPr lang="en-US" dirty="0" err="1"/>
              <a:t>t</a:t>
            </a:r>
            <a:r>
              <a:rPr lang="en-US" baseline="-25000" dirty="0" err="1"/>
              <a:t>plogic</a:t>
            </a:r>
            <a:r>
              <a:rPr lang="en-US" baseline="-25000" dirty="0"/>
              <a:t> </a:t>
            </a:r>
            <a:r>
              <a:rPr lang="en-US" dirty="0"/>
              <a:t>= worst case propagation delay of logic</a:t>
            </a:r>
          </a:p>
          <a:p>
            <a:r>
              <a:rPr lang="en-US" dirty="0" err="1"/>
              <a:t>t</a:t>
            </a:r>
            <a:r>
              <a:rPr lang="en-US" baseline="-25000" dirty="0" err="1"/>
              <a:t>c</a:t>
            </a:r>
            <a:r>
              <a:rPr lang="en-US" baseline="-25000" dirty="0"/>
              <a:t>-p </a:t>
            </a:r>
            <a:r>
              <a:rPr lang="en-US" dirty="0"/>
              <a:t>= worst case propagation delay of latch</a:t>
            </a:r>
          </a:p>
        </p:txBody>
      </p:sp>
    </p:spTree>
    <p:extLst>
      <p:ext uri="{BB962C8B-B14F-4D97-AF65-F5344CB8AC3E}">
        <p14:creationId xmlns:p14="http://schemas.microsoft.com/office/powerpoint/2010/main" val="24275141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5" descr="screen-capture-7.png">
            <a:extLst>
              <a:ext uri="{FF2B5EF4-FFF2-40B4-BE49-F238E27FC236}">
                <a16:creationId xmlns:a16="http://schemas.microsoft.com/office/drawing/2014/main" id="{2B63F42A-E4B9-6C46-B3D6-5C12A90D8E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010" b="-31010"/>
          <a:stretch>
            <a:fillRect/>
          </a:stretch>
        </p:blipFill>
        <p:spPr bwMode="auto">
          <a:xfrm>
            <a:off x="-76200" y="3886200"/>
            <a:ext cx="3297382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pic>
        <p:nvPicPr>
          <p:cNvPr id="7" name="Picture 6" descr="screen-capture-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352800"/>
            <a:ext cx="5753100" cy="2970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 Timing Issues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9" name="Picture 8" descr="screen-capture-1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819400"/>
            <a:ext cx="3098800" cy="6223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baseline="-25000" dirty="0" err="1"/>
              <a:t>cdregister</a:t>
            </a:r>
            <a:r>
              <a:rPr lang="en-US" baseline="-25000" dirty="0"/>
              <a:t> </a:t>
            </a:r>
            <a:r>
              <a:rPr lang="en-US" dirty="0"/>
              <a:t>= minimum propagation delay of latch</a:t>
            </a:r>
          </a:p>
          <a:p>
            <a:r>
              <a:rPr lang="en-US" dirty="0" err="1"/>
              <a:t>t</a:t>
            </a:r>
            <a:r>
              <a:rPr lang="en-US" baseline="-25000" dirty="0" err="1"/>
              <a:t>cdlogic</a:t>
            </a:r>
            <a:r>
              <a:rPr lang="en-US" baseline="-25000" dirty="0"/>
              <a:t> </a:t>
            </a:r>
            <a:r>
              <a:rPr lang="en-US" dirty="0"/>
              <a:t>= minimum propagation delay of logic</a:t>
            </a:r>
          </a:p>
          <a:p>
            <a:r>
              <a:rPr lang="en-US" dirty="0" err="1">
                <a:solidFill>
                  <a:srgbClr val="0000FF"/>
                </a:solidFill>
              </a:rPr>
              <a:t>t</a:t>
            </a:r>
            <a:r>
              <a:rPr lang="en-US" baseline="-25000" dirty="0" err="1">
                <a:solidFill>
                  <a:srgbClr val="0000FF"/>
                </a:solidFill>
              </a:rPr>
              <a:t>hold</a:t>
            </a:r>
            <a:r>
              <a:rPr lang="en-US" baseline="-25000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= time data (D) must stay valid after CLK edge</a:t>
            </a:r>
          </a:p>
        </p:txBody>
      </p:sp>
    </p:spTree>
    <p:extLst>
      <p:ext uri="{BB962C8B-B14F-4D97-AF65-F5344CB8AC3E}">
        <p14:creationId xmlns:p14="http://schemas.microsoft.com/office/powerpoint/2010/main" val="9065840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Example </a:t>
            </a:r>
            <a:r>
              <a:rPr lang="en-US" dirty="0">
                <a:solidFill>
                  <a:srgbClr val="FF6600"/>
                </a:solidFill>
              </a:rPr>
              <a:t>(Preclass5)</a:t>
            </a:r>
          </a:p>
        </p:txBody>
      </p:sp>
      <p:pic>
        <p:nvPicPr>
          <p:cNvPr id="6" name="Content Placeholder 5" descr="screen-capture-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522" b="-15522"/>
          <a:stretch>
            <a:fillRect/>
          </a:stretch>
        </p:blipFill>
        <p:spPr>
          <a:xfrm>
            <a:off x="685800" y="1676400"/>
            <a:ext cx="7772400" cy="50292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7" name="Picture 6" descr="screen-capture-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28"/>
          <a:stretch/>
        </p:blipFill>
        <p:spPr>
          <a:xfrm>
            <a:off x="152400" y="1295400"/>
            <a:ext cx="2964982" cy="1524000"/>
          </a:xfrm>
          <a:prstGeom prst="rect">
            <a:avLst/>
          </a:prstGeom>
        </p:spPr>
      </p:pic>
      <p:pic>
        <p:nvPicPr>
          <p:cNvPr id="8" name="Picture 7" descr="screen-capture-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1" t="10375" r="1556" b="8199"/>
          <a:stretch/>
        </p:blipFill>
        <p:spPr>
          <a:xfrm>
            <a:off x="4953000" y="1143000"/>
            <a:ext cx="3331551" cy="1240936"/>
          </a:xfrm>
          <a:prstGeom prst="rect">
            <a:avLst/>
          </a:prstGeom>
        </p:spPr>
      </p:pic>
      <p:pic>
        <p:nvPicPr>
          <p:cNvPr id="9" name="Picture 8" descr="screen-capture-9.png">
            <a:extLst>
              <a:ext uri="{FF2B5EF4-FFF2-40B4-BE49-F238E27FC236}">
                <a16:creationId xmlns:a16="http://schemas.microsoft.com/office/drawing/2014/main" id="{6FFEE3EE-DA7D-ED4E-A801-4923EFFE76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96000"/>
            <a:ext cx="29591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212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Example </a:t>
            </a:r>
            <a:r>
              <a:rPr lang="en-US" dirty="0">
                <a:solidFill>
                  <a:srgbClr val="FF6600"/>
                </a:solidFill>
              </a:rPr>
              <a:t>(Preclass5)</a:t>
            </a:r>
            <a:endParaRPr lang="en-US" dirty="0"/>
          </a:p>
        </p:txBody>
      </p:sp>
      <p:pic>
        <p:nvPicPr>
          <p:cNvPr id="6" name="Content Placeholder 5" descr="screen-capture-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522" b="-15522"/>
          <a:stretch>
            <a:fillRect/>
          </a:stretch>
        </p:blipFill>
        <p:spPr>
          <a:xfrm>
            <a:off x="685800" y="1676400"/>
            <a:ext cx="7772400" cy="50292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7" name="Picture 6" descr="screen-capture-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28"/>
          <a:stretch/>
        </p:blipFill>
        <p:spPr>
          <a:xfrm>
            <a:off x="152400" y="1295400"/>
            <a:ext cx="2964982" cy="1524000"/>
          </a:xfrm>
          <a:prstGeom prst="rect">
            <a:avLst/>
          </a:prstGeom>
        </p:spPr>
      </p:pic>
      <p:pic>
        <p:nvPicPr>
          <p:cNvPr id="8" name="Picture 7" descr="screen-capture-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1" t="10375" r="1556" b="8199"/>
          <a:stretch/>
        </p:blipFill>
        <p:spPr>
          <a:xfrm>
            <a:off x="4953000" y="1143000"/>
            <a:ext cx="3331551" cy="1240936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>
            <a:off x="7772400" y="3581400"/>
            <a:ext cx="2286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3276600" y="2514600"/>
            <a:ext cx="47244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flipV="1">
            <a:off x="8001000" y="2514600"/>
            <a:ext cx="0" cy="106680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3276600" y="4476750"/>
            <a:ext cx="4572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 flipV="1">
            <a:off x="3276600" y="2514600"/>
            <a:ext cx="0" cy="198120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>
            <a:off x="4343400" y="4648200"/>
            <a:ext cx="3048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auto">
          <a:xfrm>
            <a:off x="5181600" y="4648200"/>
            <a:ext cx="15240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 descr="screen-capture-9.png">
            <a:extLst>
              <a:ext uri="{FF2B5EF4-FFF2-40B4-BE49-F238E27FC236}">
                <a16:creationId xmlns:a16="http://schemas.microsoft.com/office/drawing/2014/main" id="{D5A5C004-2AE1-DA4E-8654-C75721C4A1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96000"/>
            <a:ext cx="29591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865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Example </a:t>
            </a:r>
            <a:r>
              <a:rPr lang="en-US" dirty="0">
                <a:solidFill>
                  <a:srgbClr val="FF6600"/>
                </a:solidFill>
              </a:rPr>
              <a:t>(Preclass5)</a:t>
            </a:r>
            <a:endParaRPr lang="en-US" dirty="0"/>
          </a:p>
        </p:txBody>
      </p:sp>
      <p:pic>
        <p:nvPicPr>
          <p:cNvPr id="6" name="Content Placeholder 5" descr="screen-capture-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522" b="-15522"/>
          <a:stretch>
            <a:fillRect/>
          </a:stretch>
        </p:blipFill>
        <p:spPr>
          <a:xfrm>
            <a:off x="685800" y="1676400"/>
            <a:ext cx="7772400" cy="50292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 descr="screen-capture-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28"/>
          <a:stretch/>
        </p:blipFill>
        <p:spPr>
          <a:xfrm>
            <a:off x="152400" y="1295400"/>
            <a:ext cx="2964982" cy="1524000"/>
          </a:xfrm>
          <a:prstGeom prst="rect">
            <a:avLst/>
          </a:prstGeom>
        </p:spPr>
      </p:pic>
      <p:pic>
        <p:nvPicPr>
          <p:cNvPr id="8" name="Picture 7" descr="screen-capture-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1" t="10375" r="1556" b="8199"/>
          <a:stretch/>
        </p:blipFill>
        <p:spPr>
          <a:xfrm>
            <a:off x="4953000" y="1143000"/>
            <a:ext cx="3331551" cy="1240936"/>
          </a:xfrm>
          <a:prstGeom prst="rect">
            <a:avLst/>
          </a:prstGeom>
        </p:spPr>
      </p:pic>
      <p:pic>
        <p:nvPicPr>
          <p:cNvPr id="13" name="Picture 12" descr="screen-capture-10.png">
            <a:extLst>
              <a:ext uri="{FF2B5EF4-FFF2-40B4-BE49-F238E27FC236}">
                <a16:creationId xmlns:a16="http://schemas.microsoft.com/office/drawing/2014/main" id="{B28E205A-5B0C-5647-A99C-3E97C9726F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200" y="6153149"/>
            <a:ext cx="30988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407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187700"/>
            <a:ext cx="3670300" cy="3670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Timing Setup (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New set of inputs every 20T</a:t>
            </a:r>
            <a:r>
              <a:rPr lang="en-US" baseline="-25000" dirty="0">
                <a:solidFill>
                  <a:srgbClr val="FF6600"/>
                </a:solidFill>
              </a:rPr>
              <a:t>bit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How does it behave?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r>
              <a:rPr lang="en-US" dirty="0" err="1"/>
              <a:t>bitrev</a:t>
            </a:r>
            <a:r>
              <a:rPr lang="en-US" dirty="0"/>
              <a:t>: Out[</a:t>
            </a:r>
            <a:r>
              <a:rPr lang="en-US" dirty="0" err="1"/>
              <a:t>i</a:t>
            </a:r>
            <a:r>
              <a:rPr lang="en-US" dirty="0"/>
              <a:t>]=In[17-i]</a:t>
            </a:r>
          </a:p>
          <a:p>
            <a:pPr lvl="1"/>
            <a:r>
              <a:rPr lang="en-US" dirty="0"/>
              <a:t>Assume delay of </a:t>
            </a:r>
            <a:r>
              <a:rPr lang="en-US" dirty="0" err="1"/>
              <a:t>bitrev</a:t>
            </a:r>
            <a:r>
              <a:rPr lang="en-US" dirty="0"/>
              <a:t>&lt;&lt;T</a:t>
            </a:r>
            <a:r>
              <a:rPr lang="en-US" baseline="-25000" dirty="0"/>
              <a:t>bit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81FC6D8-5C4A-944B-BAB8-3B78ABB559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724400" y="3962400"/>
            <a:ext cx="4086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29600" y="3962400"/>
            <a:ext cx="4086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7467600" y="5486400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8425746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Example </a:t>
            </a:r>
            <a:r>
              <a:rPr lang="en-US" dirty="0">
                <a:solidFill>
                  <a:srgbClr val="FF6600"/>
                </a:solidFill>
              </a:rPr>
              <a:t>(Preclass5)</a:t>
            </a:r>
            <a:endParaRPr lang="en-US" dirty="0"/>
          </a:p>
        </p:txBody>
      </p:sp>
      <p:pic>
        <p:nvPicPr>
          <p:cNvPr id="6" name="Content Placeholder 5" descr="screen-capture-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522" b="-15522"/>
          <a:stretch>
            <a:fillRect/>
          </a:stretch>
        </p:blipFill>
        <p:spPr>
          <a:xfrm>
            <a:off x="685800" y="1676400"/>
            <a:ext cx="7772400" cy="50292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 descr="screen-capture-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28"/>
          <a:stretch/>
        </p:blipFill>
        <p:spPr>
          <a:xfrm>
            <a:off x="152400" y="1295400"/>
            <a:ext cx="2964982" cy="1524000"/>
          </a:xfrm>
          <a:prstGeom prst="rect">
            <a:avLst/>
          </a:prstGeom>
        </p:spPr>
      </p:pic>
      <p:pic>
        <p:nvPicPr>
          <p:cNvPr id="8" name="Picture 7" descr="screen-capture-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1" t="10375" r="1556" b="8199"/>
          <a:stretch/>
        </p:blipFill>
        <p:spPr>
          <a:xfrm>
            <a:off x="4953000" y="1143000"/>
            <a:ext cx="3331551" cy="1240936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>
            <a:off x="7772400" y="5105400"/>
            <a:ext cx="3048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4419600" y="5943600"/>
            <a:ext cx="35814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 flipV="1">
            <a:off x="4419600" y="4800600"/>
            <a:ext cx="0" cy="114300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flipV="1">
            <a:off x="8044794" y="5105400"/>
            <a:ext cx="0" cy="83820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4419600" y="4800600"/>
            <a:ext cx="1524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Picture 12" descr="screen-capture-10.png">
            <a:extLst>
              <a:ext uri="{FF2B5EF4-FFF2-40B4-BE49-F238E27FC236}">
                <a16:creationId xmlns:a16="http://schemas.microsoft.com/office/drawing/2014/main" id="{B28E205A-5B0C-5647-A99C-3E97C9726F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200" y="6153149"/>
            <a:ext cx="30988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019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Example </a:t>
            </a:r>
            <a:r>
              <a:rPr lang="en-US" dirty="0">
                <a:solidFill>
                  <a:srgbClr val="FF6600"/>
                </a:solidFill>
              </a:rPr>
              <a:t>(Preclass5)</a:t>
            </a:r>
            <a:endParaRPr lang="en-US" dirty="0"/>
          </a:p>
        </p:txBody>
      </p:sp>
      <p:pic>
        <p:nvPicPr>
          <p:cNvPr id="6" name="Content Placeholder 5" descr="screen-capture-1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522" b="-15522"/>
          <a:stretch>
            <a:fillRect/>
          </a:stretch>
        </p:blipFill>
        <p:spPr>
          <a:xfrm>
            <a:off x="685800" y="1676400"/>
            <a:ext cx="7772400" cy="50292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7" name="Picture 6" descr="screen-capture-2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28"/>
          <a:stretch/>
        </p:blipFill>
        <p:spPr>
          <a:xfrm>
            <a:off x="152400" y="1295400"/>
            <a:ext cx="2964982" cy="1524000"/>
          </a:xfrm>
          <a:prstGeom prst="rect">
            <a:avLst/>
          </a:prstGeom>
        </p:spPr>
      </p:pic>
      <p:pic>
        <p:nvPicPr>
          <p:cNvPr id="8" name="Picture 7" descr="screen-capture-2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1" t="10375" r="1556" b="8199"/>
          <a:stretch/>
        </p:blipFill>
        <p:spPr>
          <a:xfrm>
            <a:off x="4953000" y="1143000"/>
            <a:ext cx="3331551" cy="1240936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>
            <a:off x="7772400" y="5105400"/>
            <a:ext cx="3048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4419600" y="5943600"/>
            <a:ext cx="35814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 flipV="1">
            <a:off x="4419600" y="4800600"/>
            <a:ext cx="0" cy="114300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flipV="1">
            <a:off x="8044794" y="5105400"/>
            <a:ext cx="0" cy="83820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4419600" y="4800600"/>
            <a:ext cx="152400" cy="0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4248150" y="5511800"/>
            <a:ext cx="353568" cy="304800"/>
          </a:xfrm>
          <a:prstGeom prst="triangl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375150" y="5435600"/>
            <a:ext cx="100576" cy="100576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8" name="Isosceles Triangle 17"/>
          <p:cNvSpPr/>
          <p:nvPr/>
        </p:nvSpPr>
        <p:spPr bwMode="auto">
          <a:xfrm>
            <a:off x="4241014" y="5029200"/>
            <a:ext cx="353568" cy="304800"/>
          </a:xfrm>
          <a:prstGeom prst="triangl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4368014" y="4953000"/>
            <a:ext cx="100576" cy="100576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pic>
        <p:nvPicPr>
          <p:cNvPr id="21" name="Picture 20" descr="screen-capture-10.png">
            <a:extLst>
              <a:ext uri="{FF2B5EF4-FFF2-40B4-BE49-F238E27FC236}">
                <a16:creationId xmlns:a16="http://schemas.microsoft.com/office/drawing/2014/main" id="{5FB2B6D3-D8EE-9349-9D28-05BEEA7B3A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200" y="6153149"/>
            <a:ext cx="30988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716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Synchronize circuits</a:t>
            </a:r>
          </a:p>
          <a:p>
            <a:pPr lvl="1"/>
            <a:r>
              <a:rPr lang="en-US" dirty="0"/>
              <a:t>to external events</a:t>
            </a:r>
          </a:p>
          <a:p>
            <a:pPr lvl="1"/>
            <a:r>
              <a:rPr lang="en-US" dirty="0"/>
              <a:t>disciplined reuse of circuitry</a:t>
            </a:r>
          </a:p>
          <a:p>
            <a:r>
              <a:rPr lang="en-US" dirty="0"/>
              <a:t>Leads to clocked circuit discipline</a:t>
            </a:r>
          </a:p>
          <a:p>
            <a:pPr lvl="1"/>
            <a:r>
              <a:rPr lang="en-US" dirty="0"/>
              <a:t>Uses state holding element</a:t>
            </a:r>
          </a:p>
          <a:p>
            <a:pPr lvl="1"/>
            <a:r>
              <a:rPr lang="en-US" dirty="0"/>
              <a:t>Prevents </a:t>
            </a:r>
          </a:p>
          <a:p>
            <a:pPr lvl="2"/>
            <a:r>
              <a:rPr lang="en-US"/>
              <a:t>Timing </a:t>
            </a:r>
            <a:r>
              <a:rPr lang="en-US" dirty="0"/>
              <a:t>assumptions</a:t>
            </a:r>
          </a:p>
          <a:p>
            <a:pPr lvl="2"/>
            <a:r>
              <a:rPr lang="en-US" dirty="0"/>
              <a:t>(More) complex reasoning about all possible timings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C7D1B91-B3C9-8C45-B0F6-4528EBCD5C3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887840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/>
              </a:rPr>
              <a:t>HW6 posted </a:t>
            </a:r>
          </a:p>
          <a:p>
            <a:pPr lvl="1"/>
            <a:r>
              <a:rPr lang="en-US" dirty="0">
                <a:sym typeface="Wingdings"/>
              </a:rPr>
              <a:t>Can do all of it now</a:t>
            </a:r>
          </a:p>
          <a:p>
            <a:pPr lvl="1"/>
            <a:r>
              <a:rPr lang="en-US" dirty="0">
                <a:sym typeface="Wingdings"/>
              </a:rPr>
              <a:t>Due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Friday </a:t>
            </a:r>
            <a:r>
              <a:rPr lang="en-US" dirty="0">
                <a:sym typeface="Wingdings"/>
              </a:rPr>
              <a:t>11/12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81FC6D8-5C4A-944B-BAB8-3B78ABB559E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271315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Logic paths have different delays</a:t>
            </a:r>
          </a:p>
          <a:p>
            <a:pPr lvl="1"/>
            <a:r>
              <a:rPr lang="en-US" dirty="0"/>
              <a:t>E.g. different output bits in an adder</a:t>
            </a:r>
          </a:p>
          <a:p>
            <a:r>
              <a:rPr lang="en-US" dirty="0"/>
              <a:t>Delay of signal is data dependent</a:t>
            </a:r>
          </a:p>
          <a:p>
            <a:pPr lvl="1"/>
            <a:r>
              <a:rPr lang="en-US" dirty="0"/>
              <a:t>E.g. length of carry propagation</a:t>
            </a:r>
          </a:p>
          <a:p>
            <a:r>
              <a:rPr lang="en-US" dirty="0"/>
              <a:t>Delay is chip dependent</a:t>
            </a:r>
          </a:p>
          <a:p>
            <a:pPr lvl="1"/>
            <a:r>
              <a:rPr lang="en-US" dirty="0"/>
              <a:t>E.g. Threshold Variation</a:t>
            </a:r>
          </a:p>
          <a:p>
            <a:r>
              <a:rPr lang="en-US" dirty="0"/>
              <a:t>Delay is environment dependent</a:t>
            </a:r>
          </a:p>
          <a:p>
            <a:pPr lvl="1"/>
            <a:r>
              <a:rPr lang="en-US" dirty="0"/>
              <a:t>E.g. Temperature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4D493E0-9AE6-DA4F-8B4D-6DA32E4D097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87166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Logic paths have different delays</a:t>
            </a:r>
          </a:p>
          <a:p>
            <a:pPr lvl="1"/>
            <a:r>
              <a:rPr lang="en-US" dirty="0"/>
              <a:t>E.g. different output bits in an adder</a:t>
            </a:r>
          </a:p>
          <a:p>
            <a:r>
              <a:rPr lang="en-US" dirty="0"/>
              <a:t>Delay of signal is data dependent</a:t>
            </a:r>
          </a:p>
          <a:p>
            <a:pPr lvl="1"/>
            <a:r>
              <a:rPr lang="en-US" dirty="0"/>
              <a:t>E.g. length of carry propagation</a:t>
            </a:r>
          </a:p>
          <a:p>
            <a:r>
              <a:rPr lang="en-US" dirty="0"/>
              <a:t>Delay is chip dependent</a:t>
            </a:r>
          </a:p>
          <a:p>
            <a:pPr lvl="1"/>
            <a:r>
              <a:rPr lang="en-US" dirty="0"/>
              <a:t>E.g. Threshold Variation</a:t>
            </a:r>
          </a:p>
          <a:p>
            <a:r>
              <a:rPr lang="en-US" dirty="0"/>
              <a:t>Delay is environment dependent</a:t>
            </a:r>
          </a:p>
          <a:p>
            <a:pPr lvl="1"/>
            <a:r>
              <a:rPr lang="en-US" dirty="0"/>
              <a:t>E.g. Temperature</a:t>
            </a:r>
          </a:p>
          <a:p>
            <a:r>
              <a:rPr lang="en-US" dirty="0">
                <a:solidFill>
                  <a:srgbClr val="0000FF"/>
                </a:solidFill>
              </a:rPr>
              <a:t>Proper behavior depends on inputs being coordinated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4D493E0-9AE6-DA4F-8B4D-6DA32E4D097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04865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fix this?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Make it possible to input a new value every 20T</a:t>
            </a:r>
            <a:r>
              <a:rPr lang="en-US" baseline="-25000" dirty="0">
                <a:solidFill>
                  <a:srgbClr val="FF6600"/>
                </a:solidFill>
              </a:rPr>
              <a:t>bit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81FC6D8-5C4A-944B-BAB8-3B78ABB559E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3276600"/>
            <a:ext cx="3200400" cy="320040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5976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Discipline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circuit elements to </a:t>
            </a:r>
          </a:p>
          <a:p>
            <a:pPr lvl="1"/>
            <a:r>
              <a:rPr lang="en-US" dirty="0"/>
              <a:t>hold values </a:t>
            </a:r>
          </a:p>
          <a:p>
            <a:pPr lvl="1"/>
            <a:r>
              <a:rPr lang="en-US" dirty="0"/>
              <a:t>and change at coordinated point</a:t>
            </a:r>
          </a:p>
          <a:p>
            <a:pPr lvl="2"/>
            <a:r>
              <a:rPr lang="en-US" dirty="0"/>
              <a:t>Control when changes seen by circuit</a:t>
            </a:r>
          </a:p>
          <a:p>
            <a:r>
              <a:rPr lang="en-US" dirty="0"/>
              <a:t>Only have to make sure to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wait long enough </a:t>
            </a:r>
            <a:r>
              <a:rPr lang="en-US" dirty="0"/>
              <a:t>for all results</a:t>
            </a:r>
          </a:p>
          <a:p>
            <a:r>
              <a:rPr lang="en-US" dirty="0"/>
              <a:t>Decouple outputs and inputs</a:t>
            </a:r>
          </a:p>
          <a:p>
            <a:pPr lvl="1"/>
            <a:r>
              <a:rPr lang="en-US" dirty="0"/>
              <a:t>timing of signal change (settling of output change)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mr-IN" dirty="0"/>
              <a:t>…</a:t>
            </a:r>
            <a:r>
              <a:rPr lang="en-US" dirty="0"/>
              <a:t>from timing of signal usage (output used as input)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18692280-3C7F-A348-8944-A4563120399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9C2BEE-A5A6-F84A-BE33-972A13ECDAD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17095" y="1600200"/>
            <a:ext cx="2643809" cy="106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445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-captu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381500"/>
            <a:ext cx="3848100" cy="2247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689009"/>
              </p:ext>
            </p:extLst>
          </p:nvPr>
        </p:nvGraphicFramePr>
        <p:xfrm>
          <a:off x="5105400" y="3886200"/>
          <a:ext cx="3116179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4" imgW="1409700" imgH="241300" progId="Equation.3">
                  <p:embed/>
                </p:oleObj>
              </mc:Choice>
              <mc:Fallback>
                <p:oleObj name="Equation" r:id="rId4" imgW="14097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05400" y="3886200"/>
                        <a:ext cx="3116179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143000"/>
            <a:ext cx="3733800" cy="5029200"/>
          </a:xfrm>
        </p:spPr>
        <p:txBody>
          <a:bodyPr/>
          <a:lstStyle/>
          <a:p>
            <a:r>
              <a:rPr lang="en-US" i="1" dirty="0"/>
              <a:t>Level-sensitive device</a:t>
            </a:r>
          </a:p>
          <a:p>
            <a:r>
              <a:rPr lang="en-US" dirty="0"/>
              <a:t>Positive Latch</a:t>
            </a:r>
          </a:p>
          <a:p>
            <a:pPr lvl="1"/>
            <a:r>
              <a:rPr lang="en-US" dirty="0"/>
              <a:t>Output follows input if CLK high</a:t>
            </a:r>
          </a:p>
          <a:p>
            <a:r>
              <a:rPr lang="en-US" dirty="0"/>
              <a:t>Negative Latch</a:t>
            </a:r>
          </a:p>
          <a:p>
            <a:pPr lvl="1"/>
            <a:r>
              <a:rPr lang="en-US" dirty="0"/>
              <a:t>Output follows input if CLK low</a:t>
            </a:r>
          </a:p>
          <a:p>
            <a:endParaRPr lang="en-US" dirty="0"/>
          </a:p>
        </p:txBody>
      </p:sp>
      <p:pic>
        <p:nvPicPr>
          <p:cNvPr id="11" name="Content Placeholder 5" descr="screen-capture-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0" r="3370"/>
          <a:stretch>
            <a:fillRect/>
          </a:stretch>
        </p:blipFill>
        <p:spPr bwMode="auto">
          <a:xfrm>
            <a:off x="4724400" y="1219200"/>
            <a:ext cx="4003964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2021516006"/>
      </p:ext>
    </p:extLst>
  </p:cSld>
  <p:clrMapOvr>
    <a:masterClrMapping/>
  </p:clrMapOvr>
</p:sld>
</file>

<file path=ppt/theme/theme1.xml><?xml version="1.0" encoding="utf-8"?>
<a:theme xmlns:a="http://schemas.openxmlformats.org/drawingml/2006/main" name="Penn">
  <a:themeElements>
    <a:clrScheme name="Blank Presentati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ank Presentation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Penn.potx</Template>
  <TotalTime>29368</TotalTime>
  <Words>1188</Words>
  <Application>Microsoft Macintosh PowerPoint</Application>
  <PresentationFormat>On-screen Show (4:3)</PresentationFormat>
  <Paragraphs>297</Paragraphs>
  <Slides>43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Garamond</vt:lpstr>
      <vt:lpstr>Symbol</vt:lpstr>
      <vt:lpstr>Tahoma</vt:lpstr>
      <vt:lpstr>Times</vt:lpstr>
      <vt:lpstr>Times New Roman</vt:lpstr>
      <vt:lpstr>Wingdings</vt:lpstr>
      <vt:lpstr>Penn</vt:lpstr>
      <vt:lpstr>Equation</vt:lpstr>
      <vt:lpstr>PowerPoint Presentation</vt:lpstr>
      <vt:lpstr>Today</vt:lpstr>
      <vt:lpstr>Timing Setup (Preclass1&amp;2)</vt:lpstr>
      <vt:lpstr>Timing Setup (Preclass 3)</vt:lpstr>
      <vt:lpstr>Challenge</vt:lpstr>
      <vt:lpstr>Challenge</vt:lpstr>
      <vt:lpstr>Logic Timing</vt:lpstr>
      <vt:lpstr>Discipline</vt:lpstr>
      <vt:lpstr>Latch</vt:lpstr>
      <vt:lpstr>Synchronous Discipline</vt:lpstr>
      <vt:lpstr>Latch</vt:lpstr>
      <vt:lpstr>Latch (Preclass 4a)</vt:lpstr>
      <vt:lpstr>Muliplexer-based Latch from CMOS Logic</vt:lpstr>
      <vt:lpstr>Mux at Transistor Level</vt:lpstr>
      <vt:lpstr>MuxL</vt:lpstr>
      <vt:lpstr>Without level restorer</vt:lpstr>
      <vt:lpstr>MuxL Level Restorer (“Staticizer”)</vt:lpstr>
      <vt:lpstr>With level restorer</vt:lpstr>
      <vt:lpstr>Latch (Preclass 4b)</vt:lpstr>
      <vt:lpstr>Simple Latch</vt:lpstr>
      <vt:lpstr>Latch with Level Restore</vt:lpstr>
      <vt:lpstr>What is the difference?</vt:lpstr>
      <vt:lpstr>Typical Static Latch</vt:lpstr>
      <vt:lpstr>Register</vt:lpstr>
      <vt:lpstr>Latch</vt:lpstr>
      <vt:lpstr>Shift Register</vt:lpstr>
      <vt:lpstr>Positive-Edge Triggered Register </vt:lpstr>
      <vt:lpstr>Positive-Edge Triggered Register </vt:lpstr>
      <vt:lpstr>Positive-Edge Triggered Register </vt:lpstr>
      <vt:lpstr>Positive-Edge Triggered Register </vt:lpstr>
      <vt:lpstr>Two Phase Non-Overlapping Clocks</vt:lpstr>
      <vt:lpstr>Latch Timing Issues</vt:lpstr>
      <vt:lpstr>Clocking Discipline</vt:lpstr>
      <vt:lpstr>Latch Timing Issues</vt:lpstr>
      <vt:lpstr>Latch Timing Issues</vt:lpstr>
      <vt:lpstr>Latch Timing Issues</vt:lpstr>
      <vt:lpstr>Timing Example (Preclass5)</vt:lpstr>
      <vt:lpstr>Timing Example (Preclass5)</vt:lpstr>
      <vt:lpstr>Timing Example (Preclass5)</vt:lpstr>
      <vt:lpstr>Timing Example (Preclass5)</vt:lpstr>
      <vt:lpstr>Timing Example (Preclass5)</vt:lpstr>
      <vt:lpstr>Ideas</vt:lpstr>
      <vt:lpstr>Admin</vt:lpstr>
    </vt:vector>
  </TitlesOfParts>
  <Company>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Stojanovic</dc:creator>
  <cp:lastModifiedBy>Khanna, Tania</cp:lastModifiedBy>
  <cp:revision>2103</cp:revision>
  <cp:lastPrinted>2020-11-09T18:22:12Z</cp:lastPrinted>
  <dcterms:created xsi:type="dcterms:W3CDTF">2001-05-14T03:33:13Z</dcterms:created>
  <dcterms:modified xsi:type="dcterms:W3CDTF">2021-11-04T19:07:33Z</dcterms:modified>
</cp:coreProperties>
</file>