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45"/>
  </p:notesMasterIdLst>
  <p:handoutMasterIdLst>
    <p:handoutMasterId r:id="rId46"/>
  </p:handoutMasterIdLst>
  <p:sldIdLst>
    <p:sldId id="308" r:id="rId2"/>
    <p:sldId id="259" r:id="rId3"/>
    <p:sldId id="261" r:id="rId4"/>
    <p:sldId id="287" r:id="rId5"/>
    <p:sldId id="324" r:id="rId6"/>
    <p:sldId id="325" r:id="rId7"/>
    <p:sldId id="347" r:id="rId8"/>
    <p:sldId id="348" r:id="rId9"/>
    <p:sldId id="349" r:id="rId10"/>
    <p:sldId id="1654" r:id="rId11"/>
    <p:sldId id="1653" r:id="rId12"/>
    <p:sldId id="322" r:id="rId13"/>
    <p:sldId id="323" r:id="rId14"/>
    <p:sldId id="263" r:id="rId15"/>
    <p:sldId id="264" r:id="rId16"/>
    <p:sldId id="265" r:id="rId17"/>
    <p:sldId id="266" r:id="rId18"/>
    <p:sldId id="295" r:id="rId19"/>
    <p:sldId id="267" r:id="rId20"/>
    <p:sldId id="268" r:id="rId21"/>
    <p:sldId id="298" r:id="rId22"/>
    <p:sldId id="269" r:id="rId23"/>
    <p:sldId id="344" r:id="rId24"/>
    <p:sldId id="270" r:id="rId25"/>
    <p:sldId id="329" r:id="rId26"/>
    <p:sldId id="330" r:id="rId27"/>
    <p:sldId id="331" r:id="rId28"/>
    <p:sldId id="332" r:id="rId29"/>
    <p:sldId id="333" r:id="rId30"/>
    <p:sldId id="271" r:id="rId31"/>
    <p:sldId id="274" r:id="rId32"/>
    <p:sldId id="300" r:id="rId33"/>
    <p:sldId id="334" r:id="rId34"/>
    <p:sldId id="301" r:id="rId35"/>
    <p:sldId id="275" r:id="rId36"/>
    <p:sldId id="276" r:id="rId37"/>
    <p:sldId id="277" r:id="rId38"/>
    <p:sldId id="278" r:id="rId39"/>
    <p:sldId id="280" r:id="rId40"/>
    <p:sldId id="281" r:id="rId41"/>
    <p:sldId id="283" r:id="rId42"/>
    <p:sldId id="284" r:id="rId43"/>
    <p:sldId id="285" r:id="rId44"/>
  </p:sldIdLst>
  <p:sldSz cx="9144000" cy="6858000" type="screen4x3"/>
  <p:notesSz cx="7150100" cy="94488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Animation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7E00"/>
    <a:srgbClr val="BD1CCE"/>
    <a:srgbClr val="5F5F5F"/>
    <a:srgbClr val="808080"/>
    <a:srgbClr val="080808"/>
    <a:srgbClr val="FF0000"/>
    <a:srgbClr val="0000FF"/>
    <a:srgbClr val="B2B2B2"/>
    <a:srgbClr val="00FF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33" autoAdjust="0"/>
    <p:restoredTop sz="85533" autoAdjust="0"/>
  </p:normalViewPr>
  <p:slideViewPr>
    <p:cSldViewPr>
      <p:cViewPr varScale="1">
        <p:scale>
          <a:sx n="92" d="100"/>
          <a:sy n="92" d="100"/>
        </p:scale>
        <p:origin x="808" y="17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1065353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0BF880-7453-6942-8BD8-578097F5AD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79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9613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2500" y="4487863"/>
            <a:ext cx="52451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5AC371-8CC6-DA45-B341-BAA00A4711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B3CCA-B6C1-2C44-8B62-D9D70A8ABDEB}" type="slidenum">
              <a:rPr lang="en-US"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75D176-7979-814B-A7A8-5FD689134BAE}" type="slidenum">
              <a:rPr lang="en-US"/>
              <a:pPr/>
              <a:t>27</a:t>
            </a:fld>
            <a:endParaRPr lang="en-US"/>
          </a:p>
        </p:txBody>
      </p:sp>
      <p:sp>
        <p:nvSpPr>
          <p:cNvPr id="747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2850" y="717550"/>
            <a:ext cx="4724400" cy="3543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47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5594" y="4487286"/>
            <a:ext cx="5720373" cy="41666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24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75D176-7979-814B-A7A8-5FD689134BAE}" type="slidenum">
              <a:rPr lang="en-US"/>
              <a:pPr/>
              <a:t>28</a:t>
            </a:fld>
            <a:endParaRPr lang="en-US"/>
          </a:p>
        </p:txBody>
      </p:sp>
      <p:sp>
        <p:nvSpPr>
          <p:cNvPr id="747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2850" y="717550"/>
            <a:ext cx="4724400" cy="3543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47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5594" y="4487286"/>
            <a:ext cx="5720373" cy="41666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38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75D176-7979-814B-A7A8-5FD689134BAE}" type="slidenum">
              <a:rPr lang="en-US"/>
              <a:pPr/>
              <a:t>29</a:t>
            </a:fld>
            <a:endParaRPr lang="en-US"/>
          </a:p>
        </p:txBody>
      </p:sp>
      <p:sp>
        <p:nvSpPr>
          <p:cNvPr id="747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2850" y="717550"/>
            <a:ext cx="4724400" cy="3543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47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5594" y="4487286"/>
            <a:ext cx="5720373" cy="41666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97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25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ECB393-D298-3B4E-82B7-678724E7D21C}" type="slidenum">
              <a:rPr lang="en-US"/>
              <a:pPr/>
              <a:t>32</a:t>
            </a:fld>
            <a:endParaRPr lang="en-US"/>
          </a:p>
        </p:txBody>
      </p:sp>
      <p:sp>
        <p:nvSpPr>
          <p:cNvPr id="757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2850" y="717550"/>
            <a:ext cx="4724400" cy="3543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57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5594" y="4487286"/>
            <a:ext cx="5720373" cy="41666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72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ECB393-D298-3B4E-82B7-678724E7D21C}" type="slidenum">
              <a:rPr lang="en-US"/>
              <a:pPr/>
              <a:t>33</a:t>
            </a:fld>
            <a:endParaRPr lang="en-US"/>
          </a:p>
        </p:txBody>
      </p:sp>
      <p:sp>
        <p:nvSpPr>
          <p:cNvPr id="757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2850" y="717550"/>
            <a:ext cx="4724400" cy="3543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57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5594" y="4487286"/>
            <a:ext cx="5720373" cy="41666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74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ECB393-D298-3B4E-82B7-678724E7D21C}" type="slidenum">
              <a:rPr lang="en-US"/>
              <a:pPr/>
              <a:t>34</a:t>
            </a:fld>
            <a:endParaRPr lang="en-US"/>
          </a:p>
        </p:txBody>
      </p:sp>
      <p:sp>
        <p:nvSpPr>
          <p:cNvPr id="757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2850" y="717550"/>
            <a:ext cx="4724400" cy="3543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57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5594" y="4487286"/>
            <a:ext cx="5720373" cy="41666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45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Tsu</a:t>
            </a:r>
            <a:r>
              <a:rPr lang="en-US" dirty="0"/>
              <a:t> setup time: time the data inputs must be valid</a:t>
            </a:r>
            <a:r>
              <a:rPr lang="en-US" baseline="0" dirty="0"/>
              <a:t> before clock transition</a:t>
            </a:r>
          </a:p>
          <a:p>
            <a:r>
              <a:rPr lang="en-US" baseline="0" dirty="0" err="1"/>
              <a:t>Tplogic</a:t>
            </a:r>
            <a:r>
              <a:rPr lang="en-US" baseline="0" dirty="0"/>
              <a:t> combination logic </a:t>
            </a:r>
            <a:r>
              <a:rPr lang="en-US" baseline="0" dirty="0" err="1"/>
              <a:t>propogation</a:t>
            </a:r>
            <a:r>
              <a:rPr lang="en-US" baseline="0" dirty="0"/>
              <a:t> delay worst case</a:t>
            </a:r>
          </a:p>
          <a:p>
            <a:r>
              <a:rPr lang="en-US" baseline="0" dirty="0" err="1"/>
              <a:t>Tcdlogic</a:t>
            </a:r>
            <a:r>
              <a:rPr lang="en-US" baseline="0" dirty="0"/>
              <a:t> minimum combination logic delay</a:t>
            </a:r>
          </a:p>
          <a:p>
            <a:r>
              <a:rPr lang="en-US" baseline="0" dirty="0" err="1"/>
              <a:t>Tcdregister</a:t>
            </a:r>
            <a:r>
              <a:rPr lang="en-US" baseline="0" dirty="0"/>
              <a:t> minimum combination register delay</a:t>
            </a:r>
            <a:endParaRPr lang="en-US" dirty="0"/>
          </a:p>
          <a:p>
            <a:r>
              <a:rPr lang="en-US" dirty="0" err="1"/>
              <a:t>Tc</a:t>
            </a:r>
            <a:r>
              <a:rPr lang="en-US" dirty="0"/>
              <a:t>-q </a:t>
            </a:r>
            <a:r>
              <a:rPr lang="en-US" dirty="0" err="1"/>
              <a:t>propogation</a:t>
            </a:r>
            <a:r>
              <a:rPr lang="en-US" baseline="0" dirty="0"/>
              <a:t> delay through latch/register worst case</a:t>
            </a:r>
          </a:p>
          <a:p>
            <a:endParaRPr lang="en-US" baseline="0" dirty="0"/>
          </a:p>
          <a:p>
            <a:r>
              <a:rPr lang="en-US" baseline="0" dirty="0" err="1"/>
              <a:t>Tsu</a:t>
            </a:r>
            <a:r>
              <a:rPr lang="en-US" baseline="0" dirty="0"/>
              <a:t>, </a:t>
            </a:r>
            <a:r>
              <a:rPr lang="en-US" baseline="0" dirty="0" err="1"/>
              <a:t>thold</a:t>
            </a:r>
            <a:r>
              <a:rPr lang="en-US" baseline="0" dirty="0"/>
              <a:t> are latch constraints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79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05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60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87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55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2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75D176-7979-814B-A7A8-5FD689134BAE}" type="slidenum">
              <a:rPr lang="en-US"/>
              <a:pPr/>
              <a:t>25</a:t>
            </a:fld>
            <a:endParaRPr lang="en-US"/>
          </a:p>
        </p:txBody>
      </p:sp>
      <p:sp>
        <p:nvSpPr>
          <p:cNvPr id="747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2850" y="717550"/>
            <a:ext cx="4724400" cy="3543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47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5594" y="4487286"/>
            <a:ext cx="5720373" cy="41666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1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75D176-7979-814B-A7A8-5FD689134BAE}" type="slidenum">
              <a:rPr lang="en-US"/>
              <a:pPr/>
              <a:t>26</a:t>
            </a:fld>
            <a:endParaRPr lang="en-US"/>
          </a:p>
        </p:txBody>
      </p:sp>
      <p:sp>
        <p:nvSpPr>
          <p:cNvPr id="747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2850" y="717550"/>
            <a:ext cx="4724400" cy="3543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47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5594" y="4487286"/>
            <a:ext cx="5720373" cy="41666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8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21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9144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>
          <a:xfrm>
            <a:off x="533400" y="2133600"/>
            <a:ext cx="8229600" cy="91018"/>
            <a:chOff x="381000" y="958850"/>
            <a:chExt cx="8382000" cy="91018"/>
          </a:xfrm>
        </p:grpSpPr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6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7" name="Picture 5" descr="penn_logo_nonam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8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A062BF-547F-DC4B-89E8-CE6EE6995C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06499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75248D-43C6-1347-B7C5-B96934628E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1366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0013"/>
            <a:ext cx="7793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4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>
          <a:xfrm>
            <a:off x="533400" y="958850"/>
            <a:ext cx="8229600" cy="91018"/>
            <a:chOff x="381000" y="958850"/>
            <a:chExt cx="8382000" cy="91018"/>
          </a:xfrm>
        </p:grpSpPr>
        <p:sp>
          <p:nvSpPr>
            <p:cNvPr id="648199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202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8203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648206" name="Line 14"/>
          <p:cNvSpPr>
            <a:spLocks noChangeShapeType="1"/>
          </p:cNvSpPr>
          <p:nvPr/>
        </p:nvSpPr>
        <p:spPr bwMode="auto">
          <a:xfrm flipV="1">
            <a:off x="412750" y="12700"/>
            <a:ext cx="0" cy="838200"/>
          </a:xfrm>
          <a:prstGeom prst="line">
            <a:avLst/>
          </a:prstGeom>
          <a:noFill/>
          <a:ln w="635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207" name="Line 15"/>
          <p:cNvSpPr>
            <a:spLocks noChangeShapeType="1"/>
          </p:cNvSpPr>
          <p:nvPr/>
        </p:nvSpPr>
        <p:spPr bwMode="auto">
          <a:xfrm flipV="1">
            <a:off x="482600" y="76200"/>
            <a:ext cx="0" cy="838200"/>
          </a:xfrm>
          <a:prstGeom prst="line">
            <a:avLst/>
          </a:prstGeom>
          <a:noFill/>
          <a:ln w="63500" cap="rnd">
            <a:solidFill>
              <a:srgbClr val="00009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FF00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6858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dirty="0"/>
              <a:t>ESE370: Circuit-Level </a:t>
            </a:r>
            <a:r>
              <a:rPr lang="en-US" sz="4000" dirty="0"/>
              <a:t>Modeling, Design, and Optimization </a:t>
            </a:r>
            <a:r>
              <a:rPr lang="en-US" dirty="0"/>
              <a:t>for Digital Systems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71600" y="30480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err="1"/>
              <a:t>Lec</a:t>
            </a:r>
            <a:r>
              <a:rPr lang="en-US" dirty="0"/>
              <a:t> 25:  November 8, </a:t>
            </a:r>
            <a:r>
              <a:rPr lang="is-IS" dirty="0"/>
              <a:t>2021</a:t>
            </a:r>
            <a:endParaRPr lang="en-US" dirty="0"/>
          </a:p>
          <a:p>
            <a:r>
              <a:rPr lang="en-US" dirty="0"/>
              <a:t>Dynamic Logic Pt. 1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465822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Example </a:t>
            </a:r>
            <a:r>
              <a:rPr lang="en-US" dirty="0">
                <a:solidFill>
                  <a:srgbClr val="FF6600"/>
                </a:solidFill>
              </a:rPr>
              <a:t>(Preclass1)</a:t>
            </a:r>
            <a:endParaRPr lang="en-US" dirty="0"/>
          </a:p>
        </p:txBody>
      </p:sp>
      <p:pic>
        <p:nvPicPr>
          <p:cNvPr id="6" name="Content Placeholder 5" descr="screen-capture-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522" b="-15522"/>
          <a:stretch>
            <a:fillRect/>
          </a:stretch>
        </p:blipFill>
        <p:spPr>
          <a:xfrm>
            <a:off x="685800" y="1676400"/>
            <a:ext cx="7772400" cy="5029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 descr="screen-capture-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28"/>
          <a:stretch/>
        </p:blipFill>
        <p:spPr>
          <a:xfrm>
            <a:off x="152400" y="1295400"/>
            <a:ext cx="2964982" cy="1524000"/>
          </a:xfrm>
          <a:prstGeom prst="rect">
            <a:avLst/>
          </a:prstGeom>
        </p:spPr>
      </p:pic>
      <p:pic>
        <p:nvPicPr>
          <p:cNvPr id="8" name="Picture 7" descr="screen-capture-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1" t="10375" r="1556" b="8199"/>
          <a:stretch/>
        </p:blipFill>
        <p:spPr>
          <a:xfrm>
            <a:off x="4953000" y="1143000"/>
            <a:ext cx="3331551" cy="124093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7772400" y="5105400"/>
            <a:ext cx="304800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4419600" y="5943600"/>
            <a:ext cx="3581400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flipV="1">
            <a:off x="4419600" y="4800600"/>
            <a:ext cx="0" cy="114300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flipV="1">
            <a:off x="8044794" y="5105400"/>
            <a:ext cx="0" cy="83820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4419600" y="4800600"/>
            <a:ext cx="152400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screen-capture-10.png">
            <a:extLst>
              <a:ext uri="{FF2B5EF4-FFF2-40B4-BE49-F238E27FC236}">
                <a16:creationId xmlns:a16="http://schemas.microsoft.com/office/drawing/2014/main" id="{B28E205A-5B0C-5647-A99C-3E97C9726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6153149"/>
            <a:ext cx="30988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76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Example </a:t>
            </a:r>
            <a:r>
              <a:rPr lang="en-US" dirty="0">
                <a:solidFill>
                  <a:srgbClr val="FF6600"/>
                </a:solidFill>
              </a:rPr>
              <a:t>(Preclass1)</a:t>
            </a:r>
            <a:endParaRPr lang="en-US" dirty="0"/>
          </a:p>
        </p:txBody>
      </p:sp>
      <p:pic>
        <p:nvPicPr>
          <p:cNvPr id="6" name="Content Placeholder 5" descr="screen-capture-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522" b="-15522"/>
          <a:stretch>
            <a:fillRect/>
          </a:stretch>
        </p:blipFill>
        <p:spPr>
          <a:xfrm>
            <a:off x="685800" y="1676400"/>
            <a:ext cx="7772400" cy="5029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screen-capture-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28"/>
          <a:stretch/>
        </p:blipFill>
        <p:spPr>
          <a:xfrm>
            <a:off x="152400" y="1295400"/>
            <a:ext cx="2964982" cy="1524000"/>
          </a:xfrm>
          <a:prstGeom prst="rect">
            <a:avLst/>
          </a:prstGeom>
        </p:spPr>
      </p:pic>
      <p:pic>
        <p:nvPicPr>
          <p:cNvPr id="8" name="Picture 7" descr="screen-capture-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1" t="10375" r="1556" b="8199"/>
          <a:stretch/>
        </p:blipFill>
        <p:spPr>
          <a:xfrm>
            <a:off x="4953000" y="1143000"/>
            <a:ext cx="3331551" cy="124093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7772400" y="5105400"/>
            <a:ext cx="304800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4419600" y="5943600"/>
            <a:ext cx="3581400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flipV="1">
            <a:off x="4419600" y="4800600"/>
            <a:ext cx="0" cy="114300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flipV="1">
            <a:off x="8044794" y="5105400"/>
            <a:ext cx="0" cy="83820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4419600" y="4800600"/>
            <a:ext cx="152400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Isosceles Triangle 10"/>
          <p:cNvSpPr/>
          <p:nvPr/>
        </p:nvSpPr>
        <p:spPr bwMode="auto">
          <a:xfrm>
            <a:off x="4248150" y="5511800"/>
            <a:ext cx="353568" cy="304800"/>
          </a:xfrm>
          <a:prstGeom prst="triangle">
            <a:avLst/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4375150" y="5435600"/>
            <a:ext cx="100576" cy="100576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8" name="Isosceles Triangle 17"/>
          <p:cNvSpPr/>
          <p:nvPr/>
        </p:nvSpPr>
        <p:spPr bwMode="auto">
          <a:xfrm>
            <a:off x="4241014" y="5029200"/>
            <a:ext cx="353568" cy="304800"/>
          </a:xfrm>
          <a:prstGeom prst="triangle">
            <a:avLst/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4368014" y="4953000"/>
            <a:ext cx="100576" cy="100576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pic>
        <p:nvPicPr>
          <p:cNvPr id="21" name="Picture 20" descr="screen-capture-10.png">
            <a:extLst>
              <a:ext uri="{FF2B5EF4-FFF2-40B4-BE49-F238E27FC236}">
                <a16:creationId xmlns:a16="http://schemas.microsoft.com/office/drawing/2014/main" id="{5FB2B6D3-D8EE-9349-9D28-05BEEA7B3A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6153149"/>
            <a:ext cx="30988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10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Implementation </a:t>
            </a:r>
            <a:r>
              <a:rPr lang="en-US" dirty="0">
                <a:solidFill>
                  <a:srgbClr val="FF7E00"/>
                </a:solidFill>
              </a:rPr>
              <a:t>(</a:t>
            </a:r>
            <a:r>
              <a:rPr lang="en-US" dirty="0" err="1">
                <a:solidFill>
                  <a:srgbClr val="FF7E00"/>
                </a:solidFill>
              </a:rPr>
              <a:t>Preclass</a:t>
            </a:r>
            <a:r>
              <a:rPr lang="en-US" dirty="0">
                <a:solidFill>
                  <a:srgbClr val="FF7E00"/>
                </a:solidFill>
              </a:rPr>
              <a:t> 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</a:t>
            </a:r>
            <a:r>
              <a:rPr lang="de-DE" altLang="ko-KR" dirty="0"/>
              <a:t>370 Fall</a:t>
            </a:r>
            <a:r>
              <a:rPr lang="en-US" altLang="ko-KR" dirty="0"/>
              <a:t> </a:t>
            </a:r>
            <a:r>
              <a:rPr lang="is-IS" altLang="ko-KR" dirty="0"/>
              <a:t>2019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38400" y="1219200"/>
            <a:ext cx="11728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Controller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1219200"/>
            <a:ext cx="12172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Controlled</a:t>
            </a:r>
          </a:p>
        </p:txBody>
      </p:sp>
      <p:pic>
        <p:nvPicPr>
          <p:cNvPr id="9" name="Content Placeholder 8" descr="screen-capture-1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" b="-26"/>
          <a:stretch>
            <a:fillRect/>
          </a:stretch>
        </p:blipFill>
        <p:spPr>
          <a:xfrm>
            <a:off x="1281546" y="1676400"/>
            <a:ext cx="6948054" cy="4495800"/>
          </a:xfrm>
        </p:spPr>
      </p:pic>
      <p:sp>
        <p:nvSpPr>
          <p:cNvPr id="10" name="TextBox 9"/>
          <p:cNvSpPr txBox="1"/>
          <p:nvPr/>
        </p:nvSpPr>
        <p:spPr>
          <a:xfrm>
            <a:off x="1866676" y="4569023"/>
            <a:ext cx="191743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Controller </a:t>
            </a:r>
            <a:r>
              <a:rPr lang="en-US" sz="1400" dirty="0">
                <a:solidFill>
                  <a:srgbClr val="008000"/>
                </a:solidFill>
              </a:rPr>
              <a:t>transparent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4832350"/>
            <a:ext cx="138172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Controlled </a:t>
            </a:r>
            <a:r>
              <a:rPr lang="en-US" sz="1400" dirty="0">
                <a:solidFill>
                  <a:srgbClr val="0000FF"/>
                </a:solidFill>
              </a:rPr>
              <a:t>hold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4648200"/>
            <a:ext cx="134718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Controller </a:t>
            </a:r>
            <a:r>
              <a:rPr lang="en-US" sz="1400" dirty="0">
                <a:solidFill>
                  <a:srgbClr val="0000FF"/>
                </a:solidFill>
              </a:rPr>
              <a:t>hold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67400" y="4953000"/>
            <a:ext cx="195438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Controlled </a:t>
            </a:r>
            <a:r>
              <a:rPr lang="en-US" sz="1400" dirty="0">
                <a:solidFill>
                  <a:srgbClr val="008000"/>
                </a:solidFill>
              </a:rPr>
              <a:t>transparent</a:t>
            </a:r>
          </a:p>
        </p:txBody>
      </p:sp>
    </p:spTree>
    <p:extLst>
      <p:ext uri="{BB962C8B-B14F-4D97-AF65-F5344CB8AC3E}">
        <p14:creationId xmlns:p14="http://schemas.microsoft.com/office/powerpoint/2010/main" val="2654550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Properties </a:t>
            </a:r>
            <a:r>
              <a:rPr lang="en-US" dirty="0">
                <a:solidFill>
                  <a:srgbClr val="FF7E00"/>
                </a:solidFill>
              </a:rPr>
              <a:t>(</a:t>
            </a:r>
            <a:r>
              <a:rPr lang="en-US" dirty="0" err="1">
                <a:solidFill>
                  <a:srgbClr val="FF7E00"/>
                </a:solidFill>
              </a:rPr>
              <a:t>Preclass</a:t>
            </a:r>
            <a:r>
              <a:rPr lang="en-US" dirty="0">
                <a:solidFill>
                  <a:srgbClr val="FF7E00"/>
                </a:solidFill>
              </a:rPr>
              <a:t>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propagation delays are </a:t>
            </a:r>
            <a:r>
              <a:rPr lang="en-US" dirty="0" err="1"/>
              <a:t>t</a:t>
            </a:r>
            <a:r>
              <a:rPr lang="en-US" baseline="-25000" dirty="0" err="1"/>
              <a:t>pd_inv</a:t>
            </a:r>
            <a:r>
              <a:rPr lang="en-US" dirty="0"/>
              <a:t> and </a:t>
            </a:r>
            <a:r>
              <a:rPr lang="en-US" dirty="0" err="1"/>
              <a:t>t</a:t>
            </a:r>
            <a:r>
              <a:rPr lang="en-US" baseline="-25000" dirty="0" err="1"/>
              <a:t>pd_tx</a:t>
            </a:r>
            <a:r>
              <a:rPr lang="en-US" dirty="0"/>
              <a:t>, and that the inverter delay to drive !</a:t>
            </a:r>
            <a:r>
              <a:rPr lang="en-US" dirty="0" err="1"/>
              <a:t>clk</a:t>
            </a:r>
            <a:r>
              <a:rPr lang="en-US" dirty="0"/>
              <a:t> is 0</a:t>
            </a:r>
          </a:p>
          <a:p>
            <a:r>
              <a:rPr lang="en-US" dirty="0">
                <a:solidFill>
                  <a:srgbClr val="FF7E00"/>
                </a:solidFill>
              </a:rPr>
              <a:t>Set-up time? </a:t>
            </a:r>
            <a:r>
              <a:rPr lang="en-US" dirty="0"/>
              <a:t>- time before rising edge of </a:t>
            </a:r>
            <a:r>
              <a:rPr lang="en-US" dirty="0" err="1"/>
              <a:t>clk</a:t>
            </a:r>
            <a:r>
              <a:rPr lang="en-US" dirty="0"/>
              <a:t> that D must be valid</a:t>
            </a:r>
          </a:p>
          <a:p>
            <a:r>
              <a:rPr lang="en-US" dirty="0">
                <a:solidFill>
                  <a:srgbClr val="FF7E00"/>
                </a:solidFill>
              </a:rPr>
              <a:t>Propagation delay?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- time from </a:t>
            </a:r>
            <a:r>
              <a:rPr lang="en-US" dirty="0" err="1"/>
              <a:t>clk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Q</a:t>
            </a:r>
          </a:p>
          <a:p>
            <a:r>
              <a:rPr lang="en-US" dirty="0">
                <a:solidFill>
                  <a:srgbClr val="FF7E00"/>
                </a:solidFill>
              </a:rPr>
              <a:t>Hold time?</a:t>
            </a:r>
            <a:r>
              <a:rPr lang="en-US" dirty="0"/>
              <a:t> - time D must be stable after rising edge of </a:t>
            </a:r>
            <a:r>
              <a:rPr lang="en-US" dirty="0" err="1"/>
              <a:t>clk</a:t>
            </a:r>
            <a:endParaRPr lang="en-US" dirty="0"/>
          </a:p>
          <a:p>
            <a:endParaRPr lang="en-US" dirty="0"/>
          </a:p>
          <a:p>
            <a:r>
              <a:rPr lang="en-US" dirty="0"/>
              <a:t>Come to office hours or post on Piazza for discussions/solutions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</a:t>
            </a:r>
            <a:r>
              <a:rPr lang="de-DE" altLang="ko-KR" dirty="0"/>
              <a:t>370 Fall</a:t>
            </a:r>
            <a:r>
              <a:rPr lang="en-US" altLang="ko-KR" dirty="0"/>
              <a:t> </a:t>
            </a:r>
            <a:r>
              <a:rPr lang="is-IS" altLang="ko-KR" dirty="0"/>
              <a:t>2019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90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Clocking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Breaking logic up with registers allows circuit to run at high frequency </a:t>
            </a:r>
          </a:p>
          <a:p>
            <a:pPr lvl="1"/>
            <a:r>
              <a:rPr lang="en-US" dirty="0"/>
              <a:t>Inputs decoupled from outputs</a:t>
            </a:r>
          </a:p>
          <a:p>
            <a:r>
              <a:rPr lang="en-US" dirty="0"/>
              <a:t>Clock discipline simplifies logic composition</a:t>
            </a:r>
          </a:p>
          <a:p>
            <a:pPr lvl="1"/>
            <a:r>
              <a:rPr lang="en-US" dirty="0"/>
              <a:t>Abstracts many internal timing details</a:t>
            </a:r>
          </a:p>
          <a:p>
            <a:pPr lvl="1"/>
            <a:r>
              <a:rPr lang="en-US" dirty="0"/>
              <a:t>Just concerned with making clock period long enough</a:t>
            </a:r>
          </a:p>
          <a:p>
            <a:r>
              <a:rPr lang="en-US" dirty="0"/>
              <a:t>Design Discipline – keeping data stable around clock edge</a:t>
            </a:r>
          </a:p>
          <a:p>
            <a:pPr lvl="1"/>
            <a:r>
              <a:rPr lang="en-US" dirty="0"/>
              <a:t>Setup, hold time – determined by latch circuit</a:t>
            </a:r>
          </a:p>
          <a:p>
            <a:pPr lvl="1"/>
            <a:r>
              <a:rPr lang="en-US" dirty="0"/>
              <a:t>Worst case and minimum </a:t>
            </a:r>
            <a:r>
              <a:rPr lang="en-US" dirty="0" err="1"/>
              <a:t>Clk</a:t>
            </a:r>
            <a:r>
              <a:rPr lang="en-US" dirty="0" err="1">
                <a:sym typeface="Wingdings"/>
              </a:rPr>
              <a:t>Q</a:t>
            </a:r>
            <a:r>
              <a:rPr lang="en-US" dirty="0">
                <a:sym typeface="Wingdings"/>
              </a:rPr>
              <a:t> delay for latch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F81DDBA-7644-8E4E-8608-9D8F644EFF7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23865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Circuits typically operate in a clocked environment</a:t>
            </a:r>
          </a:p>
          <a:p>
            <a:pPr lvl="1"/>
            <a:r>
              <a:rPr lang="en-US" dirty="0"/>
              <a:t>Synchronous circuits</a:t>
            </a:r>
          </a:p>
          <a:p>
            <a:r>
              <a:rPr lang="en-US" dirty="0"/>
              <a:t>Gives some additional structure we can exploit </a:t>
            </a:r>
            <a:r>
              <a:rPr lang="en-US" dirty="0">
                <a:sym typeface="Wingdings"/>
              </a:rPr>
              <a:t> dynamic logic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F81DDBA-7644-8E4E-8608-9D8F644EFF7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628737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Dynamic Logic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81DDBA-7644-8E4E-8608-9D8F644EFF7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658839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would like to avoid driving both </a:t>
            </a:r>
            <a:r>
              <a:rPr lang="en-US" dirty="0" err="1"/>
              <a:t>pullup</a:t>
            </a:r>
            <a:r>
              <a:rPr lang="en-US" dirty="0"/>
              <a:t>/</a:t>
            </a:r>
            <a:r>
              <a:rPr lang="en-US" dirty="0" err="1"/>
              <a:t>pulldown</a:t>
            </a:r>
            <a:r>
              <a:rPr lang="en-US" dirty="0"/>
              <a:t> networks</a:t>
            </a:r>
          </a:p>
          <a:p>
            <a:pPr lvl="1"/>
            <a:r>
              <a:rPr lang="en-US" dirty="0"/>
              <a:t>reduce capacitive load</a:t>
            </a:r>
          </a:p>
          <a:p>
            <a:pPr lvl="2"/>
            <a:r>
              <a:rPr lang="en-US" dirty="0"/>
              <a:t>Power, delay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F81DDBA-7644-8E4E-8608-9D8F644EFF7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946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209800"/>
            <a:ext cx="319563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45933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would like to avoid driving both </a:t>
            </a:r>
            <a:r>
              <a:rPr lang="en-US" dirty="0" err="1"/>
              <a:t>pullup</a:t>
            </a:r>
            <a:r>
              <a:rPr lang="en-US" dirty="0"/>
              <a:t>/</a:t>
            </a:r>
            <a:r>
              <a:rPr lang="en-US" dirty="0" err="1"/>
              <a:t>pulldown</a:t>
            </a:r>
            <a:r>
              <a:rPr lang="en-US" dirty="0"/>
              <a:t> networks</a:t>
            </a:r>
          </a:p>
          <a:p>
            <a:pPr lvl="1"/>
            <a:r>
              <a:rPr lang="en-US" dirty="0"/>
              <a:t>reduce capacitive load</a:t>
            </a:r>
          </a:p>
          <a:p>
            <a:pPr lvl="2"/>
            <a:r>
              <a:rPr lang="en-US" dirty="0"/>
              <a:t>Power, delay</a:t>
            </a:r>
          </a:p>
          <a:p>
            <a:r>
              <a:rPr lang="en-US" dirty="0" err="1"/>
              <a:t>Ratioed</a:t>
            </a:r>
            <a:r>
              <a:rPr lang="en-US" dirty="0"/>
              <a:t> Logic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F81DDBA-7644-8E4E-8608-9D8F644EFF7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946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209800"/>
            <a:ext cx="319563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49600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133600"/>
            <a:ext cx="3802062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would like to avoid driving both </a:t>
            </a:r>
            <a:r>
              <a:rPr lang="en-US" dirty="0" err="1"/>
              <a:t>pullup</a:t>
            </a:r>
            <a:r>
              <a:rPr lang="en-US" dirty="0"/>
              <a:t>/</a:t>
            </a:r>
            <a:r>
              <a:rPr lang="en-US" dirty="0" err="1"/>
              <a:t>pulldown</a:t>
            </a:r>
            <a:r>
              <a:rPr lang="en-US" dirty="0"/>
              <a:t> networks</a:t>
            </a:r>
          </a:p>
          <a:p>
            <a:pPr lvl="1"/>
            <a:r>
              <a:rPr lang="en-US" dirty="0"/>
              <a:t>reduce capacitive load</a:t>
            </a:r>
          </a:p>
          <a:p>
            <a:pPr lvl="2"/>
            <a:r>
              <a:rPr lang="en-US" dirty="0"/>
              <a:t>Power, delay</a:t>
            </a:r>
          </a:p>
          <a:p>
            <a:r>
              <a:rPr lang="en-US" dirty="0" err="1"/>
              <a:t>Ratioed</a:t>
            </a:r>
            <a:r>
              <a:rPr lang="en-US" dirty="0"/>
              <a:t> Logic cons:</a:t>
            </a:r>
          </a:p>
          <a:p>
            <a:pPr lvl="1"/>
            <a:r>
              <a:rPr lang="en-US" dirty="0"/>
              <a:t>Large devices for </a:t>
            </a:r>
            <a:r>
              <a:rPr lang="en-US" dirty="0" err="1"/>
              <a:t>ratioing</a:t>
            </a:r>
            <a:endParaRPr lang="en-US" dirty="0"/>
          </a:p>
          <a:p>
            <a:pPr lvl="2"/>
            <a:r>
              <a:rPr lang="en-US" dirty="0"/>
              <a:t>Meeting noise margins</a:t>
            </a:r>
          </a:p>
          <a:p>
            <a:pPr lvl="1"/>
            <a:r>
              <a:rPr lang="en-US" dirty="0"/>
              <a:t>Slow </a:t>
            </a:r>
            <a:r>
              <a:rPr lang="en-US" dirty="0" err="1"/>
              <a:t>pullup</a:t>
            </a:r>
            <a:endParaRPr lang="en-US" dirty="0"/>
          </a:p>
          <a:p>
            <a:pPr lvl="1"/>
            <a:r>
              <a:rPr lang="en-US" dirty="0"/>
              <a:t>Static power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F81DDBA-7644-8E4E-8608-9D8F644EFF7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pic>
        <p:nvPicPr>
          <p:cNvPr id="8" name="Picture 7" descr="Untitled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2400"/>
            <a:ext cx="3048173" cy="21264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983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(Clocked) Logic</a:t>
            </a:r>
          </a:p>
          <a:p>
            <a:pPr lvl="1"/>
            <a:r>
              <a:rPr lang="en-US" dirty="0"/>
              <a:t>Strategy</a:t>
            </a:r>
          </a:p>
          <a:p>
            <a:pPr lvl="1"/>
            <a:r>
              <a:rPr lang="en-US" dirty="0"/>
              <a:t>Form</a:t>
            </a:r>
          </a:p>
          <a:p>
            <a:pPr lvl="1"/>
            <a:r>
              <a:rPr lang="en-US" dirty="0"/>
              <a:t>Compare CMOS</a:t>
            </a:r>
          </a:p>
          <a:p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E436E54-F683-F84B-8E04-BE7044A45F9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376312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clock to disable </a:t>
            </a:r>
            <a:r>
              <a:rPr lang="en-US" dirty="0" err="1"/>
              <a:t>pullup</a:t>
            </a:r>
            <a:r>
              <a:rPr lang="en-US" dirty="0"/>
              <a:t> network during logic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F81DDBA-7644-8E4E-8608-9D8F644EFF7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76400"/>
            <a:ext cx="39909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133600"/>
            <a:ext cx="3802063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791494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clock to disable </a:t>
            </a:r>
            <a:r>
              <a:rPr lang="en-US" dirty="0" err="1"/>
              <a:t>pullup</a:t>
            </a:r>
            <a:r>
              <a:rPr lang="en-US" dirty="0"/>
              <a:t> network during logic evaluation</a:t>
            </a:r>
          </a:p>
          <a:p>
            <a:r>
              <a:rPr lang="en-US" dirty="0"/>
              <a:t>Define two phases</a:t>
            </a:r>
          </a:p>
          <a:p>
            <a:pPr lvl="1"/>
            <a:r>
              <a:rPr lang="en-US" dirty="0"/>
              <a:t>Pre-charge</a:t>
            </a:r>
          </a:p>
          <a:p>
            <a:pPr lvl="2"/>
            <a:r>
              <a:rPr lang="en-US" dirty="0"/>
              <a:t>Output pre-charged</a:t>
            </a:r>
          </a:p>
          <a:p>
            <a:pPr lvl="1"/>
            <a:r>
              <a:rPr lang="en-US" dirty="0"/>
              <a:t>Evaluation</a:t>
            </a:r>
          </a:p>
          <a:p>
            <a:pPr lvl="2"/>
            <a:r>
              <a:rPr lang="en-US" dirty="0" err="1"/>
              <a:t>Pulldown</a:t>
            </a:r>
            <a:r>
              <a:rPr lang="en-US" dirty="0"/>
              <a:t> network evaluates</a:t>
            </a:r>
          </a:p>
          <a:p>
            <a:pPr marL="914400" lvl="2" indent="0">
              <a:buNone/>
            </a:pPr>
            <a:r>
              <a:rPr lang="en-US" dirty="0"/>
              <a:t>    gate logic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F81DDBA-7644-8E4E-8608-9D8F644EFF7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76400"/>
            <a:ext cx="39909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447819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</a:t>
            </a:r>
            <a:r>
              <a:rPr lang="en-US" dirty="0">
                <a:solidFill>
                  <a:srgbClr val="FF7E00"/>
                </a:solidFill>
              </a:rPr>
              <a:t>(</a:t>
            </a:r>
            <a:r>
              <a:rPr lang="en-US" dirty="0" err="1">
                <a:solidFill>
                  <a:srgbClr val="FF7E00"/>
                </a:solidFill>
              </a:rPr>
              <a:t>Preclass</a:t>
            </a:r>
            <a:r>
              <a:rPr lang="en-US" dirty="0">
                <a:solidFill>
                  <a:srgbClr val="FF7E00"/>
                </a:solidFill>
              </a:rPr>
              <a:t> 3)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5029200" cy="5029200"/>
          </a:xfrm>
        </p:spPr>
        <p:txBody>
          <a:bodyPr/>
          <a:lstStyle/>
          <a:p>
            <a:r>
              <a:rPr lang="en-US" dirty="0"/>
              <a:t>Use CLK to disable </a:t>
            </a:r>
            <a:r>
              <a:rPr lang="en-US" dirty="0" err="1"/>
              <a:t>pullup</a:t>
            </a:r>
            <a:r>
              <a:rPr lang="en-US" dirty="0"/>
              <a:t> during evaluation</a:t>
            </a:r>
          </a:p>
          <a:p>
            <a:r>
              <a:rPr lang="en-US" dirty="0"/>
              <a:t>What is </a:t>
            </a:r>
            <a:r>
              <a:rPr lang="en-US" dirty="0" err="1"/>
              <a:t>Vout</a:t>
            </a:r>
            <a:r>
              <a:rPr lang="en-US" dirty="0"/>
              <a:t> when: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/Pre=0, A=B=0?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/Pre=0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</a:t>
            </a:r>
            <a:r>
              <a:rPr lang="en-US" dirty="0">
                <a:solidFill>
                  <a:srgbClr val="FF6600"/>
                </a:solidFill>
              </a:rPr>
              <a:t>1, A=B=0?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/Pre=1, A=0, B=0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1</a:t>
            </a:r>
            <a:r>
              <a:rPr lang="en-US" dirty="0">
                <a:solidFill>
                  <a:srgbClr val="FF6600"/>
                </a:solidFill>
              </a:rPr>
              <a:t> ?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F81DDBA-7644-8E4E-8608-9D8F644EFF7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76400"/>
            <a:ext cx="39909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750580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</a:t>
            </a:r>
            <a:r>
              <a:rPr lang="en-US" dirty="0">
                <a:solidFill>
                  <a:srgbClr val="FF7E00"/>
                </a:solidFill>
              </a:rPr>
              <a:t>(</a:t>
            </a:r>
            <a:r>
              <a:rPr lang="en-US" dirty="0" err="1">
                <a:solidFill>
                  <a:srgbClr val="FF7E00"/>
                </a:solidFill>
              </a:rPr>
              <a:t>Preclass</a:t>
            </a:r>
            <a:r>
              <a:rPr lang="en-US" dirty="0">
                <a:solidFill>
                  <a:srgbClr val="FF7E00"/>
                </a:solidFill>
              </a:rPr>
              <a:t> 3)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5029200" cy="5029200"/>
          </a:xfrm>
        </p:spPr>
        <p:txBody>
          <a:bodyPr/>
          <a:lstStyle/>
          <a:p>
            <a:r>
              <a:rPr lang="en-US" dirty="0"/>
              <a:t>Use CLK to disable </a:t>
            </a:r>
            <a:r>
              <a:rPr lang="en-US" dirty="0" err="1"/>
              <a:t>pullup</a:t>
            </a:r>
            <a:r>
              <a:rPr lang="en-US" dirty="0"/>
              <a:t> during evaluation</a:t>
            </a:r>
          </a:p>
          <a:p>
            <a:r>
              <a:rPr lang="en-US" dirty="0"/>
              <a:t>What is </a:t>
            </a:r>
            <a:r>
              <a:rPr lang="en-US" dirty="0" err="1"/>
              <a:t>Vout</a:t>
            </a:r>
            <a:r>
              <a:rPr lang="en-US" dirty="0"/>
              <a:t> when: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/Pre=0, A=B=0?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/Pre=0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</a:t>
            </a:r>
            <a:r>
              <a:rPr lang="en-US" dirty="0">
                <a:solidFill>
                  <a:srgbClr val="FF6600"/>
                </a:solidFill>
              </a:rPr>
              <a:t>1, A=B=0?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/Pre=1, A=0, B=0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1</a:t>
            </a:r>
            <a:r>
              <a:rPr lang="en-US" dirty="0">
                <a:solidFill>
                  <a:srgbClr val="FF6600"/>
                </a:solidFill>
              </a:rPr>
              <a:t> ?</a:t>
            </a:r>
          </a:p>
          <a:p>
            <a:r>
              <a:rPr lang="en-US" dirty="0">
                <a:solidFill>
                  <a:srgbClr val="FF6600"/>
                </a:solidFill>
              </a:rPr>
              <a:t>Sizing implication?</a:t>
            </a:r>
          </a:p>
          <a:p>
            <a:r>
              <a:rPr lang="en-US" dirty="0">
                <a:solidFill>
                  <a:srgbClr val="FF6600"/>
                </a:solidFill>
              </a:rPr>
              <a:t>Concerns?</a:t>
            </a:r>
          </a:p>
          <a:p>
            <a:r>
              <a:rPr lang="en-US" dirty="0">
                <a:solidFill>
                  <a:srgbClr val="FF6600"/>
                </a:solidFill>
              </a:rPr>
              <a:t>Requirements?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F81DDBA-7644-8E4E-8608-9D8F644EFF7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76400"/>
            <a:ext cx="39909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015698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8412" y="1219200"/>
            <a:ext cx="39893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Advantages</a:t>
            </a:r>
          </a:p>
        </p:txBody>
      </p:sp>
      <p:sp>
        <p:nvSpPr>
          <p:cNvPr id="22532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4419600" cy="5029200"/>
          </a:xfrm>
        </p:spPr>
        <p:txBody>
          <a:bodyPr/>
          <a:lstStyle/>
          <a:p>
            <a:r>
              <a:rPr lang="en-US" dirty="0"/>
              <a:t>Large load device</a:t>
            </a:r>
          </a:p>
          <a:p>
            <a:pPr lvl="1"/>
            <a:r>
              <a:rPr lang="en-US" dirty="0"/>
              <a:t>Driven by CLK—not data</a:t>
            </a:r>
          </a:p>
          <a:p>
            <a:pPr lvl="1"/>
            <a:r>
              <a:rPr lang="en-US" dirty="0"/>
              <a:t>Can </a:t>
            </a:r>
            <a:r>
              <a:rPr lang="en-US" dirty="0" err="1"/>
              <a:t>pullup</a:t>
            </a:r>
            <a:r>
              <a:rPr lang="en-US" dirty="0"/>
              <a:t> quickly without putting load on logic</a:t>
            </a:r>
          </a:p>
          <a:p>
            <a:r>
              <a:rPr lang="en-US" dirty="0"/>
              <a:t>Single </a:t>
            </a:r>
            <a:r>
              <a:rPr lang="en-US" dirty="0" err="1"/>
              <a:t>pulldown</a:t>
            </a:r>
            <a:r>
              <a:rPr lang="en-US" dirty="0"/>
              <a:t> network </a:t>
            </a:r>
          </a:p>
          <a:p>
            <a:pPr lvl="1"/>
            <a:r>
              <a:rPr lang="en-US" dirty="0"/>
              <a:t>Don’t have to size for ratio with </a:t>
            </a:r>
            <a:r>
              <a:rPr lang="en-US" dirty="0" err="1"/>
              <a:t>pullup</a:t>
            </a:r>
            <a:endParaRPr lang="en-US" dirty="0"/>
          </a:p>
          <a:p>
            <a:pPr lvl="1"/>
            <a:r>
              <a:rPr lang="en-US" dirty="0"/>
              <a:t>Swings rail-to-rail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F81DDBA-7644-8E4E-8608-9D8F644EFF7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4101085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Cascaded Dynamic Logic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fld id="{79A36667-8850-4844-A190-8013546EE994}" type="slidenum">
              <a:rPr lang="en-US"/>
              <a:pPr/>
              <a:t>25</a:t>
            </a:fld>
            <a:endParaRPr lang="en-US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490"/>
          <a:stretch/>
        </p:blipFill>
        <p:spPr bwMode="auto">
          <a:xfrm>
            <a:off x="1295400" y="1086420"/>
            <a:ext cx="7010400" cy="287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600200" y="3886200"/>
            <a:ext cx="457200" cy="381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09800" y="3962400"/>
            <a:ext cx="55626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de-DE" altLang="ko-KR" dirty="0"/>
              <a:t>370 Fall</a:t>
            </a:r>
            <a:r>
              <a:rPr lang="en-US" altLang="ko-KR" dirty="0"/>
              <a:t>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0436205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Cascaded Dynamic Logic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fld id="{79A36667-8850-4844-A190-8013546EE994}" type="slidenum">
              <a:rPr lang="en-US"/>
              <a:pPr/>
              <a:t>26</a:t>
            </a:fld>
            <a:endParaRPr lang="en-US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490"/>
          <a:stretch/>
        </p:blipFill>
        <p:spPr bwMode="auto">
          <a:xfrm>
            <a:off x="1295400" y="1086420"/>
            <a:ext cx="7010400" cy="287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600200" y="3886200"/>
            <a:ext cx="457200" cy="381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81" r="77016" b="12203"/>
          <a:stretch/>
        </p:blipFill>
        <p:spPr bwMode="auto">
          <a:xfrm>
            <a:off x="1371600" y="3962401"/>
            <a:ext cx="1605844" cy="190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2209800" y="3962400"/>
            <a:ext cx="55626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de-DE" altLang="ko-KR" dirty="0"/>
              <a:t>370 Fall</a:t>
            </a:r>
            <a:r>
              <a:rPr lang="en-US" altLang="ko-KR" dirty="0"/>
              <a:t>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7548213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Cascaded Dynamic Logic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fld id="{79A36667-8850-4844-A190-8013546EE994}" type="slidenum">
              <a:rPr lang="en-US"/>
              <a:pPr/>
              <a:t>27</a:t>
            </a:fld>
            <a:endParaRPr lang="en-US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490"/>
          <a:stretch/>
        </p:blipFill>
        <p:spPr bwMode="auto">
          <a:xfrm>
            <a:off x="1295400" y="1086420"/>
            <a:ext cx="7010400" cy="287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600200" y="3886200"/>
            <a:ext cx="457200" cy="381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2181" r="269" b="12466"/>
          <a:stretch/>
        </p:blipFill>
        <p:spPr bwMode="auto">
          <a:xfrm>
            <a:off x="1371600" y="3962400"/>
            <a:ext cx="6968067" cy="189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2209800" y="3962400"/>
            <a:ext cx="55626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de-DE" altLang="ko-KR" dirty="0"/>
              <a:t>370 Fall</a:t>
            </a:r>
            <a:r>
              <a:rPr lang="en-US" altLang="ko-KR" dirty="0"/>
              <a:t>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200400" y="5223930"/>
            <a:ext cx="1676400" cy="4572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3048000" y="5334000"/>
            <a:ext cx="228600" cy="0"/>
          </a:xfrm>
          <a:prstGeom prst="line">
            <a:avLst/>
          </a:prstGeom>
          <a:noFill/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>
            <a:off x="2895600" y="5334000"/>
            <a:ext cx="2438400" cy="6858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248058" y="4724400"/>
            <a:ext cx="4800600" cy="2286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3356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Cascaded Dynamic Logic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fld id="{79A36667-8850-4844-A190-8013546EE994}" type="slidenum">
              <a:rPr lang="en-US"/>
              <a:pPr/>
              <a:t>28</a:t>
            </a:fld>
            <a:endParaRPr lang="en-US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490"/>
          <a:stretch/>
        </p:blipFill>
        <p:spPr bwMode="auto">
          <a:xfrm>
            <a:off x="1295400" y="1086420"/>
            <a:ext cx="7010400" cy="287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600200" y="3886200"/>
            <a:ext cx="457200" cy="381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2181" r="269" b="12466"/>
          <a:stretch/>
        </p:blipFill>
        <p:spPr bwMode="auto">
          <a:xfrm>
            <a:off x="1371600" y="3962400"/>
            <a:ext cx="6968067" cy="189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2209800" y="3962400"/>
            <a:ext cx="55626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de-DE" altLang="ko-KR" dirty="0"/>
              <a:t>370 Fall</a:t>
            </a:r>
            <a:r>
              <a:rPr lang="en-US" altLang="ko-KR" dirty="0"/>
              <a:t>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200400" y="5223930"/>
            <a:ext cx="1676400" cy="4572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3048000" y="5334000"/>
            <a:ext cx="228600" cy="0"/>
          </a:xfrm>
          <a:prstGeom prst="line">
            <a:avLst/>
          </a:prstGeom>
          <a:noFill/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709135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Cascaded Dynamic Logic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fld id="{79A36667-8850-4844-A190-8013546EE994}" type="slidenum">
              <a:rPr lang="en-US"/>
              <a:pPr/>
              <a:t>29</a:t>
            </a:fld>
            <a:endParaRPr lang="en-US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490"/>
          <a:stretch/>
        </p:blipFill>
        <p:spPr bwMode="auto">
          <a:xfrm>
            <a:off x="1295400" y="1086420"/>
            <a:ext cx="7010400" cy="287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600200" y="3886200"/>
            <a:ext cx="457200" cy="381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81"/>
          <a:stretch/>
        </p:blipFill>
        <p:spPr bwMode="auto">
          <a:xfrm>
            <a:off x="1371600" y="3962400"/>
            <a:ext cx="6986760" cy="256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2209800" y="3962400"/>
            <a:ext cx="55626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de-DE" altLang="ko-KR" dirty="0"/>
              <a:t>370 Fall</a:t>
            </a:r>
            <a:r>
              <a:rPr lang="en-US" altLang="ko-KR" dirty="0"/>
              <a:t>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6112637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Clocking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81DDBA-7644-8E4E-8608-9D8F644EFF7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64927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Domino Logic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F81DDBA-7644-8E4E-8608-9D8F644EFF7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295400"/>
            <a:ext cx="5672137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2613062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886200"/>
            <a:ext cx="5049838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transition</a:t>
            </a:r>
          </a:p>
          <a:p>
            <a:pPr lvl="1"/>
            <a:r>
              <a:rPr lang="en-US" dirty="0"/>
              <a:t>Once transitioned, it is done </a:t>
            </a:r>
            <a:r>
              <a:rPr lang="en-US" dirty="0">
                <a:sym typeface="Wingdings" charset="2"/>
              </a:rPr>
              <a:t> like domino falling</a:t>
            </a:r>
            <a:endParaRPr lang="en-US" dirty="0"/>
          </a:p>
          <a:p>
            <a:r>
              <a:rPr lang="en-US" dirty="0"/>
              <a:t>All inputs at 0 during </a:t>
            </a:r>
            <a:r>
              <a:rPr lang="en-US" dirty="0" err="1"/>
              <a:t>precharge</a:t>
            </a:r>
            <a:endParaRPr lang="en-US" dirty="0"/>
          </a:p>
          <a:p>
            <a:pPr lvl="1"/>
            <a:r>
              <a:rPr lang="en-US" dirty="0"/>
              <a:t>“Outputs” pre-charged to 1 then inverted to 0</a:t>
            </a:r>
          </a:p>
          <a:p>
            <a:r>
              <a:rPr lang="en-US" dirty="0"/>
              <a:t>Non-inverting gates fundamental gate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F81DDBA-7644-8E4E-8608-9D8F644EFF7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11069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Cascaded Domino CMOS Logic Gates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fld id="{BA3F399B-8ADC-FF4A-B3B7-319651DE8B6C}" type="slidenum">
              <a:rPr lang="en-US"/>
              <a:pPr/>
              <a:t>32</a:t>
            </a:fld>
            <a:endParaRPr lang="en-US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66"/>
          <a:stretch/>
        </p:blipFill>
        <p:spPr bwMode="auto">
          <a:xfrm>
            <a:off x="266400" y="1131832"/>
            <a:ext cx="8478720" cy="292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5909761" y="4232605"/>
            <a:ext cx="1352160" cy="250586"/>
          </a:xfrm>
          <a:prstGeom prst="roundRect">
            <a:avLst>
              <a:gd name="adj" fmla="val 574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25440" y="3606139"/>
            <a:ext cx="1002240" cy="4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7705575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Cascaded Domino CMOS Logic Gates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fld id="{BA3F399B-8ADC-FF4A-B3B7-319651DE8B6C}" type="slidenum">
              <a:rPr lang="en-US"/>
              <a:pPr/>
              <a:t>33</a:t>
            </a:fld>
            <a:endParaRPr lang="en-US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00" y="1131831"/>
            <a:ext cx="8478720" cy="580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925600" y="4499613"/>
            <a:ext cx="1389600" cy="3629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lIns="81639" tIns="584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2000" dirty="0">
                <a:solidFill>
                  <a:srgbClr val="FF00FF"/>
                </a:solidFill>
                <a:latin typeface="Times New Roman" charset="0"/>
              </a:rPr>
              <a:t>propagating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25440" y="3606139"/>
            <a:ext cx="1002240" cy="4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de-DE" altLang="ko-KR" dirty="0"/>
              <a:t>370 Fall</a:t>
            </a:r>
            <a:r>
              <a:rPr lang="en-US" altLang="ko-KR" dirty="0"/>
              <a:t>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267200" y="4038600"/>
            <a:ext cx="3962400" cy="25908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4899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Cascaded Domino CMOS Logic Gates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fld id="{BA3F399B-8ADC-FF4A-B3B7-319651DE8B6C}" type="slidenum">
              <a:rPr lang="en-US"/>
              <a:pPr/>
              <a:t>34</a:t>
            </a:fld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idx="4294967295"/>
          </p:nvPr>
        </p:nvSpPr>
        <p:spPr>
          <a:xfrm>
            <a:off x="0" y="6246813"/>
            <a:ext cx="5238750" cy="471487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Kenneth R. Laker, University of Pennsylvania, updated 25Mar15</a:t>
            </a: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00" y="1131831"/>
            <a:ext cx="8478720" cy="580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925600" y="4499613"/>
            <a:ext cx="1389600" cy="3629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lIns="81639" tIns="584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2000" dirty="0">
                <a:solidFill>
                  <a:srgbClr val="FF00FF"/>
                </a:solidFill>
                <a:latin typeface="Times New Roman" charset="0"/>
              </a:rPr>
              <a:t>propagating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25440" y="3606139"/>
            <a:ext cx="1002240" cy="4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654838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Domino or4 </a:t>
            </a:r>
            <a:r>
              <a:rPr lang="en-US" dirty="0">
                <a:solidFill>
                  <a:srgbClr val="FF7E00"/>
                </a:solidFill>
              </a:rPr>
              <a:t>(</a:t>
            </a:r>
            <a:r>
              <a:rPr lang="en-US" dirty="0" err="1">
                <a:solidFill>
                  <a:srgbClr val="FF7E00"/>
                </a:solidFill>
              </a:rPr>
              <a:t>Preclass</a:t>
            </a:r>
            <a:r>
              <a:rPr lang="en-US" dirty="0">
                <a:solidFill>
                  <a:srgbClr val="FF7E00"/>
                </a:solidFill>
              </a:rPr>
              <a:t> 4)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F81DDBA-7644-8E4E-8608-9D8F644EFF7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143000"/>
            <a:ext cx="5175955" cy="5334000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1168017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905000"/>
            <a:ext cx="3992880" cy="4114800"/>
          </a:xfrm>
          <a:prstGeom prst="rect">
            <a:avLst/>
          </a:prstGeom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Domino Logic </a:t>
            </a:r>
            <a:r>
              <a:rPr lang="en-US" dirty="0">
                <a:solidFill>
                  <a:srgbClr val="FF7E00"/>
                </a:solidFill>
              </a:rPr>
              <a:t>(</a:t>
            </a:r>
            <a:r>
              <a:rPr lang="en-US" dirty="0" err="1">
                <a:solidFill>
                  <a:srgbClr val="FF7E00"/>
                </a:solidFill>
              </a:rPr>
              <a:t>Preclass</a:t>
            </a:r>
            <a:r>
              <a:rPr lang="en-US" dirty="0">
                <a:solidFill>
                  <a:srgbClr val="FF7E00"/>
                </a:solidFill>
              </a:rPr>
              <a:t> 4)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  <a:p>
            <a:pPr lvl="1"/>
            <a:r>
              <a:rPr lang="en-US" dirty="0"/>
              <a:t>R</a:t>
            </a:r>
            <a:r>
              <a:rPr lang="en-US" baseline="-25000" dirty="0"/>
              <a:t>0</a:t>
            </a:r>
            <a:r>
              <a:rPr lang="en-US" dirty="0"/>
              <a:t>/2 input</a:t>
            </a:r>
          </a:p>
          <a:p>
            <a:endParaRPr lang="en-US" dirty="0"/>
          </a:p>
          <a:p>
            <a:r>
              <a:rPr lang="en-US" dirty="0"/>
              <a:t>Compare to CMOS cases?</a:t>
            </a:r>
          </a:p>
          <a:p>
            <a:pPr lvl="1"/>
            <a:r>
              <a:rPr lang="en-US" dirty="0"/>
              <a:t>nor4</a:t>
            </a:r>
          </a:p>
          <a:p>
            <a:pPr lvl="1"/>
            <a:r>
              <a:rPr lang="en-US" dirty="0"/>
              <a:t>or4</a:t>
            </a:r>
          </a:p>
          <a:p>
            <a:pPr lvl="1"/>
            <a:r>
              <a:rPr lang="en-US" dirty="0"/>
              <a:t>nand4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F81DDBA-7644-8E4E-8608-9D8F644EFF7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8711851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OR4 </a:t>
            </a:r>
            <a:r>
              <a:rPr lang="en-US" dirty="0">
                <a:solidFill>
                  <a:srgbClr val="FF7E00"/>
                </a:solidFill>
              </a:rPr>
              <a:t>(</a:t>
            </a:r>
            <a:r>
              <a:rPr lang="en-US" dirty="0" err="1">
                <a:solidFill>
                  <a:srgbClr val="FF7E00"/>
                </a:solidFill>
              </a:rPr>
              <a:t>Preclass</a:t>
            </a:r>
            <a:r>
              <a:rPr lang="en-US" dirty="0">
                <a:solidFill>
                  <a:srgbClr val="FF7E00"/>
                </a:solidFill>
              </a:rPr>
              <a:t>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6600"/>
                </a:solidFill>
              </a:rPr>
              <a:t>Precharge</a:t>
            </a:r>
            <a:r>
              <a:rPr lang="en-US" dirty="0">
                <a:solidFill>
                  <a:srgbClr val="FF6600"/>
                </a:solidFill>
              </a:rPr>
              <a:t> time?</a:t>
            </a:r>
          </a:p>
          <a:p>
            <a:r>
              <a:rPr lang="en-US" dirty="0">
                <a:solidFill>
                  <a:srgbClr val="FF6600"/>
                </a:solidFill>
              </a:rPr>
              <a:t>Driving input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With R</a:t>
            </a:r>
            <a:r>
              <a:rPr lang="en-US" baseline="-25000" dirty="0">
                <a:solidFill>
                  <a:srgbClr val="FF6600"/>
                </a:solidFill>
              </a:rPr>
              <a:t>0</a:t>
            </a:r>
            <a:r>
              <a:rPr lang="en-US" dirty="0">
                <a:solidFill>
                  <a:srgbClr val="FF6600"/>
                </a:solidFill>
              </a:rPr>
              <a:t>/2 inverter</a:t>
            </a:r>
          </a:p>
          <a:p>
            <a:r>
              <a:rPr lang="en-US" dirty="0">
                <a:solidFill>
                  <a:srgbClr val="FF6600"/>
                </a:solidFill>
              </a:rPr>
              <a:t>Driving inverter?</a:t>
            </a:r>
          </a:p>
          <a:p>
            <a:r>
              <a:rPr lang="en-US" dirty="0">
                <a:solidFill>
                  <a:srgbClr val="FF6600"/>
                </a:solidFill>
              </a:rPr>
              <a:t>Self output Delay?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F44CB38-4F81-5449-B2CB-81D0A81FEA6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905000"/>
            <a:ext cx="399288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0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0" y="1447800"/>
            <a:ext cx="3947354" cy="5041900"/>
          </a:xfrm>
          <a:prstGeom prst="rect">
            <a:avLst/>
          </a:prstGeom>
        </p:spPr>
      </p:pic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CMOS NOR4 </a:t>
            </a:r>
            <a:r>
              <a:rPr lang="en-US" dirty="0">
                <a:solidFill>
                  <a:srgbClr val="FF7E00"/>
                </a:solidFill>
              </a:rPr>
              <a:t>(</a:t>
            </a:r>
            <a:r>
              <a:rPr lang="en-US" dirty="0" err="1">
                <a:solidFill>
                  <a:srgbClr val="FF7E00"/>
                </a:solidFill>
              </a:rPr>
              <a:t>Preclass</a:t>
            </a:r>
            <a:r>
              <a:rPr lang="en-US" dirty="0">
                <a:solidFill>
                  <a:srgbClr val="FF7E00"/>
                </a:solidFill>
              </a:rPr>
              <a:t>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Driving input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With R</a:t>
            </a:r>
            <a:r>
              <a:rPr lang="en-US" baseline="-25000" dirty="0">
                <a:solidFill>
                  <a:srgbClr val="FF6600"/>
                </a:solidFill>
              </a:rPr>
              <a:t>0</a:t>
            </a:r>
            <a:r>
              <a:rPr lang="en-US" dirty="0">
                <a:solidFill>
                  <a:srgbClr val="FF6600"/>
                </a:solidFill>
              </a:rPr>
              <a:t>/2 inverter</a:t>
            </a:r>
          </a:p>
          <a:p>
            <a:r>
              <a:rPr lang="en-US" dirty="0">
                <a:solidFill>
                  <a:srgbClr val="FF6600"/>
                </a:solidFill>
              </a:rPr>
              <a:t>Self output Delay?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CB6B7F1-E5A8-094E-98D5-6515300D895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24460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061" y="1295400"/>
            <a:ext cx="5033883" cy="5238750"/>
          </a:xfrm>
          <a:prstGeom prst="rect">
            <a:avLst/>
          </a:prstGeom>
        </p:spPr>
      </p:pic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CMOS NAND4 </a:t>
            </a:r>
            <a:r>
              <a:rPr lang="en-US" dirty="0">
                <a:solidFill>
                  <a:srgbClr val="FF7E00"/>
                </a:solidFill>
              </a:rPr>
              <a:t>(</a:t>
            </a:r>
            <a:r>
              <a:rPr lang="en-US" dirty="0" err="1">
                <a:solidFill>
                  <a:srgbClr val="FF7E00"/>
                </a:solidFill>
              </a:rPr>
              <a:t>Preclass</a:t>
            </a:r>
            <a:r>
              <a:rPr lang="en-US" dirty="0">
                <a:solidFill>
                  <a:srgbClr val="FF7E00"/>
                </a:solidFill>
              </a:rPr>
              <a:t>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Driving input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With R</a:t>
            </a:r>
            <a:r>
              <a:rPr lang="en-US" baseline="-25000" dirty="0">
                <a:solidFill>
                  <a:srgbClr val="FF6600"/>
                </a:solidFill>
              </a:rPr>
              <a:t>0</a:t>
            </a:r>
            <a:r>
              <a:rPr lang="en-US" dirty="0">
                <a:solidFill>
                  <a:srgbClr val="FF6600"/>
                </a:solidFill>
              </a:rPr>
              <a:t>/2</a:t>
            </a:r>
          </a:p>
          <a:p>
            <a:r>
              <a:rPr lang="en-US" dirty="0">
                <a:solidFill>
                  <a:srgbClr val="FF6600"/>
                </a:solidFill>
              </a:rPr>
              <a:t>Driving self cap?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9F997BB4-2669-B341-B418-CD592FD6D57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89974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-capture-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352800"/>
            <a:ext cx="5753100" cy="29703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Latch Timing Issues</a:t>
            </a:r>
          </a:p>
        </p:txBody>
      </p:sp>
      <p:pic>
        <p:nvPicPr>
          <p:cNvPr id="6" name="Content Placeholder 5" descr="screen-capture-7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010" b="-31010"/>
          <a:stretch>
            <a:fillRect/>
          </a:stretch>
        </p:blipFill>
        <p:spPr>
          <a:xfrm>
            <a:off x="228600" y="533400"/>
            <a:ext cx="5534891" cy="3581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 descr="screen-capture-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524000"/>
            <a:ext cx="2959100" cy="609600"/>
          </a:xfrm>
          <a:prstGeom prst="rect">
            <a:avLst/>
          </a:prstGeom>
        </p:spPr>
      </p:pic>
      <p:pic>
        <p:nvPicPr>
          <p:cNvPr id="9" name="Picture 8" descr="screen-capture-1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362200"/>
            <a:ext cx="30988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700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Logic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Noise sensitive</a:t>
            </a:r>
          </a:p>
          <a:p>
            <a:pPr lvl="1"/>
            <a:r>
              <a:rPr lang="en-US" dirty="0"/>
              <a:t>During evaluation phase, when output is high it’s floating and therefore more susceptible to noise</a:t>
            </a:r>
          </a:p>
          <a:p>
            <a:r>
              <a:rPr lang="en-US" dirty="0"/>
              <a:t>Power</a:t>
            </a:r>
          </a:p>
          <a:p>
            <a:pPr lvl="1"/>
            <a:r>
              <a:rPr lang="en-US" dirty="0"/>
              <a:t>Eliminates static current</a:t>
            </a:r>
          </a:p>
          <a:p>
            <a:pPr lvl="1"/>
            <a:r>
              <a:rPr lang="en-US" dirty="0"/>
              <a:t>Higher activity factor—always a 0</a:t>
            </a:r>
            <a:r>
              <a:rPr lang="en-US" dirty="0">
                <a:sym typeface="Wingdings"/>
              </a:rPr>
              <a:t>1 transition, large pre-charge device dissipates extra switching power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F81DDBA-7644-8E4E-8608-9D8F644EFF7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81821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Better (lower) ratio of input capacitance to drive strength</a:t>
            </a:r>
          </a:p>
          <a:p>
            <a:r>
              <a:rPr lang="en-US" dirty="0"/>
              <a:t>Particularly good for</a:t>
            </a:r>
          </a:p>
          <a:p>
            <a:pPr lvl="1"/>
            <a:r>
              <a:rPr lang="en-US" dirty="0"/>
              <a:t>Driving large loads</a:t>
            </a:r>
          </a:p>
          <a:p>
            <a:pPr lvl="1"/>
            <a:r>
              <a:rPr lang="en-US" dirty="0"/>
              <a:t>Large </a:t>
            </a:r>
            <a:r>
              <a:rPr lang="en-US" dirty="0" err="1"/>
              <a:t>fanin</a:t>
            </a:r>
            <a:r>
              <a:rPr lang="en-US" dirty="0"/>
              <a:t> gates</a:t>
            </a:r>
          </a:p>
          <a:p>
            <a:r>
              <a:rPr lang="en-US" dirty="0"/>
              <a:t>Harder to design with</a:t>
            </a:r>
          </a:p>
          <a:p>
            <a:pPr lvl="1"/>
            <a:r>
              <a:rPr lang="en-US" dirty="0"/>
              <a:t>Timing and polarity restrictions</a:t>
            </a:r>
          </a:p>
          <a:p>
            <a:pPr lvl="1"/>
            <a:r>
              <a:rPr lang="en-US" dirty="0"/>
              <a:t>Avoiding noise</a:t>
            </a:r>
          </a:p>
          <a:p>
            <a:pPr lvl="2"/>
            <a:r>
              <a:rPr lang="en-US" dirty="0"/>
              <a:t>Especially with today’s high variation tech</a:t>
            </a:r>
          </a:p>
          <a:p>
            <a:r>
              <a:rPr lang="en-US" dirty="0"/>
              <a:t>Can consume more energy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86B8C06-FC9D-614E-80B5-F40B261511D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65801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</a:t>
            </a:r>
          </a:p>
        </p:txBody>
      </p:sp>
      <p:sp>
        <p:nvSpPr>
          <p:cNvPr id="4096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Clock discipline simplifies logic composition</a:t>
            </a:r>
          </a:p>
          <a:p>
            <a:pPr lvl="1"/>
            <a:r>
              <a:rPr lang="en-US" sz="2000" dirty="0"/>
              <a:t>Breaking logic up with registers allows circuit to run at high frequency </a:t>
            </a:r>
          </a:p>
          <a:p>
            <a:pPr lvl="1"/>
            <a:r>
              <a:rPr lang="en-US" sz="2000" dirty="0"/>
              <a:t>Abstracts many internal timing details</a:t>
            </a:r>
          </a:p>
          <a:p>
            <a:pPr lvl="2"/>
            <a:r>
              <a:rPr lang="en-US" sz="1800" dirty="0"/>
              <a:t>Setup/Hold time, </a:t>
            </a:r>
            <a:r>
              <a:rPr lang="en-US" sz="1800" dirty="0" err="1"/>
              <a:t>clk</a:t>
            </a:r>
            <a:r>
              <a:rPr lang="en-US" sz="1800" dirty="0" err="1">
                <a:sym typeface="Wingdings"/>
              </a:rPr>
              <a:t>q</a:t>
            </a:r>
            <a:r>
              <a:rPr lang="en-US" sz="1800" dirty="0">
                <a:sym typeface="Wingdings"/>
              </a:rPr>
              <a:t> delay</a:t>
            </a:r>
            <a:endParaRPr lang="en-US" sz="1800" dirty="0"/>
          </a:p>
          <a:p>
            <a:pPr lvl="1"/>
            <a:r>
              <a:rPr lang="en-US" sz="2000" dirty="0"/>
              <a:t>Just concerned with making clock period long enough</a:t>
            </a:r>
          </a:p>
          <a:p>
            <a:r>
              <a:rPr lang="en-US" sz="2400" dirty="0"/>
              <a:t>Dynamic/clocked logic</a:t>
            </a:r>
          </a:p>
          <a:p>
            <a:pPr lvl="1"/>
            <a:r>
              <a:rPr lang="en-US" sz="2000" dirty="0"/>
              <a:t>Only build/drive one pulldown network</a:t>
            </a:r>
          </a:p>
          <a:p>
            <a:pPr lvl="2"/>
            <a:r>
              <a:rPr lang="en-US" sz="1800" dirty="0"/>
              <a:t>Domino Logic</a:t>
            </a:r>
          </a:p>
          <a:p>
            <a:pPr lvl="1"/>
            <a:r>
              <a:rPr lang="en-US" sz="2000" dirty="0"/>
              <a:t>Fast transition propagation</a:t>
            </a:r>
          </a:p>
          <a:p>
            <a:pPr lvl="1"/>
            <a:r>
              <a:rPr lang="en-US" sz="2000" dirty="0"/>
              <a:t>Spend delay (capacitance) on pullup of critical path of logic</a:t>
            </a:r>
          </a:p>
          <a:p>
            <a:pPr lvl="1"/>
            <a:r>
              <a:rPr lang="en-US" sz="2000" dirty="0"/>
              <a:t>More complicated design, power dissipation</a:t>
            </a:r>
          </a:p>
          <a:p>
            <a:pPr lvl="2"/>
            <a:r>
              <a:rPr lang="en-US" sz="1800" dirty="0"/>
              <a:t>Reserve for when most needed</a:t>
            </a:r>
          </a:p>
          <a:p>
            <a:pPr lvl="2"/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981F957-BE6B-8546-A553-0DD48923B74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40098192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6</a:t>
            </a:r>
          </a:p>
          <a:p>
            <a:pPr lvl="1"/>
            <a:r>
              <a:rPr lang="en-US" dirty="0"/>
              <a:t>Due </a:t>
            </a:r>
            <a:r>
              <a:rPr lang="en-US" dirty="0">
                <a:solidFill>
                  <a:srgbClr val="FF0000"/>
                </a:solidFill>
              </a:rPr>
              <a:t>Friday 11/12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3FEC61A-7841-2B47-8F34-53F2474B34C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612288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Time Simulation</a:t>
            </a:r>
          </a:p>
        </p:txBody>
      </p:sp>
      <p:pic>
        <p:nvPicPr>
          <p:cNvPr id="6" name="Content Placeholder 5" descr="screen-capture-1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90" b="-2990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</a:t>
            </a:r>
            <a:r>
              <a:rPr lang="de-DE" altLang="ko-KR" dirty="0"/>
              <a:t>370 Fall</a:t>
            </a:r>
            <a:r>
              <a:rPr lang="en-US" altLang="ko-KR" dirty="0"/>
              <a:t>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Time Simulation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</a:t>
            </a:r>
            <a:r>
              <a:rPr lang="de-DE" altLang="ko-KR" dirty="0"/>
              <a:t>370 Fall</a:t>
            </a:r>
            <a:r>
              <a:rPr lang="en-US" altLang="ko-KR" dirty="0"/>
              <a:t>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Content Placeholder 6" descr="screen-capture-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8" r="-13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396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Example </a:t>
            </a:r>
            <a:r>
              <a:rPr lang="en-US" dirty="0">
                <a:solidFill>
                  <a:srgbClr val="FF6600"/>
                </a:solidFill>
              </a:rPr>
              <a:t>(Preclass1)</a:t>
            </a:r>
          </a:p>
        </p:txBody>
      </p:sp>
      <p:pic>
        <p:nvPicPr>
          <p:cNvPr id="6" name="Content Placeholder 5" descr="screen-capture-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522" b="-15522"/>
          <a:stretch>
            <a:fillRect/>
          </a:stretch>
        </p:blipFill>
        <p:spPr>
          <a:xfrm>
            <a:off x="685800" y="1676400"/>
            <a:ext cx="7772400" cy="5029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screen-capture-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28"/>
          <a:stretch/>
        </p:blipFill>
        <p:spPr>
          <a:xfrm>
            <a:off x="152400" y="1295400"/>
            <a:ext cx="2964982" cy="1524000"/>
          </a:xfrm>
          <a:prstGeom prst="rect">
            <a:avLst/>
          </a:prstGeom>
        </p:spPr>
      </p:pic>
      <p:pic>
        <p:nvPicPr>
          <p:cNvPr id="8" name="Picture 7" descr="screen-capture-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1" t="10375" r="1556" b="8199"/>
          <a:stretch/>
        </p:blipFill>
        <p:spPr>
          <a:xfrm>
            <a:off x="4953000" y="1143000"/>
            <a:ext cx="3331551" cy="1240936"/>
          </a:xfrm>
          <a:prstGeom prst="rect">
            <a:avLst/>
          </a:prstGeom>
        </p:spPr>
      </p:pic>
      <p:pic>
        <p:nvPicPr>
          <p:cNvPr id="9" name="Picture 8" descr="screen-capture-9.png">
            <a:extLst>
              <a:ext uri="{FF2B5EF4-FFF2-40B4-BE49-F238E27FC236}">
                <a16:creationId xmlns:a16="http://schemas.microsoft.com/office/drawing/2014/main" id="{6FFEE3EE-DA7D-ED4E-A801-4923EFFE76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96000"/>
            <a:ext cx="29591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31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Example </a:t>
            </a:r>
            <a:r>
              <a:rPr lang="en-US" dirty="0">
                <a:solidFill>
                  <a:srgbClr val="FF6600"/>
                </a:solidFill>
              </a:rPr>
              <a:t>(Preclass1)</a:t>
            </a:r>
            <a:endParaRPr lang="en-US" dirty="0"/>
          </a:p>
        </p:txBody>
      </p:sp>
      <p:pic>
        <p:nvPicPr>
          <p:cNvPr id="6" name="Content Placeholder 5" descr="screen-capture-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522" b="-15522"/>
          <a:stretch>
            <a:fillRect/>
          </a:stretch>
        </p:blipFill>
        <p:spPr>
          <a:xfrm>
            <a:off x="685800" y="1676400"/>
            <a:ext cx="7772400" cy="5029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screen-capture-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28"/>
          <a:stretch/>
        </p:blipFill>
        <p:spPr>
          <a:xfrm>
            <a:off x="152400" y="1295400"/>
            <a:ext cx="2964982" cy="1524000"/>
          </a:xfrm>
          <a:prstGeom prst="rect">
            <a:avLst/>
          </a:prstGeom>
        </p:spPr>
      </p:pic>
      <p:pic>
        <p:nvPicPr>
          <p:cNvPr id="8" name="Picture 7" descr="screen-capture-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1" t="10375" r="1556" b="8199"/>
          <a:stretch/>
        </p:blipFill>
        <p:spPr>
          <a:xfrm>
            <a:off x="4953000" y="1143000"/>
            <a:ext cx="3331551" cy="124093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7772400" y="3581400"/>
            <a:ext cx="228600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3276600" y="2514600"/>
            <a:ext cx="4724400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flipV="1">
            <a:off x="8001000" y="2514600"/>
            <a:ext cx="0" cy="106680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3276600" y="4476750"/>
            <a:ext cx="457200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 flipV="1">
            <a:off x="3276600" y="2514600"/>
            <a:ext cx="0" cy="198120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>
            <a:off x="4343400" y="4648200"/>
            <a:ext cx="304800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>
            <a:off x="5181600" y="4648200"/>
            <a:ext cx="1524000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screen-capture-9.png">
            <a:extLst>
              <a:ext uri="{FF2B5EF4-FFF2-40B4-BE49-F238E27FC236}">
                <a16:creationId xmlns:a16="http://schemas.microsoft.com/office/drawing/2014/main" id="{D5A5C004-2AE1-DA4E-8654-C75721C4A1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96000"/>
            <a:ext cx="29591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21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Example </a:t>
            </a:r>
            <a:r>
              <a:rPr lang="en-US" dirty="0">
                <a:solidFill>
                  <a:srgbClr val="FF6600"/>
                </a:solidFill>
              </a:rPr>
              <a:t>(Preclass1)</a:t>
            </a:r>
            <a:endParaRPr lang="en-US" dirty="0"/>
          </a:p>
        </p:txBody>
      </p:sp>
      <p:pic>
        <p:nvPicPr>
          <p:cNvPr id="6" name="Content Placeholder 5" descr="screen-capture-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522" b="-15522"/>
          <a:stretch>
            <a:fillRect/>
          </a:stretch>
        </p:blipFill>
        <p:spPr>
          <a:xfrm>
            <a:off x="685800" y="1676400"/>
            <a:ext cx="7772400" cy="5029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 descr="screen-capture-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28"/>
          <a:stretch/>
        </p:blipFill>
        <p:spPr>
          <a:xfrm>
            <a:off x="152400" y="1295400"/>
            <a:ext cx="2964982" cy="1524000"/>
          </a:xfrm>
          <a:prstGeom prst="rect">
            <a:avLst/>
          </a:prstGeom>
        </p:spPr>
      </p:pic>
      <p:pic>
        <p:nvPicPr>
          <p:cNvPr id="8" name="Picture 7" descr="screen-capture-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1" t="10375" r="1556" b="8199"/>
          <a:stretch/>
        </p:blipFill>
        <p:spPr>
          <a:xfrm>
            <a:off x="4953000" y="1143000"/>
            <a:ext cx="3331551" cy="1240936"/>
          </a:xfrm>
          <a:prstGeom prst="rect">
            <a:avLst/>
          </a:prstGeom>
        </p:spPr>
      </p:pic>
      <p:pic>
        <p:nvPicPr>
          <p:cNvPr id="13" name="Picture 12" descr="screen-capture-10.png">
            <a:extLst>
              <a:ext uri="{FF2B5EF4-FFF2-40B4-BE49-F238E27FC236}">
                <a16:creationId xmlns:a16="http://schemas.microsoft.com/office/drawing/2014/main" id="{B28E205A-5B0C-5647-A99C-3E97C9726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6153149"/>
            <a:ext cx="30988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81704"/>
      </p:ext>
    </p:extLst>
  </p:cSld>
  <p:clrMapOvr>
    <a:masterClrMapping/>
  </p:clrMapOvr>
</p:sld>
</file>

<file path=ppt/theme/theme1.xml><?xml version="1.0" encoding="utf-8"?>
<a:theme xmlns:a="http://schemas.openxmlformats.org/drawingml/2006/main" name="Penn">
  <a:themeElements>
    <a:clrScheme name="Blank Presentatio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ank Presentation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Penn.potx</Template>
  <TotalTime>22150</TotalTime>
  <Words>1238</Words>
  <Application>Microsoft Macintosh PowerPoint</Application>
  <PresentationFormat>On-screen Show (4:3)</PresentationFormat>
  <Paragraphs>294</Paragraphs>
  <Slides>43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Garamond</vt:lpstr>
      <vt:lpstr>Tahoma</vt:lpstr>
      <vt:lpstr>Times New Roman</vt:lpstr>
      <vt:lpstr>Wingdings</vt:lpstr>
      <vt:lpstr>Penn</vt:lpstr>
      <vt:lpstr>PowerPoint Presentation</vt:lpstr>
      <vt:lpstr>Today</vt:lpstr>
      <vt:lpstr>Clocking</vt:lpstr>
      <vt:lpstr>Latch Timing Issues</vt:lpstr>
      <vt:lpstr>Setup Time Simulation</vt:lpstr>
      <vt:lpstr>Setup Time Simulation</vt:lpstr>
      <vt:lpstr>Timing Example (Preclass1)</vt:lpstr>
      <vt:lpstr>Timing Example (Preclass1)</vt:lpstr>
      <vt:lpstr>Timing Example (Preclass1)</vt:lpstr>
      <vt:lpstr>Timing Example (Preclass1)</vt:lpstr>
      <vt:lpstr>Timing Example (Preclass1)</vt:lpstr>
      <vt:lpstr>Register Implementation (Preclass 2)</vt:lpstr>
      <vt:lpstr>Timing Properties (Preclass 2)</vt:lpstr>
      <vt:lpstr>Clocking Highlights</vt:lpstr>
      <vt:lpstr>Clocking</vt:lpstr>
      <vt:lpstr>Dynamic Logic</vt:lpstr>
      <vt:lpstr>Motivation</vt:lpstr>
      <vt:lpstr>Motivation</vt:lpstr>
      <vt:lpstr>Motivation</vt:lpstr>
      <vt:lpstr>Idea</vt:lpstr>
      <vt:lpstr>Idea</vt:lpstr>
      <vt:lpstr>Discuss (Preclass 3)</vt:lpstr>
      <vt:lpstr>Discuss (Preclass 3)</vt:lpstr>
      <vt:lpstr>Advantages</vt:lpstr>
      <vt:lpstr>Cascaded Dynamic Logic</vt:lpstr>
      <vt:lpstr>Cascaded Dynamic Logic</vt:lpstr>
      <vt:lpstr>Cascaded Dynamic Logic</vt:lpstr>
      <vt:lpstr>Cascaded Dynamic Logic</vt:lpstr>
      <vt:lpstr>Cascaded Dynamic Logic</vt:lpstr>
      <vt:lpstr>Domino Logic</vt:lpstr>
      <vt:lpstr>Requirements</vt:lpstr>
      <vt:lpstr>   Cascaded Domino CMOS Logic Gates</vt:lpstr>
      <vt:lpstr>   Cascaded Domino CMOS Logic Gates</vt:lpstr>
      <vt:lpstr>   Cascaded Domino CMOS Logic Gates</vt:lpstr>
      <vt:lpstr>Domino or4 (Preclass 4)</vt:lpstr>
      <vt:lpstr>Domino Logic (Preclass 4)</vt:lpstr>
      <vt:lpstr>Dynamic OR4 (Preclass 4)</vt:lpstr>
      <vt:lpstr>CMOS NOR4 (Preclass 4)</vt:lpstr>
      <vt:lpstr>CMOS NAND4 (Preclass 4)</vt:lpstr>
      <vt:lpstr>Dynamic Logic Issues</vt:lpstr>
      <vt:lpstr>Observe</vt:lpstr>
      <vt:lpstr>Idea</vt:lpstr>
      <vt:lpstr>Admin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Stojanovic</dc:creator>
  <cp:lastModifiedBy>Khanna, Tania</cp:lastModifiedBy>
  <cp:revision>2089</cp:revision>
  <cp:lastPrinted>2020-11-11T17:57:52Z</cp:lastPrinted>
  <dcterms:created xsi:type="dcterms:W3CDTF">2001-05-14T03:33:13Z</dcterms:created>
  <dcterms:modified xsi:type="dcterms:W3CDTF">2021-11-08T00:20:23Z</dcterms:modified>
</cp:coreProperties>
</file>