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308" r:id="rId2"/>
    <p:sldId id="259" r:id="rId3"/>
    <p:sldId id="265" r:id="rId4"/>
    <p:sldId id="298" r:id="rId5"/>
    <p:sldId id="333" r:id="rId6"/>
    <p:sldId id="271" r:id="rId7"/>
    <p:sldId id="274" r:id="rId8"/>
    <p:sldId id="300" r:id="rId9"/>
    <p:sldId id="334" r:id="rId10"/>
    <p:sldId id="301" r:id="rId11"/>
    <p:sldId id="275" r:id="rId12"/>
    <p:sldId id="276" r:id="rId13"/>
    <p:sldId id="277" r:id="rId14"/>
    <p:sldId id="278" r:id="rId15"/>
    <p:sldId id="281" r:id="rId16"/>
    <p:sldId id="283" r:id="rId17"/>
    <p:sldId id="326" r:id="rId18"/>
    <p:sldId id="312" r:id="rId19"/>
    <p:sldId id="313" r:id="rId20"/>
    <p:sldId id="314" r:id="rId21"/>
    <p:sldId id="315" r:id="rId22"/>
    <p:sldId id="316" r:id="rId23"/>
    <p:sldId id="317" r:id="rId24"/>
    <p:sldId id="335" r:id="rId25"/>
    <p:sldId id="336" r:id="rId26"/>
    <p:sldId id="338" r:id="rId27"/>
    <p:sldId id="339" r:id="rId28"/>
    <p:sldId id="340" r:id="rId29"/>
    <p:sldId id="341" r:id="rId30"/>
    <p:sldId id="342" r:id="rId31"/>
    <p:sldId id="343" r:id="rId32"/>
    <p:sldId id="284" r:id="rId33"/>
    <p:sldId id="285" r:id="rId34"/>
  </p:sldIdLst>
  <p:sldSz cx="9144000" cy="6858000" type="screen4x3"/>
  <p:notesSz cx="71501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E00"/>
    <a:srgbClr val="BD1CCE"/>
    <a:srgbClr val="5F5F5F"/>
    <a:srgbClr val="808080"/>
    <a:srgbClr val="080808"/>
    <a:srgbClr val="FF0000"/>
    <a:srgbClr val="0000FF"/>
    <a:srgbClr val="B2B2B2"/>
    <a:srgbClr val="00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33" autoAdjust="0"/>
    <p:restoredTop sz="85533" autoAdjust="0"/>
  </p:normalViewPr>
  <p:slideViewPr>
    <p:cSldViewPr>
      <p:cViewPr varScale="1">
        <p:scale>
          <a:sx n="92" d="100"/>
          <a:sy n="92" d="100"/>
        </p:scale>
        <p:origin x="808" y="17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1065353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BF880-7453-6942-8BD8-578097F5AD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7863"/>
            <a:ext cx="52451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AC371-8CC6-DA45-B341-BAA00A471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B3CCA-B6C1-2C44-8B62-D9D70A8ABDEB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00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5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04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1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75D176-7979-814B-A7A8-5FD689134BAE}" type="slidenum">
              <a:rPr lang="en-US"/>
              <a:pPr/>
              <a:t>5</a:t>
            </a:fld>
            <a:endParaRPr lang="en-US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97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25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ECB393-D298-3B4E-82B7-678724E7D21C}" type="slidenum">
              <a:rPr lang="en-US"/>
              <a:pPr/>
              <a:t>8</a:t>
            </a:fld>
            <a:endParaRPr lang="en-US"/>
          </a:p>
        </p:txBody>
      </p:sp>
      <p:sp>
        <p:nvSpPr>
          <p:cNvPr id="757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72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ECB393-D298-3B4E-82B7-678724E7D21C}" type="slidenum">
              <a:rPr lang="en-US"/>
              <a:pPr/>
              <a:t>9</a:t>
            </a:fld>
            <a:endParaRPr lang="en-US"/>
          </a:p>
        </p:txBody>
      </p:sp>
      <p:sp>
        <p:nvSpPr>
          <p:cNvPr id="757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74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ECB393-D298-3B4E-82B7-678724E7D21C}" type="slidenum">
              <a:rPr lang="en-US"/>
              <a:pPr/>
              <a:t>10</a:t>
            </a:fld>
            <a:endParaRPr lang="en-US"/>
          </a:p>
        </p:txBody>
      </p:sp>
      <p:sp>
        <p:nvSpPr>
          <p:cNvPr id="757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45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94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some issues we need to address?  What will dominate the size, power or our design?</a:t>
            </a:r>
          </a:p>
          <a:p>
            <a:endParaRPr lang="en-US" dirty="0"/>
          </a:p>
          <a:p>
            <a:r>
              <a:rPr lang="en-US" dirty="0"/>
              <a:t>Core.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63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9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>
          <a:xfrm>
            <a:off x="533400" y="2133600"/>
            <a:ext cx="8229600" cy="91018"/>
            <a:chOff x="381000" y="958850"/>
            <a:chExt cx="8382000" cy="91018"/>
          </a:xfrm>
        </p:grpSpPr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6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7" name="Picture 5" descr="penn_logo_no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62BF-547F-DC4B-89E8-CE6EE6995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49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48D-43C6-1347-B7C5-B96934628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366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3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4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>
          <a:xfrm>
            <a:off x="533400" y="958850"/>
            <a:ext cx="8229600" cy="91018"/>
            <a:chOff x="381000" y="958850"/>
            <a:chExt cx="8382000" cy="91018"/>
          </a:xfrm>
        </p:grpSpPr>
        <p:sp>
          <p:nvSpPr>
            <p:cNvPr id="648199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8202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648203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648206" name="Line 14"/>
          <p:cNvSpPr>
            <a:spLocks noChangeShapeType="1"/>
          </p:cNvSpPr>
          <p:nvPr/>
        </p:nvSpPr>
        <p:spPr bwMode="auto">
          <a:xfrm flipV="1">
            <a:off x="412750" y="12700"/>
            <a:ext cx="0" cy="838200"/>
          </a:xfrm>
          <a:prstGeom prst="line">
            <a:avLst/>
          </a:prstGeom>
          <a:noFill/>
          <a:ln w="63500" cap="rnd">
            <a:solidFill>
              <a:srgbClr val="B2B2B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 flipV="1">
            <a:off x="482600" y="76200"/>
            <a:ext cx="0" cy="838200"/>
          </a:xfrm>
          <a:prstGeom prst="line">
            <a:avLst/>
          </a:prstGeom>
          <a:noFill/>
          <a:ln w="63500" cap="rnd">
            <a:solidFill>
              <a:srgbClr val="00009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00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858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en-US" dirty="0"/>
              <a:t>ESE370: Circuit-Level </a:t>
            </a:r>
            <a:r>
              <a:rPr lang="en-US" sz="4000" dirty="0"/>
              <a:t>Modeling, Design, and Optimization </a:t>
            </a:r>
            <a:r>
              <a:rPr lang="en-US" dirty="0"/>
              <a:t>for Digital Systems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err="1"/>
              <a:t>Lec</a:t>
            </a:r>
            <a:r>
              <a:rPr lang="en-US" dirty="0"/>
              <a:t> 26:  November 10,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Dynamic Logic Pt 2, Memory Overview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465822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Cascaded Domino CMOS Logic Gates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BA3F399B-8ADC-FF4A-B3B7-319651DE8B6C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idx="4294967295"/>
          </p:nvPr>
        </p:nvSpPr>
        <p:spPr>
          <a:xfrm>
            <a:off x="0" y="6246813"/>
            <a:ext cx="5238750" cy="471487"/>
          </a:xfrm>
          <a:prstGeom prst="rect">
            <a:avLst/>
          </a:prstGeom>
        </p:spPr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Kenneth R. Laker, University of Pennsylvania, updated 25Mar15</a:t>
            </a: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00" y="1131831"/>
            <a:ext cx="8478720" cy="5802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925600" y="4499613"/>
            <a:ext cx="1389600" cy="3629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>
                <a:solidFill>
                  <a:srgbClr val="FF00FF"/>
                </a:solidFill>
                <a:latin typeface="Times New Roman" charset="0"/>
              </a:rPr>
              <a:t>propagating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5440" y="3606139"/>
            <a:ext cx="1002240" cy="4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654838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Domino or4 </a:t>
            </a:r>
            <a:r>
              <a:rPr lang="en-US" dirty="0">
                <a:solidFill>
                  <a:srgbClr val="FF7E00"/>
                </a:solidFill>
              </a:rPr>
              <a:t>(</a:t>
            </a:r>
            <a:r>
              <a:rPr lang="en-US" dirty="0" err="1">
                <a:solidFill>
                  <a:srgbClr val="FF7E00"/>
                </a:solidFill>
              </a:rPr>
              <a:t>Preclass</a:t>
            </a:r>
            <a:r>
              <a:rPr lang="en-US" dirty="0">
                <a:solidFill>
                  <a:srgbClr val="FF7E00"/>
                </a:solidFill>
              </a:rPr>
              <a:t> 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143000"/>
            <a:ext cx="5175955" cy="533400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11680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905000"/>
            <a:ext cx="3992880" cy="4114800"/>
          </a:xfrm>
          <a:prstGeom prst="rect">
            <a:avLst/>
          </a:prstGeom>
        </p:spPr>
      </p:pic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Domino Logic </a:t>
            </a:r>
            <a:r>
              <a:rPr lang="en-US" dirty="0">
                <a:solidFill>
                  <a:srgbClr val="FF7E00"/>
                </a:solidFill>
              </a:rPr>
              <a:t>(</a:t>
            </a:r>
            <a:r>
              <a:rPr lang="en-US" dirty="0" err="1">
                <a:solidFill>
                  <a:srgbClr val="FF7E00"/>
                </a:solidFill>
              </a:rPr>
              <a:t>Preclass</a:t>
            </a:r>
            <a:r>
              <a:rPr lang="en-US" dirty="0">
                <a:solidFill>
                  <a:srgbClr val="FF7E00"/>
                </a:solidFill>
              </a:rPr>
              <a:t> 3)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R</a:t>
            </a:r>
            <a:r>
              <a:rPr lang="en-US" baseline="-25000" dirty="0"/>
              <a:t>0</a:t>
            </a:r>
            <a:r>
              <a:rPr lang="en-US" dirty="0"/>
              <a:t>/2 input</a:t>
            </a:r>
          </a:p>
          <a:p>
            <a:endParaRPr lang="en-US" dirty="0"/>
          </a:p>
          <a:p>
            <a:r>
              <a:rPr lang="en-US" dirty="0"/>
              <a:t>Compare to CMOS cases?</a:t>
            </a:r>
          </a:p>
          <a:p>
            <a:pPr lvl="1"/>
            <a:r>
              <a:rPr lang="en-US" dirty="0"/>
              <a:t>nor4</a:t>
            </a:r>
          </a:p>
          <a:p>
            <a:pPr lvl="1"/>
            <a:r>
              <a:rPr lang="en-US" dirty="0"/>
              <a:t>or4</a:t>
            </a:r>
          </a:p>
          <a:p>
            <a:pPr lvl="1"/>
            <a:r>
              <a:rPr lang="en-US" dirty="0"/>
              <a:t>nand4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871185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OR4 </a:t>
            </a:r>
            <a:r>
              <a:rPr lang="en-US" dirty="0">
                <a:solidFill>
                  <a:srgbClr val="FF7E00"/>
                </a:solidFill>
              </a:rPr>
              <a:t>(</a:t>
            </a:r>
            <a:r>
              <a:rPr lang="en-US" dirty="0" err="1">
                <a:solidFill>
                  <a:srgbClr val="FF7E00"/>
                </a:solidFill>
              </a:rPr>
              <a:t>Preclass</a:t>
            </a:r>
            <a:r>
              <a:rPr lang="en-US" dirty="0">
                <a:solidFill>
                  <a:srgbClr val="FF7E00"/>
                </a:solidFill>
              </a:rPr>
              <a:t>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6600"/>
                </a:solidFill>
              </a:rPr>
              <a:t>Precharge</a:t>
            </a:r>
            <a:r>
              <a:rPr lang="en-US" dirty="0">
                <a:solidFill>
                  <a:srgbClr val="FF6600"/>
                </a:solidFill>
              </a:rPr>
              <a:t> time?</a:t>
            </a:r>
          </a:p>
          <a:p>
            <a:r>
              <a:rPr lang="en-US" dirty="0">
                <a:solidFill>
                  <a:srgbClr val="FF6600"/>
                </a:solidFill>
              </a:rPr>
              <a:t>Driving input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With 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 inverter</a:t>
            </a:r>
          </a:p>
          <a:p>
            <a:r>
              <a:rPr lang="en-US" dirty="0">
                <a:solidFill>
                  <a:srgbClr val="FF6600"/>
                </a:solidFill>
              </a:rPr>
              <a:t>Driving inverter?</a:t>
            </a:r>
          </a:p>
          <a:p>
            <a:r>
              <a:rPr lang="en-US" dirty="0">
                <a:solidFill>
                  <a:srgbClr val="FF6600"/>
                </a:solidFill>
              </a:rPr>
              <a:t>Self output Delay?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F44CB38-4F81-5449-B2CB-81D0A81FEA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905000"/>
            <a:ext cx="399288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0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700" y="1447800"/>
            <a:ext cx="3947354" cy="5041900"/>
          </a:xfrm>
          <a:prstGeom prst="rect">
            <a:avLst/>
          </a:prstGeom>
        </p:spPr>
      </p:pic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CMOS NOR4 </a:t>
            </a:r>
            <a:r>
              <a:rPr lang="en-US" dirty="0">
                <a:solidFill>
                  <a:srgbClr val="FF7E00"/>
                </a:solidFill>
              </a:rPr>
              <a:t>(</a:t>
            </a:r>
            <a:r>
              <a:rPr lang="en-US" dirty="0" err="1">
                <a:solidFill>
                  <a:srgbClr val="FF7E00"/>
                </a:solidFill>
              </a:rPr>
              <a:t>Preclass</a:t>
            </a:r>
            <a:r>
              <a:rPr lang="en-US" dirty="0">
                <a:solidFill>
                  <a:srgbClr val="FF7E00"/>
                </a:solidFill>
              </a:rPr>
              <a:t>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Driving input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With 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 inverter</a:t>
            </a:r>
          </a:p>
          <a:p>
            <a:r>
              <a:rPr lang="en-US" dirty="0">
                <a:solidFill>
                  <a:srgbClr val="FF6600"/>
                </a:solidFill>
              </a:rPr>
              <a:t>Self output Delay?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CB6B7F1-E5A8-094E-98D5-6515300D89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24460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Logic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Noise sensitive</a:t>
            </a:r>
          </a:p>
          <a:p>
            <a:pPr lvl="1"/>
            <a:r>
              <a:rPr lang="en-US" dirty="0"/>
              <a:t>During evaluation phase, when output is high it’s floating and therefore more susceptible to noise</a:t>
            </a:r>
          </a:p>
          <a:p>
            <a:r>
              <a:rPr lang="en-US" dirty="0"/>
              <a:t>Power</a:t>
            </a:r>
          </a:p>
          <a:p>
            <a:pPr lvl="1"/>
            <a:r>
              <a:rPr lang="en-US" dirty="0"/>
              <a:t>Eliminates static current</a:t>
            </a:r>
          </a:p>
          <a:p>
            <a:pPr lvl="1"/>
            <a:r>
              <a:rPr lang="en-US" dirty="0"/>
              <a:t>Higher activity factor—always a 0</a:t>
            </a:r>
            <a:r>
              <a:rPr lang="en-US" dirty="0">
                <a:sym typeface="Wingdings"/>
              </a:rPr>
              <a:t>1 transition, large pre-charge device dissipates extra switching power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81821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Better (lower) ratio of input capacitance to drive strength</a:t>
            </a:r>
          </a:p>
          <a:p>
            <a:r>
              <a:rPr lang="en-US" dirty="0"/>
              <a:t>Particularly good for</a:t>
            </a:r>
          </a:p>
          <a:p>
            <a:pPr lvl="1"/>
            <a:r>
              <a:rPr lang="en-US" dirty="0"/>
              <a:t>Driving large loads</a:t>
            </a:r>
          </a:p>
          <a:p>
            <a:pPr lvl="1"/>
            <a:r>
              <a:rPr lang="en-US" dirty="0"/>
              <a:t>Large </a:t>
            </a:r>
            <a:r>
              <a:rPr lang="en-US" dirty="0" err="1"/>
              <a:t>fanin</a:t>
            </a:r>
            <a:r>
              <a:rPr lang="en-US" dirty="0"/>
              <a:t> gates</a:t>
            </a:r>
          </a:p>
          <a:p>
            <a:r>
              <a:rPr lang="en-US" dirty="0"/>
              <a:t>Harder to design with</a:t>
            </a:r>
          </a:p>
          <a:p>
            <a:pPr lvl="1"/>
            <a:r>
              <a:rPr lang="en-US" dirty="0"/>
              <a:t>Timing and polarity restrictions</a:t>
            </a:r>
          </a:p>
          <a:p>
            <a:pPr lvl="1"/>
            <a:r>
              <a:rPr lang="en-US" dirty="0"/>
              <a:t>Avoiding noise</a:t>
            </a:r>
          </a:p>
          <a:p>
            <a:pPr lvl="2"/>
            <a:r>
              <a:rPr lang="en-US" dirty="0"/>
              <a:t>Especially with today’s high variation tech</a:t>
            </a:r>
          </a:p>
          <a:p>
            <a:r>
              <a:rPr lang="en-US" dirty="0"/>
              <a:t>Can consume more energy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86B8C06-FC9D-614E-80B5-F40B261511D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65801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Memory Overview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0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Semiconductor Memory Classification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57718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253288" cy="422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904170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Architecture: Core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58734" name="Picture 1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2" t="39528"/>
          <a:stretch>
            <a:fillRect/>
          </a:stretch>
        </p:blipFill>
        <p:spPr bwMode="auto">
          <a:xfrm>
            <a:off x="1050030" y="1219200"/>
            <a:ext cx="7043940" cy="4823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4648200" y="1219200"/>
            <a:ext cx="4191000" cy="4953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8328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(Clocked) Logic</a:t>
            </a:r>
          </a:p>
          <a:p>
            <a:pPr lvl="1"/>
            <a:r>
              <a:rPr lang="en-US" dirty="0"/>
              <a:t>Domino Logic</a:t>
            </a:r>
          </a:p>
          <a:p>
            <a:pPr lvl="1"/>
            <a:r>
              <a:rPr lang="en-US" dirty="0"/>
              <a:t>Compare CMOS</a:t>
            </a:r>
          </a:p>
          <a:p>
            <a:r>
              <a:rPr lang="en-US" dirty="0"/>
              <a:t>Memory Overview</a:t>
            </a:r>
          </a:p>
          <a:p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E436E54-F683-F84B-8E04-BE7044A45F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376312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Architecture: Decoders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id="{568F631F-079E-3446-8AC4-1CF0CF60B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2" t="39528"/>
          <a:stretch>
            <a:fillRect/>
          </a:stretch>
        </p:blipFill>
        <p:spPr bwMode="auto">
          <a:xfrm>
            <a:off x="1050030" y="1219200"/>
            <a:ext cx="7043940" cy="4823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773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Array-Structured Memory Architecture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597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82" t="17790"/>
          <a:stretch>
            <a:fillRect/>
          </a:stretch>
        </p:blipFill>
        <p:spPr bwMode="auto">
          <a:xfrm>
            <a:off x="1752600" y="1447800"/>
            <a:ext cx="6172200" cy="461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18489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Latches/Register – Can Store a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register from pair of latches</a:t>
            </a:r>
          </a:p>
          <a:p>
            <a:r>
              <a:rPr lang="en-US" dirty="0">
                <a:sym typeface="Wingdings" charset="2"/>
              </a:rPr>
              <a:t>Control with non-overlapping clocks</a:t>
            </a:r>
          </a:p>
          <a:p>
            <a:endParaRPr lang="en-US" dirty="0">
              <a:sym typeface="Wingdings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B7A578-F389-6648-92B8-ED48643835A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810000"/>
            <a:ext cx="3657600" cy="2520677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57200" y="2819400"/>
            <a:ext cx="4180210" cy="2768600"/>
            <a:chOff x="506090" y="3733800"/>
            <a:chExt cx="4180210" cy="2768600"/>
          </a:xfrm>
        </p:grpSpPr>
        <p:pic>
          <p:nvPicPr>
            <p:cNvPr id="7" name="Picture 6" descr="screen-capture-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4191000"/>
              <a:ext cx="3924300" cy="2311400"/>
            </a:xfrm>
            <a:prstGeom prst="rect">
              <a:avLst/>
            </a:prstGeom>
          </p:spPr>
        </p:pic>
        <p:pic>
          <p:nvPicPr>
            <p:cNvPr id="14" name="Picture 13" descr="screen-capture-1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291"/>
            <a:stretch/>
          </p:blipFill>
          <p:spPr>
            <a:xfrm flipV="1">
              <a:off x="762000" y="3733800"/>
              <a:ext cx="3924300" cy="64047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 bwMode="auto">
            <a:xfrm>
              <a:off x="506090" y="3810000"/>
              <a:ext cx="685800" cy="9144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charset="0"/>
                <a:ea typeface="ＭＳ Ｐゴシック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r="90836" b="65630"/>
            <a:stretch/>
          </p:blipFill>
          <p:spPr>
            <a:xfrm>
              <a:off x="838200" y="3810000"/>
              <a:ext cx="371256" cy="45063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t="61279" r="92575" b="7478"/>
            <a:stretch/>
          </p:blipFill>
          <p:spPr>
            <a:xfrm>
              <a:off x="838200" y="4419600"/>
              <a:ext cx="300789" cy="409637"/>
            </a:xfrm>
            <a:prstGeom prst="rect">
              <a:avLst/>
            </a:prstGeom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2438400"/>
            <a:ext cx="3580401" cy="115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51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ROM Memories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49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NOR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5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311900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961132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NOR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5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311900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3581400" y="1371600"/>
            <a:ext cx="914400" cy="4953000"/>
          </a:xfrm>
          <a:prstGeom prst="ellipse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094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NOR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5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311900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62400" y="2590800"/>
            <a:ext cx="436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2590800"/>
            <a:ext cx="436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2590800"/>
            <a:ext cx="436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0" y="2590800"/>
            <a:ext cx="436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163746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NOR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5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311900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971800" y="2590800"/>
            <a:ext cx="3027488" cy="646331"/>
            <a:chOff x="2971800" y="2590800"/>
            <a:chExt cx="3027488" cy="646331"/>
          </a:xfrm>
        </p:grpSpPr>
        <p:sp>
          <p:nvSpPr>
            <p:cNvPr id="2" name="TextBox 1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71800" y="3316069"/>
            <a:ext cx="3027488" cy="646331"/>
            <a:chOff x="2971800" y="2590800"/>
            <a:chExt cx="3027488" cy="646331"/>
          </a:xfrm>
        </p:grpSpPr>
        <p:sp>
          <p:nvSpPr>
            <p:cNvPr id="10" name="TextBox 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92312" y="4114800"/>
            <a:ext cx="3027488" cy="646331"/>
            <a:chOff x="2971800" y="2590800"/>
            <a:chExt cx="3027488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992312" y="4840069"/>
            <a:ext cx="3027488" cy="646331"/>
            <a:chOff x="2971800" y="2590800"/>
            <a:chExt cx="3027488" cy="646331"/>
          </a:xfrm>
        </p:grpSpPr>
        <p:sp>
          <p:nvSpPr>
            <p:cNvPr id="20" name="TextBox 1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645639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NAND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590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78650" cy="467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7761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NAND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590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78650" cy="467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220912" y="2554069"/>
            <a:ext cx="3027488" cy="646331"/>
            <a:chOff x="2971800" y="2590800"/>
            <a:chExt cx="3027488" cy="646331"/>
          </a:xfrm>
        </p:grpSpPr>
        <p:sp>
          <p:nvSpPr>
            <p:cNvPr id="5" name="TextBox 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39426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Dynamic Logic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658839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NAND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590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78650" cy="467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200400" y="3200400"/>
            <a:ext cx="3027488" cy="646331"/>
            <a:chOff x="2971800" y="2590800"/>
            <a:chExt cx="3027488" cy="646331"/>
          </a:xfrm>
        </p:grpSpPr>
        <p:sp>
          <p:nvSpPr>
            <p:cNvPr id="10" name="TextBox 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124200" y="3962400"/>
            <a:ext cx="3027488" cy="646331"/>
            <a:chOff x="2971800" y="2590800"/>
            <a:chExt cx="3027488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124200" y="4687669"/>
            <a:ext cx="3027488" cy="646331"/>
            <a:chOff x="2971800" y="2590800"/>
            <a:chExt cx="3027488" cy="646331"/>
          </a:xfrm>
        </p:grpSpPr>
        <p:sp>
          <p:nvSpPr>
            <p:cNvPr id="20" name="TextBox 1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20912" y="2554069"/>
            <a:ext cx="3027488" cy="646331"/>
            <a:chOff x="2971800" y="2590800"/>
            <a:chExt cx="3027488" cy="646331"/>
          </a:xfrm>
        </p:grpSpPr>
        <p:sp>
          <p:nvSpPr>
            <p:cNvPr id="25" name="TextBox 2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82620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Array-Structured Memory Architecture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597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82" t="17790"/>
          <a:stretch>
            <a:fillRect/>
          </a:stretch>
        </p:blipFill>
        <p:spPr bwMode="auto">
          <a:xfrm>
            <a:off x="1752600" y="1447800"/>
            <a:ext cx="6172200" cy="461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286773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</a:t>
            </a:r>
          </a:p>
        </p:txBody>
      </p:sp>
      <p:sp>
        <p:nvSpPr>
          <p:cNvPr id="4096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Dynamic/clocked logic</a:t>
            </a:r>
          </a:p>
          <a:p>
            <a:pPr lvl="1"/>
            <a:r>
              <a:rPr lang="en-US" dirty="0"/>
              <a:t>Only build/drive one pulldown network</a:t>
            </a:r>
          </a:p>
          <a:p>
            <a:pPr lvl="2"/>
            <a:r>
              <a:rPr lang="en-US" dirty="0"/>
              <a:t>Domino Logic</a:t>
            </a:r>
          </a:p>
          <a:p>
            <a:pPr lvl="1"/>
            <a:r>
              <a:rPr lang="en-US" dirty="0"/>
              <a:t>Fast transition propagation</a:t>
            </a:r>
          </a:p>
          <a:p>
            <a:pPr lvl="1"/>
            <a:r>
              <a:rPr lang="en-US" dirty="0"/>
              <a:t>Spend delay (capacitance) on pullup of critical path of logic</a:t>
            </a:r>
          </a:p>
          <a:p>
            <a:pPr lvl="1"/>
            <a:r>
              <a:rPr lang="en-US" dirty="0"/>
              <a:t>More complicated design, power dissipation</a:t>
            </a:r>
          </a:p>
          <a:p>
            <a:pPr lvl="2"/>
            <a:r>
              <a:rPr lang="en-US" dirty="0"/>
              <a:t>Reserve for when most needed</a:t>
            </a:r>
          </a:p>
          <a:p>
            <a:r>
              <a:rPr lang="en-US" dirty="0"/>
              <a:t>Memory for compact state storage</a:t>
            </a:r>
          </a:p>
          <a:p>
            <a:pPr lvl="1"/>
            <a:r>
              <a:rPr lang="en-US" dirty="0"/>
              <a:t>Minimize area per bit </a:t>
            </a:r>
            <a:r>
              <a:rPr lang="en-US" dirty="0">
                <a:sym typeface="Wingdings" charset="2"/>
              </a:rPr>
              <a:t> maximize density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981F957-BE6B-8546-A553-0DD48923B74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009819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6</a:t>
            </a:r>
          </a:p>
          <a:p>
            <a:pPr lvl="1"/>
            <a:r>
              <a:rPr lang="en-US" dirty="0"/>
              <a:t>Due </a:t>
            </a:r>
            <a:r>
              <a:rPr lang="en-US" dirty="0">
                <a:solidFill>
                  <a:srgbClr val="FF0000"/>
                </a:solidFill>
              </a:rPr>
              <a:t>Friday 11/12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3FEC61A-7841-2B47-8F34-53F2474B34C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61228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clock to disable </a:t>
            </a:r>
            <a:r>
              <a:rPr lang="en-US" dirty="0" err="1"/>
              <a:t>pullup</a:t>
            </a:r>
            <a:r>
              <a:rPr lang="en-US" dirty="0"/>
              <a:t> network during logic evaluation</a:t>
            </a:r>
          </a:p>
          <a:p>
            <a:r>
              <a:rPr lang="en-US" dirty="0"/>
              <a:t>Define two phases</a:t>
            </a:r>
          </a:p>
          <a:p>
            <a:pPr lvl="1"/>
            <a:r>
              <a:rPr lang="en-US" dirty="0"/>
              <a:t>Pre-charge</a:t>
            </a:r>
          </a:p>
          <a:p>
            <a:pPr lvl="2"/>
            <a:r>
              <a:rPr lang="en-US" dirty="0"/>
              <a:t>Output pre-charged</a:t>
            </a:r>
          </a:p>
          <a:p>
            <a:pPr lvl="1"/>
            <a:r>
              <a:rPr lang="en-US" dirty="0"/>
              <a:t>Evaluation</a:t>
            </a:r>
          </a:p>
          <a:p>
            <a:pPr lvl="2"/>
            <a:r>
              <a:rPr lang="en-US" dirty="0" err="1"/>
              <a:t>Pulldown</a:t>
            </a:r>
            <a:r>
              <a:rPr lang="en-US" dirty="0"/>
              <a:t> network evaluates</a:t>
            </a:r>
          </a:p>
          <a:p>
            <a:pPr marL="914400" lvl="2" indent="0">
              <a:buNone/>
            </a:pPr>
            <a:r>
              <a:rPr lang="en-US" dirty="0"/>
              <a:t>    gate logic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676400"/>
            <a:ext cx="399097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44781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Cascaded Dynamic Logic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79A36667-8850-4844-A190-8013546EE994}" type="slidenum">
              <a:rPr lang="en-US"/>
              <a:pPr/>
              <a:t>5</a:t>
            </a:fld>
            <a:endParaRPr 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490"/>
          <a:stretch/>
        </p:blipFill>
        <p:spPr bwMode="auto">
          <a:xfrm>
            <a:off x="1295400" y="1086420"/>
            <a:ext cx="7010400" cy="28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1600200" y="3886200"/>
            <a:ext cx="457200" cy="381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81"/>
          <a:stretch/>
        </p:blipFill>
        <p:spPr bwMode="auto">
          <a:xfrm>
            <a:off x="1371600" y="3962400"/>
            <a:ext cx="6986760" cy="256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2209800" y="3962400"/>
            <a:ext cx="5562600" cy="152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611263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Domino Logic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295400"/>
            <a:ext cx="5672137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26130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886200"/>
            <a:ext cx="5049838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transition</a:t>
            </a:r>
          </a:p>
          <a:p>
            <a:pPr lvl="1"/>
            <a:r>
              <a:rPr lang="en-US" dirty="0"/>
              <a:t>Once transitioned, it is done </a:t>
            </a:r>
            <a:r>
              <a:rPr lang="en-US" dirty="0">
                <a:sym typeface="Wingdings" charset="2"/>
              </a:rPr>
              <a:t> like domino falling</a:t>
            </a:r>
            <a:endParaRPr lang="en-US" dirty="0"/>
          </a:p>
          <a:p>
            <a:r>
              <a:rPr lang="en-US" dirty="0"/>
              <a:t>All inputs at 0 during </a:t>
            </a:r>
            <a:r>
              <a:rPr lang="en-US" dirty="0" err="1"/>
              <a:t>precharge</a:t>
            </a:r>
            <a:endParaRPr lang="en-US" dirty="0"/>
          </a:p>
          <a:p>
            <a:pPr lvl="1"/>
            <a:r>
              <a:rPr lang="en-US" dirty="0"/>
              <a:t>“Outputs” pre-charged to 1 then inverted to 0</a:t>
            </a:r>
          </a:p>
          <a:p>
            <a:r>
              <a:rPr lang="en-US" dirty="0"/>
              <a:t>Non-inverting gates fundamental gate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F81DDBA-7644-8E4E-8608-9D8F644EFF7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11069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Cascaded Domino CMOS Logic Gates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BA3F399B-8ADC-FF4A-B3B7-319651DE8B6C}" type="slidenum">
              <a:rPr lang="en-US"/>
              <a:pPr/>
              <a:t>8</a:t>
            </a:fld>
            <a:endParaRPr lang="en-U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66"/>
          <a:stretch/>
        </p:blipFill>
        <p:spPr bwMode="auto">
          <a:xfrm>
            <a:off x="266400" y="1131832"/>
            <a:ext cx="8478720" cy="292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909761" y="4232605"/>
            <a:ext cx="1352160" cy="250586"/>
          </a:xfrm>
          <a:prstGeom prst="roundRect">
            <a:avLst>
              <a:gd name="adj" fmla="val 574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5440" y="3606139"/>
            <a:ext cx="1002240" cy="4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770557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Cascaded Domino CMOS Logic Gates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BA3F399B-8ADC-FF4A-B3B7-319651DE8B6C}" type="slidenum">
              <a:rPr lang="en-US"/>
              <a:pPr/>
              <a:t>9</a:t>
            </a:fld>
            <a:endParaRPr lang="en-U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00" y="1131831"/>
            <a:ext cx="8478720" cy="5802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925600" y="4499613"/>
            <a:ext cx="1389600" cy="3629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>
                <a:solidFill>
                  <a:srgbClr val="FF00FF"/>
                </a:solidFill>
                <a:latin typeface="Times New Roman" charset="0"/>
              </a:rPr>
              <a:t>propagating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5440" y="3606139"/>
            <a:ext cx="1002240" cy="4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267200" y="4038600"/>
            <a:ext cx="3962400" cy="2590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89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nn">
  <a:themeElements>
    <a:clrScheme name="Blank Presentat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Penn.potx</Template>
  <TotalTime>21664</TotalTime>
  <Words>727</Words>
  <Application>Microsoft Macintosh PowerPoint</Application>
  <PresentationFormat>On-screen Show (4:3)</PresentationFormat>
  <Paragraphs>216</Paragraphs>
  <Slides>33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Garamond</vt:lpstr>
      <vt:lpstr>Tahoma</vt:lpstr>
      <vt:lpstr>Times New Roman</vt:lpstr>
      <vt:lpstr>Wingdings</vt:lpstr>
      <vt:lpstr>Penn</vt:lpstr>
      <vt:lpstr>PowerPoint Presentation</vt:lpstr>
      <vt:lpstr>Today</vt:lpstr>
      <vt:lpstr>Dynamic Logic</vt:lpstr>
      <vt:lpstr>Idea</vt:lpstr>
      <vt:lpstr>Cascaded Dynamic Logic</vt:lpstr>
      <vt:lpstr>Domino Logic</vt:lpstr>
      <vt:lpstr>Requirements</vt:lpstr>
      <vt:lpstr>   Cascaded Domino CMOS Logic Gates</vt:lpstr>
      <vt:lpstr>   Cascaded Domino CMOS Logic Gates</vt:lpstr>
      <vt:lpstr>   Cascaded Domino CMOS Logic Gates</vt:lpstr>
      <vt:lpstr>Domino or4 (Preclass 3)</vt:lpstr>
      <vt:lpstr>Domino Logic (Preclass 3)</vt:lpstr>
      <vt:lpstr>Dynamic OR4 (Preclass 3)</vt:lpstr>
      <vt:lpstr>CMOS NOR4 (Preclass 3)</vt:lpstr>
      <vt:lpstr>Dynamic Logic Issues</vt:lpstr>
      <vt:lpstr>Observe</vt:lpstr>
      <vt:lpstr> Memory Overview</vt:lpstr>
      <vt:lpstr>Semiconductor Memory Classification</vt:lpstr>
      <vt:lpstr>Memory Architecture: Core</vt:lpstr>
      <vt:lpstr>Memory Architecture: Decoders</vt:lpstr>
      <vt:lpstr>Array-Structured Memory Architecture</vt:lpstr>
      <vt:lpstr>Latches/Register – Can Store a State</vt:lpstr>
      <vt:lpstr>ROM Memories</vt:lpstr>
      <vt:lpstr>MOS NOR ROM</vt:lpstr>
      <vt:lpstr>MOS NOR ROM</vt:lpstr>
      <vt:lpstr>MOS NOR ROM</vt:lpstr>
      <vt:lpstr>MOS NOR ROM</vt:lpstr>
      <vt:lpstr>MOS NAND ROM</vt:lpstr>
      <vt:lpstr>MOS NAND ROM</vt:lpstr>
      <vt:lpstr>MOS NAND ROM</vt:lpstr>
      <vt:lpstr>Array-Structured Memory Architecture</vt:lpstr>
      <vt:lpstr>Idea</vt:lpstr>
      <vt:lpstr>Admin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Stojanovic</dc:creator>
  <cp:lastModifiedBy>Khanna, Tania</cp:lastModifiedBy>
  <cp:revision>2089</cp:revision>
  <cp:lastPrinted>2020-11-11T17:57:52Z</cp:lastPrinted>
  <dcterms:created xsi:type="dcterms:W3CDTF">2001-05-14T03:33:13Z</dcterms:created>
  <dcterms:modified xsi:type="dcterms:W3CDTF">2021-11-09T15:58:26Z</dcterms:modified>
</cp:coreProperties>
</file>