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54"/>
  </p:notesMasterIdLst>
  <p:handoutMasterIdLst>
    <p:handoutMasterId r:id="rId55"/>
  </p:handoutMasterIdLst>
  <p:sldIdLst>
    <p:sldId id="360" r:id="rId2"/>
    <p:sldId id="258" r:id="rId3"/>
    <p:sldId id="431" r:id="rId4"/>
    <p:sldId id="422" r:id="rId5"/>
    <p:sldId id="423" r:id="rId6"/>
    <p:sldId id="427" r:id="rId7"/>
    <p:sldId id="428" r:id="rId8"/>
    <p:sldId id="429" r:id="rId9"/>
    <p:sldId id="430" r:id="rId10"/>
    <p:sldId id="432" r:id="rId11"/>
    <p:sldId id="453" r:id="rId12"/>
    <p:sldId id="434" r:id="rId13"/>
    <p:sldId id="435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47" r:id="rId24"/>
    <p:sldId id="448" r:id="rId25"/>
    <p:sldId id="454" r:id="rId26"/>
    <p:sldId id="455" r:id="rId27"/>
    <p:sldId id="449" r:id="rId28"/>
    <p:sldId id="450" r:id="rId29"/>
    <p:sldId id="451" r:id="rId30"/>
    <p:sldId id="465" r:id="rId31"/>
    <p:sldId id="383" r:id="rId32"/>
    <p:sldId id="456" r:id="rId33"/>
    <p:sldId id="466" r:id="rId34"/>
    <p:sldId id="457" r:id="rId35"/>
    <p:sldId id="385" r:id="rId36"/>
    <p:sldId id="386" r:id="rId37"/>
    <p:sldId id="387" r:id="rId38"/>
    <p:sldId id="388" r:id="rId39"/>
    <p:sldId id="389" r:id="rId40"/>
    <p:sldId id="458" r:id="rId41"/>
    <p:sldId id="390" r:id="rId42"/>
    <p:sldId id="391" r:id="rId43"/>
    <p:sldId id="392" r:id="rId44"/>
    <p:sldId id="407" r:id="rId45"/>
    <p:sldId id="408" r:id="rId46"/>
    <p:sldId id="409" r:id="rId47"/>
    <p:sldId id="463" r:id="rId48"/>
    <p:sldId id="411" r:id="rId49"/>
    <p:sldId id="412" r:id="rId50"/>
    <p:sldId id="413" r:id="rId51"/>
    <p:sldId id="290" r:id="rId52"/>
    <p:sldId id="291" r:id="rId53"/>
  </p:sldIdLst>
  <p:sldSz cx="9144000" cy="6858000" type="screen4x3"/>
  <p:notesSz cx="71501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1"/>
    <a:srgbClr val="0000FF"/>
    <a:srgbClr val="F9F9F9"/>
    <a:srgbClr val="5F5F5F"/>
    <a:srgbClr val="808080"/>
    <a:srgbClr val="080808"/>
    <a:srgbClr val="FF0000"/>
    <a:srgbClr val="B2B2B2"/>
    <a:srgbClr val="00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302" autoAdjust="0"/>
  </p:normalViewPr>
  <p:slideViewPr>
    <p:cSldViewPr>
      <p:cViewPr varScale="1">
        <p:scale>
          <a:sx n="97" d="100"/>
          <a:sy n="97" d="100"/>
        </p:scale>
        <p:origin x="880" y="20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1065353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BF880-7453-6942-8BD8-578097F5AD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7863"/>
            <a:ext cx="52451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AC371-8CC6-DA45-B341-BAA00A471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B3CCA-B6C1-2C44-8B62-D9D70A8ABDEB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-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7FA1-3C64-2B42-9965-A6F1C03F6831}" type="slidenum">
              <a:rPr lang="en-US"/>
              <a:pPr/>
              <a:t>17</a:t>
            </a:fld>
            <a:endParaRPr lang="en-US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7FA1-3C64-2B42-9965-A6F1C03F6831}" type="slidenum">
              <a:rPr lang="en-US"/>
              <a:pPr/>
              <a:t>18</a:t>
            </a:fld>
            <a:endParaRPr lang="en-US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077DD-0ED7-F846-9897-9AE41A80304B}" type="slidenum">
              <a:rPr lang="en-US"/>
              <a:pPr/>
              <a:t>19</a:t>
            </a:fld>
            <a:endParaRPr lang="en-US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317B6-EE77-B14D-851A-00DA5A4227EE}" type="slidenum">
              <a:rPr lang="en-US"/>
              <a:pPr/>
              <a:t>24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317B6-EE77-B14D-851A-00DA5A4227EE}" type="slidenum">
              <a:rPr lang="en-US"/>
              <a:pPr/>
              <a:t>25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B06D4-564E-8148-99F7-5F241B7CE795}" type="slidenum">
              <a:rPr lang="en-US"/>
              <a:pPr/>
              <a:t>26</a:t>
            </a:fld>
            <a:endParaRPr lang="en-US"/>
          </a:p>
        </p:txBody>
      </p:sp>
      <p:sp>
        <p:nvSpPr>
          <p:cNvPr id="68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A305F-E2D3-4E47-B5FA-457D0D3B9882}" type="slidenum">
              <a:rPr lang="en-US"/>
              <a:pPr/>
              <a:t>27</a:t>
            </a:fld>
            <a:endParaRPr 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41071-668E-724F-9426-8DDE24E238D8}" type="slidenum">
              <a:rPr lang="en-US"/>
              <a:pPr/>
              <a:t>28</a:t>
            </a:fld>
            <a:endParaRPr lang="en-US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41071-668E-724F-9426-8DDE24E238D8}" type="slidenum">
              <a:rPr lang="en-US"/>
              <a:pPr/>
              <a:t>29</a:t>
            </a:fld>
            <a:endParaRPr lang="en-US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41071-668E-724F-9426-8DDE24E238D8}" type="slidenum">
              <a:rPr lang="en-US"/>
              <a:pPr/>
              <a:t>30</a:t>
            </a:fld>
            <a:endParaRPr lang="en-US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76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00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88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872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32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64E65-470B-6F43-928A-218B9DA46DA7}" type="slidenum">
              <a:rPr lang="en-US"/>
              <a:pPr/>
              <a:t>35</a:t>
            </a:fld>
            <a:endParaRPr lang="en-US"/>
          </a:p>
        </p:txBody>
      </p:sp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861CB-8488-0845-8C00-5FFE0C6D3B27}" type="slidenum">
              <a:rPr lang="en-US"/>
              <a:pPr/>
              <a:t>36</a:t>
            </a:fld>
            <a:endParaRPr lang="en-US"/>
          </a:p>
        </p:txBody>
      </p:sp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08A96-C12C-A34E-A32E-6959F8ACB861}" type="slidenum">
              <a:rPr lang="en-US"/>
              <a:pPr/>
              <a:t>37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62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64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64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258DC9-B887-F840-A445-1463FD579991}" type="slidenum">
              <a:rPr lang="en-US"/>
              <a:pPr/>
              <a:t>41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Active 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486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258DC9-B887-F840-A445-1463FD579991}" type="slidenum">
              <a:rPr lang="en-US"/>
              <a:pPr/>
              <a:t>42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E5DCB-1B13-DA43-9641-42EF99A5E77C}" type="slidenum">
              <a:rPr lang="en-US"/>
              <a:pPr/>
              <a:t>44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42ABB-340D-2541-8D23-BAA4C7AC67AC}" type="slidenum">
              <a:rPr lang="en-US"/>
              <a:pPr/>
              <a:t>45</a:t>
            </a:fld>
            <a:endParaRPr lang="en-US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18E03-D62B-5C4F-AD86-7A399F25EF1D}" type="slidenum">
              <a:rPr lang="en-US"/>
              <a:pPr/>
              <a:t>46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D62F6-E258-C64C-912C-060A86EC188C}" type="slidenum">
              <a:rPr lang="en-US"/>
              <a:pPr/>
              <a:t>47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965FA-5964-A64D-9578-97CF4406B722}" type="slidenum">
              <a:rPr lang="en-US"/>
              <a:pPr/>
              <a:t>48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2AFD04-3C13-2C43-A25D-47028EEAF921}" type="slidenum">
              <a:rPr lang="en-US"/>
              <a:pPr/>
              <a:t>49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86B93-C82D-104A-894D-70E6B6FF9456}" type="slidenum">
              <a:rPr lang="en-US"/>
              <a:pPr/>
              <a:t>50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19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19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317B6-EE77-B14D-851A-00DA5A4227EE}" type="slidenum">
              <a:rPr lang="en-US"/>
              <a:pPr/>
              <a:t>12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317B6-EE77-B14D-851A-00DA5A4227EE}" type="slidenum">
              <a:rPr lang="en-US"/>
              <a:pPr/>
              <a:t>13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317B6-EE77-B14D-851A-00DA5A4227EE}" type="slidenum">
              <a:rPr lang="en-US"/>
              <a:pPr/>
              <a:t>15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90C58-627E-464D-983A-C61FD300BB1E}" type="slidenum">
              <a:rPr lang="en-US"/>
              <a:pPr/>
              <a:t>16</a:t>
            </a:fld>
            <a:endParaRPr lang="en-US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>
          <a:xfrm>
            <a:off x="533400" y="2133600"/>
            <a:ext cx="8229600" cy="91018"/>
            <a:chOff x="381000" y="958850"/>
            <a:chExt cx="8382000" cy="91018"/>
          </a:xfrm>
        </p:grpSpPr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6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7" name="Picture 5" descr="penn_logo_no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62BF-547F-DC4B-89E8-CE6EE6995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49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48D-43C6-1347-B7C5-B96934628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366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3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4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>
          <a:xfrm>
            <a:off x="533400" y="958850"/>
            <a:ext cx="8229600" cy="91018"/>
            <a:chOff x="381000" y="958850"/>
            <a:chExt cx="8382000" cy="91018"/>
          </a:xfrm>
        </p:grpSpPr>
        <p:sp>
          <p:nvSpPr>
            <p:cNvPr id="648199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8202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648203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648206" name="Line 14"/>
          <p:cNvSpPr>
            <a:spLocks noChangeShapeType="1"/>
          </p:cNvSpPr>
          <p:nvPr/>
        </p:nvSpPr>
        <p:spPr bwMode="auto">
          <a:xfrm flipV="1">
            <a:off x="412750" y="12700"/>
            <a:ext cx="0" cy="838200"/>
          </a:xfrm>
          <a:prstGeom prst="line">
            <a:avLst/>
          </a:prstGeom>
          <a:noFill/>
          <a:ln w="63500" cap="rnd">
            <a:solidFill>
              <a:srgbClr val="B2B2B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 flipV="1">
            <a:off x="482600" y="76200"/>
            <a:ext cx="0" cy="838200"/>
          </a:xfrm>
          <a:prstGeom prst="line">
            <a:avLst/>
          </a:prstGeom>
          <a:noFill/>
          <a:ln w="63500" cap="rnd">
            <a:solidFill>
              <a:srgbClr val="00009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00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1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1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1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microsoft.com/office/2007/relationships/hdphoto" Target="../media/hdphoto4.wdp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8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9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0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1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858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en-US" dirty="0"/>
              <a:t>ESE370: Circuit-Level </a:t>
            </a:r>
            <a:r>
              <a:rPr lang="en-US" sz="4000" dirty="0"/>
              <a:t>Modeling, Design, and Optimization </a:t>
            </a:r>
            <a:r>
              <a:rPr lang="en-US" dirty="0"/>
              <a:t>for Digital Systems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err="1"/>
              <a:t>Lec</a:t>
            </a:r>
            <a:r>
              <a:rPr lang="en-US" dirty="0"/>
              <a:t> 27:  November 12,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Memory Periphery, Serial Access Memories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765933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Memory Periphery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398832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Periphery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Decoders</a:t>
            </a:r>
          </a:p>
          <a:p>
            <a:r>
              <a:rPr lang="en-US" dirty="0"/>
              <a:t>Column Circuitry </a:t>
            </a:r>
          </a:p>
          <a:p>
            <a:pPr lvl="1"/>
            <a:r>
              <a:rPr lang="en-US" dirty="0"/>
              <a:t>Bit-line Conditioning</a:t>
            </a:r>
          </a:p>
          <a:p>
            <a:pPr lvl="1"/>
            <a:r>
              <a:rPr lang="en-US" dirty="0"/>
              <a:t>Sense Amplifiers</a:t>
            </a:r>
          </a:p>
          <a:p>
            <a:pPr lvl="1"/>
            <a:r>
              <a:rPr lang="en-US" dirty="0" err="1"/>
              <a:t>Input/Output</a:t>
            </a:r>
            <a:r>
              <a:rPr lang="en-US" dirty="0"/>
              <a:t> Buffers</a:t>
            </a:r>
          </a:p>
          <a:p>
            <a:r>
              <a:rPr lang="en-US" dirty="0"/>
              <a:t>Control/Timing Circuitry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248054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Architecture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5410200" cy="50292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i="1" dirty="0"/>
              <a:t>words</a:t>
            </a:r>
            <a:r>
              <a:rPr lang="en-US" dirty="0"/>
              <a:t> of 2</a:t>
            </a:r>
            <a:r>
              <a:rPr lang="en-US" baseline="30000" dirty="0"/>
              <a:t>m</a:t>
            </a:r>
            <a:r>
              <a:rPr lang="en-US" dirty="0"/>
              <a:t> </a:t>
            </a:r>
            <a:r>
              <a:rPr lang="en-US" i="1" dirty="0"/>
              <a:t>bits</a:t>
            </a:r>
            <a:r>
              <a:rPr lang="en-US" dirty="0"/>
              <a:t> each</a:t>
            </a:r>
            <a:endParaRPr lang="en-US" i="1" dirty="0"/>
          </a:p>
          <a:p>
            <a:r>
              <a:rPr lang="en-US" dirty="0"/>
              <a:t>Good regularity – easy to design</a:t>
            </a:r>
          </a:p>
          <a:p>
            <a:r>
              <a:rPr lang="en-US" dirty="0"/>
              <a:t>Very high density if good cells are used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DFD7EC1-36BC-684C-A8A2-EEB41633C552}" type="slidenum">
              <a:rPr lang="en-US"/>
              <a:pPr/>
              <a:t>12</a:t>
            </a:fld>
            <a:endParaRPr lang="en-US"/>
          </a:p>
        </p:txBody>
      </p:sp>
      <p:pic>
        <p:nvPicPr>
          <p:cNvPr id="64512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89"/>
          <a:stretch/>
        </p:blipFill>
        <p:spPr bwMode="auto">
          <a:xfrm>
            <a:off x="6096000" y="1295400"/>
            <a:ext cx="2362200" cy="517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</p:spTree>
    <p:extLst>
      <p:ext uri="{BB962C8B-B14F-4D97-AF65-F5344CB8AC3E}">
        <p14:creationId xmlns:p14="http://schemas.microsoft.com/office/powerpoint/2010/main" val="408748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Architecture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5410200" cy="50292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i="1" dirty="0"/>
              <a:t>words</a:t>
            </a:r>
            <a:r>
              <a:rPr lang="en-US" dirty="0"/>
              <a:t> of 2</a:t>
            </a:r>
            <a:r>
              <a:rPr lang="en-US" baseline="30000" dirty="0"/>
              <a:t>m</a:t>
            </a:r>
            <a:r>
              <a:rPr lang="en-US" dirty="0"/>
              <a:t> </a:t>
            </a:r>
            <a:r>
              <a:rPr lang="en-US" i="1" dirty="0"/>
              <a:t>bits</a:t>
            </a:r>
            <a:r>
              <a:rPr lang="en-US" dirty="0"/>
              <a:t> each</a:t>
            </a:r>
            <a:endParaRPr lang="en-US" i="1" dirty="0"/>
          </a:p>
          <a:p>
            <a:r>
              <a:rPr lang="en-US" dirty="0"/>
              <a:t>Good regularity – easy to design</a:t>
            </a:r>
          </a:p>
          <a:p>
            <a:r>
              <a:rPr lang="en-US" dirty="0"/>
              <a:t>Very high density if good cells are used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DFD7EC1-36BC-684C-A8A2-EEB41633C552}" type="slidenum">
              <a:rPr lang="en-US"/>
              <a:pPr/>
              <a:t>13</a:t>
            </a:fld>
            <a:endParaRPr lang="en-US"/>
          </a:p>
        </p:txBody>
      </p:sp>
      <p:pic>
        <p:nvPicPr>
          <p:cNvPr id="64512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89"/>
          <a:stretch/>
        </p:blipFill>
        <p:spPr bwMode="auto">
          <a:xfrm>
            <a:off x="6096000" y="1295400"/>
            <a:ext cx="2362200" cy="517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6324600" y="1143000"/>
            <a:ext cx="16002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324600" y="5562600"/>
            <a:ext cx="16002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096000" y="1295400"/>
            <a:ext cx="533400" cy="419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77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Decoders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62585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Architecture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5410200" cy="50292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i="1" dirty="0"/>
              <a:t>words</a:t>
            </a:r>
            <a:r>
              <a:rPr lang="en-US" dirty="0"/>
              <a:t> of 2</a:t>
            </a:r>
            <a:r>
              <a:rPr lang="en-US" baseline="30000" dirty="0"/>
              <a:t>m</a:t>
            </a:r>
            <a:r>
              <a:rPr lang="en-US" dirty="0"/>
              <a:t> </a:t>
            </a:r>
            <a:r>
              <a:rPr lang="en-US" i="1" dirty="0"/>
              <a:t>bits</a:t>
            </a:r>
            <a:r>
              <a:rPr lang="en-US" dirty="0"/>
              <a:t> each</a:t>
            </a:r>
            <a:endParaRPr lang="en-US" i="1" dirty="0"/>
          </a:p>
          <a:p>
            <a:r>
              <a:rPr lang="en-US" dirty="0"/>
              <a:t>Good regularity – easy to design</a:t>
            </a:r>
          </a:p>
          <a:p>
            <a:r>
              <a:rPr lang="en-US" dirty="0"/>
              <a:t>Very high density if good cells are used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DFD7EC1-36BC-684C-A8A2-EEB41633C552}" type="slidenum">
              <a:rPr lang="en-US"/>
              <a:pPr/>
              <a:t>15</a:t>
            </a:fld>
            <a:endParaRPr lang="en-US"/>
          </a:p>
        </p:txBody>
      </p:sp>
      <p:pic>
        <p:nvPicPr>
          <p:cNvPr id="64512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89"/>
          <a:stretch/>
        </p:blipFill>
        <p:spPr bwMode="auto">
          <a:xfrm>
            <a:off x="6096000" y="1295400"/>
            <a:ext cx="2362200" cy="517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6096000" y="1295400"/>
            <a:ext cx="533400" cy="419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548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Decoders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n:2</a:t>
            </a:r>
            <a:r>
              <a:rPr lang="en-US" baseline="30000" dirty="0"/>
              <a:t>n</a:t>
            </a:r>
            <a:r>
              <a:rPr lang="en-US" dirty="0"/>
              <a:t> decoder consists of 2</a:t>
            </a:r>
            <a:r>
              <a:rPr lang="en-US" baseline="30000" dirty="0"/>
              <a:t>n</a:t>
            </a:r>
            <a:r>
              <a:rPr lang="en-US" dirty="0"/>
              <a:t> n-input AND gates</a:t>
            </a:r>
          </a:p>
          <a:p>
            <a:pPr lvl="1"/>
            <a:r>
              <a:rPr lang="en-US" dirty="0"/>
              <a:t>One needed for each row of memory</a:t>
            </a:r>
          </a:p>
          <a:p>
            <a:pPr lvl="1"/>
            <a:r>
              <a:rPr lang="en-US" dirty="0"/>
              <a:t>Build AND from NAND or NOR gates</a:t>
            </a:r>
          </a:p>
          <a:p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Static CMOS				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2507A107-4CFC-B047-AF78-CDB01C0A01DA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6553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348532"/>
              </p:ext>
            </p:extLst>
          </p:nvPr>
        </p:nvGraphicFramePr>
        <p:xfrm>
          <a:off x="5105400" y="4876800"/>
          <a:ext cx="14478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8" name="VISIO" r:id="rId4" imgW="1448280" imgH="720720" progId="Visio.Drawing.6">
                  <p:embed/>
                </p:oleObj>
              </mc:Choice>
              <mc:Fallback>
                <p:oleObj name="VISIO" r:id="rId4" imgW="1448280" imgH="7207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76800"/>
                        <a:ext cx="14478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405691"/>
              </p:ext>
            </p:extLst>
          </p:nvPr>
        </p:nvGraphicFramePr>
        <p:xfrm>
          <a:off x="3048000" y="3657600"/>
          <a:ext cx="182245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9" name="VISIO" r:id="rId6" imgW="1822680" imgH="2374920" progId="Visio.Drawing.6">
                  <p:embed/>
                </p:oleObj>
              </mc:Choice>
              <mc:Fallback>
                <p:oleObj name="VISIO" r:id="rId6" imgW="1822680" imgH="23749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57600"/>
                        <a:ext cx="182245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4600" y="3657600"/>
            <a:ext cx="4994128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81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Large Decoders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n &gt; 4, NAND gates become slow</a:t>
            </a:r>
          </a:p>
          <a:p>
            <a:pPr lvl="1"/>
            <a:r>
              <a:rPr lang="en-US"/>
              <a:t>Break large gates into multiple smaller gates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5C7134D8-23FD-DE46-86F8-B70A4C5502BB}" type="slidenum">
              <a:rPr lang="en-US"/>
              <a:pPr/>
              <a:t>17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286000"/>
            <a:ext cx="4163568" cy="412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474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Large Decoders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n &gt; 4, NAND gates become slow</a:t>
            </a:r>
          </a:p>
          <a:p>
            <a:pPr lvl="1"/>
            <a:r>
              <a:rPr lang="en-US"/>
              <a:t>Break large gates into multiple smaller gates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5C7134D8-23FD-DE46-86F8-B70A4C5502BB}" type="slidenum">
              <a:rPr lang="en-US"/>
              <a:pPr/>
              <a:t>18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286000"/>
            <a:ext cx="4163568" cy="412089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4914900" y="3429000"/>
            <a:ext cx="533400" cy="457200"/>
          </a:xfrm>
          <a:prstGeom prst="ellipse">
            <a:avLst/>
          </a:prstGeom>
          <a:noFill/>
          <a:ln w="254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914900" y="4013200"/>
            <a:ext cx="533400" cy="457200"/>
          </a:xfrm>
          <a:prstGeom prst="ellipse">
            <a:avLst/>
          </a:prstGeom>
          <a:noFill/>
          <a:ln w="254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914900" y="4597400"/>
            <a:ext cx="533400" cy="457200"/>
          </a:xfrm>
          <a:prstGeom prst="ellipse">
            <a:avLst/>
          </a:prstGeom>
          <a:noFill/>
          <a:ln w="254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914900" y="5181600"/>
            <a:ext cx="533400" cy="457200"/>
          </a:xfrm>
          <a:prstGeom prst="ellipse">
            <a:avLst/>
          </a:prstGeom>
          <a:noFill/>
          <a:ln w="254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938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Predecoding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of these gates are redundant</a:t>
            </a:r>
          </a:p>
          <a:p>
            <a:pPr lvl="1"/>
            <a:r>
              <a:rPr lang="en-US" dirty="0"/>
              <a:t>Factor out common</a:t>
            </a:r>
          </a:p>
          <a:p>
            <a:pPr lvl="1">
              <a:buFontTx/>
              <a:buNone/>
            </a:pPr>
            <a:r>
              <a:rPr lang="en-US" dirty="0"/>
              <a:t>	gates into </a:t>
            </a:r>
            <a:r>
              <a:rPr lang="en-US" dirty="0" err="1"/>
              <a:t>predecoder</a:t>
            </a:r>
            <a:endParaRPr lang="en-US" dirty="0"/>
          </a:p>
          <a:p>
            <a:pPr lvl="1"/>
            <a:r>
              <a:rPr lang="en-US" dirty="0"/>
              <a:t>Saves area</a:t>
            </a:r>
          </a:p>
          <a:p>
            <a:pPr lvl="1"/>
            <a:r>
              <a:rPr lang="en-US" dirty="0"/>
              <a:t>Same path effort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93B38E8A-32E5-B840-80D8-0FD91AC3977D}" type="slidenum">
              <a:rPr lang="en-US"/>
              <a:pPr/>
              <a:t>19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438400"/>
            <a:ext cx="3785616" cy="399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7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>
                <a:solidFill>
                  <a:srgbClr val="B2B2B2"/>
                </a:solidFill>
              </a:rPr>
              <a:t>Classification</a:t>
            </a:r>
          </a:p>
          <a:p>
            <a:pPr lvl="1"/>
            <a:r>
              <a:rPr lang="en-US" dirty="0">
                <a:solidFill>
                  <a:srgbClr val="B2B2B2"/>
                </a:solidFill>
              </a:rPr>
              <a:t>Architecture</a:t>
            </a:r>
          </a:p>
          <a:p>
            <a:pPr lvl="1"/>
            <a:r>
              <a:rPr lang="en-US" dirty="0"/>
              <a:t>Periphery </a:t>
            </a:r>
          </a:p>
          <a:p>
            <a:pPr lvl="1"/>
            <a:r>
              <a:rPr lang="en-US" dirty="0"/>
              <a:t>Serial Access Memories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Project 2 is on this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FF9834A-9884-9940-90C6-DB48FB7A1FE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969479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 Select: Precharge NAND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67910EC-D34A-C64D-A5FB-0F61B991EA0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295400"/>
            <a:ext cx="52705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</a:t>
            </a:r>
            <a:r>
              <a:rPr lang="de-DE" altLang="ko-KR" dirty="0"/>
              <a:t>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924950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 Select: Precharge NAND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67910EC-D34A-C64D-A5FB-0F61B991EA0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057400" y="1295400"/>
            <a:ext cx="52705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</a:t>
            </a:r>
            <a:r>
              <a:rPr lang="de-DE" altLang="ko-KR" dirty="0"/>
              <a:t>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1208455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 Select: </a:t>
            </a:r>
            <a:r>
              <a:rPr lang="en-US" dirty="0" err="1"/>
              <a:t>Precharge</a:t>
            </a:r>
            <a:r>
              <a:rPr lang="en-US" dirty="0"/>
              <a:t> NOR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D1EF006-2289-8846-842A-10FA8273C65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524000"/>
            <a:ext cx="5207000" cy="4455792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</a:t>
            </a:r>
            <a:r>
              <a:rPr lang="de-DE" altLang="ko-KR" dirty="0"/>
              <a:t>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4192886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Column Circuitry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&amp; Bit-line Conditioning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</a:t>
            </a:r>
            <a:r>
              <a:rPr lang="en-US" altLang="ko-KR" dirty="0"/>
              <a:t>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2724458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Architecture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5410200" cy="50292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i="1" dirty="0"/>
              <a:t>words</a:t>
            </a:r>
            <a:r>
              <a:rPr lang="en-US" dirty="0"/>
              <a:t> of 2</a:t>
            </a:r>
            <a:r>
              <a:rPr lang="en-US" baseline="30000" dirty="0"/>
              <a:t>m</a:t>
            </a:r>
            <a:r>
              <a:rPr lang="en-US" dirty="0"/>
              <a:t> </a:t>
            </a:r>
            <a:r>
              <a:rPr lang="en-US" i="1" dirty="0"/>
              <a:t>bits</a:t>
            </a:r>
            <a:r>
              <a:rPr lang="en-US" dirty="0"/>
              <a:t> each</a:t>
            </a:r>
            <a:endParaRPr lang="en-US" i="1" dirty="0"/>
          </a:p>
          <a:p>
            <a:r>
              <a:rPr lang="en-US" dirty="0"/>
              <a:t>Good regularity – easy to design</a:t>
            </a:r>
          </a:p>
          <a:p>
            <a:r>
              <a:rPr lang="en-US" dirty="0"/>
              <a:t>Very high density if good cells are used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DFD7EC1-36BC-684C-A8A2-EEB41633C552}" type="slidenum">
              <a:rPr lang="en-US"/>
              <a:pPr/>
              <a:t>24</a:t>
            </a:fld>
            <a:endParaRPr lang="en-US"/>
          </a:p>
        </p:txBody>
      </p:sp>
      <p:pic>
        <p:nvPicPr>
          <p:cNvPr id="64512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89"/>
          <a:stretch/>
        </p:blipFill>
        <p:spPr bwMode="auto">
          <a:xfrm>
            <a:off x="6096000" y="1295400"/>
            <a:ext cx="2362200" cy="517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6324600" y="1143000"/>
            <a:ext cx="16002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324600" y="5562600"/>
            <a:ext cx="16002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87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Architecture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5410200" cy="50292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i="1" dirty="0"/>
              <a:t>words</a:t>
            </a:r>
            <a:r>
              <a:rPr lang="en-US" dirty="0"/>
              <a:t> of 2</a:t>
            </a:r>
            <a:r>
              <a:rPr lang="en-US" baseline="30000" dirty="0"/>
              <a:t>m</a:t>
            </a:r>
            <a:r>
              <a:rPr lang="en-US" dirty="0"/>
              <a:t> </a:t>
            </a:r>
            <a:r>
              <a:rPr lang="en-US" i="1" dirty="0"/>
              <a:t>bits</a:t>
            </a:r>
            <a:r>
              <a:rPr lang="en-US" dirty="0"/>
              <a:t> each</a:t>
            </a:r>
            <a:endParaRPr lang="en-US" i="1" dirty="0"/>
          </a:p>
          <a:p>
            <a:r>
              <a:rPr lang="en-US" dirty="0"/>
              <a:t>Good regularity – easy to design</a:t>
            </a:r>
          </a:p>
          <a:p>
            <a:r>
              <a:rPr lang="en-US" dirty="0"/>
              <a:t>Very high density if good cells are used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DFD7EC1-36BC-684C-A8A2-EEB41633C552}" type="slidenum">
              <a:rPr lang="en-US"/>
              <a:pPr/>
              <a:t>25</a:t>
            </a:fld>
            <a:endParaRPr lang="en-US"/>
          </a:p>
        </p:txBody>
      </p:sp>
      <p:pic>
        <p:nvPicPr>
          <p:cNvPr id="64512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89"/>
          <a:stretch/>
        </p:blipFill>
        <p:spPr bwMode="auto">
          <a:xfrm>
            <a:off x="6096000" y="1295400"/>
            <a:ext cx="2362200" cy="517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239000" y="3276600"/>
            <a:ext cx="3810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19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6T SRAM Cell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Cell size accounts for most of array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 cell size at expense of complexity</a:t>
            </a:r>
          </a:p>
          <a:p>
            <a:pPr>
              <a:lnSpc>
                <a:spcPct val="90000"/>
              </a:lnSpc>
            </a:pPr>
            <a:r>
              <a:rPr lang="en-US" dirty="0"/>
              <a:t>6T SRAM Cell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Used in most commercial chips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cross-coupled inverters</a:t>
            </a:r>
          </a:p>
          <a:p>
            <a:pPr>
              <a:lnSpc>
                <a:spcPct val="90000"/>
              </a:lnSpc>
            </a:pPr>
            <a:r>
              <a:rPr lang="en-US" dirty="0"/>
              <a:t>Read: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Precharge</a:t>
            </a:r>
            <a:r>
              <a:rPr lang="en-US" dirty="0"/>
              <a:t> BL, BL’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Raise WL</a:t>
            </a:r>
          </a:p>
          <a:p>
            <a:pPr>
              <a:lnSpc>
                <a:spcPct val="90000"/>
              </a:lnSpc>
            </a:pPr>
            <a:r>
              <a:rPr lang="en-US" dirty="0"/>
              <a:t>Write: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Drive data onto BL, BL’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Raise WL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F39EC64D-C49C-124C-9055-8BA743CB301D}" type="slidenum">
              <a:rPr lang="en-US"/>
              <a:pPr/>
              <a:t>26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429000"/>
            <a:ext cx="3816096" cy="22981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29207" y="3502968"/>
            <a:ext cx="519193" cy="461665"/>
          </a:xfrm>
          <a:prstGeom prst="rect">
            <a:avLst/>
          </a:prstGeom>
          <a:solidFill>
            <a:srgbClr val="F9F9F9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BL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48600" y="3502968"/>
            <a:ext cx="566832" cy="461665"/>
          </a:xfrm>
          <a:prstGeom prst="rect">
            <a:avLst/>
          </a:prstGeom>
          <a:solidFill>
            <a:srgbClr val="F9F9F9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BL’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9200" y="3962400"/>
            <a:ext cx="620683" cy="461665"/>
          </a:xfrm>
          <a:prstGeom prst="rect">
            <a:avLst/>
          </a:prstGeom>
          <a:solidFill>
            <a:srgbClr val="F9F9F9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WL</a:t>
            </a:r>
          </a:p>
        </p:txBody>
      </p:sp>
    </p:spTree>
    <p:extLst>
      <p:ext uri="{BB962C8B-B14F-4D97-AF65-F5344CB8AC3E}">
        <p14:creationId xmlns:p14="http://schemas.microsoft.com/office/powerpoint/2010/main" val="3767529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Circuitry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circuitry is required for each column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Required:</a:t>
            </a:r>
            <a:r>
              <a:rPr lang="en-US" dirty="0"/>
              <a:t> </a:t>
            </a:r>
            <a:r>
              <a:rPr lang="en-US" dirty="0" err="1"/>
              <a:t>Bitline</a:t>
            </a:r>
            <a:r>
              <a:rPr lang="en-US" dirty="0"/>
              <a:t> conditioning</a:t>
            </a:r>
          </a:p>
          <a:p>
            <a:pPr lvl="2"/>
            <a:r>
              <a:rPr lang="en-US" dirty="0" err="1"/>
              <a:t>Precharging</a:t>
            </a:r>
            <a:endParaRPr lang="en-US" dirty="0"/>
          </a:p>
          <a:p>
            <a:pPr lvl="2"/>
            <a:r>
              <a:rPr lang="en-US" dirty="0"/>
              <a:t>Driving input data to </a:t>
            </a:r>
            <a:r>
              <a:rPr lang="en-US" dirty="0" err="1"/>
              <a:t>bitline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Increased speed: </a:t>
            </a:r>
            <a:r>
              <a:rPr lang="en-US" dirty="0"/>
              <a:t>Sense amplifiers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Aspect ratio (square memory):</a:t>
            </a:r>
            <a:r>
              <a:rPr lang="en-US" dirty="0"/>
              <a:t> Column multiplexing (AKA Column Decoders)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7540CBF-A819-CF49-9A27-C34D92885DF1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</p:spTree>
    <p:extLst>
      <p:ext uri="{BB962C8B-B14F-4D97-AF65-F5344CB8AC3E}">
        <p14:creationId xmlns:p14="http://schemas.microsoft.com/office/powerpoint/2010/main" val="2906023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Bitline Conditioning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Precharge</a:t>
            </a:r>
            <a:r>
              <a:rPr lang="en-US" dirty="0"/>
              <a:t> </a:t>
            </a:r>
            <a:r>
              <a:rPr lang="en-US" dirty="0" err="1"/>
              <a:t>bitlines</a:t>
            </a:r>
            <a:r>
              <a:rPr lang="en-US" dirty="0"/>
              <a:t> high before read operations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E7A972C-6C59-DE47-863F-96A7E6257D76}" type="slidenum">
              <a:rPr lang="en-US"/>
              <a:pPr/>
              <a:t>28</a:t>
            </a:fld>
            <a:endParaRPr lang="en-US"/>
          </a:p>
        </p:txBody>
      </p:sp>
      <p:graphicFrame>
        <p:nvGraphicFramePr>
          <p:cNvPr id="660484" name="Object 4"/>
          <p:cNvGraphicFramePr>
            <a:graphicFrameLocks noChangeAspect="1"/>
          </p:cNvGraphicFramePr>
          <p:nvPr/>
        </p:nvGraphicFramePr>
        <p:xfrm>
          <a:off x="1371600" y="2057400"/>
          <a:ext cx="1371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name="VISIO" r:id="rId4" imgW="897480" imgH="473040" progId="Visio.Drawing.6">
                  <p:embed/>
                </p:oleObj>
              </mc:Choice>
              <mc:Fallback>
                <p:oleObj name="VISIO" r:id="rId4" imgW="897480" imgH="4730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371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2396756"/>
            <a:ext cx="407684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1264" y="2393433"/>
            <a:ext cx="435736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BL’</a:t>
            </a:r>
          </a:p>
        </p:txBody>
      </p:sp>
    </p:spTree>
    <p:extLst>
      <p:ext uri="{BB962C8B-B14F-4D97-AF65-F5344CB8AC3E}">
        <p14:creationId xmlns:p14="http://schemas.microsoft.com/office/powerpoint/2010/main" val="20960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Bitline Conditioning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Precharge</a:t>
            </a:r>
            <a:r>
              <a:rPr lang="en-US" dirty="0"/>
              <a:t> </a:t>
            </a:r>
            <a:r>
              <a:rPr lang="en-US" dirty="0" err="1"/>
              <a:t>bitlines</a:t>
            </a:r>
            <a:r>
              <a:rPr lang="en-US" dirty="0"/>
              <a:t> high before reads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E7A972C-6C59-DE47-863F-96A7E6257D76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660484" name="Object 4"/>
          <p:cNvGraphicFramePr>
            <a:graphicFrameLocks noChangeAspect="1"/>
          </p:cNvGraphicFramePr>
          <p:nvPr/>
        </p:nvGraphicFramePr>
        <p:xfrm>
          <a:off x="1371600" y="2057400"/>
          <a:ext cx="1371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2" name="VISIO" r:id="rId4" imgW="897480" imgH="473040" progId="Visio.Drawing.6">
                  <p:embed/>
                </p:oleObj>
              </mc:Choice>
              <mc:Fallback>
                <p:oleObj name="VISIO" r:id="rId4" imgW="897480" imgH="4730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371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2396756"/>
            <a:ext cx="407684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1264" y="2393433"/>
            <a:ext cx="435736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BL’</a:t>
            </a:r>
          </a:p>
        </p:txBody>
      </p:sp>
      <p:pic>
        <p:nvPicPr>
          <p:cNvPr id="11" name="Picture 10" descr="screen-capture-18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739900"/>
            <a:ext cx="57023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6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Array-Structured Memory Architecture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597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82" t="17790"/>
          <a:stretch>
            <a:fillRect/>
          </a:stretch>
        </p:blipFill>
        <p:spPr bwMode="auto">
          <a:xfrm>
            <a:off x="1752600" y="1447800"/>
            <a:ext cx="6172200" cy="461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567357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Bitline Conditioning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Precharge</a:t>
            </a:r>
            <a:r>
              <a:rPr lang="en-US" dirty="0"/>
              <a:t> </a:t>
            </a:r>
            <a:r>
              <a:rPr lang="en-US" dirty="0" err="1"/>
              <a:t>bitlines</a:t>
            </a:r>
            <a:r>
              <a:rPr lang="en-US" dirty="0"/>
              <a:t> high before reads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if pre-charged to </a:t>
            </a:r>
            <a:r>
              <a:rPr lang="en-US" dirty="0" err="1"/>
              <a:t>Vdd</a:t>
            </a:r>
            <a:r>
              <a:rPr lang="en-US" dirty="0"/>
              <a:t>/2?</a:t>
            </a:r>
          </a:p>
          <a:p>
            <a:pPr lvl="1"/>
            <a:r>
              <a:rPr lang="en-US" dirty="0"/>
              <a:t>Pros: reduces read-upset</a:t>
            </a:r>
          </a:p>
          <a:p>
            <a:pPr lvl="1"/>
            <a:r>
              <a:rPr lang="en-US" dirty="0"/>
              <a:t>Challenge: generate </a:t>
            </a:r>
            <a:r>
              <a:rPr lang="en-US" dirty="0" err="1"/>
              <a:t>Vdd</a:t>
            </a:r>
            <a:r>
              <a:rPr lang="en-US" dirty="0"/>
              <a:t>/2 voltage on chip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6E7A972C-6C59-DE47-863F-96A7E6257D76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660484" name="Object 4"/>
          <p:cNvGraphicFramePr>
            <a:graphicFrameLocks noChangeAspect="1"/>
          </p:cNvGraphicFramePr>
          <p:nvPr/>
        </p:nvGraphicFramePr>
        <p:xfrm>
          <a:off x="1371600" y="2057400"/>
          <a:ext cx="1371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VISIO" r:id="rId4" imgW="897480" imgH="473040" progId="Visio.Drawing.6">
                  <p:embed/>
                </p:oleObj>
              </mc:Choice>
              <mc:Fallback>
                <p:oleObj name="VISIO" r:id="rId4" imgW="897480" imgH="473040" progId="Visio.Drawing.6">
                  <p:embed/>
                  <p:pic>
                    <p:nvPicPr>
                      <p:cNvPr id="660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371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2396756"/>
            <a:ext cx="407684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1264" y="2393433"/>
            <a:ext cx="435736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BL’</a:t>
            </a:r>
          </a:p>
        </p:txBody>
      </p:sp>
      <p:pic>
        <p:nvPicPr>
          <p:cNvPr id="11" name="Picture 10" descr="screen-capture-18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739900"/>
            <a:ext cx="5702300" cy="2451100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</p:spTree>
    <p:extLst>
      <p:ext uri="{BB962C8B-B14F-4D97-AF65-F5344CB8AC3E}">
        <p14:creationId xmlns:p14="http://schemas.microsoft.com/office/powerpoint/2010/main" val="4042138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Capacitance Consequence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Preclass1: What is capacitance of a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/>
              <a:t>W</a:t>
            </a:r>
            <a:r>
              <a:rPr lang="en-US" baseline="-25000" dirty="0"/>
              <a:t>access </a:t>
            </a:r>
            <a:r>
              <a:rPr lang="en-US" dirty="0"/>
              <a:t>(pass transistor size), d rows,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dirty="0"/>
              <a:t>=C</a:t>
            </a:r>
            <a:r>
              <a:rPr lang="en-US" baseline="-25000" dirty="0"/>
              <a:t>diff0</a:t>
            </a:r>
            <a:r>
              <a:rPr lang="en-US" dirty="0"/>
              <a:t>/C</a:t>
            </a:r>
            <a:r>
              <a:rPr lang="en-US" baseline="-25000" dirty="0"/>
              <a:t>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AF3341A-46CC-5B43-AFB0-C06B348FBD1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2278" y="317500"/>
            <a:ext cx="1011722" cy="600710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191000"/>
            <a:ext cx="3816096" cy="22981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54741" y="552959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access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54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</p:spTree>
    <p:extLst>
      <p:ext uri="{BB962C8B-B14F-4D97-AF65-F5344CB8AC3E}">
        <p14:creationId xmlns:p14="http://schemas.microsoft.com/office/powerpoint/2010/main" val="152736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Capacitance Consequence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Preclass1: What is capacitance of a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/>
              <a:t>W</a:t>
            </a:r>
            <a:r>
              <a:rPr lang="en-US" baseline="-25000" dirty="0"/>
              <a:t>access </a:t>
            </a:r>
            <a:r>
              <a:rPr lang="en-US" dirty="0"/>
              <a:t>(pass transistor size), d rows,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dirty="0"/>
              <a:t>=C</a:t>
            </a:r>
            <a:r>
              <a:rPr lang="en-US" baseline="-25000" dirty="0"/>
              <a:t>diff0</a:t>
            </a:r>
            <a:r>
              <a:rPr lang="en-US" dirty="0"/>
              <a:t>/C</a:t>
            </a:r>
            <a:r>
              <a:rPr lang="en-US" baseline="-25000" dirty="0"/>
              <a:t>0</a:t>
            </a:r>
          </a:p>
          <a:p>
            <a:pPr marL="342900" lvl="1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FF6600"/>
                </a:solidFill>
              </a:rPr>
              <a:t>Preclass2: What is the delay for the cell to drive the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 during a read?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080808"/>
                </a:solidFill>
              </a:rPr>
              <a:t>W</a:t>
            </a:r>
            <a:r>
              <a:rPr lang="en-US" baseline="-25000" dirty="0">
                <a:solidFill>
                  <a:srgbClr val="080808"/>
                </a:solidFill>
              </a:rPr>
              <a:t>buf</a:t>
            </a:r>
            <a:r>
              <a:rPr lang="en-US" dirty="0">
                <a:solidFill>
                  <a:srgbClr val="080808"/>
                </a:solidFill>
              </a:rPr>
              <a:t> (inverter size in cell), R</a:t>
            </a:r>
            <a:r>
              <a:rPr lang="en-US" baseline="-25000" dirty="0">
                <a:solidFill>
                  <a:srgbClr val="080808"/>
                </a:solidFill>
              </a:rPr>
              <a:t>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AF3341A-46CC-5B43-AFB0-C06B348FBD1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2278" y="317500"/>
            <a:ext cx="1011722" cy="600710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191000"/>
            <a:ext cx="3816096" cy="22981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54741" y="552959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access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54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</p:spTree>
    <p:extLst>
      <p:ext uri="{BB962C8B-B14F-4D97-AF65-F5344CB8AC3E}">
        <p14:creationId xmlns:p14="http://schemas.microsoft.com/office/powerpoint/2010/main" val="251767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Capacitance Consequence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Preclass1: What is capacitance of a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/>
              <a:t>W</a:t>
            </a:r>
            <a:r>
              <a:rPr lang="en-US" baseline="-25000" dirty="0"/>
              <a:t>access </a:t>
            </a:r>
            <a:r>
              <a:rPr lang="en-US" dirty="0"/>
              <a:t>(pass transistor size), d rows,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dirty="0"/>
              <a:t>=C</a:t>
            </a:r>
            <a:r>
              <a:rPr lang="en-US" baseline="-25000" dirty="0"/>
              <a:t>diff0</a:t>
            </a:r>
            <a:r>
              <a:rPr lang="en-US" dirty="0"/>
              <a:t>/C</a:t>
            </a:r>
            <a:r>
              <a:rPr lang="en-US" baseline="-25000" dirty="0"/>
              <a:t>0</a:t>
            </a:r>
          </a:p>
          <a:p>
            <a:pPr marL="342900" lvl="1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FF6600"/>
                </a:solidFill>
              </a:rPr>
              <a:t>Preclass2: What is the delay for the cell to drive the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 during a read?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080808"/>
                </a:solidFill>
              </a:rPr>
              <a:t>W</a:t>
            </a:r>
            <a:r>
              <a:rPr lang="en-US" baseline="-25000" dirty="0">
                <a:solidFill>
                  <a:srgbClr val="080808"/>
                </a:solidFill>
              </a:rPr>
              <a:t>buf</a:t>
            </a:r>
            <a:r>
              <a:rPr lang="en-US" dirty="0">
                <a:solidFill>
                  <a:srgbClr val="080808"/>
                </a:solidFill>
              </a:rPr>
              <a:t> (inverter size in cell), R</a:t>
            </a:r>
            <a:r>
              <a:rPr lang="en-US" baseline="-25000" dirty="0">
                <a:solidFill>
                  <a:srgbClr val="080808"/>
                </a:solidFill>
              </a:rPr>
              <a:t>0</a:t>
            </a:r>
          </a:p>
          <a:p>
            <a:pPr marL="342900" lvl="1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FF6601"/>
                </a:solidFill>
              </a:rPr>
              <a:t>Preclass3: </a:t>
            </a:r>
            <a:r>
              <a:rPr lang="en-US" dirty="0" err="1">
                <a:solidFill>
                  <a:srgbClr val="FF6601"/>
                </a:solidFill>
              </a:rPr>
              <a:t>Waccess</a:t>
            </a:r>
            <a:r>
              <a:rPr lang="en-US" dirty="0">
                <a:solidFill>
                  <a:srgbClr val="FF6601"/>
                </a:solidFill>
              </a:rPr>
              <a:t>=</a:t>
            </a:r>
            <a:r>
              <a:rPr lang="en-US" dirty="0" err="1">
                <a:solidFill>
                  <a:srgbClr val="FF6601"/>
                </a:solidFill>
              </a:rPr>
              <a:t>Wbuf</a:t>
            </a:r>
            <a:r>
              <a:rPr lang="en-US" dirty="0">
                <a:solidFill>
                  <a:srgbClr val="FF6601"/>
                </a:solidFill>
              </a:rPr>
              <a:t>=1, </a:t>
            </a:r>
            <a:r>
              <a:rPr lang="en-US" dirty="0">
                <a:solidFill>
                  <a:srgbClr val="FF6601"/>
                </a:solidFill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dirty="0">
                <a:solidFill>
                  <a:srgbClr val="FF6601"/>
                </a:solidFill>
              </a:rPr>
              <a:t>=1/2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FF6601"/>
                </a:solidFill>
              </a:rPr>
              <a:t>Delay for d=32, 512?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AF3341A-46CC-5B43-AFB0-C06B348FBD1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2278" y="317500"/>
            <a:ext cx="1011722" cy="600710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191000"/>
            <a:ext cx="3816096" cy="22981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54741" y="552959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access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54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</p:spTree>
    <p:extLst>
      <p:ext uri="{BB962C8B-B14F-4D97-AF65-F5344CB8AC3E}">
        <p14:creationId xmlns:p14="http://schemas.microsoft.com/office/powerpoint/2010/main" val="23210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Capacitance Consequence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Preclass1: What is capacitance of a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 err="1"/>
              <a:t>W</a:t>
            </a:r>
            <a:r>
              <a:rPr lang="en-US" baseline="-25000" dirty="0" err="1"/>
              <a:t>access</a:t>
            </a:r>
            <a:r>
              <a:rPr lang="en-US" baseline="-25000" dirty="0"/>
              <a:t> </a:t>
            </a:r>
            <a:r>
              <a:rPr lang="en-US" dirty="0"/>
              <a:t>(pass transistor size), d rows,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dirty="0"/>
              <a:t>=C</a:t>
            </a:r>
            <a:r>
              <a:rPr lang="en-US" baseline="-25000" dirty="0"/>
              <a:t>diff0</a:t>
            </a:r>
            <a:r>
              <a:rPr lang="en-US" dirty="0"/>
              <a:t>/C</a:t>
            </a:r>
            <a:r>
              <a:rPr lang="en-US" baseline="-25000" dirty="0"/>
              <a:t>0</a:t>
            </a:r>
          </a:p>
          <a:p>
            <a:pPr marL="342900" lvl="1" indent="-342900">
              <a:buSzPct val="60000"/>
              <a:buFont typeface="Wingdings" charset="0"/>
              <a:buChar char="q"/>
            </a:pPr>
            <a:r>
              <a:rPr lang="en-US" dirty="0">
                <a:solidFill>
                  <a:srgbClr val="FF6600"/>
                </a:solidFill>
              </a:rPr>
              <a:t>Preclass2: What is the delay for the cell to drive the </a:t>
            </a:r>
            <a:r>
              <a:rPr lang="en-US" dirty="0" err="1">
                <a:solidFill>
                  <a:srgbClr val="FF6600"/>
                </a:solidFill>
              </a:rPr>
              <a:t>bitline</a:t>
            </a:r>
            <a:r>
              <a:rPr lang="en-US" dirty="0">
                <a:solidFill>
                  <a:srgbClr val="FF6600"/>
                </a:solidFill>
              </a:rPr>
              <a:t> during a read?</a:t>
            </a:r>
          </a:p>
          <a:p>
            <a:pPr marL="742950" lvl="2" indent="-342900">
              <a:buSzPct val="60000"/>
              <a:buFont typeface="Wingdings" charset="0"/>
              <a:buChar char="q"/>
            </a:pPr>
            <a:r>
              <a:rPr lang="en-US" dirty="0" err="1">
                <a:solidFill>
                  <a:srgbClr val="080808"/>
                </a:solidFill>
              </a:rPr>
              <a:t>W</a:t>
            </a:r>
            <a:r>
              <a:rPr lang="en-US" baseline="-25000" dirty="0" err="1">
                <a:solidFill>
                  <a:srgbClr val="080808"/>
                </a:solidFill>
              </a:rPr>
              <a:t>buf</a:t>
            </a:r>
            <a:r>
              <a:rPr lang="en-US" dirty="0">
                <a:solidFill>
                  <a:srgbClr val="080808"/>
                </a:solidFill>
              </a:rPr>
              <a:t> (inverter size in cell), R</a:t>
            </a:r>
            <a:r>
              <a:rPr lang="en-US" baseline="-25000" dirty="0">
                <a:solidFill>
                  <a:srgbClr val="080808"/>
                </a:solidFill>
              </a:rPr>
              <a:t>0</a:t>
            </a:r>
          </a:p>
          <a:p>
            <a:pPr marL="342900" lvl="1" indent="-342900">
              <a:buSzPct val="60000"/>
              <a:buFont typeface="Wingdings" charset="0"/>
              <a:buChar char="q"/>
            </a:pPr>
            <a:r>
              <a:rPr lang="en-US" b="1" dirty="0">
                <a:solidFill>
                  <a:srgbClr val="FF0000"/>
                </a:solidFill>
              </a:rPr>
              <a:t>Conclude: </a:t>
            </a:r>
            <a:r>
              <a:rPr lang="en-US" dirty="0">
                <a:solidFill>
                  <a:srgbClr val="FF0000"/>
                </a:solidFill>
              </a:rPr>
              <a:t>Can’t size up </a:t>
            </a:r>
            <a:r>
              <a:rPr lang="en-US" dirty="0" err="1">
                <a:solidFill>
                  <a:srgbClr val="FF0000"/>
                </a:solidFill>
              </a:rPr>
              <a:t>cell</a:t>
            </a:r>
            <a:r>
              <a:rPr lang="en-US" dirty="0" err="1">
                <a:solidFill>
                  <a:srgbClr val="FF0000"/>
                </a:solidFill>
                <a:sym typeface="Wingdings"/>
              </a:rPr>
              <a:t></a:t>
            </a:r>
            <a:r>
              <a:rPr lang="en-US" dirty="0" err="1">
                <a:solidFill>
                  <a:srgbClr val="FF0000"/>
                </a:solidFill>
              </a:rPr>
              <a:t>driving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bitline</a:t>
            </a:r>
            <a:r>
              <a:rPr lang="en-US" dirty="0">
                <a:solidFill>
                  <a:srgbClr val="FF0000"/>
                </a:solidFill>
              </a:rPr>
              <a:t> will be slow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AF3341A-46CC-5B43-AFB0-C06B348FBD1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2278" y="317500"/>
            <a:ext cx="1011722" cy="600710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191000"/>
            <a:ext cx="3816096" cy="22981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54741" y="552959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access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54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58674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</p:spTree>
    <p:extLst>
      <p:ext uri="{BB962C8B-B14F-4D97-AF65-F5344CB8AC3E}">
        <p14:creationId xmlns:p14="http://schemas.microsoft.com/office/powerpoint/2010/main" val="157227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Sense Amplifiers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Bitlines</a:t>
            </a:r>
            <a:r>
              <a:rPr lang="en-US" dirty="0"/>
              <a:t> have many cells attached</a:t>
            </a:r>
          </a:p>
          <a:p>
            <a:pPr lvl="1"/>
            <a:r>
              <a:rPr lang="en-US" dirty="0"/>
              <a:t>Ex: 32-kbit SRAM has 128 rows x 256 cols</a:t>
            </a:r>
          </a:p>
          <a:p>
            <a:pPr lvl="1"/>
            <a:r>
              <a:rPr lang="en-US" dirty="0"/>
              <a:t>128 cells on each </a:t>
            </a:r>
            <a:r>
              <a:rPr lang="en-US" dirty="0" err="1"/>
              <a:t>bitline</a:t>
            </a:r>
            <a:endParaRPr lang="en-US" dirty="0"/>
          </a:p>
          <a:p>
            <a:r>
              <a:rPr lang="en-US" dirty="0" err="1"/>
              <a:t>t</a:t>
            </a:r>
            <a:r>
              <a:rPr lang="en-US" baseline="-25000" dirty="0" err="1"/>
              <a:t>pd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</a:t>
            </a:r>
            <a:r>
              <a:rPr lang="en-US" dirty="0"/>
              <a:t> (C/I) </a:t>
            </a:r>
            <a:r>
              <a:rPr lang="en-US" dirty="0">
                <a:latin typeface="Symbol" charset="0"/>
              </a:rPr>
              <a:t>D</a:t>
            </a:r>
            <a:r>
              <a:rPr lang="en-US" dirty="0"/>
              <a:t>V</a:t>
            </a:r>
          </a:p>
          <a:p>
            <a:pPr lvl="1"/>
            <a:r>
              <a:rPr lang="en-US" dirty="0"/>
              <a:t>Even with shared diffusion contacts, 64C of diffusion capacitance (big C)</a:t>
            </a:r>
          </a:p>
          <a:p>
            <a:pPr lvl="1"/>
            <a:r>
              <a:rPr lang="en-US" dirty="0"/>
              <a:t>Discharged slowly through small transistors in each memory cell (small I)</a:t>
            </a:r>
          </a:p>
          <a:p>
            <a:r>
              <a:rPr lang="en-US" i="1" dirty="0"/>
              <a:t>Sense amplifiers</a:t>
            </a:r>
            <a:r>
              <a:rPr lang="en-US" dirty="0"/>
              <a:t> are triggered on small voltage swing (</a:t>
            </a:r>
            <a:r>
              <a:rPr lang="en-US" dirty="0">
                <a:latin typeface="Symbol" charset="0"/>
              </a:rPr>
              <a:t>D</a:t>
            </a:r>
            <a:r>
              <a:rPr lang="en-US" dirty="0"/>
              <a:t>V)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A9B4B7C-0C30-B542-AD28-CB0874A8C7FC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</a:t>
            </a:r>
            <a:r>
              <a:rPr lang="de-DE" altLang="ko-KR" dirty="0"/>
              <a:t>370 Fall </a:t>
            </a:r>
            <a:r>
              <a:rPr lang="is-IS" altLang="ko-KR" dirty="0"/>
              <a:t>2021</a:t>
            </a:r>
            <a:r>
              <a:rPr lang="de-DE" altLang="ko-KR" dirty="0"/>
              <a:t> – </a:t>
            </a:r>
            <a:r>
              <a:rPr lang="en-US" altLang="ko-KR" dirty="0"/>
              <a:t>Khanna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19618" y="5181600"/>
            <a:ext cx="2785596" cy="1554281"/>
            <a:chOff x="1028702" y="1752600"/>
            <a:chExt cx="6791326" cy="3789363"/>
          </a:xfrm>
        </p:grpSpPr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1028702" y="1752600"/>
              <a:ext cx="6791326" cy="3789363"/>
              <a:chOff x="648" y="1104"/>
              <a:chExt cx="4278" cy="2387"/>
            </a:xfrm>
          </p:grpSpPr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V="1">
                <a:off x="1189" y="1250"/>
                <a:ext cx="1" cy="176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auto">
              <a:xfrm>
                <a:off x="1148" y="1157"/>
                <a:ext cx="76" cy="122"/>
              </a:xfrm>
              <a:custGeom>
                <a:avLst/>
                <a:gdLst>
                  <a:gd name="T0" fmla="*/ 41 w 13"/>
                  <a:gd name="T1" fmla="*/ 99 h 21"/>
                  <a:gd name="T2" fmla="*/ 0 w 13"/>
                  <a:gd name="T3" fmla="*/ 122 h 21"/>
                  <a:gd name="T4" fmla="*/ 0 w 13"/>
                  <a:gd name="T5" fmla="*/ 122 h 21"/>
                  <a:gd name="T6" fmla="*/ 23 w 13"/>
                  <a:gd name="T7" fmla="*/ 64 h 21"/>
                  <a:gd name="T8" fmla="*/ 41 w 13"/>
                  <a:gd name="T9" fmla="*/ 0 h 21"/>
                  <a:gd name="T10" fmla="*/ 53 w 13"/>
                  <a:gd name="T11" fmla="*/ 64 h 21"/>
                  <a:gd name="T12" fmla="*/ 76 w 13"/>
                  <a:gd name="T13" fmla="*/ 122 h 21"/>
                  <a:gd name="T14" fmla="*/ 76 w 13"/>
                  <a:gd name="T15" fmla="*/ 122 h 21"/>
                  <a:gd name="T16" fmla="*/ 41 w 13"/>
                  <a:gd name="T17" fmla="*/ 99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21"/>
                  <a:gd name="T29" fmla="*/ 13 w 13"/>
                  <a:gd name="T30" fmla="*/ 21 h 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21">
                    <a:moveTo>
                      <a:pt x="7" y="17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5" y="7"/>
                      <a:pt x="6" y="3"/>
                      <a:pt x="7" y="0"/>
                    </a:cubicBezTo>
                    <a:cubicBezTo>
                      <a:pt x="8" y="3"/>
                      <a:pt x="8" y="7"/>
                      <a:pt x="9" y="11"/>
                    </a:cubicBezTo>
                    <a:cubicBezTo>
                      <a:pt x="13" y="21"/>
                      <a:pt x="13" y="21"/>
                      <a:pt x="13" y="21"/>
                    </a:cubicBezTo>
                    <a:cubicBezTo>
                      <a:pt x="13" y="21"/>
                      <a:pt x="13" y="21"/>
                      <a:pt x="13" y="21"/>
                    </a:cubicBez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1803" y="2104"/>
                <a:ext cx="1" cy="1316"/>
              </a:xfrm>
              <a:prstGeom prst="line">
                <a:avLst/>
              </a:prstGeom>
              <a:noFill/>
              <a:ln w="9525">
                <a:solidFill>
                  <a:srgbClr val="6666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2236" y="1970"/>
                <a:ext cx="1" cy="1234"/>
              </a:xfrm>
              <a:prstGeom prst="line">
                <a:avLst/>
              </a:prstGeom>
              <a:noFill/>
              <a:ln w="9525">
                <a:solidFill>
                  <a:srgbClr val="6666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>
                <a:off x="1189" y="2104"/>
                <a:ext cx="614" cy="1"/>
              </a:xfrm>
              <a:prstGeom prst="line">
                <a:avLst/>
              </a:prstGeom>
              <a:noFill/>
              <a:ln w="4603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6" name="Group 36"/>
              <p:cNvGrpSpPr>
                <a:grpSpLocks/>
              </p:cNvGrpSpPr>
              <p:nvPr/>
            </p:nvGrpSpPr>
            <p:grpSpPr bwMode="auto">
              <a:xfrm>
                <a:off x="2388" y="1925"/>
                <a:ext cx="70" cy="427"/>
                <a:chOff x="2388" y="1925"/>
                <a:chExt cx="70" cy="427"/>
              </a:xfrm>
            </p:grpSpPr>
            <p:sp>
              <p:nvSpPr>
                <p:cNvPr id="2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23" y="1925"/>
                  <a:ext cx="1" cy="42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" name="Freeform 14"/>
                <p:cNvSpPr>
                  <a:spLocks/>
                </p:cNvSpPr>
                <p:nvPr/>
              </p:nvSpPr>
              <p:spPr bwMode="auto">
                <a:xfrm>
                  <a:off x="2388" y="2206"/>
                  <a:ext cx="70" cy="111"/>
                </a:xfrm>
                <a:custGeom>
                  <a:avLst/>
                  <a:gdLst>
                    <a:gd name="T0" fmla="*/ 35 w 12"/>
                    <a:gd name="T1" fmla="*/ 93 h 19"/>
                    <a:gd name="T2" fmla="*/ 0 w 12"/>
                    <a:gd name="T3" fmla="*/ 111 h 19"/>
                    <a:gd name="T4" fmla="*/ 0 w 12"/>
                    <a:gd name="T5" fmla="*/ 111 h 19"/>
                    <a:gd name="T6" fmla="*/ 23 w 12"/>
                    <a:gd name="T7" fmla="*/ 53 h 19"/>
                    <a:gd name="T8" fmla="*/ 35 w 12"/>
                    <a:gd name="T9" fmla="*/ 0 h 19"/>
                    <a:gd name="T10" fmla="*/ 47 w 12"/>
                    <a:gd name="T11" fmla="*/ 53 h 19"/>
                    <a:gd name="T12" fmla="*/ 70 w 12"/>
                    <a:gd name="T13" fmla="*/ 111 h 19"/>
                    <a:gd name="T14" fmla="*/ 70 w 12"/>
                    <a:gd name="T15" fmla="*/ 111 h 19"/>
                    <a:gd name="T16" fmla="*/ 35 w 12"/>
                    <a:gd name="T17" fmla="*/ 93 h 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2"/>
                    <a:gd name="T28" fmla="*/ 0 h 19"/>
                    <a:gd name="T29" fmla="*/ 12 w 12"/>
                    <a:gd name="T30" fmla="*/ 19 h 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2" h="19">
                      <a:moveTo>
                        <a:pt x="6" y="16"/>
                      </a:move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4" y="6"/>
                        <a:pt x="5" y="3"/>
                        <a:pt x="6" y="0"/>
                      </a:cubicBezTo>
                      <a:cubicBezTo>
                        <a:pt x="6" y="3"/>
                        <a:pt x="7" y="6"/>
                        <a:pt x="8" y="9"/>
                      </a:cubicBezTo>
                      <a:cubicBezTo>
                        <a:pt x="12" y="19"/>
                        <a:pt x="12" y="19"/>
                        <a:pt x="12" y="19"/>
                      </a:cubicBezTo>
                      <a:cubicBezTo>
                        <a:pt x="12" y="19"/>
                        <a:pt x="12" y="19"/>
                        <a:pt x="12" y="19"/>
                      </a:cubicBezTo>
                      <a:lnTo>
                        <a:pt x="6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1" name="Freeform 15"/>
                <p:cNvSpPr>
                  <a:spLocks/>
                </p:cNvSpPr>
                <p:nvPr/>
              </p:nvSpPr>
              <p:spPr bwMode="auto">
                <a:xfrm>
                  <a:off x="2388" y="1955"/>
                  <a:ext cx="70" cy="117"/>
                </a:xfrm>
                <a:custGeom>
                  <a:avLst/>
                  <a:gdLst>
                    <a:gd name="T0" fmla="*/ 35 w 12"/>
                    <a:gd name="T1" fmla="*/ 23 h 20"/>
                    <a:gd name="T2" fmla="*/ 0 w 12"/>
                    <a:gd name="T3" fmla="*/ 0 h 20"/>
                    <a:gd name="T4" fmla="*/ 0 w 12"/>
                    <a:gd name="T5" fmla="*/ 6 h 20"/>
                    <a:gd name="T6" fmla="*/ 23 w 12"/>
                    <a:gd name="T7" fmla="*/ 59 h 20"/>
                    <a:gd name="T8" fmla="*/ 35 w 12"/>
                    <a:gd name="T9" fmla="*/ 117 h 20"/>
                    <a:gd name="T10" fmla="*/ 47 w 12"/>
                    <a:gd name="T11" fmla="*/ 59 h 20"/>
                    <a:gd name="T12" fmla="*/ 70 w 12"/>
                    <a:gd name="T13" fmla="*/ 6 h 20"/>
                    <a:gd name="T14" fmla="*/ 70 w 12"/>
                    <a:gd name="T15" fmla="*/ 0 h 20"/>
                    <a:gd name="T16" fmla="*/ 35 w 12"/>
                    <a:gd name="T17" fmla="*/ 23 h 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2"/>
                    <a:gd name="T28" fmla="*/ 0 h 20"/>
                    <a:gd name="T29" fmla="*/ 12 w 12"/>
                    <a:gd name="T30" fmla="*/ 20 h 2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2" h="20">
                      <a:moveTo>
                        <a:pt x="6" y="4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4" y="10"/>
                        <a:pt x="4" y="10"/>
                        <a:pt x="4" y="10"/>
                      </a:cubicBezTo>
                      <a:cubicBezTo>
                        <a:pt x="4" y="13"/>
                        <a:pt x="5" y="17"/>
                        <a:pt x="6" y="20"/>
                      </a:cubicBezTo>
                      <a:cubicBezTo>
                        <a:pt x="6" y="17"/>
                        <a:pt x="7" y="13"/>
                        <a:pt x="8" y="10"/>
                      </a:cubicBezTo>
                      <a:cubicBezTo>
                        <a:pt x="12" y="1"/>
                        <a:pt x="12" y="1"/>
                        <a:pt x="12" y="1"/>
                      </a:cubicBezTo>
                      <a:cubicBezTo>
                        <a:pt x="12" y="0"/>
                        <a:pt x="12" y="0"/>
                        <a:pt x="12" y="0"/>
                      </a:cubicBezTo>
                      <a:lnTo>
                        <a:pt x="6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sp>
            <p:nvSpPr>
              <p:cNvPr id="17" name="Rectangle 23"/>
              <p:cNvSpPr>
                <a:spLocks noChangeArrowheads="1"/>
              </p:cNvSpPr>
              <p:nvPr/>
            </p:nvSpPr>
            <p:spPr bwMode="auto">
              <a:xfrm>
                <a:off x="4415" y="2739"/>
                <a:ext cx="414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50" b="0" i="0" dirty="0">
                    <a:solidFill>
                      <a:srgbClr val="000000"/>
                    </a:solidFill>
                  </a:rPr>
                  <a:t>V(0)</a:t>
                </a:r>
                <a:endParaRPr lang="en-US" sz="1800" dirty="0"/>
              </a:p>
            </p:txBody>
          </p:sp>
          <p:sp>
            <p:nvSpPr>
              <p:cNvPr id="18" name="Rectangle 24"/>
              <p:cNvSpPr>
                <a:spLocks noChangeArrowheads="1"/>
              </p:cNvSpPr>
              <p:nvPr/>
            </p:nvSpPr>
            <p:spPr bwMode="auto">
              <a:xfrm>
                <a:off x="4734" y="3026"/>
                <a:ext cx="69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50" b="0">
                    <a:solidFill>
                      <a:srgbClr val="000000"/>
                    </a:solidFill>
                  </a:rPr>
                  <a:t>t</a:t>
                </a:r>
                <a:endParaRPr lang="en-US" sz="1800"/>
              </a:p>
            </p:txBody>
          </p:sp>
          <p:sp>
            <p:nvSpPr>
              <p:cNvPr id="19" name="Rectangle 25"/>
              <p:cNvSpPr>
                <a:spLocks noChangeArrowheads="1"/>
              </p:cNvSpPr>
              <p:nvPr/>
            </p:nvSpPr>
            <p:spPr bwMode="auto">
              <a:xfrm>
                <a:off x="648" y="1873"/>
                <a:ext cx="43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 dirty="0">
                    <a:solidFill>
                      <a:srgbClr val="000000"/>
                    </a:solidFill>
                  </a:rPr>
                  <a:t>V</a:t>
                </a:r>
                <a:r>
                  <a:rPr lang="en-US" sz="1200" b="0" baseline="-25000" dirty="0">
                    <a:solidFill>
                      <a:srgbClr val="000000"/>
                    </a:solidFill>
                  </a:rPr>
                  <a:t>PRE</a:t>
                </a:r>
                <a:endParaRPr lang="en-US" sz="1200" baseline="-25000" dirty="0"/>
              </a:p>
            </p:txBody>
          </p:sp>
          <p:sp>
            <p:nvSpPr>
              <p:cNvPr id="21" name="Rectangle 27"/>
              <p:cNvSpPr>
                <a:spLocks noChangeArrowheads="1"/>
              </p:cNvSpPr>
              <p:nvPr/>
            </p:nvSpPr>
            <p:spPr bwMode="auto">
              <a:xfrm>
                <a:off x="755" y="1104"/>
                <a:ext cx="143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50" b="0">
                    <a:solidFill>
                      <a:srgbClr val="000000"/>
                    </a:solidFill>
                  </a:rPr>
                  <a:t>V</a:t>
                </a:r>
                <a:endParaRPr lang="en-US" sz="1800"/>
              </a:p>
            </p:txBody>
          </p:sp>
          <p:sp>
            <p:nvSpPr>
              <p:cNvPr id="22" name="Rectangle 28"/>
              <p:cNvSpPr>
                <a:spLocks noChangeArrowheads="1"/>
              </p:cNvSpPr>
              <p:nvPr/>
            </p:nvSpPr>
            <p:spPr bwMode="auto">
              <a:xfrm>
                <a:off x="893" y="1198"/>
                <a:ext cx="19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</a:rPr>
                  <a:t>BL</a:t>
                </a:r>
                <a:endParaRPr lang="en-US" sz="1800"/>
              </a:p>
            </p:txBody>
          </p:sp>
          <p:sp>
            <p:nvSpPr>
              <p:cNvPr id="23" name="Rectangle 29"/>
              <p:cNvSpPr>
                <a:spLocks noChangeArrowheads="1"/>
              </p:cNvSpPr>
              <p:nvPr/>
            </p:nvSpPr>
            <p:spPr bwMode="auto">
              <a:xfrm>
                <a:off x="2286" y="3029"/>
                <a:ext cx="1887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50" b="0" i="0" dirty="0">
                    <a:solidFill>
                      <a:srgbClr val="000000"/>
                    </a:solidFill>
                  </a:rPr>
                  <a:t>Sense amp activated</a:t>
                </a:r>
                <a:endParaRPr lang="en-US" sz="1800" dirty="0"/>
              </a:p>
            </p:txBody>
          </p:sp>
          <p:sp>
            <p:nvSpPr>
              <p:cNvPr id="24" name="Rectangle 30"/>
              <p:cNvSpPr>
                <a:spLocks noChangeArrowheads="1"/>
              </p:cNvSpPr>
              <p:nvPr/>
            </p:nvSpPr>
            <p:spPr bwMode="auto">
              <a:xfrm>
                <a:off x="1807" y="3243"/>
                <a:ext cx="1767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50" b="0" i="0" dirty="0">
                    <a:solidFill>
                      <a:srgbClr val="000000"/>
                    </a:solidFill>
                  </a:rPr>
                  <a:t>Word line activated</a:t>
                </a:r>
                <a:endParaRPr lang="en-US" sz="1800" dirty="0"/>
              </a:p>
            </p:txBody>
          </p:sp>
          <p:sp>
            <p:nvSpPr>
              <p:cNvPr id="25" name="Freeform 31"/>
              <p:cNvSpPr>
                <a:spLocks/>
              </p:cNvSpPr>
              <p:nvPr/>
            </p:nvSpPr>
            <p:spPr bwMode="auto">
              <a:xfrm>
                <a:off x="1803" y="2104"/>
                <a:ext cx="2527" cy="907"/>
              </a:xfrm>
              <a:custGeom>
                <a:avLst/>
                <a:gdLst>
                  <a:gd name="T0" fmla="*/ 0 w 432"/>
                  <a:gd name="T1" fmla="*/ 0 h 155"/>
                  <a:gd name="T2" fmla="*/ 433 w 432"/>
                  <a:gd name="T3" fmla="*/ 199 h 155"/>
                  <a:gd name="T4" fmla="*/ 2527 w 432"/>
                  <a:gd name="T5" fmla="*/ 907 h 155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155"/>
                  <a:gd name="T11" fmla="*/ 432 w 432"/>
                  <a:gd name="T12" fmla="*/ 155 h 1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155">
                    <a:moveTo>
                      <a:pt x="0" y="0"/>
                    </a:moveTo>
                    <a:cubicBezTo>
                      <a:pt x="7" y="7"/>
                      <a:pt x="25" y="34"/>
                      <a:pt x="74" y="34"/>
                    </a:cubicBezTo>
                    <a:cubicBezTo>
                      <a:pt x="74" y="34"/>
                      <a:pt x="78" y="155"/>
                      <a:pt x="432" y="155"/>
                    </a:cubicBezTo>
                  </a:path>
                </a:pathLst>
              </a:custGeom>
              <a:noFill/>
              <a:ln w="46038">
                <a:solidFill>
                  <a:srgbClr val="315263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auto">
              <a:xfrm>
                <a:off x="1803" y="1314"/>
                <a:ext cx="2527" cy="790"/>
              </a:xfrm>
              <a:custGeom>
                <a:avLst/>
                <a:gdLst>
                  <a:gd name="T0" fmla="*/ 0 w 432"/>
                  <a:gd name="T1" fmla="*/ 790 h 135"/>
                  <a:gd name="T2" fmla="*/ 433 w 432"/>
                  <a:gd name="T3" fmla="*/ 655 h 135"/>
                  <a:gd name="T4" fmla="*/ 2527 w 432"/>
                  <a:gd name="T5" fmla="*/ 0 h 135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135"/>
                  <a:gd name="T11" fmla="*/ 432 w 432"/>
                  <a:gd name="T12" fmla="*/ 135 h 1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135">
                    <a:moveTo>
                      <a:pt x="0" y="135"/>
                    </a:moveTo>
                    <a:cubicBezTo>
                      <a:pt x="7" y="127"/>
                      <a:pt x="25" y="112"/>
                      <a:pt x="74" y="112"/>
                    </a:cubicBezTo>
                    <a:cubicBezTo>
                      <a:pt x="74" y="112"/>
                      <a:pt x="124" y="0"/>
                      <a:pt x="432" y="0"/>
                    </a:cubicBezTo>
                  </a:path>
                </a:pathLst>
              </a:custGeom>
              <a:noFill/>
              <a:ln w="46038">
                <a:solidFill>
                  <a:srgbClr val="C66B5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7" name="Line 33"/>
              <p:cNvSpPr>
                <a:spLocks noChangeShapeType="1"/>
              </p:cNvSpPr>
              <p:nvPr/>
            </p:nvSpPr>
            <p:spPr bwMode="auto">
              <a:xfrm>
                <a:off x="1189" y="3011"/>
                <a:ext cx="3638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8" name="Freeform 34"/>
              <p:cNvSpPr>
                <a:spLocks/>
              </p:cNvSpPr>
              <p:nvPr/>
            </p:nvSpPr>
            <p:spPr bwMode="auto">
              <a:xfrm>
                <a:off x="4798" y="2970"/>
                <a:ext cx="128" cy="76"/>
              </a:xfrm>
              <a:custGeom>
                <a:avLst/>
                <a:gdLst>
                  <a:gd name="T0" fmla="*/ 23 w 22"/>
                  <a:gd name="T1" fmla="*/ 41 h 13"/>
                  <a:gd name="T2" fmla="*/ 0 w 22"/>
                  <a:gd name="T3" fmla="*/ 0 h 13"/>
                  <a:gd name="T4" fmla="*/ 0 w 22"/>
                  <a:gd name="T5" fmla="*/ 0 h 13"/>
                  <a:gd name="T6" fmla="*/ 58 w 22"/>
                  <a:gd name="T7" fmla="*/ 23 h 13"/>
                  <a:gd name="T8" fmla="*/ 128 w 22"/>
                  <a:gd name="T9" fmla="*/ 41 h 13"/>
                  <a:gd name="T10" fmla="*/ 58 w 22"/>
                  <a:gd name="T11" fmla="*/ 53 h 13"/>
                  <a:gd name="T12" fmla="*/ 0 w 22"/>
                  <a:gd name="T13" fmla="*/ 76 h 13"/>
                  <a:gd name="T14" fmla="*/ 0 w 22"/>
                  <a:gd name="T15" fmla="*/ 76 h 13"/>
                  <a:gd name="T16" fmla="*/ 23 w 22"/>
                  <a:gd name="T17" fmla="*/ 41 h 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13"/>
                  <a:gd name="T29" fmla="*/ 22 w 22"/>
                  <a:gd name="T30" fmla="*/ 13 h 1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13">
                    <a:moveTo>
                      <a:pt x="4" y="7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4" y="5"/>
                      <a:pt x="18" y="6"/>
                      <a:pt x="22" y="7"/>
                    </a:cubicBezTo>
                    <a:cubicBezTo>
                      <a:pt x="18" y="8"/>
                      <a:pt x="14" y="8"/>
                      <a:pt x="10" y="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6933532" y="1905000"/>
              <a:ext cx="657699" cy="393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50" b="0" i="0" dirty="0">
                  <a:solidFill>
                    <a:srgbClr val="000000"/>
                  </a:solidFill>
                </a:rPr>
                <a:t>V(</a:t>
              </a:r>
              <a:r>
                <a:rPr lang="en-US" sz="1050" dirty="0">
                  <a:solidFill>
                    <a:srgbClr val="000000"/>
                  </a:solidFill>
                </a:rPr>
                <a:t>1</a:t>
              </a:r>
              <a:r>
                <a:rPr lang="en-US" sz="1050" b="0" i="0" dirty="0">
                  <a:solidFill>
                    <a:srgbClr val="000000"/>
                  </a:solidFill>
                </a:rPr>
                <a:t>)</a:t>
              </a:r>
              <a:endParaRPr lang="en-US" sz="18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76789" y="3048001"/>
              <a:ext cx="903624" cy="675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Symbol" charset="0"/>
                </a:rPr>
                <a:t>D</a:t>
              </a:r>
              <a:r>
                <a:rPr lang="en-US" sz="1200" dirty="0"/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215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Pair Amp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Differential pair requires no clock</a:t>
            </a:r>
          </a:p>
          <a:p>
            <a:r>
              <a:rPr lang="en-US"/>
              <a:t>But always dissipates static power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AE391082-5E06-0B4B-B523-00EA99751C21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662532" name="Object 4"/>
          <p:cNvGraphicFramePr>
            <a:graphicFrameLocks noChangeAspect="1"/>
          </p:cNvGraphicFramePr>
          <p:nvPr/>
        </p:nvGraphicFramePr>
        <p:xfrm>
          <a:off x="2133600" y="3200400"/>
          <a:ext cx="4343400" cy="197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6" name="VISIO" r:id="rId4" imgW="1763280" imgH="799920" progId="Visio.Drawing.6">
                  <p:embed/>
                </p:oleObj>
              </mc:Choice>
              <mc:Fallback>
                <p:oleObj name="VISIO" r:id="rId4" imgW="1763280" imgH="7999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4343400" cy="197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3962400"/>
            <a:ext cx="407684" cy="3385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BL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3928646"/>
            <a:ext cx="83820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BL’</a:t>
            </a:r>
          </a:p>
        </p:txBody>
      </p:sp>
    </p:spTree>
    <p:extLst>
      <p:ext uri="{BB962C8B-B14F-4D97-AF65-F5344CB8AC3E}">
        <p14:creationId xmlns:p14="http://schemas.microsoft.com/office/powerpoint/2010/main" val="13850992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Clocked Sense Amp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Clocked sense amp saves power</a:t>
            </a:r>
          </a:p>
          <a:p>
            <a:r>
              <a:rPr lang="en-US"/>
              <a:t>Requires sense_clk after enough bitline swing</a:t>
            </a:r>
          </a:p>
          <a:p>
            <a:r>
              <a:rPr lang="en-US"/>
              <a:t>Isolation transistors cut off large bitline capacitance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A88F16FC-1F95-8049-A5AD-59B3138B5E12}" type="slidenum">
              <a:rPr lang="en-US"/>
              <a:pPr/>
              <a:t>37</a:t>
            </a:fld>
            <a:endParaRPr lang="en-US"/>
          </a:p>
        </p:txBody>
      </p:sp>
      <p:graphicFrame>
        <p:nvGraphicFramePr>
          <p:cNvPr id="663556" name="Object 4"/>
          <p:cNvGraphicFramePr>
            <a:graphicFrameLocks noChangeAspect="1"/>
          </p:cNvGraphicFramePr>
          <p:nvPr/>
        </p:nvGraphicFramePr>
        <p:xfrm>
          <a:off x="1752600" y="3200400"/>
          <a:ext cx="388620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1" name="VISIO" r:id="rId4" imgW="2263320" imgH="1552680" progId="Visio.Drawing.6">
                  <p:embed/>
                </p:oleObj>
              </mc:Choice>
              <mc:Fallback>
                <p:oleObj name="VISIO" r:id="rId4" imgW="2263320" imgH="155268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00400"/>
                        <a:ext cx="3886200" cy="266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7446142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81400"/>
            <a:ext cx="3816096" cy="2298192"/>
          </a:xfrm>
          <a:prstGeom prst="rect">
            <a:avLst/>
          </a:prstGeom>
        </p:spPr>
      </p:pic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Line Capacitance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Preclass4: What is capacitance of word line (row)?</a:t>
            </a:r>
          </a:p>
          <a:p>
            <a:pPr lvl="1"/>
            <a:r>
              <a:rPr lang="en-US" dirty="0"/>
              <a:t>W</a:t>
            </a:r>
            <a:r>
              <a:rPr lang="en-US" baseline="-25000" dirty="0"/>
              <a:t>access</a:t>
            </a:r>
            <a:r>
              <a:rPr lang="en-US" dirty="0"/>
              <a:t>– transistor width of column device</a:t>
            </a:r>
            <a:endParaRPr lang="en-US" baseline="-25000" dirty="0"/>
          </a:p>
          <a:p>
            <a:pPr lvl="1"/>
            <a:r>
              <a:rPr lang="en-US" dirty="0"/>
              <a:t>w columns</a:t>
            </a:r>
          </a:p>
          <a:p>
            <a:pPr lvl="1"/>
            <a:r>
              <a:rPr lang="en-US" dirty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en-US" dirty="0"/>
              <a:t>=C</a:t>
            </a:r>
            <a:r>
              <a:rPr lang="en-US" baseline="-25000" dirty="0"/>
              <a:t>diff0</a:t>
            </a:r>
            <a:r>
              <a:rPr lang="en-US" dirty="0"/>
              <a:t>/C</a:t>
            </a:r>
            <a:r>
              <a:rPr lang="en-US" baseline="-25000" dirty="0"/>
              <a:t>0</a:t>
            </a:r>
          </a:p>
          <a:p>
            <a:r>
              <a:rPr lang="en-US" dirty="0">
                <a:solidFill>
                  <a:srgbClr val="FF6600"/>
                </a:solidFill>
              </a:rPr>
              <a:t>Preclass5: Delay driving word line?</a:t>
            </a:r>
          </a:p>
          <a:p>
            <a:pPr lvl="1"/>
            <a:r>
              <a:rPr lang="en-US" dirty="0" err="1"/>
              <a:t>W</a:t>
            </a:r>
            <a:r>
              <a:rPr lang="en-US" baseline="-25000" dirty="0" err="1"/>
              <a:t>wldrive</a:t>
            </a:r>
            <a:r>
              <a:rPr lang="en-US" dirty="0"/>
              <a:t> Drive inverter</a:t>
            </a:r>
          </a:p>
          <a:p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945341" y="491999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access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52578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67600" y="52578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</a:t>
            </a:r>
            <a:r>
              <a:rPr lang="en-US" sz="1100" baseline="-25000" dirty="0"/>
              <a:t>buf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5943600"/>
            <a:ext cx="7048500" cy="749728"/>
          </a:xfrm>
          <a:prstGeom prst="rect">
            <a:avLst/>
          </a:prstGeom>
        </p:spPr>
      </p:pic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fld id="{A88F16FC-1F95-8049-A5AD-59B3138B5E12}" type="slidenum">
              <a:rPr lang="en-US"/>
              <a:pPr/>
              <a:t>38</a:t>
            </a:fld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531896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295400"/>
            <a:ext cx="5861050" cy="542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Drivers: Memory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D75D586-022C-6145-BB46-61B885A40D4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62918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ROM Memories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929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295400"/>
            <a:ext cx="5861050" cy="542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Drivers: Memory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D75D586-022C-6145-BB46-61B885A40D4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362200" y="1676400"/>
            <a:ext cx="51816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3274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Tristate Buffer</a:t>
            </a:r>
          </a:p>
        </p:txBody>
      </p:sp>
      <p:sp>
        <p:nvSpPr>
          <p:cNvPr id="186381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Typically used for signal traveling, e.g. bus</a:t>
            </a:r>
          </a:p>
          <a:p>
            <a:pPr>
              <a:lnSpc>
                <a:spcPct val="90000"/>
              </a:lnSpc>
            </a:pPr>
            <a:r>
              <a:rPr lang="en-US" dirty="0"/>
              <a:t>Ideally all devices connected to a bus should be disconnected except for active device reading or writing to bus</a:t>
            </a:r>
          </a:p>
          <a:p>
            <a:pPr>
              <a:lnSpc>
                <a:spcPct val="90000"/>
              </a:lnSpc>
            </a:pPr>
            <a:r>
              <a:rPr lang="en-US" dirty="0"/>
              <a:t>Use high-impedance state to simulate disconnecting</a:t>
            </a:r>
          </a:p>
        </p:txBody>
      </p:sp>
      <p:sp>
        <p:nvSpPr>
          <p:cNvPr id="86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938265-0E83-094C-9B85-BD916E7FD855}" type="slidenum">
              <a:rPr lang="zh-TW" altLang="en-US"/>
              <a:pPr/>
              <a:t>41</a:t>
            </a:fld>
            <a:endParaRPr lang="en-US" altLang="zh-TW"/>
          </a:p>
        </p:txBody>
      </p:sp>
      <p:sp>
        <p:nvSpPr>
          <p:cNvPr id="186372" name="AutoShape 4"/>
          <p:cNvSpPr>
            <a:spLocks noChangeArrowheads="1"/>
          </p:cNvSpPr>
          <p:nvPr/>
        </p:nvSpPr>
        <p:spPr bwMode="auto">
          <a:xfrm rot="5400000">
            <a:off x="1749425" y="4595813"/>
            <a:ext cx="762000" cy="685800"/>
          </a:xfrm>
          <a:prstGeom prst="triangle">
            <a:avLst>
              <a:gd name="adj" fmla="val 50000"/>
            </a:avLst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1177925" y="4938713"/>
            <a:ext cx="609600" cy="15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Line 7"/>
          <p:cNvSpPr>
            <a:spLocks noChangeShapeType="1"/>
          </p:cNvSpPr>
          <p:nvPr/>
        </p:nvSpPr>
        <p:spPr bwMode="auto">
          <a:xfrm flipH="1">
            <a:off x="2473325" y="4938713"/>
            <a:ext cx="285750" cy="15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>
            <a:off x="2168525" y="4329113"/>
            <a:ext cx="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568325" y="4633913"/>
            <a:ext cx="727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>
                <a:latin typeface="Tahoma" charset="0"/>
              </a:rPr>
              <a:t>Input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2473325" y="4633913"/>
            <a:ext cx="879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>
                <a:latin typeface="Tahoma" charset="0"/>
              </a:rPr>
              <a:t>Output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822450" y="3962400"/>
            <a:ext cx="439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>
                <a:latin typeface="Tahoma" charset="0"/>
              </a:rPr>
              <a:t>En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481928"/>
              </p:ext>
            </p:extLst>
          </p:nvPr>
        </p:nvGraphicFramePr>
        <p:xfrm>
          <a:off x="4114800" y="3733800"/>
          <a:ext cx="3429000" cy="2717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Ouptut</a:t>
                      </a:r>
                      <a:endParaRPr lang="en-US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5715000"/>
            <a:ext cx="2595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Active-high buffer </a:t>
            </a:r>
          </a:p>
        </p:txBody>
      </p:sp>
      <p:sp>
        <p:nvSpPr>
          <p:cNvPr id="8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9314411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Tristate Buffer</a:t>
            </a:r>
          </a:p>
        </p:txBody>
      </p:sp>
      <p:sp>
        <p:nvSpPr>
          <p:cNvPr id="86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938265-0E83-094C-9B85-BD916E7FD855}" type="slidenum">
              <a:rPr lang="zh-TW" altLang="en-US"/>
              <a:pPr/>
              <a:t>42</a:t>
            </a:fld>
            <a:endParaRPr lang="en-US" altLang="zh-TW"/>
          </a:p>
        </p:txBody>
      </p:sp>
      <p:sp>
        <p:nvSpPr>
          <p:cNvPr id="186372" name="AutoShape 4"/>
          <p:cNvSpPr>
            <a:spLocks noChangeArrowheads="1"/>
          </p:cNvSpPr>
          <p:nvPr/>
        </p:nvSpPr>
        <p:spPr bwMode="auto">
          <a:xfrm rot="5400000">
            <a:off x="1749425" y="1852613"/>
            <a:ext cx="762000" cy="685800"/>
          </a:xfrm>
          <a:prstGeom prst="triangle">
            <a:avLst>
              <a:gd name="adj" fmla="val 50000"/>
            </a:avLst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1177925" y="2195513"/>
            <a:ext cx="609600" cy="15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Line 7"/>
          <p:cNvSpPr>
            <a:spLocks noChangeShapeType="1"/>
          </p:cNvSpPr>
          <p:nvPr/>
        </p:nvSpPr>
        <p:spPr bwMode="auto">
          <a:xfrm flipH="1">
            <a:off x="2473325" y="2195513"/>
            <a:ext cx="285750" cy="15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>
            <a:off x="2168525" y="1585913"/>
            <a:ext cx="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568325" y="1890713"/>
            <a:ext cx="727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>
                <a:latin typeface="Tahoma" charset="0"/>
              </a:rPr>
              <a:t>Input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2473325" y="1890713"/>
            <a:ext cx="879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>
                <a:latin typeface="Tahoma" charset="0"/>
              </a:rPr>
              <a:t>Output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822450" y="1219200"/>
            <a:ext cx="439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>
                <a:latin typeface="Tahoma" charset="0"/>
              </a:rPr>
              <a:t>En</a:t>
            </a:r>
          </a:p>
        </p:txBody>
      </p:sp>
      <p:grpSp>
        <p:nvGrpSpPr>
          <p:cNvPr id="186498" name="Group 130"/>
          <p:cNvGrpSpPr>
            <a:grpSpLocks/>
          </p:cNvGrpSpPr>
          <p:nvPr/>
        </p:nvGrpSpPr>
        <p:grpSpPr bwMode="auto">
          <a:xfrm>
            <a:off x="4260850" y="1295400"/>
            <a:ext cx="3968750" cy="1604963"/>
            <a:chOff x="2684" y="816"/>
            <a:chExt cx="2500" cy="1011"/>
          </a:xfrm>
        </p:grpSpPr>
        <p:sp>
          <p:nvSpPr>
            <p:cNvPr id="186414" name="Text Box 46"/>
            <p:cNvSpPr txBox="1">
              <a:spLocks noChangeArrowheads="1"/>
            </p:cNvSpPr>
            <p:nvPr/>
          </p:nvSpPr>
          <p:spPr bwMode="auto">
            <a:xfrm>
              <a:off x="2684" y="1128"/>
              <a:ext cx="4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0">
                  <a:latin typeface="Tahoma" charset="0"/>
                </a:rPr>
                <a:t>Input</a:t>
              </a:r>
            </a:p>
          </p:txBody>
        </p:sp>
        <p:sp>
          <p:nvSpPr>
            <p:cNvPr id="186417" name="AutoShape 49"/>
            <p:cNvSpPr>
              <a:spLocks noChangeArrowheads="1"/>
            </p:cNvSpPr>
            <p:nvPr/>
          </p:nvSpPr>
          <p:spPr bwMode="auto">
            <a:xfrm rot="5400000">
              <a:off x="3256" y="1167"/>
              <a:ext cx="336" cy="276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8" name="Line 50"/>
            <p:cNvSpPr>
              <a:spLocks noChangeShapeType="1"/>
            </p:cNvSpPr>
            <p:nvPr/>
          </p:nvSpPr>
          <p:spPr bwMode="auto">
            <a:xfrm>
              <a:off x="3058" y="1329"/>
              <a:ext cx="22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19" name="Oval 51"/>
            <p:cNvSpPr>
              <a:spLocks noChangeArrowheads="1"/>
            </p:cNvSpPr>
            <p:nvPr/>
          </p:nvSpPr>
          <p:spPr bwMode="auto">
            <a:xfrm>
              <a:off x="3550" y="1275"/>
              <a:ext cx="72" cy="69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20" name="Line 52"/>
            <p:cNvSpPr>
              <a:spLocks noChangeShapeType="1"/>
            </p:cNvSpPr>
            <p:nvPr/>
          </p:nvSpPr>
          <p:spPr bwMode="auto">
            <a:xfrm flipH="1">
              <a:off x="3610" y="1316"/>
              <a:ext cx="18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24" name="Line 56"/>
            <p:cNvSpPr>
              <a:spLocks noChangeShapeType="1"/>
            </p:cNvSpPr>
            <p:nvPr/>
          </p:nvSpPr>
          <p:spPr bwMode="auto">
            <a:xfrm flipH="1">
              <a:off x="4138" y="1299"/>
              <a:ext cx="18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6436" name="Group 68"/>
            <p:cNvGrpSpPr>
              <a:grpSpLocks/>
            </p:cNvGrpSpPr>
            <p:nvPr/>
          </p:nvGrpSpPr>
          <p:grpSpPr bwMode="auto">
            <a:xfrm>
              <a:off x="4300" y="1152"/>
              <a:ext cx="288" cy="303"/>
              <a:chOff x="4464" y="1455"/>
              <a:chExt cx="432" cy="432"/>
            </a:xfrm>
          </p:grpSpPr>
          <p:sp>
            <p:nvSpPr>
              <p:cNvPr id="186425" name="AutoShape 57"/>
              <p:cNvSpPr>
                <a:spLocks noChangeArrowheads="1"/>
              </p:cNvSpPr>
              <p:nvPr/>
            </p:nvSpPr>
            <p:spPr bwMode="auto">
              <a:xfrm rot="5400000">
                <a:off x="4464" y="1455"/>
                <a:ext cx="432" cy="43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426" name="AutoShape 58"/>
              <p:cNvSpPr>
                <a:spLocks noChangeArrowheads="1"/>
              </p:cNvSpPr>
              <p:nvPr/>
            </p:nvSpPr>
            <p:spPr bwMode="auto">
              <a:xfrm rot="16200000" flipH="1">
                <a:off x="4464" y="1455"/>
                <a:ext cx="432" cy="43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427" name="Oval 59"/>
              <p:cNvSpPr>
                <a:spLocks noChangeArrowheads="1"/>
              </p:cNvSpPr>
              <p:nvPr/>
            </p:nvSpPr>
            <p:spPr bwMode="auto">
              <a:xfrm>
                <a:off x="4628" y="1460"/>
                <a:ext cx="96" cy="96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6429" name="Line 61"/>
            <p:cNvSpPr>
              <a:spLocks noChangeShapeType="1"/>
            </p:cNvSpPr>
            <p:nvPr/>
          </p:nvSpPr>
          <p:spPr bwMode="auto">
            <a:xfrm>
              <a:off x="4582" y="1311"/>
              <a:ext cx="28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30" name="Line 62"/>
            <p:cNvSpPr>
              <a:spLocks noChangeShapeType="1"/>
            </p:cNvSpPr>
            <p:nvPr/>
          </p:nvSpPr>
          <p:spPr bwMode="auto">
            <a:xfrm>
              <a:off x="4446" y="1395"/>
              <a:ext cx="0" cy="3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31" name="Line 63"/>
            <p:cNvSpPr>
              <a:spLocks noChangeShapeType="1"/>
            </p:cNvSpPr>
            <p:nvPr/>
          </p:nvSpPr>
          <p:spPr bwMode="auto">
            <a:xfrm>
              <a:off x="4438" y="816"/>
              <a:ext cx="0" cy="336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32" name="Text Box 64"/>
            <p:cNvSpPr txBox="1">
              <a:spLocks noChangeArrowheads="1"/>
            </p:cNvSpPr>
            <p:nvPr/>
          </p:nvSpPr>
          <p:spPr bwMode="auto">
            <a:xfrm>
              <a:off x="4630" y="1098"/>
              <a:ext cx="5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0">
                  <a:latin typeface="Tahoma" charset="0"/>
                </a:rPr>
                <a:t>Output</a:t>
              </a:r>
            </a:p>
          </p:txBody>
        </p:sp>
        <p:sp>
          <p:nvSpPr>
            <p:cNvPr id="186433" name="Text Box 65"/>
            <p:cNvSpPr txBox="1">
              <a:spLocks noChangeArrowheads="1"/>
            </p:cNvSpPr>
            <p:nvPr/>
          </p:nvSpPr>
          <p:spPr bwMode="auto">
            <a:xfrm>
              <a:off x="4426" y="1596"/>
              <a:ext cx="2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0">
                  <a:latin typeface="Tahoma" charset="0"/>
                </a:rPr>
                <a:t>En</a:t>
              </a:r>
            </a:p>
          </p:txBody>
        </p:sp>
        <p:sp>
          <p:nvSpPr>
            <p:cNvPr id="186434" name="AutoShape 66"/>
            <p:cNvSpPr>
              <a:spLocks noChangeArrowheads="1"/>
            </p:cNvSpPr>
            <p:nvPr/>
          </p:nvSpPr>
          <p:spPr bwMode="auto">
            <a:xfrm rot="5400000">
              <a:off x="3772" y="1167"/>
              <a:ext cx="336" cy="276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35" name="Oval 67"/>
            <p:cNvSpPr>
              <a:spLocks noChangeArrowheads="1"/>
            </p:cNvSpPr>
            <p:nvPr/>
          </p:nvSpPr>
          <p:spPr bwMode="auto">
            <a:xfrm>
              <a:off x="4066" y="1275"/>
              <a:ext cx="72" cy="69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6497" name="Group 129"/>
          <p:cNvGrpSpPr>
            <a:grpSpLocks/>
          </p:cNvGrpSpPr>
          <p:nvPr/>
        </p:nvGrpSpPr>
        <p:grpSpPr bwMode="auto">
          <a:xfrm>
            <a:off x="2057400" y="2895600"/>
            <a:ext cx="4038600" cy="3486150"/>
            <a:chOff x="144" y="1944"/>
            <a:chExt cx="2544" cy="2196"/>
          </a:xfrm>
        </p:grpSpPr>
        <p:grpSp>
          <p:nvGrpSpPr>
            <p:cNvPr id="186495" name="Group 127"/>
            <p:cNvGrpSpPr>
              <a:grpSpLocks/>
            </p:cNvGrpSpPr>
            <p:nvPr/>
          </p:nvGrpSpPr>
          <p:grpSpPr bwMode="auto">
            <a:xfrm>
              <a:off x="144" y="1944"/>
              <a:ext cx="2544" cy="2088"/>
              <a:chOff x="144" y="1944"/>
              <a:chExt cx="2544" cy="2088"/>
            </a:xfrm>
          </p:grpSpPr>
          <p:sp>
            <p:nvSpPr>
              <p:cNvPr id="186438" name="AutoShape 70"/>
              <p:cNvSpPr>
                <a:spLocks noChangeArrowheads="1"/>
              </p:cNvSpPr>
              <p:nvPr/>
            </p:nvSpPr>
            <p:spPr bwMode="auto">
              <a:xfrm rot="5400000">
                <a:off x="582" y="2814"/>
                <a:ext cx="336" cy="276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439" name="Line 71"/>
              <p:cNvSpPr>
                <a:spLocks noChangeShapeType="1"/>
              </p:cNvSpPr>
              <p:nvPr/>
            </p:nvSpPr>
            <p:spPr bwMode="auto">
              <a:xfrm>
                <a:off x="384" y="2976"/>
                <a:ext cx="228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440" name="Oval 72"/>
              <p:cNvSpPr>
                <a:spLocks noChangeArrowheads="1"/>
              </p:cNvSpPr>
              <p:nvPr/>
            </p:nvSpPr>
            <p:spPr bwMode="auto">
              <a:xfrm>
                <a:off x="876" y="2922"/>
                <a:ext cx="72" cy="69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449" name="Group 81"/>
              <p:cNvGrpSpPr>
                <a:grpSpLocks/>
              </p:cNvGrpSpPr>
              <p:nvPr/>
            </p:nvGrpSpPr>
            <p:grpSpPr bwMode="auto">
              <a:xfrm>
                <a:off x="1968" y="2976"/>
                <a:ext cx="96" cy="480"/>
                <a:chOff x="1344" y="3264"/>
                <a:chExt cx="192" cy="672"/>
              </a:xfrm>
            </p:grpSpPr>
            <p:sp>
              <p:nvSpPr>
                <p:cNvPr id="186450" name="Line 82"/>
                <p:cNvSpPr>
                  <a:spLocks noChangeShapeType="1"/>
                </p:cNvSpPr>
                <p:nvPr/>
              </p:nvSpPr>
              <p:spPr bwMode="auto">
                <a:xfrm rot="-5400000">
                  <a:off x="1178" y="3580"/>
                  <a:ext cx="332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1" name="Line 83"/>
                <p:cNvSpPr>
                  <a:spLocks noChangeShapeType="1"/>
                </p:cNvSpPr>
                <p:nvPr/>
              </p:nvSpPr>
              <p:spPr bwMode="auto">
                <a:xfrm rot="-16200000">
                  <a:off x="1441" y="3841"/>
                  <a:ext cx="19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2" name="Line 84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3" name="Line 85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0" cy="33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4" name="Line 86"/>
                <p:cNvSpPr>
                  <a:spLocks noChangeShapeType="1"/>
                </p:cNvSpPr>
                <p:nvPr/>
              </p:nvSpPr>
              <p:spPr bwMode="auto">
                <a:xfrm>
                  <a:off x="1392" y="3746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5" name="Line 87"/>
                <p:cNvSpPr>
                  <a:spLocks noChangeShapeType="1"/>
                </p:cNvSpPr>
                <p:nvPr/>
              </p:nvSpPr>
              <p:spPr bwMode="auto">
                <a:xfrm>
                  <a:off x="1529" y="32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6456" name="Group 88"/>
              <p:cNvGrpSpPr>
                <a:grpSpLocks/>
              </p:cNvGrpSpPr>
              <p:nvPr/>
            </p:nvGrpSpPr>
            <p:grpSpPr bwMode="auto">
              <a:xfrm>
                <a:off x="1968" y="3408"/>
                <a:ext cx="96" cy="480"/>
                <a:chOff x="1344" y="3264"/>
                <a:chExt cx="192" cy="672"/>
              </a:xfrm>
            </p:grpSpPr>
            <p:sp>
              <p:nvSpPr>
                <p:cNvPr id="186457" name="Line 89"/>
                <p:cNvSpPr>
                  <a:spLocks noChangeShapeType="1"/>
                </p:cNvSpPr>
                <p:nvPr/>
              </p:nvSpPr>
              <p:spPr bwMode="auto">
                <a:xfrm rot="-5400000">
                  <a:off x="1178" y="3580"/>
                  <a:ext cx="332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8" name="Line 90"/>
                <p:cNvSpPr>
                  <a:spLocks noChangeShapeType="1"/>
                </p:cNvSpPr>
                <p:nvPr/>
              </p:nvSpPr>
              <p:spPr bwMode="auto">
                <a:xfrm rot="-16200000">
                  <a:off x="1441" y="3841"/>
                  <a:ext cx="19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59" name="Line 91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0" name="Line 92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0" cy="33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1" name="Line 93"/>
                <p:cNvSpPr>
                  <a:spLocks noChangeShapeType="1"/>
                </p:cNvSpPr>
                <p:nvPr/>
              </p:nvSpPr>
              <p:spPr bwMode="auto">
                <a:xfrm>
                  <a:off x="1392" y="3746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2" name="Line 94"/>
                <p:cNvSpPr>
                  <a:spLocks noChangeShapeType="1"/>
                </p:cNvSpPr>
                <p:nvPr/>
              </p:nvSpPr>
              <p:spPr bwMode="auto">
                <a:xfrm>
                  <a:off x="1529" y="32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6463" name="Group 95"/>
              <p:cNvGrpSpPr>
                <a:grpSpLocks/>
              </p:cNvGrpSpPr>
              <p:nvPr/>
            </p:nvGrpSpPr>
            <p:grpSpPr bwMode="auto">
              <a:xfrm>
                <a:off x="1968" y="2160"/>
                <a:ext cx="96" cy="480"/>
                <a:chOff x="1344" y="3264"/>
                <a:chExt cx="192" cy="672"/>
              </a:xfrm>
            </p:grpSpPr>
            <p:sp>
              <p:nvSpPr>
                <p:cNvPr id="186464" name="Line 96"/>
                <p:cNvSpPr>
                  <a:spLocks noChangeShapeType="1"/>
                </p:cNvSpPr>
                <p:nvPr/>
              </p:nvSpPr>
              <p:spPr bwMode="auto">
                <a:xfrm rot="-5400000">
                  <a:off x="1178" y="3580"/>
                  <a:ext cx="332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5" name="Line 97"/>
                <p:cNvSpPr>
                  <a:spLocks noChangeShapeType="1"/>
                </p:cNvSpPr>
                <p:nvPr/>
              </p:nvSpPr>
              <p:spPr bwMode="auto">
                <a:xfrm rot="-16200000">
                  <a:off x="1441" y="3841"/>
                  <a:ext cx="19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6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7" name="Line 99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0" cy="33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8" name="Line 100"/>
                <p:cNvSpPr>
                  <a:spLocks noChangeShapeType="1"/>
                </p:cNvSpPr>
                <p:nvPr/>
              </p:nvSpPr>
              <p:spPr bwMode="auto">
                <a:xfrm>
                  <a:off x="1392" y="3746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69" name="Line 101"/>
                <p:cNvSpPr>
                  <a:spLocks noChangeShapeType="1"/>
                </p:cNvSpPr>
                <p:nvPr/>
              </p:nvSpPr>
              <p:spPr bwMode="auto">
                <a:xfrm>
                  <a:off x="1529" y="32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472" name="Line 104"/>
              <p:cNvSpPr>
                <a:spLocks noChangeShapeType="1"/>
              </p:cNvSpPr>
              <p:nvPr/>
            </p:nvSpPr>
            <p:spPr bwMode="auto">
              <a:xfrm>
                <a:off x="1578" y="364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73" name="Line 105"/>
              <p:cNvSpPr>
                <a:spLocks noChangeShapeType="1"/>
              </p:cNvSpPr>
              <p:nvPr/>
            </p:nvSpPr>
            <p:spPr bwMode="auto">
              <a:xfrm>
                <a:off x="1578" y="238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46" name="Oval 78"/>
              <p:cNvSpPr>
                <a:spLocks noChangeArrowheads="1"/>
              </p:cNvSpPr>
              <p:nvPr/>
            </p:nvSpPr>
            <p:spPr bwMode="auto">
              <a:xfrm>
                <a:off x="1920" y="2358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6448" name="Group 80"/>
              <p:cNvGrpSpPr>
                <a:grpSpLocks/>
              </p:cNvGrpSpPr>
              <p:nvPr/>
            </p:nvGrpSpPr>
            <p:grpSpPr bwMode="auto">
              <a:xfrm>
                <a:off x="1968" y="2544"/>
                <a:ext cx="96" cy="480"/>
                <a:chOff x="1344" y="3264"/>
                <a:chExt cx="192" cy="672"/>
              </a:xfrm>
            </p:grpSpPr>
            <p:sp>
              <p:nvSpPr>
                <p:cNvPr id="186441" name="Line 73"/>
                <p:cNvSpPr>
                  <a:spLocks noChangeShapeType="1"/>
                </p:cNvSpPr>
                <p:nvPr/>
              </p:nvSpPr>
              <p:spPr bwMode="auto">
                <a:xfrm rot="-5400000">
                  <a:off x="1178" y="3580"/>
                  <a:ext cx="332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42" name="Line 74"/>
                <p:cNvSpPr>
                  <a:spLocks noChangeShapeType="1"/>
                </p:cNvSpPr>
                <p:nvPr/>
              </p:nvSpPr>
              <p:spPr bwMode="auto">
                <a:xfrm rot="-16200000">
                  <a:off x="1441" y="3841"/>
                  <a:ext cx="19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43" name="Line 75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44" name="Line 76"/>
                <p:cNvSpPr>
                  <a:spLocks noChangeShapeType="1"/>
                </p:cNvSpPr>
                <p:nvPr/>
              </p:nvSpPr>
              <p:spPr bwMode="auto">
                <a:xfrm>
                  <a:off x="1392" y="3412"/>
                  <a:ext cx="0" cy="33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45" name="Line 77"/>
                <p:cNvSpPr>
                  <a:spLocks noChangeShapeType="1"/>
                </p:cNvSpPr>
                <p:nvPr/>
              </p:nvSpPr>
              <p:spPr bwMode="auto">
                <a:xfrm>
                  <a:off x="1392" y="3746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47" name="Line 79"/>
                <p:cNvSpPr>
                  <a:spLocks noChangeShapeType="1"/>
                </p:cNvSpPr>
                <p:nvPr/>
              </p:nvSpPr>
              <p:spPr bwMode="auto">
                <a:xfrm>
                  <a:off x="1529" y="3264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474" name="Line 106"/>
              <p:cNvSpPr>
                <a:spLocks noChangeShapeType="1"/>
              </p:cNvSpPr>
              <p:nvPr/>
            </p:nvSpPr>
            <p:spPr bwMode="auto">
              <a:xfrm>
                <a:off x="1584" y="3216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75" name="Line 107"/>
              <p:cNvSpPr>
                <a:spLocks noChangeShapeType="1"/>
              </p:cNvSpPr>
              <p:nvPr/>
            </p:nvSpPr>
            <p:spPr bwMode="auto">
              <a:xfrm>
                <a:off x="1578" y="277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71" name="Oval 103"/>
              <p:cNvSpPr>
                <a:spLocks noChangeArrowheads="1"/>
              </p:cNvSpPr>
              <p:nvPr/>
            </p:nvSpPr>
            <p:spPr bwMode="auto">
              <a:xfrm>
                <a:off x="1920" y="274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476" name="Line 108"/>
              <p:cNvSpPr>
                <a:spLocks noChangeShapeType="1"/>
              </p:cNvSpPr>
              <p:nvPr/>
            </p:nvSpPr>
            <p:spPr bwMode="auto">
              <a:xfrm>
                <a:off x="2064" y="2976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77" name="Text Box 109"/>
              <p:cNvSpPr txBox="1">
                <a:spLocks noChangeArrowheads="1"/>
              </p:cNvSpPr>
              <p:nvPr/>
            </p:nvSpPr>
            <p:spPr bwMode="auto">
              <a:xfrm>
                <a:off x="2134" y="2745"/>
                <a:ext cx="5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0">
                    <a:latin typeface="Tahoma" charset="0"/>
                  </a:rPr>
                  <a:t>Output</a:t>
                </a:r>
              </a:p>
            </p:txBody>
          </p:sp>
          <p:sp>
            <p:nvSpPr>
              <p:cNvPr id="186478" name="Text Box 110"/>
              <p:cNvSpPr txBox="1">
                <a:spLocks noChangeArrowheads="1"/>
              </p:cNvSpPr>
              <p:nvPr/>
            </p:nvSpPr>
            <p:spPr bwMode="auto">
              <a:xfrm>
                <a:off x="1403" y="3177"/>
                <a:ext cx="27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0" dirty="0">
                    <a:latin typeface="Tahoma" charset="0"/>
                  </a:rPr>
                  <a:t>En</a:t>
                </a:r>
              </a:p>
            </p:txBody>
          </p:sp>
          <p:grpSp>
            <p:nvGrpSpPr>
              <p:cNvPr id="186481" name="Group 113"/>
              <p:cNvGrpSpPr>
                <a:grpSpLocks/>
              </p:cNvGrpSpPr>
              <p:nvPr/>
            </p:nvGrpSpPr>
            <p:grpSpPr bwMode="auto">
              <a:xfrm>
                <a:off x="1403" y="2592"/>
                <a:ext cx="277" cy="231"/>
                <a:chOff x="1163" y="2592"/>
                <a:chExt cx="277" cy="231"/>
              </a:xfrm>
            </p:grpSpPr>
            <p:sp>
              <p:nvSpPr>
                <p:cNvPr id="186479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1163" y="2592"/>
                  <a:ext cx="277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1800" b="0">
                      <a:latin typeface="Tahoma" charset="0"/>
                    </a:rPr>
                    <a:t>En</a:t>
                  </a:r>
                </a:p>
              </p:txBody>
            </p:sp>
            <p:sp>
              <p:nvSpPr>
                <p:cNvPr id="186480" name="Line 112"/>
                <p:cNvSpPr>
                  <a:spLocks noChangeShapeType="1"/>
                </p:cNvSpPr>
                <p:nvPr/>
              </p:nvSpPr>
              <p:spPr bwMode="auto">
                <a:xfrm>
                  <a:off x="1200" y="264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482" name="Line 114"/>
              <p:cNvSpPr>
                <a:spLocks noChangeShapeType="1"/>
              </p:cNvSpPr>
              <p:nvPr/>
            </p:nvSpPr>
            <p:spPr bwMode="auto">
              <a:xfrm>
                <a:off x="954" y="2964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186485" name="AutoShape 117"/>
              <p:cNvCxnSpPr>
                <a:cxnSpLocks noChangeShapeType="1"/>
                <a:endCxn id="186473" idx="0"/>
              </p:cNvCxnSpPr>
              <p:nvPr/>
            </p:nvCxnSpPr>
            <p:spPr bwMode="auto">
              <a:xfrm rot="16200000">
                <a:off x="1017" y="2415"/>
                <a:ext cx="600" cy="522"/>
              </a:xfrm>
              <a:prstGeom prst="bentConnector3">
                <a:avLst>
                  <a:gd name="adj1" fmla="val 100000"/>
                </a:avLst>
              </a:prstGeom>
              <a:noFill/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6486" name="AutoShape 118"/>
              <p:cNvCxnSpPr>
                <a:cxnSpLocks noChangeShapeType="1"/>
                <a:endCxn id="186472" idx="0"/>
              </p:cNvCxnSpPr>
              <p:nvPr/>
            </p:nvCxnSpPr>
            <p:spPr bwMode="auto">
              <a:xfrm rot="16200000" flipH="1">
                <a:off x="987" y="3045"/>
                <a:ext cx="660" cy="522"/>
              </a:xfrm>
              <a:prstGeom prst="bentConnector3">
                <a:avLst>
                  <a:gd name="adj1" fmla="val 101361"/>
                </a:avLst>
              </a:prstGeom>
              <a:noFill/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186487" name="Text Box 119"/>
              <p:cNvSpPr txBox="1">
                <a:spLocks noChangeArrowheads="1"/>
              </p:cNvSpPr>
              <p:nvPr/>
            </p:nvSpPr>
            <p:spPr bwMode="auto">
              <a:xfrm>
                <a:off x="144" y="2745"/>
                <a:ext cx="45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0">
                    <a:latin typeface="Tahoma" charset="0"/>
                  </a:rPr>
                  <a:t>Input</a:t>
                </a:r>
              </a:p>
            </p:txBody>
          </p:sp>
          <p:grpSp>
            <p:nvGrpSpPr>
              <p:cNvPr id="186488" name="Group 120"/>
              <p:cNvGrpSpPr>
                <a:grpSpLocks/>
              </p:cNvGrpSpPr>
              <p:nvPr/>
            </p:nvGrpSpPr>
            <p:grpSpPr bwMode="auto">
              <a:xfrm>
                <a:off x="1968" y="3984"/>
                <a:ext cx="192" cy="48"/>
                <a:chOff x="2016" y="3600"/>
                <a:chExt cx="192" cy="48"/>
              </a:xfrm>
            </p:grpSpPr>
            <p:sp>
              <p:nvSpPr>
                <p:cNvPr id="186489" name="Line 121"/>
                <p:cNvSpPr>
                  <a:spLocks noChangeShapeType="1"/>
                </p:cNvSpPr>
                <p:nvPr/>
              </p:nvSpPr>
              <p:spPr bwMode="auto">
                <a:xfrm>
                  <a:off x="2016" y="360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90" name="Line 122"/>
                <p:cNvSpPr>
                  <a:spLocks noChangeShapeType="1"/>
                </p:cNvSpPr>
                <p:nvPr/>
              </p:nvSpPr>
              <p:spPr bwMode="auto">
                <a:xfrm>
                  <a:off x="2044" y="362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91" name="Line 123"/>
                <p:cNvSpPr>
                  <a:spLocks noChangeShapeType="1"/>
                </p:cNvSpPr>
                <p:nvPr/>
              </p:nvSpPr>
              <p:spPr bwMode="auto">
                <a:xfrm>
                  <a:off x="2070" y="364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492" name="Line 124"/>
              <p:cNvSpPr>
                <a:spLocks noChangeShapeType="1"/>
              </p:cNvSpPr>
              <p:nvPr/>
            </p:nvSpPr>
            <p:spPr bwMode="auto">
              <a:xfrm flipH="1" flipV="1">
                <a:off x="2064" y="3840"/>
                <a:ext cx="5" cy="139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93" name="Line 125"/>
              <p:cNvSpPr>
                <a:spLocks noChangeShapeType="1"/>
              </p:cNvSpPr>
              <p:nvPr/>
            </p:nvSpPr>
            <p:spPr bwMode="auto">
              <a:xfrm flipV="1">
                <a:off x="2064" y="2067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94" name="Text Box 126"/>
              <p:cNvSpPr txBox="1">
                <a:spLocks noChangeArrowheads="1"/>
              </p:cNvSpPr>
              <p:nvPr/>
            </p:nvSpPr>
            <p:spPr bwMode="auto">
              <a:xfrm>
                <a:off x="2096" y="1944"/>
                <a:ext cx="3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0">
                    <a:latin typeface="Tahoma" charset="0"/>
                  </a:rPr>
                  <a:t>Vdd</a:t>
                </a:r>
              </a:p>
            </p:txBody>
          </p:sp>
        </p:grpSp>
        <p:sp>
          <p:nvSpPr>
            <p:cNvPr id="186496" name="Text Box 128"/>
            <p:cNvSpPr txBox="1">
              <a:spLocks noChangeArrowheads="1"/>
            </p:cNvSpPr>
            <p:nvPr/>
          </p:nvSpPr>
          <p:spPr bwMode="auto">
            <a:xfrm>
              <a:off x="950" y="3909"/>
              <a:ext cx="9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>
                  <a:latin typeface="Tahoma" charset="0"/>
                </a:rPr>
                <a:t>CMOS circuit</a:t>
              </a:r>
            </a:p>
          </p:txBody>
        </p:sp>
      </p:grpSp>
      <p:sp>
        <p:nvSpPr>
          <p:cNvPr id="8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14694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Tristate Inverters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CB53B99-41E9-1D40-9677-C9C6BA9CF4B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2970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323215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600200"/>
            <a:ext cx="462756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2900" y="304800"/>
            <a:ext cx="2451100" cy="1173194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10" name="Text Box 109"/>
          <p:cNvSpPr txBox="1">
            <a:spLocks noChangeArrowheads="1"/>
          </p:cNvSpPr>
          <p:nvPr/>
        </p:nvSpPr>
        <p:spPr bwMode="auto">
          <a:xfrm>
            <a:off x="4114800" y="4953000"/>
            <a:ext cx="879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 dirty="0">
                <a:latin typeface="Tahoma" charset="0"/>
              </a:rPr>
              <a:t>Output</a:t>
            </a:r>
          </a:p>
        </p:txBody>
      </p:sp>
      <p:sp>
        <p:nvSpPr>
          <p:cNvPr id="11" name="Text Box 110"/>
          <p:cNvSpPr txBox="1">
            <a:spLocks noChangeArrowheads="1"/>
          </p:cNvSpPr>
          <p:nvPr/>
        </p:nvSpPr>
        <p:spPr bwMode="auto">
          <a:xfrm>
            <a:off x="457200" y="2438400"/>
            <a:ext cx="439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 dirty="0">
                <a:latin typeface="Tahoma" charset="0"/>
              </a:rPr>
              <a:t>En</a:t>
            </a:r>
          </a:p>
        </p:txBody>
      </p:sp>
      <p:sp>
        <p:nvSpPr>
          <p:cNvPr id="12" name="Text Box 119"/>
          <p:cNvSpPr txBox="1">
            <a:spLocks noChangeArrowheads="1"/>
          </p:cNvSpPr>
          <p:nvPr/>
        </p:nvSpPr>
        <p:spPr bwMode="auto">
          <a:xfrm>
            <a:off x="304800" y="4953000"/>
            <a:ext cx="727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 dirty="0">
                <a:latin typeface="Tahoma" charset="0"/>
              </a:rPr>
              <a:t>Input</a:t>
            </a:r>
          </a:p>
        </p:txBody>
      </p:sp>
      <p:sp>
        <p:nvSpPr>
          <p:cNvPr id="13" name="Text Box 109"/>
          <p:cNvSpPr txBox="1">
            <a:spLocks noChangeArrowheads="1"/>
          </p:cNvSpPr>
          <p:nvPr/>
        </p:nvSpPr>
        <p:spPr bwMode="auto">
          <a:xfrm>
            <a:off x="8153400" y="3276600"/>
            <a:ext cx="879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 dirty="0">
                <a:latin typeface="Tahoma" charset="0"/>
              </a:rPr>
              <a:t>Output</a:t>
            </a:r>
          </a:p>
        </p:txBody>
      </p:sp>
      <p:sp>
        <p:nvSpPr>
          <p:cNvPr id="14" name="Text Box 110"/>
          <p:cNvSpPr txBox="1">
            <a:spLocks noChangeArrowheads="1"/>
          </p:cNvSpPr>
          <p:nvPr/>
        </p:nvSpPr>
        <p:spPr bwMode="auto">
          <a:xfrm>
            <a:off x="4191000" y="2667000"/>
            <a:ext cx="439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 dirty="0">
                <a:latin typeface="Tahoma" charset="0"/>
              </a:rPr>
              <a:t>En</a:t>
            </a:r>
          </a:p>
        </p:txBody>
      </p:sp>
      <p:sp>
        <p:nvSpPr>
          <p:cNvPr id="15" name="Text Box 119"/>
          <p:cNvSpPr txBox="1">
            <a:spLocks noChangeArrowheads="1"/>
          </p:cNvSpPr>
          <p:nvPr/>
        </p:nvSpPr>
        <p:spPr bwMode="auto">
          <a:xfrm>
            <a:off x="4419600" y="3657600"/>
            <a:ext cx="727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800" b="0" dirty="0">
                <a:latin typeface="Tahoma" charset="0"/>
              </a:rPr>
              <a:t>Input</a:t>
            </a:r>
          </a:p>
        </p:txBody>
      </p:sp>
    </p:spTree>
    <p:extLst>
      <p:ext uri="{BB962C8B-B14F-4D97-AF65-F5344CB8AC3E}">
        <p14:creationId xmlns:p14="http://schemas.microsoft.com/office/powerpoint/2010/main" val="41955024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Serial Access Memories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 access memories do not use an address</a:t>
            </a:r>
          </a:p>
          <a:p>
            <a:pPr lvl="1"/>
            <a:r>
              <a:rPr lang="en-US" dirty="0"/>
              <a:t>Serial In Parallel Out (SIPO)</a:t>
            </a:r>
          </a:p>
          <a:p>
            <a:pPr lvl="1"/>
            <a:r>
              <a:rPr lang="en-US" dirty="0"/>
              <a:t>Parallel In Serial Out (PISO)</a:t>
            </a:r>
          </a:p>
          <a:p>
            <a:pPr lvl="1"/>
            <a:r>
              <a:rPr lang="en-US" dirty="0"/>
              <a:t>Shift Registers</a:t>
            </a:r>
          </a:p>
          <a:p>
            <a:pPr lvl="1"/>
            <a:r>
              <a:rPr lang="en-US" dirty="0"/>
              <a:t>Queues (FIFO, LIFO)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CCD8845-8DD4-964E-B549-1494AC418200}" type="slidenum">
              <a:rPr lang="en-US"/>
              <a:pPr/>
              <a:t>44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6523334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Serial In Parallel Out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1-bit shift register reads in serial data</a:t>
            </a:r>
          </a:p>
          <a:p>
            <a:pPr lvl="1"/>
            <a:r>
              <a:rPr lang="en-US"/>
              <a:t>After N steps, presents N-bit parallel output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30627B2-7FDC-D644-A4C6-DD588764A4BE}" type="slidenum">
              <a:rPr lang="en-US"/>
              <a:pPr/>
              <a:t>45</a:t>
            </a:fld>
            <a:endParaRPr lang="en-US"/>
          </a:p>
        </p:txBody>
      </p:sp>
      <p:graphicFrame>
        <p:nvGraphicFramePr>
          <p:cNvPr id="676868" name="Object 4"/>
          <p:cNvGraphicFramePr>
            <a:graphicFrameLocks noChangeAspect="1"/>
          </p:cNvGraphicFramePr>
          <p:nvPr/>
        </p:nvGraphicFramePr>
        <p:xfrm>
          <a:off x="1905000" y="3048000"/>
          <a:ext cx="4191000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1" name="VISIO" r:id="rId4" imgW="1743120" imgH="857160" progId="Visio.Drawing.6">
                  <p:embed/>
                </p:oleObj>
              </mc:Choice>
              <mc:Fallback>
                <p:oleObj name="VISIO" r:id="rId4" imgW="1743120" imgH="857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0"/>
                        <a:ext cx="4191000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8144381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In Serial Out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Load all N bits in parallel when shift = 0</a:t>
            </a:r>
          </a:p>
          <a:p>
            <a:pPr lvl="1"/>
            <a:r>
              <a:rPr lang="en-US"/>
              <a:t>Then shift one bit out per cycle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A80B8EE0-CBE0-CB43-A4FE-AB39013BC15B}" type="slidenum">
              <a:rPr lang="en-US"/>
              <a:pPr/>
              <a:t>46</a:t>
            </a:fld>
            <a:endParaRPr lang="en-US"/>
          </a:p>
        </p:txBody>
      </p:sp>
      <p:graphicFrame>
        <p:nvGraphicFramePr>
          <p:cNvPr id="677893" name="Object 5"/>
          <p:cNvGraphicFramePr>
            <a:graphicFrameLocks noChangeAspect="1"/>
          </p:cNvGraphicFramePr>
          <p:nvPr/>
        </p:nvGraphicFramePr>
        <p:xfrm>
          <a:off x="1676400" y="3048000"/>
          <a:ext cx="59436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5" name="VISIO" r:id="rId4" imgW="3057480" imgH="888840" progId="Visio.Drawing.6">
                  <p:embed/>
                </p:oleObj>
              </mc:Choice>
              <mc:Fallback>
                <p:oleObj name="VISIO" r:id="rId4" imgW="3057480" imgH="8888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48000"/>
                        <a:ext cx="5943600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3250882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Shift Register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Shift registers</a:t>
            </a:r>
            <a:r>
              <a:rPr lang="en-US" dirty="0"/>
              <a:t> store and delay data</a:t>
            </a:r>
          </a:p>
          <a:p>
            <a:r>
              <a:rPr lang="en-US" dirty="0"/>
              <a:t>Simple design: cascade of registers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D7BFF11A-C3A1-1649-B4CA-765E9B430FB9}" type="slidenum">
              <a:rPr lang="en-US"/>
              <a:pPr/>
              <a:t>47</a:t>
            </a:fld>
            <a:endParaRPr lang="en-US"/>
          </a:p>
        </p:txBody>
      </p:sp>
      <p:graphicFrame>
        <p:nvGraphicFramePr>
          <p:cNvPr id="673796" name="Object 4"/>
          <p:cNvGraphicFramePr>
            <a:graphicFrameLocks noChangeAspect="1"/>
          </p:cNvGraphicFramePr>
          <p:nvPr/>
        </p:nvGraphicFramePr>
        <p:xfrm>
          <a:off x="1295400" y="3276600"/>
          <a:ext cx="518160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0" name="VISIO" r:id="rId4" imgW="2221560" imgH="628560" progId="Visio.Drawing.6">
                  <p:embed/>
                </p:oleObj>
              </mc:Choice>
              <mc:Fallback>
                <p:oleObj name="VISIO" r:id="rId4" imgW="2221560" imgH="6285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5181600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9963868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Denser Shift Registers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Flip-flops aren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very area-efficient</a:t>
            </a:r>
          </a:p>
          <a:p>
            <a:r>
              <a:rPr lang="en-US" dirty="0"/>
              <a:t>For large shift registers, keep data in SRAM instead</a:t>
            </a:r>
          </a:p>
          <a:p>
            <a:r>
              <a:rPr lang="en-US" dirty="0"/>
              <a:t>Move read/write pointers to RAM rather than move data</a:t>
            </a:r>
          </a:p>
          <a:p>
            <a:pPr lvl="1"/>
            <a:r>
              <a:rPr lang="en-US" dirty="0"/>
              <a:t>Initialize read address to first entry, write to last</a:t>
            </a:r>
          </a:p>
          <a:p>
            <a:pPr lvl="1"/>
            <a:r>
              <a:rPr lang="en-US" dirty="0"/>
              <a:t>Increment address on each cycle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C7B14E4B-4D17-8144-B221-96DCF71E6A79}" type="slidenum">
              <a:rPr lang="en-US"/>
              <a:pPr/>
              <a:t>48</a:t>
            </a:fld>
            <a:endParaRPr lang="en-US"/>
          </a:p>
        </p:txBody>
      </p:sp>
      <p:graphicFrame>
        <p:nvGraphicFramePr>
          <p:cNvPr id="674820" name="Object 4"/>
          <p:cNvGraphicFramePr>
            <a:graphicFrameLocks noChangeAspect="1"/>
          </p:cNvGraphicFramePr>
          <p:nvPr/>
        </p:nvGraphicFramePr>
        <p:xfrm>
          <a:off x="2209800" y="3617913"/>
          <a:ext cx="381000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4" name="VISIO" r:id="rId4" imgW="2193120" imgH="1400040" progId="Visio.Drawing.6">
                  <p:embed/>
                </p:oleObj>
              </mc:Choice>
              <mc:Fallback>
                <p:oleObj name="VISIO" r:id="rId4" imgW="2193120" imgH="14000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17913"/>
                        <a:ext cx="381000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879145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Queues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Queues</a:t>
            </a:r>
            <a:r>
              <a:rPr lang="en-US" dirty="0"/>
              <a:t> allow data to be read and written at different rates.</a:t>
            </a:r>
          </a:p>
          <a:p>
            <a:r>
              <a:rPr lang="en-US" dirty="0"/>
              <a:t>Read and write each use their own clock, data</a:t>
            </a:r>
          </a:p>
          <a:p>
            <a:r>
              <a:rPr lang="en-US" dirty="0"/>
              <a:t>Queue indicates whether it is full or empty</a:t>
            </a:r>
          </a:p>
          <a:p>
            <a:r>
              <a:rPr lang="en-US" dirty="0"/>
              <a:t>Build with SRAM and read/write counters (pointers) storing read/write address</a:t>
            </a:r>
          </a:p>
          <a:p>
            <a:pPr lvl="1"/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E6C9E04-CB57-5741-90D8-14ED630A3034}" type="slidenum">
              <a:rPr lang="en-US"/>
              <a:pPr/>
              <a:t>49</a:t>
            </a:fld>
            <a:endParaRPr lang="en-US"/>
          </a:p>
        </p:txBody>
      </p:sp>
      <p:graphicFrame>
        <p:nvGraphicFramePr>
          <p:cNvPr id="678916" name="Object 4"/>
          <p:cNvGraphicFramePr>
            <a:graphicFrameLocks noChangeAspect="1"/>
          </p:cNvGraphicFramePr>
          <p:nvPr/>
        </p:nvGraphicFramePr>
        <p:xfrm>
          <a:off x="2057400" y="4267200"/>
          <a:ext cx="4191000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7" name="VISIO" r:id="rId4" imgW="2511000" imgH="720360" progId="Visio.Drawing.6">
                  <p:embed/>
                </p:oleObj>
              </mc:Choice>
              <mc:Fallback>
                <p:oleObj name="VISIO" r:id="rId4" imgW="2511000" imgH="720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4191000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539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NOR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5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311900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4555377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FIFO, LIFO Queues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First In First Out</a:t>
            </a:r>
            <a:r>
              <a:rPr lang="en-US" dirty="0"/>
              <a:t> (FIFO)</a:t>
            </a:r>
          </a:p>
          <a:p>
            <a:pPr lvl="1"/>
            <a:r>
              <a:rPr lang="en-US" dirty="0"/>
              <a:t>Initialize read and write pointers to first element</a:t>
            </a:r>
          </a:p>
          <a:p>
            <a:pPr lvl="1"/>
            <a:r>
              <a:rPr lang="en-US" dirty="0"/>
              <a:t>Queue is EMPTY</a:t>
            </a:r>
          </a:p>
          <a:p>
            <a:pPr lvl="1"/>
            <a:r>
              <a:rPr lang="en-US" dirty="0"/>
              <a:t>On write, increment write pointer</a:t>
            </a:r>
          </a:p>
          <a:p>
            <a:pPr lvl="1"/>
            <a:r>
              <a:rPr lang="en-US" dirty="0"/>
              <a:t>If write almost catches read, Queue is FULL</a:t>
            </a:r>
          </a:p>
          <a:p>
            <a:pPr lvl="1"/>
            <a:r>
              <a:rPr lang="en-US" dirty="0"/>
              <a:t>On read, increment read pointer</a:t>
            </a:r>
          </a:p>
          <a:p>
            <a:pPr lvl="1"/>
            <a:r>
              <a:rPr lang="en-US" dirty="0"/>
              <a:t>If read catches write, Queue is EMPTY</a:t>
            </a:r>
          </a:p>
          <a:p>
            <a:r>
              <a:rPr lang="en-US" i="1" dirty="0"/>
              <a:t>Last In First Out</a:t>
            </a:r>
            <a:r>
              <a:rPr lang="en-US" dirty="0"/>
              <a:t> (LIFO)</a:t>
            </a:r>
          </a:p>
          <a:p>
            <a:pPr lvl="1"/>
            <a:r>
              <a:rPr lang="en-US" dirty="0"/>
              <a:t>Also called a </a:t>
            </a:r>
            <a:r>
              <a:rPr lang="en-US" i="1" dirty="0"/>
              <a:t>stack</a:t>
            </a:r>
          </a:p>
          <a:p>
            <a:pPr lvl="1"/>
            <a:r>
              <a:rPr lang="en-US" dirty="0"/>
              <a:t>Use a single </a:t>
            </a:r>
            <a:r>
              <a:rPr lang="en-US" i="1" dirty="0"/>
              <a:t>stack pointer</a:t>
            </a:r>
            <a:r>
              <a:rPr lang="en-US" dirty="0"/>
              <a:t> for read and write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5A1FC1C7-4684-0B4C-8866-DE7F94634FFA}" type="slidenum">
              <a:rPr lang="en-US"/>
              <a:pPr/>
              <a:t>50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4316553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for compact state storage</a:t>
            </a:r>
          </a:p>
          <a:p>
            <a:r>
              <a:rPr lang="en-US" dirty="0"/>
              <a:t>Share circuitry across many bits</a:t>
            </a:r>
          </a:p>
          <a:p>
            <a:pPr lvl="1"/>
            <a:r>
              <a:rPr lang="en-US" dirty="0"/>
              <a:t>Minimize area per bit </a:t>
            </a:r>
            <a:r>
              <a:rPr lang="en-US" dirty="0">
                <a:sym typeface="Wingdings" charset="2"/>
              </a:rPr>
              <a:t> maximize density</a:t>
            </a:r>
          </a:p>
          <a:p>
            <a:r>
              <a:rPr lang="en-US" dirty="0">
                <a:sym typeface="Wingdings" charset="2"/>
              </a:rPr>
              <a:t>Aggressively use:</a:t>
            </a:r>
          </a:p>
          <a:p>
            <a:pPr lvl="1"/>
            <a:r>
              <a:rPr lang="en-US" dirty="0">
                <a:sym typeface="Wingdings" charset="2"/>
              </a:rPr>
              <a:t>Pass transistors, </a:t>
            </a:r>
            <a:r>
              <a:rPr lang="en-US" dirty="0" err="1">
                <a:sym typeface="Wingdings" charset="2"/>
              </a:rPr>
              <a:t>Ratioing</a:t>
            </a:r>
            <a:endParaRPr lang="en-US" dirty="0">
              <a:sym typeface="Wingdings" charset="2"/>
            </a:endParaRPr>
          </a:p>
          <a:p>
            <a:pPr lvl="1"/>
            <a:r>
              <a:rPr lang="en-US" dirty="0" err="1">
                <a:sym typeface="Wingdings" charset="2"/>
              </a:rPr>
              <a:t>Precharge</a:t>
            </a:r>
            <a:r>
              <a:rPr lang="en-US" dirty="0">
                <a:sym typeface="Wingdings" charset="2"/>
              </a:rPr>
              <a:t>, Amplifiers to keep area down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EB1536A-B165-BF41-8D74-DA69CAB73CC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9562707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6 due </a:t>
            </a:r>
            <a:r>
              <a:rPr lang="en-US" dirty="0">
                <a:solidFill>
                  <a:srgbClr val="FF0000"/>
                </a:solidFill>
              </a:rPr>
              <a:t>tonight</a:t>
            </a:r>
          </a:p>
          <a:p>
            <a:r>
              <a:rPr lang="en-US" dirty="0"/>
              <a:t>Project 2 out Monday 11/15</a:t>
            </a:r>
          </a:p>
          <a:p>
            <a:pPr lvl="2"/>
            <a:r>
              <a:rPr lang="en-US" dirty="0"/>
              <a:t>Work in teams of up to two</a:t>
            </a:r>
          </a:p>
          <a:p>
            <a:pPr lvl="2"/>
            <a:r>
              <a:rPr lang="en-US" dirty="0"/>
              <a:t>Milestone due Monday 11/22 </a:t>
            </a:r>
          </a:p>
          <a:p>
            <a:pPr lvl="2"/>
            <a:r>
              <a:rPr lang="en-US" dirty="0"/>
              <a:t>I will give feedback by Wednesday (night) 11/24</a:t>
            </a:r>
          </a:p>
          <a:p>
            <a:pPr lvl="2"/>
            <a:r>
              <a:rPr lang="en-US" dirty="0"/>
              <a:t>Final report due 12/3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60FAC9D-E49D-DF46-90A5-FDFE1A3BC54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5435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NOR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5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311900" cy="45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971800" y="2590800"/>
            <a:ext cx="3027488" cy="646331"/>
            <a:chOff x="2971800" y="2590800"/>
            <a:chExt cx="3027488" cy="646331"/>
          </a:xfrm>
        </p:grpSpPr>
        <p:sp>
          <p:nvSpPr>
            <p:cNvPr id="2" name="TextBox 1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71800" y="3316069"/>
            <a:ext cx="3027488" cy="646331"/>
            <a:chOff x="2971800" y="2590800"/>
            <a:chExt cx="3027488" cy="646331"/>
          </a:xfrm>
        </p:grpSpPr>
        <p:sp>
          <p:nvSpPr>
            <p:cNvPr id="10" name="TextBox 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92312" y="4114800"/>
            <a:ext cx="3027488" cy="646331"/>
            <a:chOff x="2971800" y="2590800"/>
            <a:chExt cx="3027488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992312" y="4840069"/>
            <a:ext cx="3027488" cy="646331"/>
            <a:chOff x="2971800" y="2590800"/>
            <a:chExt cx="3027488" cy="646331"/>
          </a:xfrm>
        </p:grpSpPr>
        <p:sp>
          <p:nvSpPr>
            <p:cNvPr id="20" name="TextBox 1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89036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NAND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590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78650" cy="467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106031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NAND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590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78650" cy="467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220912" y="2554069"/>
            <a:ext cx="3027488" cy="646331"/>
            <a:chOff x="2971800" y="2590800"/>
            <a:chExt cx="3027488" cy="646331"/>
          </a:xfrm>
        </p:grpSpPr>
        <p:sp>
          <p:nvSpPr>
            <p:cNvPr id="5" name="TextBox 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712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 NAND ROM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590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78650" cy="4678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200400" y="3200400"/>
            <a:ext cx="3027488" cy="646331"/>
            <a:chOff x="2971800" y="2590800"/>
            <a:chExt cx="3027488" cy="646331"/>
          </a:xfrm>
        </p:grpSpPr>
        <p:sp>
          <p:nvSpPr>
            <p:cNvPr id="10" name="TextBox 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124200" y="3962400"/>
            <a:ext cx="3027488" cy="646331"/>
            <a:chOff x="2971800" y="2590800"/>
            <a:chExt cx="3027488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124200" y="4687669"/>
            <a:ext cx="3027488" cy="646331"/>
            <a:chOff x="2971800" y="2590800"/>
            <a:chExt cx="3027488" cy="646331"/>
          </a:xfrm>
        </p:grpSpPr>
        <p:sp>
          <p:nvSpPr>
            <p:cNvPr id="20" name="TextBox 19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20912" y="2554069"/>
            <a:ext cx="3027488" cy="646331"/>
            <a:chOff x="2971800" y="2590800"/>
            <a:chExt cx="3027488" cy="646331"/>
          </a:xfrm>
        </p:grpSpPr>
        <p:sp>
          <p:nvSpPr>
            <p:cNvPr id="25" name="TextBox 24"/>
            <p:cNvSpPr txBox="1"/>
            <p:nvPr/>
          </p:nvSpPr>
          <p:spPr>
            <a:xfrm>
              <a:off x="3962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244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626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971800" y="2590800"/>
              <a:ext cx="4366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07602085"/>
      </p:ext>
    </p:extLst>
  </p:cSld>
  <p:clrMapOvr>
    <a:masterClrMapping/>
  </p:clrMapOvr>
</p:sld>
</file>

<file path=ppt/theme/theme1.xml><?xml version="1.0" encoding="utf-8"?>
<a:theme xmlns:a="http://schemas.openxmlformats.org/drawingml/2006/main" name="Penn">
  <a:themeElements>
    <a:clrScheme name="Blank Presentat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Penn.potx</Template>
  <TotalTime>27433</TotalTime>
  <Words>1713</Words>
  <Application>Microsoft Macintosh PowerPoint</Application>
  <PresentationFormat>On-screen Show (4:3)</PresentationFormat>
  <Paragraphs>449</Paragraphs>
  <Slides>52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Garamond</vt:lpstr>
      <vt:lpstr>Symbol</vt:lpstr>
      <vt:lpstr>Tahoma</vt:lpstr>
      <vt:lpstr>Times New Roman</vt:lpstr>
      <vt:lpstr>Wingdings</vt:lpstr>
      <vt:lpstr>Penn</vt:lpstr>
      <vt:lpstr>VISIO</vt:lpstr>
      <vt:lpstr>PowerPoint Presentation</vt:lpstr>
      <vt:lpstr>Today</vt:lpstr>
      <vt:lpstr>Array-Structured Memory Architecture</vt:lpstr>
      <vt:lpstr>ROM Memories</vt:lpstr>
      <vt:lpstr>MOS NOR ROM</vt:lpstr>
      <vt:lpstr>MOS NOR ROM</vt:lpstr>
      <vt:lpstr>MOS NAND ROM</vt:lpstr>
      <vt:lpstr>MOS NAND ROM</vt:lpstr>
      <vt:lpstr>MOS NAND ROM</vt:lpstr>
      <vt:lpstr>Memory Periphery</vt:lpstr>
      <vt:lpstr>Periphery</vt:lpstr>
      <vt:lpstr>Array Architecture</vt:lpstr>
      <vt:lpstr>Array Architecture</vt:lpstr>
      <vt:lpstr>Decoders</vt:lpstr>
      <vt:lpstr>Array Architecture</vt:lpstr>
      <vt:lpstr>Decoders</vt:lpstr>
      <vt:lpstr>Large Decoders</vt:lpstr>
      <vt:lpstr>Large Decoders</vt:lpstr>
      <vt:lpstr>Predecoding</vt:lpstr>
      <vt:lpstr>Row Select: Precharge NAND</vt:lpstr>
      <vt:lpstr>Row Select: Precharge NAND</vt:lpstr>
      <vt:lpstr>Row Select: Precharge NOR</vt:lpstr>
      <vt:lpstr>Column Circuitry</vt:lpstr>
      <vt:lpstr>Array Architecture</vt:lpstr>
      <vt:lpstr>Array Architecture</vt:lpstr>
      <vt:lpstr>6T SRAM Cell</vt:lpstr>
      <vt:lpstr>Column Circuitry</vt:lpstr>
      <vt:lpstr>Bitline Conditioning</vt:lpstr>
      <vt:lpstr>Bitline Conditioning</vt:lpstr>
      <vt:lpstr>Bitline Conditioning</vt:lpstr>
      <vt:lpstr>Column Capacitance Consequence</vt:lpstr>
      <vt:lpstr>Column Capacitance Consequence</vt:lpstr>
      <vt:lpstr>Column Capacitance Consequence</vt:lpstr>
      <vt:lpstr>Column Capacitance Consequence</vt:lpstr>
      <vt:lpstr>Sense Amplifiers</vt:lpstr>
      <vt:lpstr>Differential Pair Amp</vt:lpstr>
      <vt:lpstr>Clocked Sense Amp</vt:lpstr>
      <vt:lpstr>Word Line Capacitance</vt:lpstr>
      <vt:lpstr>Column Drivers: Memory Bank</vt:lpstr>
      <vt:lpstr>Column Drivers: Memory Bank</vt:lpstr>
      <vt:lpstr>Tristate Buffer</vt:lpstr>
      <vt:lpstr>Tristate Buffer</vt:lpstr>
      <vt:lpstr>Tristate Inverters</vt:lpstr>
      <vt:lpstr>Serial Access Memories</vt:lpstr>
      <vt:lpstr>Serial In Parallel Out</vt:lpstr>
      <vt:lpstr>Parallel In Serial Out</vt:lpstr>
      <vt:lpstr>Shift Register</vt:lpstr>
      <vt:lpstr>Denser Shift Registers</vt:lpstr>
      <vt:lpstr>Queues</vt:lpstr>
      <vt:lpstr>FIFO, LIFO Queues</vt:lpstr>
      <vt:lpstr>Idea</vt:lpstr>
      <vt:lpstr>Admin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Stojanovic</dc:creator>
  <cp:lastModifiedBy>Khanna, Tania</cp:lastModifiedBy>
  <cp:revision>2089</cp:revision>
  <cp:lastPrinted>2021-11-12T03:24:17Z</cp:lastPrinted>
  <dcterms:created xsi:type="dcterms:W3CDTF">2001-05-14T03:33:13Z</dcterms:created>
  <dcterms:modified xsi:type="dcterms:W3CDTF">2021-11-12T03:26:04Z</dcterms:modified>
</cp:coreProperties>
</file>