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46"/>
  </p:notesMasterIdLst>
  <p:handoutMasterIdLst>
    <p:handoutMasterId r:id="rId47"/>
  </p:handoutMasterIdLst>
  <p:sldIdLst>
    <p:sldId id="402" r:id="rId2"/>
    <p:sldId id="258" r:id="rId3"/>
    <p:sldId id="457" r:id="rId4"/>
    <p:sldId id="461" r:id="rId5"/>
    <p:sldId id="462" r:id="rId6"/>
    <p:sldId id="387" r:id="rId7"/>
    <p:sldId id="388" r:id="rId8"/>
    <p:sldId id="458" r:id="rId9"/>
    <p:sldId id="390" r:id="rId10"/>
    <p:sldId id="391" r:id="rId11"/>
    <p:sldId id="392" r:id="rId12"/>
    <p:sldId id="411" r:id="rId13"/>
    <p:sldId id="412" r:id="rId14"/>
    <p:sldId id="413" r:id="rId15"/>
    <p:sldId id="414" r:id="rId16"/>
    <p:sldId id="403" r:id="rId17"/>
    <p:sldId id="405" r:id="rId18"/>
    <p:sldId id="406" r:id="rId19"/>
    <p:sldId id="407" r:id="rId20"/>
    <p:sldId id="408" r:id="rId21"/>
    <p:sldId id="409" r:id="rId22"/>
    <p:sldId id="410" r:id="rId23"/>
    <p:sldId id="297" r:id="rId24"/>
    <p:sldId id="354" r:id="rId25"/>
    <p:sldId id="308" r:id="rId26"/>
    <p:sldId id="311" r:id="rId27"/>
    <p:sldId id="312" r:id="rId28"/>
    <p:sldId id="310" r:id="rId29"/>
    <p:sldId id="317" r:id="rId30"/>
    <p:sldId id="319" r:id="rId31"/>
    <p:sldId id="324" r:id="rId32"/>
    <p:sldId id="320" r:id="rId33"/>
    <p:sldId id="357" r:id="rId34"/>
    <p:sldId id="318" r:id="rId35"/>
    <p:sldId id="309" r:id="rId36"/>
    <p:sldId id="321" r:id="rId37"/>
    <p:sldId id="323" r:id="rId38"/>
    <p:sldId id="325" r:id="rId39"/>
    <p:sldId id="322" r:id="rId40"/>
    <p:sldId id="358" r:id="rId41"/>
    <p:sldId id="268" r:id="rId42"/>
    <p:sldId id="396" r:id="rId43"/>
    <p:sldId id="394" r:id="rId44"/>
    <p:sldId id="395" r:id="rId45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FF6000"/>
    <a:srgbClr val="5F5F5F"/>
    <a:srgbClr val="808080"/>
    <a:srgbClr val="080808"/>
    <a:srgbClr val="B2B2B2"/>
    <a:srgbClr val="00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4" autoAdjust="0"/>
    <p:restoredTop sz="82671" autoAdjust="0"/>
  </p:normalViewPr>
  <p:slideViewPr>
    <p:cSldViewPr>
      <p:cViewPr varScale="1">
        <p:scale>
          <a:sx n="88" d="100"/>
          <a:sy n="88" d="100"/>
        </p:scale>
        <p:origin x="768" y="19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3CCA-B6C1-2C44-8B62-D9D70A8ABDEB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-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5BEC8-B598-C745-AE07-4C4FE8C9FDDF}" type="slidenum">
              <a:rPr lang="en-US"/>
              <a:pPr/>
              <a:t>13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5BEC8-B598-C745-AE07-4C4FE8C9FDDF}" type="slidenum">
              <a:rPr lang="en-US"/>
              <a:pPr/>
              <a:t>14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43719-81EB-F94E-BAA8-1A073A9502E3}" type="slidenum">
              <a:rPr lang="en-US"/>
              <a:pPr/>
              <a:t>15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CE5DCB-1B13-DA43-9641-42EF99A5E77C}" type="slidenum">
              <a:rPr lang="en-US"/>
              <a:pPr/>
              <a:t>16</a:t>
            </a:fld>
            <a:endParaRPr lang="en-US"/>
          </a:p>
        </p:txBody>
      </p:sp>
      <p:sp>
        <p:nvSpPr>
          <p:cNvPr id="71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42ABB-340D-2541-8D23-BAA4C7AC67AC}" type="slidenum">
              <a:rPr lang="en-US"/>
              <a:pPr/>
              <a:t>17</a:t>
            </a:fld>
            <a:endParaRPr lang="en-US"/>
          </a:p>
        </p:txBody>
      </p:sp>
      <p:sp>
        <p:nvSpPr>
          <p:cNvPr id="71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18E03-D62B-5C4F-AD86-7A399F25EF1D}" type="slidenum">
              <a:rPr lang="en-US"/>
              <a:pPr/>
              <a:t>18</a:t>
            </a:fld>
            <a:endParaRPr lang="en-US"/>
          </a:p>
        </p:txBody>
      </p:sp>
      <p:sp>
        <p:nvSpPr>
          <p:cNvPr id="71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D62F6-E258-C64C-912C-060A86EC188C}" type="slidenum">
              <a:rPr lang="en-US"/>
              <a:pPr/>
              <a:t>19</a:t>
            </a:fld>
            <a:endParaRPr lang="en-US"/>
          </a:p>
        </p:txBody>
      </p:sp>
      <p:sp>
        <p:nvSpPr>
          <p:cNvPr id="71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965FA-5964-A64D-9578-97CF4406B722}" type="slidenum">
              <a:rPr lang="en-US"/>
              <a:pPr/>
              <a:t>20</a:t>
            </a:fld>
            <a:endParaRPr lang="en-US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AFD04-3C13-2C43-A25D-47028EEAF921}" type="slidenum">
              <a:rPr lang="en-US"/>
              <a:pPr/>
              <a:t>21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86B93-C82D-104A-894D-70E6B6FF9456}" type="slidenum">
              <a:rPr lang="en-US"/>
              <a:pPr/>
              <a:t>22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64E65-470B-6F43-928A-218B9DA46DA7}" type="slidenum">
              <a:rPr lang="en-US"/>
              <a:pPr/>
              <a:t>4</a:t>
            </a:fld>
            <a:endParaRPr lang="en-US"/>
          </a:p>
        </p:txBody>
      </p:sp>
      <p:sp>
        <p:nvSpPr>
          <p:cNvPr id="70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58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0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B06D4-564E-8148-99F7-5F241B7CE795}" type="slidenum">
              <a:rPr lang="en-US"/>
              <a:pPr/>
              <a:t>24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78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40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406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40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406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32A31-1A13-824A-A143-E2C0F7925FF5}" type="slidenum">
              <a:rPr lang="en-US"/>
              <a:pPr/>
              <a:t>33</a:t>
            </a:fld>
            <a:endParaRPr lang="en-US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73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64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861CB-8488-0845-8C00-5FFE0C6D3B27}" type="slidenum">
              <a:rPr lang="en-US"/>
              <a:pPr/>
              <a:t>5</a:t>
            </a:fld>
            <a:endParaRPr 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648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695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69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695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366F8-F240-AD41-A426-84BEBA25DF30}" type="slidenum">
              <a:rPr lang="en-US"/>
              <a:pPr/>
              <a:t>40</a:t>
            </a:fld>
            <a:endParaRPr lang="en-US"/>
          </a:p>
        </p:txBody>
      </p:sp>
      <p:sp>
        <p:nvSpPr>
          <p:cNvPr id="69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08A96-C12C-A34E-A32E-6959F8ACB861}" type="slidenum">
              <a:rPr lang="en-US"/>
              <a:pPr/>
              <a:t>6</a:t>
            </a:fld>
            <a:endParaRPr lang="en-US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29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97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58DC9-B887-F840-A445-1463FD579991}" type="slidenum">
              <a:rPr lang="en-US"/>
              <a:pPr/>
              <a:t>9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79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258DC9-B887-F840-A445-1463FD579991}" type="slidenum">
              <a:rPr lang="en-US"/>
              <a:pPr/>
              <a:t>10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33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E02CEC-33E0-E747-85B6-02F5DBDAD5ED}" type="slidenum">
              <a:rPr lang="en-US"/>
              <a:pPr/>
              <a:t>12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emf"/><Relationship Id="rId11" Type="http://schemas.openxmlformats.org/officeDocument/2006/relationships/image" Target="../media/image22.e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0.wmf"/><Relationship Id="rId9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5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7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8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image" Target="../media/image270.png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33.e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28:  November 15,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Memory Core Part 1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99694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Tristate Buffer</a:t>
            </a:r>
          </a:p>
        </p:txBody>
      </p:sp>
      <p:sp>
        <p:nvSpPr>
          <p:cNvPr id="86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938265-0E83-094C-9B85-BD916E7FD855}" type="slidenum">
              <a:rPr lang="zh-TW" altLang="en-US"/>
              <a:pPr/>
              <a:t>10</a:t>
            </a:fld>
            <a:endParaRPr lang="en-US" altLang="zh-TW"/>
          </a:p>
        </p:txBody>
      </p:sp>
      <p:sp>
        <p:nvSpPr>
          <p:cNvPr id="186372" name="AutoShape 4"/>
          <p:cNvSpPr>
            <a:spLocks noChangeArrowheads="1"/>
          </p:cNvSpPr>
          <p:nvPr/>
        </p:nvSpPr>
        <p:spPr bwMode="auto">
          <a:xfrm rot="5400000">
            <a:off x="1749425" y="1852613"/>
            <a:ext cx="762000" cy="685800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Line 5"/>
          <p:cNvSpPr>
            <a:spLocks noChangeShapeType="1"/>
          </p:cNvSpPr>
          <p:nvPr/>
        </p:nvSpPr>
        <p:spPr bwMode="auto">
          <a:xfrm>
            <a:off x="1177925" y="2195513"/>
            <a:ext cx="609600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Line 7"/>
          <p:cNvSpPr>
            <a:spLocks noChangeShapeType="1"/>
          </p:cNvSpPr>
          <p:nvPr/>
        </p:nvSpPr>
        <p:spPr bwMode="auto">
          <a:xfrm flipH="1">
            <a:off x="2473325" y="2195513"/>
            <a:ext cx="285750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>
            <a:off x="2168525" y="1585913"/>
            <a:ext cx="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568325" y="1890713"/>
            <a:ext cx="727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Input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2473325" y="1890713"/>
            <a:ext cx="879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Output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1822450" y="1219200"/>
            <a:ext cx="439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En</a:t>
            </a:r>
          </a:p>
        </p:txBody>
      </p:sp>
      <p:grpSp>
        <p:nvGrpSpPr>
          <p:cNvPr id="186498" name="Group 130"/>
          <p:cNvGrpSpPr>
            <a:grpSpLocks/>
          </p:cNvGrpSpPr>
          <p:nvPr/>
        </p:nvGrpSpPr>
        <p:grpSpPr bwMode="auto">
          <a:xfrm>
            <a:off x="4260850" y="1295400"/>
            <a:ext cx="3968750" cy="1604963"/>
            <a:chOff x="2684" y="816"/>
            <a:chExt cx="2500" cy="1011"/>
          </a:xfrm>
        </p:grpSpPr>
        <p:sp>
          <p:nvSpPr>
            <p:cNvPr id="186414" name="Text Box 46"/>
            <p:cNvSpPr txBox="1">
              <a:spLocks noChangeArrowheads="1"/>
            </p:cNvSpPr>
            <p:nvPr/>
          </p:nvSpPr>
          <p:spPr bwMode="auto">
            <a:xfrm>
              <a:off x="2684" y="1128"/>
              <a:ext cx="45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charset="0"/>
                </a:rPr>
                <a:t>Input</a:t>
              </a:r>
            </a:p>
          </p:txBody>
        </p:sp>
        <p:sp>
          <p:nvSpPr>
            <p:cNvPr id="186417" name="AutoShape 49"/>
            <p:cNvSpPr>
              <a:spLocks noChangeArrowheads="1"/>
            </p:cNvSpPr>
            <p:nvPr/>
          </p:nvSpPr>
          <p:spPr bwMode="auto">
            <a:xfrm rot="5400000">
              <a:off x="3256" y="1167"/>
              <a:ext cx="336" cy="27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8" name="Line 50"/>
            <p:cNvSpPr>
              <a:spLocks noChangeShapeType="1"/>
            </p:cNvSpPr>
            <p:nvPr/>
          </p:nvSpPr>
          <p:spPr bwMode="auto">
            <a:xfrm>
              <a:off x="3058" y="1329"/>
              <a:ext cx="22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9" name="Oval 51"/>
            <p:cNvSpPr>
              <a:spLocks noChangeArrowheads="1"/>
            </p:cNvSpPr>
            <p:nvPr/>
          </p:nvSpPr>
          <p:spPr bwMode="auto">
            <a:xfrm>
              <a:off x="3550" y="1275"/>
              <a:ext cx="72" cy="69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0" name="Line 52"/>
            <p:cNvSpPr>
              <a:spLocks noChangeShapeType="1"/>
            </p:cNvSpPr>
            <p:nvPr/>
          </p:nvSpPr>
          <p:spPr bwMode="auto">
            <a:xfrm flipH="1">
              <a:off x="3610" y="1316"/>
              <a:ext cx="180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4" name="Line 56"/>
            <p:cNvSpPr>
              <a:spLocks noChangeShapeType="1"/>
            </p:cNvSpPr>
            <p:nvPr/>
          </p:nvSpPr>
          <p:spPr bwMode="auto">
            <a:xfrm flipH="1">
              <a:off x="4138" y="1299"/>
              <a:ext cx="180" cy="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6436" name="Group 68"/>
            <p:cNvGrpSpPr>
              <a:grpSpLocks/>
            </p:cNvGrpSpPr>
            <p:nvPr/>
          </p:nvGrpSpPr>
          <p:grpSpPr bwMode="auto">
            <a:xfrm>
              <a:off x="4300" y="1152"/>
              <a:ext cx="288" cy="303"/>
              <a:chOff x="4464" y="1455"/>
              <a:chExt cx="432" cy="432"/>
            </a:xfrm>
          </p:grpSpPr>
          <p:sp>
            <p:nvSpPr>
              <p:cNvPr id="186425" name="AutoShape 57"/>
              <p:cNvSpPr>
                <a:spLocks noChangeArrowheads="1"/>
              </p:cNvSpPr>
              <p:nvPr/>
            </p:nvSpPr>
            <p:spPr bwMode="auto">
              <a:xfrm rot="5400000">
                <a:off x="4464" y="1455"/>
                <a:ext cx="432" cy="432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426" name="AutoShape 58"/>
              <p:cNvSpPr>
                <a:spLocks noChangeArrowheads="1"/>
              </p:cNvSpPr>
              <p:nvPr/>
            </p:nvSpPr>
            <p:spPr bwMode="auto">
              <a:xfrm rot="16200000" flipH="1">
                <a:off x="4464" y="1455"/>
                <a:ext cx="432" cy="432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427" name="Oval 59"/>
              <p:cNvSpPr>
                <a:spLocks noChangeArrowheads="1"/>
              </p:cNvSpPr>
              <p:nvPr/>
            </p:nvSpPr>
            <p:spPr bwMode="auto">
              <a:xfrm>
                <a:off x="4628" y="1460"/>
                <a:ext cx="96" cy="96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6429" name="Line 61"/>
            <p:cNvSpPr>
              <a:spLocks noChangeShapeType="1"/>
            </p:cNvSpPr>
            <p:nvPr/>
          </p:nvSpPr>
          <p:spPr bwMode="auto">
            <a:xfrm>
              <a:off x="4582" y="1311"/>
              <a:ext cx="28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30" name="Line 62"/>
            <p:cNvSpPr>
              <a:spLocks noChangeShapeType="1"/>
            </p:cNvSpPr>
            <p:nvPr/>
          </p:nvSpPr>
          <p:spPr bwMode="auto">
            <a:xfrm>
              <a:off x="4446" y="1395"/>
              <a:ext cx="0" cy="33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31" name="Line 63"/>
            <p:cNvSpPr>
              <a:spLocks noChangeShapeType="1"/>
            </p:cNvSpPr>
            <p:nvPr/>
          </p:nvSpPr>
          <p:spPr bwMode="auto">
            <a:xfrm>
              <a:off x="4438" y="816"/>
              <a:ext cx="0" cy="33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432" name="Text Box 64"/>
            <p:cNvSpPr txBox="1">
              <a:spLocks noChangeArrowheads="1"/>
            </p:cNvSpPr>
            <p:nvPr/>
          </p:nvSpPr>
          <p:spPr bwMode="auto">
            <a:xfrm>
              <a:off x="4630" y="1098"/>
              <a:ext cx="55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charset="0"/>
                </a:rPr>
                <a:t>Output</a:t>
              </a:r>
            </a:p>
          </p:txBody>
        </p:sp>
        <p:sp>
          <p:nvSpPr>
            <p:cNvPr id="186433" name="Text Box 65"/>
            <p:cNvSpPr txBox="1">
              <a:spLocks noChangeArrowheads="1"/>
            </p:cNvSpPr>
            <p:nvPr/>
          </p:nvSpPr>
          <p:spPr bwMode="auto">
            <a:xfrm>
              <a:off x="4426" y="1596"/>
              <a:ext cx="2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Tahoma" charset="0"/>
                </a:rPr>
                <a:t>En</a:t>
              </a:r>
            </a:p>
          </p:txBody>
        </p:sp>
        <p:sp>
          <p:nvSpPr>
            <p:cNvPr id="186434" name="AutoShape 66"/>
            <p:cNvSpPr>
              <a:spLocks noChangeArrowheads="1"/>
            </p:cNvSpPr>
            <p:nvPr/>
          </p:nvSpPr>
          <p:spPr bwMode="auto">
            <a:xfrm rot="5400000">
              <a:off x="3772" y="1167"/>
              <a:ext cx="336" cy="276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35" name="Oval 67"/>
            <p:cNvSpPr>
              <a:spLocks noChangeArrowheads="1"/>
            </p:cNvSpPr>
            <p:nvPr/>
          </p:nvSpPr>
          <p:spPr bwMode="auto">
            <a:xfrm>
              <a:off x="4066" y="1275"/>
              <a:ext cx="72" cy="69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497" name="Group 129"/>
          <p:cNvGrpSpPr>
            <a:grpSpLocks/>
          </p:cNvGrpSpPr>
          <p:nvPr/>
        </p:nvGrpSpPr>
        <p:grpSpPr bwMode="auto">
          <a:xfrm>
            <a:off x="2057400" y="2895600"/>
            <a:ext cx="4038600" cy="3486150"/>
            <a:chOff x="144" y="1944"/>
            <a:chExt cx="2544" cy="2196"/>
          </a:xfrm>
        </p:grpSpPr>
        <p:grpSp>
          <p:nvGrpSpPr>
            <p:cNvPr id="186495" name="Group 127"/>
            <p:cNvGrpSpPr>
              <a:grpSpLocks/>
            </p:cNvGrpSpPr>
            <p:nvPr/>
          </p:nvGrpSpPr>
          <p:grpSpPr bwMode="auto">
            <a:xfrm>
              <a:off x="144" y="1944"/>
              <a:ext cx="2544" cy="2088"/>
              <a:chOff x="144" y="1944"/>
              <a:chExt cx="2544" cy="2088"/>
            </a:xfrm>
          </p:grpSpPr>
          <p:sp>
            <p:nvSpPr>
              <p:cNvPr id="186438" name="AutoShape 70"/>
              <p:cNvSpPr>
                <a:spLocks noChangeArrowheads="1"/>
              </p:cNvSpPr>
              <p:nvPr/>
            </p:nvSpPr>
            <p:spPr bwMode="auto">
              <a:xfrm rot="5400000">
                <a:off x="582" y="2814"/>
                <a:ext cx="336" cy="276"/>
              </a:xfrm>
              <a:prstGeom prst="triangle">
                <a:avLst>
                  <a:gd name="adj" fmla="val 50000"/>
                </a:avLst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439" name="Line 71"/>
              <p:cNvSpPr>
                <a:spLocks noChangeShapeType="1"/>
              </p:cNvSpPr>
              <p:nvPr/>
            </p:nvSpPr>
            <p:spPr bwMode="auto">
              <a:xfrm>
                <a:off x="384" y="2976"/>
                <a:ext cx="228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440" name="Oval 72"/>
              <p:cNvSpPr>
                <a:spLocks noChangeArrowheads="1"/>
              </p:cNvSpPr>
              <p:nvPr/>
            </p:nvSpPr>
            <p:spPr bwMode="auto">
              <a:xfrm>
                <a:off x="876" y="2922"/>
                <a:ext cx="72" cy="69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6449" name="Group 81"/>
              <p:cNvGrpSpPr>
                <a:grpSpLocks/>
              </p:cNvGrpSpPr>
              <p:nvPr/>
            </p:nvGrpSpPr>
            <p:grpSpPr bwMode="auto">
              <a:xfrm>
                <a:off x="1968" y="2976"/>
                <a:ext cx="96" cy="480"/>
                <a:chOff x="1344" y="3264"/>
                <a:chExt cx="192" cy="672"/>
              </a:xfrm>
            </p:grpSpPr>
            <p:sp>
              <p:nvSpPr>
                <p:cNvPr id="186450" name="Line 82"/>
                <p:cNvSpPr>
                  <a:spLocks noChangeShapeType="1"/>
                </p:cNvSpPr>
                <p:nvPr/>
              </p:nvSpPr>
              <p:spPr bwMode="auto">
                <a:xfrm rot="-5400000">
                  <a:off x="1178" y="3580"/>
                  <a:ext cx="33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51" name="Line 83"/>
                <p:cNvSpPr>
                  <a:spLocks noChangeShapeType="1"/>
                </p:cNvSpPr>
                <p:nvPr/>
              </p:nvSpPr>
              <p:spPr bwMode="auto">
                <a:xfrm rot="-16200000">
                  <a:off x="1441" y="3841"/>
                  <a:ext cx="19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52" name="Line 84"/>
                <p:cNvSpPr>
                  <a:spLocks noChangeShapeType="1"/>
                </p:cNvSpPr>
                <p:nvPr/>
              </p:nvSpPr>
              <p:spPr bwMode="auto">
                <a:xfrm>
                  <a:off x="1392" y="3412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53" name="Line 85"/>
                <p:cNvSpPr>
                  <a:spLocks noChangeShapeType="1"/>
                </p:cNvSpPr>
                <p:nvPr/>
              </p:nvSpPr>
              <p:spPr bwMode="auto">
                <a:xfrm>
                  <a:off x="1392" y="3412"/>
                  <a:ext cx="0" cy="33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54" name="Line 86"/>
                <p:cNvSpPr>
                  <a:spLocks noChangeShapeType="1"/>
                </p:cNvSpPr>
                <p:nvPr/>
              </p:nvSpPr>
              <p:spPr bwMode="auto">
                <a:xfrm>
                  <a:off x="1392" y="3746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55" name="Line 87"/>
                <p:cNvSpPr>
                  <a:spLocks noChangeShapeType="1"/>
                </p:cNvSpPr>
                <p:nvPr/>
              </p:nvSpPr>
              <p:spPr bwMode="auto">
                <a:xfrm>
                  <a:off x="1529" y="3264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456" name="Group 88"/>
              <p:cNvGrpSpPr>
                <a:grpSpLocks/>
              </p:cNvGrpSpPr>
              <p:nvPr/>
            </p:nvGrpSpPr>
            <p:grpSpPr bwMode="auto">
              <a:xfrm>
                <a:off x="1968" y="3408"/>
                <a:ext cx="96" cy="480"/>
                <a:chOff x="1344" y="3264"/>
                <a:chExt cx="192" cy="672"/>
              </a:xfrm>
            </p:grpSpPr>
            <p:sp>
              <p:nvSpPr>
                <p:cNvPr id="186457" name="Line 89"/>
                <p:cNvSpPr>
                  <a:spLocks noChangeShapeType="1"/>
                </p:cNvSpPr>
                <p:nvPr/>
              </p:nvSpPr>
              <p:spPr bwMode="auto">
                <a:xfrm rot="-5400000">
                  <a:off x="1178" y="3580"/>
                  <a:ext cx="33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58" name="Line 90"/>
                <p:cNvSpPr>
                  <a:spLocks noChangeShapeType="1"/>
                </p:cNvSpPr>
                <p:nvPr/>
              </p:nvSpPr>
              <p:spPr bwMode="auto">
                <a:xfrm rot="-16200000">
                  <a:off x="1441" y="3841"/>
                  <a:ext cx="19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59" name="Line 91"/>
                <p:cNvSpPr>
                  <a:spLocks noChangeShapeType="1"/>
                </p:cNvSpPr>
                <p:nvPr/>
              </p:nvSpPr>
              <p:spPr bwMode="auto">
                <a:xfrm>
                  <a:off x="1392" y="3412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60" name="Line 92"/>
                <p:cNvSpPr>
                  <a:spLocks noChangeShapeType="1"/>
                </p:cNvSpPr>
                <p:nvPr/>
              </p:nvSpPr>
              <p:spPr bwMode="auto">
                <a:xfrm>
                  <a:off x="1392" y="3412"/>
                  <a:ext cx="0" cy="33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61" name="Line 93"/>
                <p:cNvSpPr>
                  <a:spLocks noChangeShapeType="1"/>
                </p:cNvSpPr>
                <p:nvPr/>
              </p:nvSpPr>
              <p:spPr bwMode="auto">
                <a:xfrm>
                  <a:off x="1392" y="3746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62" name="Line 94"/>
                <p:cNvSpPr>
                  <a:spLocks noChangeShapeType="1"/>
                </p:cNvSpPr>
                <p:nvPr/>
              </p:nvSpPr>
              <p:spPr bwMode="auto">
                <a:xfrm>
                  <a:off x="1529" y="3264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463" name="Group 95"/>
              <p:cNvGrpSpPr>
                <a:grpSpLocks/>
              </p:cNvGrpSpPr>
              <p:nvPr/>
            </p:nvGrpSpPr>
            <p:grpSpPr bwMode="auto">
              <a:xfrm>
                <a:off x="1968" y="2160"/>
                <a:ext cx="96" cy="480"/>
                <a:chOff x="1344" y="3264"/>
                <a:chExt cx="192" cy="672"/>
              </a:xfrm>
            </p:grpSpPr>
            <p:sp>
              <p:nvSpPr>
                <p:cNvPr id="186464" name="Line 96"/>
                <p:cNvSpPr>
                  <a:spLocks noChangeShapeType="1"/>
                </p:cNvSpPr>
                <p:nvPr/>
              </p:nvSpPr>
              <p:spPr bwMode="auto">
                <a:xfrm rot="-5400000">
                  <a:off x="1178" y="3580"/>
                  <a:ext cx="33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65" name="Line 97"/>
                <p:cNvSpPr>
                  <a:spLocks noChangeShapeType="1"/>
                </p:cNvSpPr>
                <p:nvPr/>
              </p:nvSpPr>
              <p:spPr bwMode="auto">
                <a:xfrm rot="-16200000">
                  <a:off x="1441" y="3841"/>
                  <a:ext cx="19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66" name="Line 98"/>
                <p:cNvSpPr>
                  <a:spLocks noChangeShapeType="1"/>
                </p:cNvSpPr>
                <p:nvPr/>
              </p:nvSpPr>
              <p:spPr bwMode="auto">
                <a:xfrm>
                  <a:off x="1392" y="3412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67" name="Line 99"/>
                <p:cNvSpPr>
                  <a:spLocks noChangeShapeType="1"/>
                </p:cNvSpPr>
                <p:nvPr/>
              </p:nvSpPr>
              <p:spPr bwMode="auto">
                <a:xfrm>
                  <a:off x="1392" y="3412"/>
                  <a:ext cx="0" cy="33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68" name="Line 100"/>
                <p:cNvSpPr>
                  <a:spLocks noChangeShapeType="1"/>
                </p:cNvSpPr>
                <p:nvPr/>
              </p:nvSpPr>
              <p:spPr bwMode="auto">
                <a:xfrm>
                  <a:off x="1392" y="3746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69" name="Line 101"/>
                <p:cNvSpPr>
                  <a:spLocks noChangeShapeType="1"/>
                </p:cNvSpPr>
                <p:nvPr/>
              </p:nvSpPr>
              <p:spPr bwMode="auto">
                <a:xfrm>
                  <a:off x="1529" y="3264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6472" name="Line 104"/>
              <p:cNvSpPr>
                <a:spLocks noChangeShapeType="1"/>
              </p:cNvSpPr>
              <p:nvPr/>
            </p:nvSpPr>
            <p:spPr bwMode="auto">
              <a:xfrm>
                <a:off x="1578" y="3642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3" name="Line 105"/>
              <p:cNvSpPr>
                <a:spLocks noChangeShapeType="1"/>
              </p:cNvSpPr>
              <p:nvPr/>
            </p:nvSpPr>
            <p:spPr bwMode="auto">
              <a:xfrm>
                <a:off x="1578" y="2382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46" name="Oval 78"/>
              <p:cNvSpPr>
                <a:spLocks noChangeArrowheads="1"/>
              </p:cNvSpPr>
              <p:nvPr/>
            </p:nvSpPr>
            <p:spPr bwMode="auto">
              <a:xfrm>
                <a:off x="1920" y="2358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6448" name="Group 80"/>
              <p:cNvGrpSpPr>
                <a:grpSpLocks/>
              </p:cNvGrpSpPr>
              <p:nvPr/>
            </p:nvGrpSpPr>
            <p:grpSpPr bwMode="auto">
              <a:xfrm>
                <a:off x="1968" y="2544"/>
                <a:ext cx="96" cy="480"/>
                <a:chOff x="1344" y="3264"/>
                <a:chExt cx="192" cy="672"/>
              </a:xfrm>
            </p:grpSpPr>
            <p:sp>
              <p:nvSpPr>
                <p:cNvPr id="186441" name="Line 73"/>
                <p:cNvSpPr>
                  <a:spLocks noChangeShapeType="1"/>
                </p:cNvSpPr>
                <p:nvPr/>
              </p:nvSpPr>
              <p:spPr bwMode="auto">
                <a:xfrm rot="-5400000">
                  <a:off x="1178" y="3580"/>
                  <a:ext cx="33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42" name="Line 74"/>
                <p:cNvSpPr>
                  <a:spLocks noChangeShapeType="1"/>
                </p:cNvSpPr>
                <p:nvPr/>
              </p:nvSpPr>
              <p:spPr bwMode="auto">
                <a:xfrm rot="-16200000">
                  <a:off x="1441" y="3841"/>
                  <a:ext cx="190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43" name="Line 75"/>
                <p:cNvSpPr>
                  <a:spLocks noChangeShapeType="1"/>
                </p:cNvSpPr>
                <p:nvPr/>
              </p:nvSpPr>
              <p:spPr bwMode="auto">
                <a:xfrm>
                  <a:off x="1392" y="3412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44" name="Line 76"/>
                <p:cNvSpPr>
                  <a:spLocks noChangeShapeType="1"/>
                </p:cNvSpPr>
                <p:nvPr/>
              </p:nvSpPr>
              <p:spPr bwMode="auto">
                <a:xfrm>
                  <a:off x="1392" y="3412"/>
                  <a:ext cx="0" cy="33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45" name="Line 77"/>
                <p:cNvSpPr>
                  <a:spLocks noChangeShapeType="1"/>
                </p:cNvSpPr>
                <p:nvPr/>
              </p:nvSpPr>
              <p:spPr bwMode="auto">
                <a:xfrm>
                  <a:off x="1392" y="3746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47" name="Line 79"/>
                <p:cNvSpPr>
                  <a:spLocks noChangeShapeType="1"/>
                </p:cNvSpPr>
                <p:nvPr/>
              </p:nvSpPr>
              <p:spPr bwMode="auto">
                <a:xfrm>
                  <a:off x="1529" y="3264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6474" name="Line 106"/>
              <p:cNvSpPr>
                <a:spLocks noChangeShapeType="1"/>
              </p:cNvSpPr>
              <p:nvPr/>
            </p:nvSpPr>
            <p:spPr bwMode="auto">
              <a:xfrm>
                <a:off x="1584" y="3216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5" name="Line 107"/>
              <p:cNvSpPr>
                <a:spLocks noChangeShapeType="1"/>
              </p:cNvSpPr>
              <p:nvPr/>
            </p:nvSpPr>
            <p:spPr bwMode="auto">
              <a:xfrm>
                <a:off x="1578" y="2772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1" name="Oval 103"/>
              <p:cNvSpPr>
                <a:spLocks noChangeArrowheads="1"/>
              </p:cNvSpPr>
              <p:nvPr/>
            </p:nvSpPr>
            <p:spPr bwMode="auto">
              <a:xfrm>
                <a:off x="1920" y="274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6476" name="Line 108"/>
              <p:cNvSpPr>
                <a:spLocks noChangeShapeType="1"/>
              </p:cNvSpPr>
              <p:nvPr/>
            </p:nvSpPr>
            <p:spPr bwMode="auto">
              <a:xfrm>
                <a:off x="2064" y="2976"/>
                <a:ext cx="384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7" name="Text Box 109"/>
              <p:cNvSpPr txBox="1">
                <a:spLocks noChangeArrowheads="1"/>
              </p:cNvSpPr>
              <p:nvPr/>
            </p:nvSpPr>
            <p:spPr bwMode="auto">
              <a:xfrm>
                <a:off x="2134" y="2745"/>
                <a:ext cx="55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>
                    <a:latin typeface="Tahoma" charset="0"/>
                  </a:rPr>
                  <a:t>Output</a:t>
                </a:r>
              </a:p>
            </p:txBody>
          </p:sp>
          <p:sp>
            <p:nvSpPr>
              <p:cNvPr id="186478" name="Text Box 110"/>
              <p:cNvSpPr txBox="1">
                <a:spLocks noChangeArrowheads="1"/>
              </p:cNvSpPr>
              <p:nvPr/>
            </p:nvSpPr>
            <p:spPr bwMode="auto">
              <a:xfrm>
                <a:off x="1403" y="3177"/>
                <a:ext cx="27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 dirty="0">
                    <a:latin typeface="Tahoma" charset="0"/>
                  </a:rPr>
                  <a:t>En</a:t>
                </a:r>
              </a:p>
            </p:txBody>
          </p:sp>
          <p:grpSp>
            <p:nvGrpSpPr>
              <p:cNvPr id="186481" name="Group 113"/>
              <p:cNvGrpSpPr>
                <a:grpSpLocks/>
              </p:cNvGrpSpPr>
              <p:nvPr/>
            </p:nvGrpSpPr>
            <p:grpSpPr bwMode="auto">
              <a:xfrm>
                <a:off x="1403" y="2592"/>
                <a:ext cx="277" cy="231"/>
                <a:chOff x="1163" y="2592"/>
                <a:chExt cx="277" cy="231"/>
              </a:xfrm>
            </p:grpSpPr>
            <p:sp>
              <p:nvSpPr>
                <p:cNvPr id="186479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1163" y="2592"/>
                  <a:ext cx="27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800" b="0">
                      <a:latin typeface="Tahoma" charset="0"/>
                    </a:rPr>
                    <a:t>En</a:t>
                  </a:r>
                </a:p>
              </p:txBody>
            </p:sp>
            <p:sp>
              <p:nvSpPr>
                <p:cNvPr id="186480" name="Line 112"/>
                <p:cNvSpPr>
                  <a:spLocks noChangeShapeType="1"/>
                </p:cNvSpPr>
                <p:nvPr/>
              </p:nvSpPr>
              <p:spPr bwMode="auto">
                <a:xfrm>
                  <a:off x="1200" y="2640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6482" name="Line 114"/>
              <p:cNvSpPr>
                <a:spLocks noChangeShapeType="1"/>
              </p:cNvSpPr>
              <p:nvPr/>
            </p:nvSpPr>
            <p:spPr bwMode="auto">
              <a:xfrm>
                <a:off x="954" y="2964"/>
                <a:ext cx="9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86485" name="AutoShape 117"/>
              <p:cNvCxnSpPr>
                <a:cxnSpLocks noChangeShapeType="1"/>
                <a:endCxn id="186473" idx="0"/>
              </p:cNvCxnSpPr>
              <p:nvPr/>
            </p:nvCxnSpPr>
            <p:spPr bwMode="auto">
              <a:xfrm rot="16200000">
                <a:off x="1017" y="2415"/>
                <a:ext cx="600" cy="522"/>
              </a:xfrm>
              <a:prstGeom prst="bentConnector3">
                <a:avLst>
                  <a:gd name="adj1" fmla="val 100000"/>
                </a:avLst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6486" name="AutoShape 118"/>
              <p:cNvCxnSpPr>
                <a:cxnSpLocks noChangeShapeType="1"/>
                <a:endCxn id="186472" idx="0"/>
              </p:cNvCxnSpPr>
              <p:nvPr/>
            </p:nvCxnSpPr>
            <p:spPr bwMode="auto">
              <a:xfrm rot="16200000" flipH="1">
                <a:off x="987" y="3045"/>
                <a:ext cx="660" cy="522"/>
              </a:xfrm>
              <a:prstGeom prst="bentConnector3">
                <a:avLst>
                  <a:gd name="adj1" fmla="val 101361"/>
                </a:avLst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86487" name="Text Box 119"/>
              <p:cNvSpPr txBox="1">
                <a:spLocks noChangeArrowheads="1"/>
              </p:cNvSpPr>
              <p:nvPr/>
            </p:nvSpPr>
            <p:spPr bwMode="auto">
              <a:xfrm>
                <a:off x="144" y="2745"/>
                <a:ext cx="45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>
                    <a:latin typeface="Tahoma" charset="0"/>
                  </a:rPr>
                  <a:t>Input</a:t>
                </a:r>
              </a:p>
            </p:txBody>
          </p:sp>
          <p:grpSp>
            <p:nvGrpSpPr>
              <p:cNvPr id="186488" name="Group 120"/>
              <p:cNvGrpSpPr>
                <a:grpSpLocks/>
              </p:cNvGrpSpPr>
              <p:nvPr/>
            </p:nvGrpSpPr>
            <p:grpSpPr bwMode="auto">
              <a:xfrm>
                <a:off x="1968" y="3984"/>
                <a:ext cx="192" cy="48"/>
                <a:chOff x="2016" y="3600"/>
                <a:chExt cx="192" cy="48"/>
              </a:xfrm>
            </p:grpSpPr>
            <p:sp>
              <p:nvSpPr>
                <p:cNvPr id="186489" name="Line 121"/>
                <p:cNvSpPr>
                  <a:spLocks noChangeShapeType="1"/>
                </p:cNvSpPr>
                <p:nvPr/>
              </p:nvSpPr>
              <p:spPr bwMode="auto">
                <a:xfrm>
                  <a:off x="2016" y="3600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90" name="Line 122"/>
                <p:cNvSpPr>
                  <a:spLocks noChangeShapeType="1"/>
                </p:cNvSpPr>
                <p:nvPr/>
              </p:nvSpPr>
              <p:spPr bwMode="auto">
                <a:xfrm>
                  <a:off x="2044" y="3624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91" name="Line 123"/>
                <p:cNvSpPr>
                  <a:spLocks noChangeShapeType="1"/>
                </p:cNvSpPr>
                <p:nvPr/>
              </p:nvSpPr>
              <p:spPr bwMode="auto">
                <a:xfrm>
                  <a:off x="2070" y="3648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6492" name="Line 124"/>
              <p:cNvSpPr>
                <a:spLocks noChangeShapeType="1"/>
              </p:cNvSpPr>
              <p:nvPr/>
            </p:nvSpPr>
            <p:spPr bwMode="auto">
              <a:xfrm flipH="1" flipV="1">
                <a:off x="2064" y="3840"/>
                <a:ext cx="5" cy="139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3" name="Line 125"/>
              <p:cNvSpPr>
                <a:spLocks noChangeShapeType="1"/>
              </p:cNvSpPr>
              <p:nvPr/>
            </p:nvSpPr>
            <p:spPr bwMode="auto">
              <a:xfrm flipV="1">
                <a:off x="2064" y="2067"/>
                <a:ext cx="0" cy="192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4" name="Text Box 126"/>
              <p:cNvSpPr txBox="1">
                <a:spLocks noChangeArrowheads="1"/>
              </p:cNvSpPr>
              <p:nvPr/>
            </p:nvSpPr>
            <p:spPr bwMode="auto">
              <a:xfrm>
                <a:off x="2096" y="1944"/>
                <a:ext cx="36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b="0">
                    <a:latin typeface="Tahoma" charset="0"/>
                  </a:rPr>
                  <a:t>Vdd</a:t>
                </a:r>
              </a:p>
            </p:txBody>
          </p:sp>
        </p:grpSp>
        <p:sp>
          <p:nvSpPr>
            <p:cNvPr id="186496" name="Text Box 128"/>
            <p:cNvSpPr txBox="1">
              <a:spLocks noChangeArrowheads="1"/>
            </p:cNvSpPr>
            <p:nvPr/>
          </p:nvSpPr>
          <p:spPr bwMode="auto">
            <a:xfrm>
              <a:off x="950" y="3909"/>
              <a:ext cx="91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0" dirty="0">
                  <a:latin typeface="Tahoma" charset="0"/>
                </a:rPr>
                <a:t>CMOS circuit</a:t>
              </a:r>
            </a:p>
          </p:txBody>
        </p:sp>
      </p:grpSp>
      <p:sp>
        <p:nvSpPr>
          <p:cNvPr id="8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9563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Tristate Inverters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CB53B99-41E9-1D40-9677-C9C6BA9CF4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323215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600200"/>
            <a:ext cx="462756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900" y="304800"/>
            <a:ext cx="2451100" cy="1173194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10" name="Text Box 109"/>
          <p:cNvSpPr txBox="1">
            <a:spLocks noChangeArrowheads="1"/>
          </p:cNvSpPr>
          <p:nvPr/>
        </p:nvSpPr>
        <p:spPr bwMode="auto">
          <a:xfrm>
            <a:off x="4114800" y="4953000"/>
            <a:ext cx="87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latin typeface="Tahoma" charset="0"/>
              </a:rPr>
              <a:t>Output</a:t>
            </a:r>
          </a:p>
        </p:txBody>
      </p:sp>
      <p:sp>
        <p:nvSpPr>
          <p:cNvPr id="11" name="Text Box 110"/>
          <p:cNvSpPr txBox="1">
            <a:spLocks noChangeArrowheads="1"/>
          </p:cNvSpPr>
          <p:nvPr/>
        </p:nvSpPr>
        <p:spPr bwMode="auto">
          <a:xfrm>
            <a:off x="457200" y="2438400"/>
            <a:ext cx="439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latin typeface="Tahoma" charset="0"/>
              </a:rPr>
              <a:t>En</a:t>
            </a:r>
          </a:p>
        </p:txBody>
      </p:sp>
      <p:sp>
        <p:nvSpPr>
          <p:cNvPr id="12" name="Text Box 119"/>
          <p:cNvSpPr txBox="1">
            <a:spLocks noChangeArrowheads="1"/>
          </p:cNvSpPr>
          <p:nvPr/>
        </p:nvSpPr>
        <p:spPr bwMode="auto">
          <a:xfrm>
            <a:off x="304800" y="4953000"/>
            <a:ext cx="727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latin typeface="Tahoma" charset="0"/>
              </a:rPr>
              <a:t>Input</a:t>
            </a:r>
          </a:p>
        </p:txBody>
      </p:sp>
      <p:sp>
        <p:nvSpPr>
          <p:cNvPr id="13" name="Text Box 109"/>
          <p:cNvSpPr txBox="1">
            <a:spLocks noChangeArrowheads="1"/>
          </p:cNvSpPr>
          <p:nvPr/>
        </p:nvSpPr>
        <p:spPr bwMode="auto">
          <a:xfrm>
            <a:off x="8153400" y="3276600"/>
            <a:ext cx="879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latin typeface="Tahoma" charset="0"/>
              </a:rPr>
              <a:t>Output</a:t>
            </a:r>
          </a:p>
        </p:txBody>
      </p:sp>
      <p:sp>
        <p:nvSpPr>
          <p:cNvPr id="14" name="Text Box 110"/>
          <p:cNvSpPr txBox="1">
            <a:spLocks noChangeArrowheads="1"/>
          </p:cNvSpPr>
          <p:nvPr/>
        </p:nvSpPr>
        <p:spPr bwMode="auto">
          <a:xfrm>
            <a:off x="4191000" y="2667000"/>
            <a:ext cx="439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latin typeface="Tahoma" charset="0"/>
              </a:rPr>
              <a:t>En</a:t>
            </a:r>
          </a:p>
        </p:txBody>
      </p:sp>
      <p:sp>
        <p:nvSpPr>
          <p:cNvPr id="15" name="Text Box 119"/>
          <p:cNvSpPr txBox="1">
            <a:spLocks noChangeArrowheads="1"/>
          </p:cNvSpPr>
          <p:nvPr/>
        </p:nvSpPr>
        <p:spPr bwMode="auto">
          <a:xfrm>
            <a:off x="4419600" y="3657600"/>
            <a:ext cx="727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latin typeface="Tahoma" charset="0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387176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8x4 Memory with column decoder</a:t>
            </a:r>
          </a:p>
        </p:txBody>
      </p:sp>
      <p:sp>
        <p:nvSpPr>
          <p:cNvPr id="247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40AE0DFE-7A1E-B74F-B205-F67D48A5FE8E}" type="slidenum">
              <a:rPr lang="zh-TW" altLang="en-US"/>
              <a:pPr/>
              <a:t>12</a:t>
            </a:fld>
            <a:endParaRPr lang="en-US" altLang="zh-TW"/>
          </a:p>
        </p:txBody>
      </p:sp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914400" y="1296988"/>
            <a:ext cx="1600200" cy="3200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5348" name="Group 4"/>
          <p:cNvGrpSpPr>
            <a:grpSpLocks/>
          </p:cNvGrpSpPr>
          <p:nvPr/>
        </p:nvGrpSpPr>
        <p:grpSpPr bwMode="auto">
          <a:xfrm>
            <a:off x="3124200" y="1906588"/>
            <a:ext cx="492125" cy="381000"/>
            <a:chOff x="2124" y="1296"/>
            <a:chExt cx="310" cy="240"/>
          </a:xfrm>
        </p:grpSpPr>
        <p:sp>
          <p:nvSpPr>
            <p:cNvPr id="185349" name="Rectangle 5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0" name="Text Box 6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351" name="Group 7"/>
          <p:cNvGrpSpPr>
            <a:grpSpLocks/>
          </p:cNvGrpSpPr>
          <p:nvPr/>
        </p:nvGrpSpPr>
        <p:grpSpPr bwMode="auto">
          <a:xfrm>
            <a:off x="3733800" y="1906588"/>
            <a:ext cx="492125" cy="381000"/>
            <a:chOff x="2124" y="1296"/>
            <a:chExt cx="310" cy="240"/>
          </a:xfrm>
        </p:grpSpPr>
        <p:sp>
          <p:nvSpPr>
            <p:cNvPr id="185352" name="Rectangle 8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3" name="Text Box 9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354" name="Group 10"/>
          <p:cNvGrpSpPr>
            <a:grpSpLocks/>
          </p:cNvGrpSpPr>
          <p:nvPr/>
        </p:nvGrpSpPr>
        <p:grpSpPr bwMode="auto">
          <a:xfrm>
            <a:off x="4343400" y="1906588"/>
            <a:ext cx="492125" cy="381000"/>
            <a:chOff x="2124" y="1296"/>
            <a:chExt cx="310" cy="240"/>
          </a:xfrm>
        </p:grpSpPr>
        <p:sp>
          <p:nvSpPr>
            <p:cNvPr id="185355" name="Rectangle 11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6" name="Text Box 12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357" name="Group 13"/>
          <p:cNvGrpSpPr>
            <a:grpSpLocks/>
          </p:cNvGrpSpPr>
          <p:nvPr/>
        </p:nvGrpSpPr>
        <p:grpSpPr bwMode="auto">
          <a:xfrm>
            <a:off x="4953000" y="1906588"/>
            <a:ext cx="492125" cy="381000"/>
            <a:chOff x="2124" y="1296"/>
            <a:chExt cx="310" cy="240"/>
          </a:xfrm>
        </p:grpSpPr>
        <p:sp>
          <p:nvSpPr>
            <p:cNvPr id="185358" name="Rectangle 14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9" name="Text Box 15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360" name="Group 16"/>
          <p:cNvGrpSpPr>
            <a:grpSpLocks/>
          </p:cNvGrpSpPr>
          <p:nvPr/>
        </p:nvGrpSpPr>
        <p:grpSpPr bwMode="auto">
          <a:xfrm>
            <a:off x="5562600" y="1906588"/>
            <a:ext cx="492125" cy="381000"/>
            <a:chOff x="2124" y="1296"/>
            <a:chExt cx="310" cy="240"/>
          </a:xfrm>
        </p:grpSpPr>
        <p:sp>
          <p:nvSpPr>
            <p:cNvPr id="185361" name="Rectangle 17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2" name="Text Box 18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363" name="Group 19"/>
          <p:cNvGrpSpPr>
            <a:grpSpLocks/>
          </p:cNvGrpSpPr>
          <p:nvPr/>
        </p:nvGrpSpPr>
        <p:grpSpPr bwMode="auto">
          <a:xfrm>
            <a:off x="6172200" y="1906588"/>
            <a:ext cx="492125" cy="381000"/>
            <a:chOff x="2124" y="1296"/>
            <a:chExt cx="310" cy="240"/>
          </a:xfrm>
        </p:grpSpPr>
        <p:sp>
          <p:nvSpPr>
            <p:cNvPr id="185364" name="Rectangle 20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5" name="Text Box 21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366" name="Group 22"/>
          <p:cNvGrpSpPr>
            <a:grpSpLocks/>
          </p:cNvGrpSpPr>
          <p:nvPr/>
        </p:nvGrpSpPr>
        <p:grpSpPr bwMode="auto">
          <a:xfrm>
            <a:off x="6781800" y="1906588"/>
            <a:ext cx="492125" cy="381000"/>
            <a:chOff x="2124" y="1296"/>
            <a:chExt cx="310" cy="240"/>
          </a:xfrm>
        </p:grpSpPr>
        <p:sp>
          <p:nvSpPr>
            <p:cNvPr id="185367" name="Rectangle 23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8" name="Text Box 24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369" name="Group 25"/>
          <p:cNvGrpSpPr>
            <a:grpSpLocks/>
          </p:cNvGrpSpPr>
          <p:nvPr/>
        </p:nvGrpSpPr>
        <p:grpSpPr bwMode="auto">
          <a:xfrm>
            <a:off x="7391400" y="1906588"/>
            <a:ext cx="492125" cy="381000"/>
            <a:chOff x="2124" y="1296"/>
            <a:chExt cx="310" cy="240"/>
          </a:xfrm>
        </p:grpSpPr>
        <p:sp>
          <p:nvSpPr>
            <p:cNvPr id="185370" name="Rectangle 26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71" name="Text Box 27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sp>
        <p:nvSpPr>
          <p:cNvPr id="185372" name="Line 28"/>
          <p:cNvSpPr>
            <a:spLocks noChangeShapeType="1"/>
          </p:cNvSpPr>
          <p:nvPr/>
        </p:nvSpPr>
        <p:spPr bwMode="auto">
          <a:xfrm>
            <a:off x="2514600" y="1754188"/>
            <a:ext cx="5562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73" name="Line 29"/>
          <p:cNvSpPr>
            <a:spLocks noChangeShapeType="1"/>
          </p:cNvSpPr>
          <p:nvPr/>
        </p:nvSpPr>
        <p:spPr bwMode="auto">
          <a:xfrm>
            <a:off x="3352800" y="17541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74" name="Line 30"/>
          <p:cNvSpPr>
            <a:spLocks noChangeShapeType="1"/>
          </p:cNvSpPr>
          <p:nvPr/>
        </p:nvSpPr>
        <p:spPr bwMode="auto">
          <a:xfrm>
            <a:off x="3962400" y="17541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75" name="Line 31"/>
          <p:cNvSpPr>
            <a:spLocks noChangeShapeType="1"/>
          </p:cNvSpPr>
          <p:nvPr/>
        </p:nvSpPr>
        <p:spPr bwMode="auto">
          <a:xfrm>
            <a:off x="4572000" y="17541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76" name="Line 32"/>
          <p:cNvSpPr>
            <a:spLocks noChangeShapeType="1"/>
          </p:cNvSpPr>
          <p:nvPr/>
        </p:nvSpPr>
        <p:spPr bwMode="auto">
          <a:xfrm>
            <a:off x="5181600" y="17541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77" name="Line 33"/>
          <p:cNvSpPr>
            <a:spLocks noChangeShapeType="1"/>
          </p:cNvSpPr>
          <p:nvPr/>
        </p:nvSpPr>
        <p:spPr bwMode="auto">
          <a:xfrm>
            <a:off x="5791200" y="17541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78" name="Line 34"/>
          <p:cNvSpPr>
            <a:spLocks noChangeShapeType="1"/>
          </p:cNvSpPr>
          <p:nvPr/>
        </p:nvSpPr>
        <p:spPr bwMode="auto">
          <a:xfrm>
            <a:off x="6400800" y="17541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79" name="Line 35"/>
          <p:cNvSpPr>
            <a:spLocks noChangeShapeType="1"/>
          </p:cNvSpPr>
          <p:nvPr/>
        </p:nvSpPr>
        <p:spPr bwMode="auto">
          <a:xfrm>
            <a:off x="7010400" y="17541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80" name="Line 36"/>
          <p:cNvSpPr>
            <a:spLocks noChangeShapeType="1"/>
          </p:cNvSpPr>
          <p:nvPr/>
        </p:nvSpPr>
        <p:spPr bwMode="auto">
          <a:xfrm>
            <a:off x="7620000" y="17541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5381" name="Group 37"/>
          <p:cNvGrpSpPr>
            <a:grpSpLocks/>
          </p:cNvGrpSpPr>
          <p:nvPr/>
        </p:nvGrpSpPr>
        <p:grpSpPr bwMode="auto">
          <a:xfrm>
            <a:off x="3124200" y="2592388"/>
            <a:ext cx="492125" cy="381000"/>
            <a:chOff x="2124" y="1296"/>
            <a:chExt cx="310" cy="240"/>
          </a:xfrm>
        </p:grpSpPr>
        <p:sp>
          <p:nvSpPr>
            <p:cNvPr id="185382" name="Rectangle 38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3" name="Text Box 39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384" name="Group 40"/>
          <p:cNvGrpSpPr>
            <a:grpSpLocks/>
          </p:cNvGrpSpPr>
          <p:nvPr/>
        </p:nvGrpSpPr>
        <p:grpSpPr bwMode="auto">
          <a:xfrm>
            <a:off x="3733800" y="2592388"/>
            <a:ext cx="492125" cy="381000"/>
            <a:chOff x="2124" y="1296"/>
            <a:chExt cx="310" cy="240"/>
          </a:xfrm>
        </p:grpSpPr>
        <p:sp>
          <p:nvSpPr>
            <p:cNvPr id="185385" name="Rectangle 41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6" name="Text Box 42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387" name="Group 43"/>
          <p:cNvGrpSpPr>
            <a:grpSpLocks/>
          </p:cNvGrpSpPr>
          <p:nvPr/>
        </p:nvGrpSpPr>
        <p:grpSpPr bwMode="auto">
          <a:xfrm>
            <a:off x="4343400" y="2592388"/>
            <a:ext cx="492125" cy="381000"/>
            <a:chOff x="2124" y="1296"/>
            <a:chExt cx="310" cy="240"/>
          </a:xfrm>
        </p:grpSpPr>
        <p:sp>
          <p:nvSpPr>
            <p:cNvPr id="185388" name="Rectangle 44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9" name="Text Box 45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390" name="Group 46"/>
          <p:cNvGrpSpPr>
            <a:grpSpLocks/>
          </p:cNvGrpSpPr>
          <p:nvPr/>
        </p:nvGrpSpPr>
        <p:grpSpPr bwMode="auto">
          <a:xfrm>
            <a:off x="4953000" y="2592388"/>
            <a:ext cx="492125" cy="381000"/>
            <a:chOff x="2124" y="1296"/>
            <a:chExt cx="310" cy="240"/>
          </a:xfrm>
        </p:grpSpPr>
        <p:sp>
          <p:nvSpPr>
            <p:cNvPr id="185391" name="Rectangle 47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92" name="Text Box 48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393" name="Group 49"/>
          <p:cNvGrpSpPr>
            <a:grpSpLocks/>
          </p:cNvGrpSpPr>
          <p:nvPr/>
        </p:nvGrpSpPr>
        <p:grpSpPr bwMode="auto">
          <a:xfrm>
            <a:off x="5562600" y="2592388"/>
            <a:ext cx="492125" cy="381000"/>
            <a:chOff x="2124" y="1296"/>
            <a:chExt cx="310" cy="240"/>
          </a:xfrm>
        </p:grpSpPr>
        <p:sp>
          <p:nvSpPr>
            <p:cNvPr id="185394" name="Rectangle 50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95" name="Text Box 51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396" name="Group 52"/>
          <p:cNvGrpSpPr>
            <a:grpSpLocks/>
          </p:cNvGrpSpPr>
          <p:nvPr/>
        </p:nvGrpSpPr>
        <p:grpSpPr bwMode="auto">
          <a:xfrm>
            <a:off x="6172200" y="2592388"/>
            <a:ext cx="492125" cy="381000"/>
            <a:chOff x="2124" y="1296"/>
            <a:chExt cx="310" cy="240"/>
          </a:xfrm>
        </p:grpSpPr>
        <p:sp>
          <p:nvSpPr>
            <p:cNvPr id="185397" name="Rectangle 53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98" name="Text Box 54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399" name="Group 55"/>
          <p:cNvGrpSpPr>
            <a:grpSpLocks/>
          </p:cNvGrpSpPr>
          <p:nvPr/>
        </p:nvGrpSpPr>
        <p:grpSpPr bwMode="auto">
          <a:xfrm>
            <a:off x="6781800" y="2592388"/>
            <a:ext cx="492125" cy="381000"/>
            <a:chOff x="2124" y="1296"/>
            <a:chExt cx="310" cy="240"/>
          </a:xfrm>
        </p:grpSpPr>
        <p:sp>
          <p:nvSpPr>
            <p:cNvPr id="185400" name="Rectangle 56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01" name="Text Box 57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402" name="Group 58"/>
          <p:cNvGrpSpPr>
            <a:grpSpLocks/>
          </p:cNvGrpSpPr>
          <p:nvPr/>
        </p:nvGrpSpPr>
        <p:grpSpPr bwMode="auto">
          <a:xfrm>
            <a:off x="7391400" y="2592388"/>
            <a:ext cx="492125" cy="381000"/>
            <a:chOff x="2124" y="1296"/>
            <a:chExt cx="310" cy="240"/>
          </a:xfrm>
        </p:grpSpPr>
        <p:sp>
          <p:nvSpPr>
            <p:cNvPr id="185403" name="Rectangle 59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04" name="Text Box 60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sp>
        <p:nvSpPr>
          <p:cNvPr id="185405" name="Line 61"/>
          <p:cNvSpPr>
            <a:spLocks noChangeShapeType="1"/>
          </p:cNvSpPr>
          <p:nvPr/>
        </p:nvSpPr>
        <p:spPr bwMode="auto">
          <a:xfrm>
            <a:off x="2514600" y="2439988"/>
            <a:ext cx="5562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06" name="Line 62"/>
          <p:cNvSpPr>
            <a:spLocks noChangeShapeType="1"/>
          </p:cNvSpPr>
          <p:nvPr/>
        </p:nvSpPr>
        <p:spPr bwMode="auto">
          <a:xfrm>
            <a:off x="3352800" y="24399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07" name="Line 63"/>
          <p:cNvSpPr>
            <a:spLocks noChangeShapeType="1"/>
          </p:cNvSpPr>
          <p:nvPr/>
        </p:nvSpPr>
        <p:spPr bwMode="auto">
          <a:xfrm>
            <a:off x="3962400" y="24399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08" name="Line 64"/>
          <p:cNvSpPr>
            <a:spLocks noChangeShapeType="1"/>
          </p:cNvSpPr>
          <p:nvPr/>
        </p:nvSpPr>
        <p:spPr bwMode="auto">
          <a:xfrm>
            <a:off x="4572000" y="24399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09" name="Line 65"/>
          <p:cNvSpPr>
            <a:spLocks noChangeShapeType="1"/>
          </p:cNvSpPr>
          <p:nvPr/>
        </p:nvSpPr>
        <p:spPr bwMode="auto">
          <a:xfrm>
            <a:off x="5181600" y="24399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0" name="Line 66"/>
          <p:cNvSpPr>
            <a:spLocks noChangeShapeType="1"/>
          </p:cNvSpPr>
          <p:nvPr/>
        </p:nvSpPr>
        <p:spPr bwMode="auto">
          <a:xfrm>
            <a:off x="5791200" y="24399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1" name="Line 67"/>
          <p:cNvSpPr>
            <a:spLocks noChangeShapeType="1"/>
          </p:cNvSpPr>
          <p:nvPr/>
        </p:nvSpPr>
        <p:spPr bwMode="auto">
          <a:xfrm>
            <a:off x="6400800" y="24399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2" name="Line 68"/>
          <p:cNvSpPr>
            <a:spLocks noChangeShapeType="1"/>
          </p:cNvSpPr>
          <p:nvPr/>
        </p:nvSpPr>
        <p:spPr bwMode="auto">
          <a:xfrm>
            <a:off x="7010400" y="24399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3" name="Line 69"/>
          <p:cNvSpPr>
            <a:spLocks noChangeShapeType="1"/>
          </p:cNvSpPr>
          <p:nvPr/>
        </p:nvSpPr>
        <p:spPr bwMode="auto">
          <a:xfrm>
            <a:off x="7620000" y="24399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5414" name="Group 70"/>
          <p:cNvGrpSpPr>
            <a:grpSpLocks/>
          </p:cNvGrpSpPr>
          <p:nvPr/>
        </p:nvGrpSpPr>
        <p:grpSpPr bwMode="auto">
          <a:xfrm>
            <a:off x="3124200" y="3278188"/>
            <a:ext cx="492125" cy="381000"/>
            <a:chOff x="2124" y="1296"/>
            <a:chExt cx="310" cy="240"/>
          </a:xfrm>
        </p:grpSpPr>
        <p:sp>
          <p:nvSpPr>
            <p:cNvPr id="185415" name="Rectangle 71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16" name="Text Box 72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417" name="Group 73"/>
          <p:cNvGrpSpPr>
            <a:grpSpLocks/>
          </p:cNvGrpSpPr>
          <p:nvPr/>
        </p:nvGrpSpPr>
        <p:grpSpPr bwMode="auto">
          <a:xfrm>
            <a:off x="3733800" y="3278188"/>
            <a:ext cx="492125" cy="381000"/>
            <a:chOff x="2124" y="1296"/>
            <a:chExt cx="310" cy="240"/>
          </a:xfrm>
        </p:grpSpPr>
        <p:sp>
          <p:nvSpPr>
            <p:cNvPr id="185418" name="Rectangle 74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19" name="Text Box 75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420" name="Group 76"/>
          <p:cNvGrpSpPr>
            <a:grpSpLocks/>
          </p:cNvGrpSpPr>
          <p:nvPr/>
        </p:nvGrpSpPr>
        <p:grpSpPr bwMode="auto">
          <a:xfrm>
            <a:off x="4343400" y="3278188"/>
            <a:ext cx="492125" cy="381000"/>
            <a:chOff x="2124" y="1296"/>
            <a:chExt cx="310" cy="240"/>
          </a:xfrm>
        </p:grpSpPr>
        <p:sp>
          <p:nvSpPr>
            <p:cNvPr id="185421" name="Rectangle 77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22" name="Text Box 78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423" name="Group 79"/>
          <p:cNvGrpSpPr>
            <a:grpSpLocks/>
          </p:cNvGrpSpPr>
          <p:nvPr/>
        </p:nvGrpSpPr>
        <p:grpSpPr bwMode="auto">
          <a:xfrm>
            <a:off x="4953000" y="3278188"/>
            <a:ext cx="492125" cy="381000"/>
            <a:chOff x="2124" y="1296"/>
            <a:chExt cx="310" cy="240"/>
          </a:xfrm>
        </p:grpSpPr>
        <p:sp>
          <p:nvSpPr>
            <p:cNvPr id="185424" name="Rectangle 80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25" name="Text Box 81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426" name="Group 82"/>
          <p:cNvGrpSpPr>
            <a:grpSpLocks/>
          </p:cNvGrpSpPr>
          <p:nvPr/>
        </p:nvGrpSpPr>
        <p:grpSpPr bwMode="auto">
          <a:xfrm>
            <a:off x="5562600" y="3278188"/>
            <a:ext cx="492125" cy="381000"/>
            <a:chOff x="2124" y="1296"/>
            <a:chExt cx="310" cy="240"/>
          </a:xfrm>
        </p:grpSpPr>
        <p:sp>
          <p:nvSpPr>
            <p:cNvPr id="185427" name="Rectangle 83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28" name="Text Box 84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429" name="Group 85"/>
          <p:cNvGrpSpPr>
            <a:grpSpLocks/>
          </p:cNvGrpSpPr>
          <p:nvPr/>
        </p:nvGrpSpPr>
        <p:grpSpPr bwMode="auto">
          <a:xfrm>
            <a:off x="6172200" y="3278188"/>
            <a:ext cx="492125" cy="381000"/>
            <a:chOff x="2124" y="1296"/>
            <a:chExt cx="310" cy="240"/>
          </a:xfrm>
        </p:grpSpPr>
        <p:sp>
          <p:nvSpPr>
            <p:cNvPr id="185430" name="Rectangle 86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31" name="Text Box 87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432" name="Group 88"/>
          <p:cNvGrpSpPr>
            <a:grpSpLocks/>
          </p:cNvGrpSpPr>
          <p:nvPr/>
        </p:nvGrpSpPr>
        <p:grpSpPr bwMode="auto">
          <a:xfrm>
            <a:off x="6781800" y="3278188"/>
            <a:ext cx="492125" cy="381000"/>
            <a:chOff x="2124" y="1296"/>
            <a:chExt cx="310" cy="240"/>
          </a:xfrm>
        </p:grpSpPr>
        <p:sp>
          <p:nvSpPr>
            <p:cNvPr id="185433" name="Rectangle 89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34" name="Text Box 90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435" name="Group 91"/>
          <p:cNvGrpSpPr>
            <a:grpSpLocks/>
          </p:cNvGrpSpPr>
          <p:nvPr/>
        </p:nvGrpSpPr>
        <p:grpSpPr bwMode="auto">
          <a:xfrm>
            <a:off x="7391400" y="3278188"/>
            <a:ext cx="492125" cy="381000"/>
            <a:chOff x="2124" y="1296"/>
            <a:chExt cx="310" cy="240"/>
          </a:xfrm>
        </p:grpSpPr>
        <p:sp>
          <p:nvSpPr>
            <p:cNvPr id="185436" name="Rectangle 92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37" name="Text Box 93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sp>
        <p:nvSpPr>
          <p:cNvPr id="185438" name="Line 94"/>
          <p:cNvSpPr>
            <a:spLocks noChangeShapeType="1"/>
          </p:cNvSpPr>
          <p:nvPr/>
        </p:nvSpPr>
        <p:spPr bwMode="auto">
          <a:xfrm>
            <a:off x="2514600" y="3125788"/>
            <a:ext cx="5562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39" name="Line 95"/>
          <p:cNvSpPr>
            <a:spLocks noChangeShapeType="1"/>
          </p:cNvSpPr>
          <p:nvPr/>
        </p:nvSpPr>
        <p:spPr bwMode="auto">
          <a:xfrm>
            <a:off x="3352800" y="31257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40" name="Line 96"/>
          <p:cNvSpPr>
            <a:spLocks noChangeShapeType="1"/>
          </p:cNvSpPr>
          <p:nvPr/>
        </p:nvSpPr>
        <p:spPr bwMode="auto">
          <a:xfrm>
            <a:off x="3962400" y="31257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41" name="Line 97"/>
          <p:cNvSpPr>
            <a:spLocks noChangeShapeType="1"/>
          </p:cNvSpPr>
          <p:nvPr/>
        </p:nvSpPr>
        <p:spPr bwMode="auto">
          <a:xfrm>
            <a:off x="4572000" y="31257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42" name="Line 98"/>
          <p:cNvSpPr>
            <a:spLocks noChangeShapeType="1"/>
          </p:cNvSpPr>
          <p:nvPr/>
        </p:nvSpPr>
        <p:spPr bwMode="auto">
          <a:xfrm>
            <a:off x="5181600" y="31257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43" name="Line 99"/>
          <p:cNvSpPr>
            <a:spLocks noChangeShapeType="1"/>
          </p:cNvSpPr>
          <p:nvPr/>
        </p:nvSpPr>
        <p:spPr bwMode="auto">
          <a:xfrm>
            <a:off x="5791200" y="31257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44" name="Line 100"/>
          <p:cNvSpPr>
            <a:spLocks noChangeShapeType="1"/>
          </p:cNvSpPr>
          <p:nvPr/>
        </p:nvSpPr>
        <p:spPr bwMode="auto">
          <a:xfrm>
            <a:off x="6400800" y="31257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45" name="Line 101"/>
          <p:cNvSpPr>
            <a:spLocks noChangeShapeType="1"/>
          </p:cNvSpPr>
          <p:nvPr/>
        </p:nvSpPr>
        <p:spPr bwMode="auto">
          <a:xfrm>
            <a:off x="7010400" y="31257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46" name="Line 102"/>
          <p:cNvSpPr>
            <a:spLocks noChangeShapeType="1"/>
          </p:cNvSpPr>
          <p:nvPr/>
        </p:nvSpPr>
        <p:spPr bwMode="auto">
          <a:xfrm>
            <a:off x="7620000" y="31257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5447" name="Group 103"/>
          <p:cNvGrpSpPr>
            <a:grpSpLocks/>
          </p:cNvGrpSpPr>
          <p:nvPr/>
        </p:nvGrpSpPr>
        <p:grpSpPr bwMode="auto">
          <a:xfrm>
            <a:off x="3124200" y="3963988"/>
            <a:ext cx="492125" cy="381000"/>
            <a:chOff x="2124" y="1296"/>
            <a:chExt cx="310" cy="240"/>
          </a:xfrm>
        </p:grpSpPr>
        <p:sp>
          <p:nvSpPr>
            <p:cNvPr id="185448" name="Rectangle 104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49" name="Text Box 105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450" name="Group 106"/>
          <p:cNvGrpSpPr>
            <a:grpSpLocks/>
          </p:cNvGrpSpPr>
          <p:nvPr/>
        </p:nvGrpSpPr>
        <p:grpSpPr bwMode="auto">
          <a:xfrm>
            <a:off x="3733800" y="3963988"/>
            <a:ext cx="492125" cy="381000"/>
            <a:chOff x="2124" y="1296"/>
            <a:chExt cx="310" cy="240"/>
          </a:xfrm>
        </p:grpSpPr>
        <p:sp>
          <p:nvSpPr>
            <p:cNvPr id="185451" name="Rectangle 107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52" name="Text Box 108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453" name="Group 109"/>
          <p:cNvGrpSpPr>
            <a:grpSpLocks/>
          </p:cNvGrpSpPr>
          <p:nvPr/>
        </p:nvGrpSpPr>
        <p:grpSpPr bwMode="auto">
          <a:xfrm>
            <a:off x="4343400" y="3963988"/>
            <a:ext cx="492125" cy="381000"/>
            <a:chOff x="2124" y="1296"/>
            <a:chExt cx="310" cy="240"/>
          </a:xfrm>
        </p:grpSpPr>
        <p:sp>
          <p:nvSpPr>
            <p:cNvPr id="185454" name="Rectangle 110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55" name="Text Box 111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456" name="Group 112"/>
          <p:cNvGrpSpPr>
            <a:grpSpLocks/>
          </p:cNvGrpSpPr>
          <p:nvPr/>
        </p:nvGrpSpPr>
        <p:grpSpPr bwMode="auto">
          <a:xfrm>
            <a:off x="4953000" y="3963988"/>
            <a:ext cx="492125" cy="381000"/>
            <a:chOff x="2124" y="1296"/>
            <a:chExt cx="310" cy="240"/>
          </a:xfrm>
        </p:grpSpPr>
        <p:sp>
          <p:nvSpPr>
            <p:cNvPr id="185457" name="Rectangle 113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58" name="Text Box 114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459" name="Group 115"/>
          <p:cNvGrpSpPr>
            <a:grpSpLocks/>
          </p:cNvGrpSpPr>
          <p:nvPr/>
        </p:nvGrpSpPr>
        <p:grpSpPr bwMode="auto">
          <a:xfrm>
            <a:off x="5562600" y="3963988"/>
            <a:ext cx="492125" cy="381000"/>
            <a:chOff x="2124" y="1296"/>
            <a:chExt cx="310" cy="240"/>
          </a:xfrm>
        </p:grpSpPr>
        <p:sp>
          <p:nvSpPr>
            <p:cNvPr id="185460" name="Rectangle 116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61" name="Text Box 117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462" name="Group 118"/>
          <p:cNvGrpSpPr>
            <a:grpSpLocks/>
          </p:cNvGrpSpPr>
          <p:nvPr/>
        </p:nvGrpSpPr>
        <p:grpSpPr bwMode="auto">
          <a:xfrm>
            <a:off x="6172200" y="3963988"/>
            <a:ext cx="492125" cy="381000"/>
            <a:chOff x="2124" y="1296"/>
            <a:chExt cx="310" cy="240"/>
          </a:xfrm>
        </p:grpSpPr>
        <p:sp>
          <p:nvSpPr>
            <p:cNvPr id="185463" name="Rectangle 119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64" name="Text Box 120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465" name="Group 121"/>
          <p:cNvGrpSpPr>
            <a:grpSpLocks/>
          </p:cNvGrpSpPr>
          <p:nvPr/>
        </p:nvGrpSpPr>
        <p:grpSpPr bwMode="auto">
          <a:xfrm>
            <a:off x="6781800" y="3963988"/>
            <a:ext cx="492125" cy="381000"/>
            <a:chOff x="2124" y="1296"/>
            <a:chExt cx="310" cy="240"/>
          </a:xfrm>
        </p:grpSpPr>
        <p:sp>
          <p:nvSpPr>
            <p:cNvPr id="185466" name="Rectangle 122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67" name="Text Box 123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185468" name="Group 124"/>
          <p:cNvGrpSpPr>
            <a:grpSpLocks/>
          </p:cNvGrpSpPr>
          <p:nvPr/>
        </p:nvGrpSpPr>
        <p:grpSpPr bwMode="auto">
          <a:xfrm>
            <a:off x="7391400" y="3963988"/>
            <a:ext cx="492125" cy="381000"/>
            <a:chOff x="2124" y="1296"/>
            <a:chExt cx="310" cy="240"/>
          </a:xfrm>
        </p:grpSpPr>
        <p:sp>
          <p:nvSpPr>
            <p:cNvPr id="185469" name="Rectangle 125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70" name="Text Box 126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sp>
        <p:nvSpPr>
          <p:cNvPr id="185471" name="Line 127"/>
          <p:cNvSpPr>
            <a:spLocks noChangeShapeType="1"/>
          </p:cNvSpPr>
          <p:nvPr/>
        </p:nvSpPr>
        <p:spPr bwMode="auto">
          <a:xfrm>
            <a:off x="2514600" y="3811588"/>
            <a:ext cx="5562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72" name="Line 128"/>
          <p:cNvSpPr>
            <a:spLocks noChangeShapeType="1"/>
          </p:cNvSpPr>
          <p:nvPr/>
        </p:nvSpPr>
        <p:spPr bwMode="auto">
          <a:xfrm>
            <a:off x="3352800" y="38115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73" name="Line 129"/>
          <p:cNvSpPr>
            <a:spLocks noChangeShapeType="1"/>
          </p:cNvSpPr>
          <p:nvPr/>
        </p:nvSpPr>
        <p:spPr bwMode="auto">
          <a:xfrm>
            <a:off x="3962400" y="38115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74" name="Line 130"/>
          <p:cNvSpPr>
            <a:spLocks noChangeShapeType="1"/>
          </p:cNvSpPr>
          <p:nvPr/>
        </p:nvSpPr>
        <p:spPr bwMode="auto">
          <a:xfrm>
            <a:off x="4572000" y="38115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75" name="Line 131"/>
          <p:cNvSpPr>
            <a:spLocks noChangeShapeType="1"/>
          </p:cNvSpPr>
          <p:nvPr/>
        </p:nvSpPr>
        <p:spPr bwMode="auto">
          <a:xfrm>
            <a:off x="5181600" y="38115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76" name="Line 132"/>
          <p:cNvSpPr>
            <a:spLocks noChangeShapeType="1"/>
          </p:cNvSpPr>
          <p:nvPr/>
        </p:nvSpPr>
        <p:spPr bwMode="auto">
          <a:xfrm>
            <a:off x="5791200" y="38115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77" name="Line 133"/>
          <p:cNvSpPr>
            <a:spLocks noChangeShapeType="1"/>
          </p:cNvSpPr>
          <p:nvPr/>
        </p:nvSpPr>
        <p:spPr bwMode="auto">
          <a:xfrm>
            <a:off x="6400800" y="38115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78" name="Line 134"/>
          <p:cNvSpPr>
            <a:spLocks noChangeShapeType="1"/>
          </p:cNvSpPr>
          <p:nvPr/>
        </p:nvSpPr>
        <p:spPr bwMode="auto">
          <a:xfrm>
            <a:off x="7010400" y="38115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79" name="Line 135"/>
          <p:cNvSpPr>
            <a:spLocks noChangeShapeType="1"/>
          </p:cNvSpPr>
          <p:nvPr/>
        </p:nvSpPr>
        <p:spPr bwMode="auto">
          <a:xfrm>
            <a:off x="7620000" y="3811588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80" name="Text Box 136"/>
          <p:cNvSpPr txBox="1">
            <a:spLocks noChangeArrowheads="1"/>
          </p:cNvSpPr>
          <p:nvPr/>
        </p:nvSpPr>
        <p:spPr bwMode="auto">
          <a:xfrm>
            <a:off x="2209800" y="155892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0</a:t>
            </a:r>
          </a:p>
        </p:txBody>
      </p:sp>
      <p:sp>
        <p:nvSpPr>
          <p:cNvPr id="185481" name="Text Box 137"/>
          <p:cNvSpPr txBox="1">
            <a:spLocks noChangeArrowheads="1"/>
          </p:cNvSpPr>
          <p:nvPr/>
        </p:nvSpPr>
        <p:spPr bwMode="auto">
          <a:xfrm>
            <a:off x="2209800" y="2287588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1</a:t>
            </a:r>
          </a:p>
        </p:txBody>
      </p:sp>
      <p:sp>
        <p:nvSpPr>
          <p:cNvPr id="185482" name="Text Box 138"/>
          <p:cNvSpPr txBox="1">
            <a:spLocks noChangeArrowheads="1"/>
          </p:cNvSpPr>
          <p:nvPr/>
        </p:nvSpPr>
        <p:spPr bwMode="auto">
          <a:xfrm>
            <a:off x="2209800" y="29876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2</a:t>
            </a:r>
          </a:p>
        </p:txBody>
      </p:sp>
      <p:sp>
        <p:nvSpPr>
          <p:cNvPr id="185483" name="Text Box 139"/>
          <p:cNvSpPr txBox="1">
            <a:spLocks noChangeArrowheads="1"/>
          </p:cNvSpPr>
          <p:nvPr/>
        </p:nvSpPr>
        <p:spPr bwMode="auto">
          <a:xfrm>
            <a:off x="2209800" y="36734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3</a:t>
            </a:r>
          </a:p>
        </p:txBody>
      </p:sp>
      <p:sp>
        <p:nvSpPr>
          <p:cNvPr id="185484" name="Line 140"/>
          <p:cNvSpPr>
            <a:spLocks noChangeShapeType="1"/>
          </p:cNvSpPr>
          <p:nvPr/>
        </p:nvSpPr>
        <p:spPr bwMode="auto">
          <a:xfrm>
            <a:off x="3019425" y="2135188"/>
            <a:ext cx="0" cy="2819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85" name="Line 141"/>
          <p:cNvSpPr>
            <a:spLocks noChangeShapeType="1"/>
          </p:cNvSpPr>
          <p:nvPr/>
        </p:nvSpPr>
        <p:spPr bwMode="auto">
          <a:xfrm flipH="1">
            <a:off x="3019425" y="41925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86" name="Line 142"/>
          <p:cNvSpPr>
            <a:spLocks noChangeShapeType="1"/>
          </p:cNvSpPr>
          <p:nvPr/>
        </p:nvSpPr>
        <p:spPr bwMode="auto">
          <a:xfrm flipH="1">
            <a:off x="3019425" y="35067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87" name="Line 143"/>
          <p:cNvSpPr>
            <a:spLocks noChangeShapeType="1"/>
          </p:cNvSpPr>
          <p:nvPr/>
        </p:nvSpPr>
        <p:spPr bwMode="auto">
          <a:xfrm flipH="1">
            <a:off x="3019425" y="28209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88" name="Line 144"/>
          <p:cNvSpPr>
            <a:spLocks noChangeShapeType="1"/>
          </p:cNvSpPr>
          <p:nvPr/>
        </p:nvSpPr>
        <p:spPr bwMode="auto">
          <a:xfrm flipH="1">
            <a:off x="3019425" y="21351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89" name="Line 145"/>
          <p:cNvSpPr>
            <a:spLocks noChangeShapeType="1"/>
          </p:cNvSpPr>
          <p:nvPr/>
        </p:nvSpPr>
        <p:spPr bwMode="auto">
          <a:xfrm>
            <a:off x="3629025" y="2135188"/>
            <a:ext cx="0" cy="2819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90" name="Line 146"/>
          <p:cNvSpPr>
            <a:spLocks noChangeShapeType="1"/>
          </p:cNvSpPr>
          <p:nvPr/>
        </p:nvSpPr>
        <p:spPr bwMode="auto">
          <a:xfrm flipH="1">
            <a:off x="3629025" y="41925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91" name="Line 147"/>
          <p:cNvSpPr>
            <a:spLocks noChangeShapeType="1"/>
          </p:cNvSpPr>
          <p:nvPr/>
        </p:nvSpPr>
        <p:spPr bwMode="auto">
          <a:xfrm flipH="1">
            <a:off x="3629025" y="35067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92" name="Line 148"/>
          <p:cNvSpPr>
            <a:spLocks noChangeShapeType="1"/>
          </p:cNvSpPr>
          <p:nvPr/>
        </p:nvSpPr>
        <p:spPr bwMode="auto">
          <a:xfrm flipH="1">
            <a:off x="3629025" y="28209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93" name="Line 149"/>
          <p:cNvSpPr>
            <a:spLocks noChangeShapeType="1"/>
          </p:cNvSpPr>
          <p:nvPr/>
        </p:nvSpPr>
        <p:spPr bwMode="auto">
          <a:xfrm flipH="1">
            <a:off x="3629025" y="21351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94" name="Line 150"/>
          <p:cNvSpPr>
            <a:spLocks noChangeShapeType="1"/>
          </p:cNvSpPr>
          <p:nvPr/>
        </p:nvSpPr>
        <p:spPr bwMode="auto">
          <a:xfrm>
            <a:off x="4248150" y="2125663"/>
            <a:ext cx="0" cy="2819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95" name="Line 151"/>
          <p:cNvSpPr>
            <a:spLocks noChangeShapeType="1"/>
          </p:cNvSpPr>
          <p:nvPr/>
        </p:nvSpPr>
        <p:spPr bwMode="auto">
          <a:xfrm flipH="1">
            <a:off x="4248150" y="418306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96" name="Line 152"/>
          <p:cNvSpPr>
            <a:spLocks noChangeShapeType="1"/>
          </p:cNvSpPr>
          <p:nvPr/>
        </p:nvSpPr>
        <p:spPr bwMode="auto">
          <a:xfrm flipH="1">
            <a:off x="4248150" y="349726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97" name="Line 153"/>
          <p:cNvSpPr>
            <a:spLocks noChangeShapeType="1"/>
          </p:cNvSpPr>
          <p:nvPr/>
        </p:nvSpPr>
        <p:spPr bwMode="auto">
          <a:xfrm flipH="1">
            <a:off x="4248150" y="281146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98" name="Line 154"/>
          <p:cNvSpPr>
            <a:spLocks noChangeShapeType="1"/>
          </p:cNvSpPr>
          <p:nvPr/>
        </p:nvSpPr>
        <p:spPr bwMode="auto">
          <a:xfrm flipH="1">
            <a:off x="4248150" y="212566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99" name="Line 155"/>
          <p:cNvSpPr>
            <a:spLocks noChangeShapeType="1"/>
          </p:cNvSpPr>
          <p:nvPr/>
        </p:nvSpPr>
        <p:spPr bwMode="auto">
          <a:xfrm>
            <a:off x="4857750" y="2125663"/>
            <a:ext cx="0" cy="2819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00" name="Line 156"/>
          <p:cNvSpPr>
            <a:spLocks noChangeShapeType="1"/>
          </p:cNvSpPr>
          <p:nvPr/>
        </p:nvSpPr>
        <p:spPr bwMode="auto">
          <a:xfrm flipH="1">
            <a:off x="4857750" y="41925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01" name="Line 157"/>
          <p:cNvSpPr>
            <a:spLocks noChangeShapeType="1"/>
          </p:cNvSpPr>
          <p:nvPr/>
        </p:nvSpPr>
        <p:spPr bwMode="auto">
          <a:xfrm flipH="1">
            <a:off x="4857750" y="35067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02" name="Line 158"/>
          <p:cNvSpPr>
            <a:spLocks noChangeShapeType="1"/>
          </p:cNvSpPr>
          <p:nvPr/>
        </p:nvSpPr>
        <p:spPr bwMode="auto">
          <a:xfrm flipH="1">
            <a:off x="4857750" y="28209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03" name="Line 159"/>
          <p:cNvSpPr>
            <a:spLocks noChangeShapeType="1"/>
          </p:cNvSpPr>
          <p:nvPr/>
        </p:nvSpPr>
        <p:spPr bwMode="auto">
          <a:xfrm flipH="1">
            <a:off x="4857750" y="21351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04" name="Line 160"/>
          <p:cNvSpPr>
            <a:spLocks noChangeShapeType="1"/>
          </p:cNvSpPr>
          <p:nvPr/>
        </p:nvSpPr>
        <p:spPr bwMode="auto">
          <a:xfrm>
            <a:off x="5467350" y="2135188"/>
            <a:ext cx="0" cy="2819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05" name="Line 161"/>
          <p:cNvSpPr>
            <a:spLocks noChangeShapeType="1"/>
          </p:cNvSpPr>
          <p:nvPr/>
        </p:nvSpPr>
        <p:spPr bwMode="auto">
          <a:xfrm flipH="1">
            <a:off x="5467350" y="41925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06" name="Line 162"/>
          <p:cNvSpPr>
            <a:spLocks noChangeShapeType="1"/>
          </p:cNvSpPr>
          <p:nvPr/>
        </p:nvSpPr>
        <p:spPr bwMode="auto">
          <a:xfrm flipH="1">
            <a:off x="5467350" y="35067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07" name="Line 163"/>
          <p:cNvSpPr>
            <a:spLocks noChangeShapeType="1"/>
          </p:cNvSpPr>
          <p:nvPr/>
        </p:nvSpPr>
        <p:spPr bwMode="auto">
          <a:xfrm flipH="1">
            <a:off x="5467350" y="28209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08" name="Line 164"/>
          <p:cNvSpPr>
            <a:spLocks noChangeShapeType="1"/>
          </p:cNvSpPr>
          <p:nvPr/>
        </p:nvSpPr>
        <p:spPr bwMode="auto">
          <a:xfrm flipH="1">
            <a:off x="5467350" y="21351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09" name="Line 165"/>
          <p:cNvSpPr>
            <a:spLocks noChangeShapeType="1"/>
          </p:cNvSpPr>
          <p:nvPr/>
        </p:nvSpPr>
        <p:spPr bwMode="auto">
          <a:xfrm>
            <a:off x="6076950" y="2135188"/>
            <a:ext cx="0" cy="2819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10" name="Line 166"/>
          <p:cNvSpPr>
            <a:spLocks noChangeShapeType="1"/>
          </p:cNvSpPr>
          <p:nvPr/>
        </p:nvSpPr>
        <p:spPr bwMode="auto">
          <a:xfrm flipH="1">
            <a:off x="6076950" y="41925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11" name="Line 167"/>
          <p:cNvSpPr>
            <a:spLocks noChangeShapeType="1"/>
          </p:cNvSpPr>
          <p:nvPr/>
        </p:nvSpPr>
        <p:spPr bwMode="auto">
          <a:xfrm flipH="1">
            <a:off x="6076950" y="35067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12" name="Line 168"/>
          <p:cNvSpPr>
            <a:spLocks noChangeShapeType="1"/>
          </p:cNvSpPr>
          <p:nvPr/>
        </p:nvSpPr>
        <p:spPr bwMode="auto">
          <a:xfrm flipH="1">
            <a:off x="6076950" y="28209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13" name="Line 169"/>
          <p:cNvSpPr>
            <a:spLocks noChangeShapeType="1"/>
          </p:cNvSpPr>
          <p:nvPr/>
        </p:nvSpPr>
        <p:spPr bwMode="auto">
          <a:xfrm flipH="1">
            <a:off x="6076950" y="21351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14" name="Line 170"/>
          <p:cNvSpPr>
            <a:spLocks noChangeShapeType="1"/>
          </p:cNvSpPr>
          <p:nvPr/>
        </p:nvSpPr>
        <p:spPr bwMode="auto">
          <a:xfrm>
            <a:off x="6686550" y="2135188"/>
            <a:ext cx="0" cy="2819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15" name="Line 171"/>
          <p:cNvSpPr>
            <a:spLocks noChangeShapeType="1"/>
          </p:cNvSpPr>
          <p:nvPr/>
        </p:nvSpPr>
        <p:spPr bwMode="auto">
          <a:xfrm flipH="1">
            <a:off x="6686550" y="41925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16" name="Line 172"/>
          <p:cNvSpPr>
            <a:spLocks noChangeShapeType="1"/>
          </p:cNvSpPr>
          <p:nvPr/>
        </p:nvSpPr>
        <p:spPr bwMode="auto">
          <a:xfrm flipH="1">
            <a:off x="6686550" y="35067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17" name="Line 173"/>
          <p:cNvSpPr>
            <a:spLocks noChangeShapeType="1"/>
          </p:cNvSpPr>
          <p:nvPr/>
        </p:nvSpPr>
        <p:spPr bwMode="auto">
          <a:xfrm flipH="1">
            <a:off x="6686550" y="28209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18" name="Line 174"/>
          <p:cNvSpPr>
            <a:spLocks noChangeShapeType="1"/>
          </p:cNvSpPr>
          <p:nvPr/>
        </p:nvSpPr>
        <p:spPr bwMode="auto">
          <a:xfrm flipH="1">
            <a:off x="6686550" y="21351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19" name="Line 175"/>
          <p:cNvSpPr>
            <a:spLocks noChangeShapeType="1"/>
          </p:cNvSpPr>
          <p:nvPr/>
        </p:nvSpPr>
        <p:spPr bwMode="auto">
          <a:xfrm>
            <a:off x="7286625" y="2135188"/>
            <a:ext cx="0" cy="28194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20" name="Line 176"/>
          <p:cNvSpPr>
            <a:spLocks noChangeShapeType="1"/>
          </p:cNvSpPr>
          <p:nvPr/>
        </p:nvSpPr>
        <p:spPr bwMode="auto">
          <a:xfrm flipH="1">
            <a:off x="7286625" y="41925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21" name="Line 177"/>
          <p:cNvSpPr>
            <a:spLocks noChangeShapeType="1"/>
          </p:cNvSpPr>
          <p:nvPr/>
        </p:nvSpPr>
        <p:spPr bwMode="auto">
          <a:xfrm flipH="1">
            <a:off x="7286625" y="35067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22" name="Line 178"/>
          <p:cNvSpPr>
            <a:spLocks noChangeShapeType="1"/>
          </p:cNvSpPr>
          <p:nvPr/>
        </p:nvSpPr>
        <p:spPr bwMode="auto">
          <a:xfrm flipH="1">
            <a:off x="7286625" y="28209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23" name="Line 179"/>
          <p:cNvSpPr>
            <a:spLocks noChangeShapeType="1"/>
          </p:cNvSpPr>
          <p:nvPr/>
        </p:nvSpPr>
        <p:spPr bwMode="auto">
          <a:xfrm flipH="1">
            <a:off x="7286625" y="21351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32" name="Text Box 188"/>
          <p:cNvSpPr txBox="1">
            <a:spLocks noChangeArrowheads="1"/>
          </p:cNvSpPr>
          <p:nvPr/>
        </p:nvSpPr>
        <p:spPr bwMode="auto">
          <a:xfrm>
            <a:off x="4114800" y="1143000"/>
            <a:ext cx="167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8x4  Memory</a:t>
            </a:r>
          </a:p>
        </p:txBody>
      </p:sp>
      <p:sp>
        <p:nvSpPr>
          <p:cNvPr id="185533" name="Text Box 189"/>
          <p:cNvSpPr txBox="1">
            <a:spLocks noChangeArrowheads="1"/>
          </p:cNvSpPr>
          <p:nvPr/>
        </p:nvSpPr>
        <p:spPr bwMode="auto">
          <a:xfrm>
            <a:off x="1143000" y="1295400"/>
            <a:ext cx="101917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2-to-4</a:t>
            </a:r>
          </a:p>
          <a:p>
            <a:endParaRPr lang="en-US" sz="1800" b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r>
              <a:rPr lang="en-US" sz="1800" b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Decoder</a:t>
            </a:r>
          </a:p>
          <a:p>
            <a:endParaRPr lang="en-US" sz="1800" b="0">
              <a:effectLst>
                <a:outerShdw blurRad="38100" dist="38100" dir="2700000" algn="tl">
                  <a:srgbClr val="DDDDDD"/>
                </a:outerShdw>
              </a:effectLst>
              <a:latin typeface="Tahoma" charset="0"/>
            </a:endParaRPr>
          </a:p>
          <a:p>
            <a:r>
              <a:rPr lang="en-US" sz="1800" b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Row</a:t>
            </a:r>
          </a:p>
          <a:p>
            <a:r>
              <a:rPr lang="en-US" sz="1800" b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Decoder</a:t>
            </a:r>
          </a:p>
        </p:txBody>
      </p:sp>
      <p:sp>
        <p:nvSpPr>
          <p:cNvPr id="185534" name="Line 190"/>
          <p:cNvSpPr>
            <a:spLocks noChangeShapeType="1"/>
          </p:cNvSpPr>
          <p:nvPr/>
        </p:nvSpPr>
        <p:spPr bwMode="auto">
          <a:xfrm>
            <a:off x="609600" y="2516188"/>
            <a:ext cx="30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35" name="Line 191"/>
          <p:cNvSpPr>
            <a:spLocks noChangeShapeType="1"/>
          </p:cNvSpPr>
          <p:nvPr/>
        </p:nvSpPr>
        <p:spPr bwMode="auto">
          <a:xfrm>
            <a:off x="609600" y="3735388"/>
            <a:ext cx="30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36" name="Text Box 192"/>
          <p:cNvSpPr txBox="1">
            <a:spLocks noChangeArrowheads="1"/>
          </p:cNvSpPr>
          <p:nvPr/>
        </p:nvSpPr>
        <p:spPr bwMode="auto">
          <a:xfrm>
            <a:off x="239713" y="2244725"/>
            <a:ext cx="449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latin typeface="Tahoma" charset="0"/>
              </a:rPr>
              <a:t>A0</a:t>
            </a:r>
          </a:p>
        </p:txBody>
      </p:sp>
      <p:sp>
        <p:nvSpPr>
          <p:cNvPr id="185537" name="Text Box 193"/>
          <p:cNvSpPr txBox="1">
            <a:spLocks noChangeArrowheads="1"/>
          </p:cNvSpPr>
          <p:nvPr/>
        </p:nvSpPr>
        <p:spPr bwMode="auto">
          <a:xfrm>
            <a:off x="239713" y="3430588"/>
            <a:ext cx="449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latin typeface="Tahoma" charset="0"/>
              </a:rPr>
              <a:t>A1</a:t>
            </a:r>
          </a:p>
        </p:txBody>
      </p:sp>
      <p:sp>
        <p:nvSpPr>
          <p:cNvPr id="185538" name="Rectangle 194"/>
          <p:cNvSpPr>
            <a:spLocks noChangeArrowheads="1"/>
          </p:cNvSpPr>
          <p:nvPr/>
        </p:nvSpPr>
        <p:spPr bwMode="auto">
          <a:xfrm>
            <a:off x="2209800" y="5715000"/>
            <a:ext cx="38862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47" name="Line 203"/>
          <p:cNvSpPr>
            <a:spLocks noChangeShapeType="1"/>
          </p:cNvSpPr>
          <p:nvPr/>
        </p:nvSpPr>
        <p:spPr bwMode="auto">
          <a:xfrm flipV="1">
            <a:off x="2819400" y="4953000"/>
            <a:ext cx="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49" name="Line 205"/>
          <p:cNvSpPr>
            <a:spLocks noChangeShapeType="1"/>
          </p:cNvSpPr>
          <p:nvPr/>
        </p:nvSpPr>
        <p:spPr bwMode="auto">
          <a:xfrm>
            <a:off x="2819400" y="5029200"/>
            <a:ext cx="1828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0" name="Line 206"/>
          <p:cNvSpPr>
            <a:spLocks noChangeShapeType="1"/>
          </p:cNvSpPr>
          <p:nvPr/>
        </p:nvSpPr>
        <p:spPr bwMode="auto">
          <a:xfrm flipV="1">
            <a:off x="4648200" y="480060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1" name="Line 207"/>
          <p:cNvSpPr>
            <a:spLocks noChangeShapeType="1"/>
          </p:cNvSpPr>
          <p:nvPr/>
        </p:nvSpPr>
        <p:spPr bwMode="auto">
          <a:xfrm>
            <a:off x="4648200" y="48006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2" name="Line 208"/>
          <p:cNvSpPr>
            <a:spLocks noChangeShapeType="1"/>
          </p:cNvSpPr>
          <p:nvPr/>
        </p:nvSpPr>
        <p:spPr bwMode="auto">
          <a:xfrm flipV="1">
            <a:off x="4038600" y="480060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3" name="Line 209"/>
          <p:cNvSpPr>
            <a:spLocks noChangeShapeType="1"/>
          </p:cNvSpPr>
          <p:nvPr/>
        </p:nvSpPr>
        <p:spPr bwMode="auto">
          <a:xfrm>
            <a:off x="4038600" y="48006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4" name="Line 210"/>
          <p:cNvSpPr>
            <a:spLocks noChangeShapeType="1"/>
          </p:cNvSpPr>
          <p:nvPr/>
        </p:nvSpPr>
        <p:spPr bwMode="auto">
          <a:xfrm flipV="1">
            <a:off x="3429000" y="480060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5" name="Line 211"/>
          <p:cNvSpPr>
            <a:spLocks noChangeShapeType="1"/>
          </p:cNvSpPr>
          <p:nvPr/>
        </p:nvSpPr>
        <p:spPr bwMode="auto">
          <a:xfrm>
            <a:off x="3429000" y="48006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6" name="Line 212"/>
          <p:cNvSpPr>
            <a:spLocks noChangeShapeType="1"/>
          </p:cNvSpPr>
          <p:nvPr/>
        </p:nvSpPr>
        <p:spPr bwMode="auto">
          <a:xfrm flipV="1">
            <a:off x="2819400" y="480060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7" name="Line 213"/>
          <p:cNvSpPr>
            <a:spLocks noChangeShapeType="1"/>
          </p:cNvSpPr>
          <p:nvPr/>
        </p:nvSpPr>
        <p:spPr bwMode="auto">
          <a:xfrm>
            <a:off x="2819400" y="48006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9" name="Line 215"/>
          <p:cNvSpPr>
            <a:spLocks noChangeShapeType="1"/>
          </p:cNvSpPr>
          <p:nvPr/>
        </p:nvSpPr>
        <p:spPr bwMode="auto">
          <a:xfrm flipV="1">
            <a:off x="5257800" y="4953000"/>
            <a:ext cx="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0" name="Line 216"/>
          <p:cNvSpPr>
            <a:spLocks noChangeShapeType="1"/>
          </p:cNvSpPr>
          <p:nvPr/>
        </p:nvSpPr>
        <p:spPr bwMode="auto">
          <a:xfrm>
            <a:off x="5257800" y="5029200"/>
            <a:ext cx="1828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1" name="Line 217"/>
          <p:cNvSpPr>
            <a:spLocks noChangeShapeType="1"/>
          </p:cNvSpPr>
          <p:nvPr/>
        </p:nvSpPr>
        <p:spPr bwMode="auto">
          <a:xfrm flipV="1">
            <a:off x="7086600" y="480060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2" name="Line 218"/>
          <p:cNvSpPr>
            <a:spLocks noChangeShapeType="1"/>
          </p:cNvSpPr>
          <p:nvPr/>
        </p:nvSpPr>
        <p:spPr bwMode="auto">
          <a:xfrm>
            <a:off x="7086600" y="48006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3" name="Line 219"/>
          <p:cNvSpPr>
            <a:spLocks noChangeShapeType="1"/>
          </p:cNvSpPr>
          <p:nvPr/>
        </p:nvSpPr>
        <p:spPr bwMode="auto">
          <a:xfrm flipV="1">
            <a:off x="6477000" y="480060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4" name="Line 220"/>
          <p:cNvSpPr>
            <a:spLocks noChangeShapeType="1"/>
          </p:cNvSpPr>
          <p:nvPr/>
        </p:nvSpPr>
        <p:spPr bwMode="auto">
          <a:xfrm>
            <a:off x="6477000" y="48006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5" name="Line 221"/>
          <p:cNvSpPr>
            <a:spLocks noChangeShapeType="1"/>
          </p:cNvSpPr>
          <p:nvPr/>
        </p:nvSpPr>
        <p:spPr bwMode="auto">
          <a:xfrm flipV="1">
            <a:off x="5867400" y="480060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6" name="Line 222"/>
          <p:cNvSpPr>
            <a:spLocks noChangeShapeType="1"/>
          </p:cNvSpPr>
          <p:nvPr/>
        </p:nvSpPr>
        <p:spPr bwMode="auto">
          <a:xfrm>
            <a:off x="5867400" y="48006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7" name="Line 223"/>
          <p:cNvSpPr>
            <a:spLocks noChangeShapeType="1"/>
          </p:cNvSpPr>
          <p:nvPr/>
        </p:nvSpPr>
        <p:spPr bwMode="auto">
          <a:xfrm flipV="1">
            <a:off x="5257800" y="480060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8" name="Line 224"/>
          <p:cNvSpPr>
            <a:spLocks noChangeShapeType="1"/>
          </p:cNvSpPr>
          <p:nvPr/>
        </p:nvSpPr>
        <p:spPr bwMode="auto">
          <a:xfrm>
            <a:off x="5257800" y="480060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9" name="Text Box 225"/>
          <p:cNvSpPr txBox="1">
            <a:spLocks noChangeArrowheads="1"/>
          </p:cNvSpPr>
          <p:nvPr/>
        </p:nvSpPr>
        <p:spPr bwMode="auto">
          <a:xfrm>
            <a:off x="2514600" y="5900738"/>
            <a:ext cx="3443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1-to-2 Decoder </a:t>
            </a:r>
            <a:r>
              <a:rPr lang="en-US" sz="1800" b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Column Decoder</a:t>
            </a:r>
          </a:p>
        </p:txBody>
      </p:sp>
      <p:sp>
        <p:nvSpPr>
          <p:cNvPr id="185570" name="Line 226"/>
          <p:cNvSpPr>
            <a:spLocks noChangeShapeType="1"/>
          </p:cNvSpPr>
          <p:nvPr/>
        </p:nvSpPr>
        <p:spPr bwMode="auto">
          <a:xfrm>
            <a:off x="4838700" y="493395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71" name="Line 227"/>
          <p:cNvSpPr>
            <a:spLocks noChangeShapeType="1"/>
          </p:cNvSpPr>
          <p:nvPr/>
        </p:nvSpPr>
        <p:spPr bwMode="auto">
          <a:xfrm>
            <a:off x="4838700" y="5238750"/>
            <a:ext cx="2971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72" name="Line 228"/>
          <p:cNvSpPr>
            <a:spLocks noChangeShapeType="1"/>
          </p:cNvSpPr>
          <p:nvPr/>
        </p:nvSpPr>
        <p:spPr bwMode="auto">
          <a:xfrm>
            <a:off x="7277100" y="4933950"/>
            <a:ext cx="0" cy="304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73" name="Oval 229"/>
          <p:cNvSpPr>
            <a:spLocks noChangeArrowheads="1"/>
          </p:cNvSpPr>
          <p:nvPr/>
        </p:nvSpPr>
        <p:spPr bwMode="auto">
          <a:xfrm>
            <a:off x="7229475" y="520065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84" name="Line 240"/>
          <p:cNvSpPr>
            <a:spLocks noChangeShapeType="1"/>
          </p:cNvSpPr>
          <p:nvPr/>
        </p:nvSpPr>
        <p:spPr bwMode="auto">
          <a:xfrm>
            <a:off x="6667500" y="4895850"/>
            <a:ext cx="0" cy="457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85" name="Line 241"/>
          <p:cNvSpPr>
            <a:spLocks noChangeShapeType="1"/>
          </p:cNvSpPr>
          <p:nvPr/>
        </p:nvSpPr>
        <p:spPr bwMode="auto">
          <a:xfrm>
            <a:off x="4229100" y="4895850"/>
            <a:ext cx="0" cy="457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86" name="Line 242"/>
          <p:cNvSpPr>
            <a:spLocks noChangeShapeType="1"/>
          </p:cNvSpPr>
          <p:nvPr/>
        </p:nvSpPr>
        <p:spPr bwMode="auto">
          <a:xfrm>
            <a:off x="4229100" y="5353050"/>
            <a:ext cx="35814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87" name="Oval 243"/>
          <p:cNvSpPr>
            <a:spLocks noChangeArrowheads="1"/>
          </p:cNvSpPr>
          <p:nvPr/>
        </p:nvSpPr>
        <p:spPr bwMode="auto">
          <a:xfrm>
            <a:off x="6629400" y="530542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88" name="Line 244"/>
          <p:cNvSpPr>
            <a:spLocks noChangeShapeType="1"/>
          </p:cNvSpPr>
          <p:nvPr/>
        </p:nvSpPr>
        <p:spPr bwMode="auto">
          <a:xfrm>
            <a:off x="3609975" y="4943475"/>
            <a:ext cx="0" cy="533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89" name="Line 245"/>
          <p:cNvSpPr>
            <a:spLocks noChangeShapeType="1"/>
          </p:cNvSpPr>
          <p:nvPr/>
        </p:nvSpPr>
        <p:spPr bwMode="auto">
          <a:xfrm>
            <a:off x="6048375" y="4943475"/>
            <a:ext cx="0" cy="533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90" name="Line 246"/>
          <p:cNvSpPr>
            <a:spLocks noChangeShapeType="1"/>
          </p:cNvSpPr>
          <p:nvPr/>
        </p:nvSpPr>
        <p:spPr bwMode="auto">
          <a:xfrm>
            <a:off x="3609975" y="5476875"/>
            <a:ext cx="4191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92" name="Oval 248"/>
          <p:cNvSpPr>
            <a:spLocks noChangeArrowheads="1"/>
          </p:cNvSpPr>
          <p:nvPr/>
        </p:nvSpPr>
        <p:spPr bwMode="auto">
          <a:xfrm>
            <a:off x="6000750" y="542925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93" name="Line 249"/>
          <p:cNvSpPr>
            <a:spLocks noChangeShapeType="1"/>
          </p:cNvSpPr>
          <p:nvPr/>
        </p:nvSpPr>
        <p:spPr bwMode="auto">
          <a:xfrm>
            <a:off x="5448300" y="4914900"/>
            <a:ext cx="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94" name="Line 250"/>
          <p:cNvSpPr>
            <a:spLocks noChangeShapeType="1"/>
          </p:cNvSpPr>
          <p:nvPr/>
        </p:nvSpPr>
        <p:spPr bwMode="auto">
          <a:xfrm>
            <a:off x="3009900" y="4914900"/>
            <a:ext cx="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95" name="Line 251"/>
          <p:cNvSpPr>
            <a:spLocks noChangeShapeType="1"/>
          </p:cNvSpPr>
          <p:nvPr/>
        </p:nvSpPr>
        <p:spPr bwMode="auto">
          <a:xfrm>
            <a:off x="3009900" y="5600700"/>
            <a:ext cx="4800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96" name="Oval 252"/>
          <p:cNvSpPr>
            <a:spLocks noChangeArrowheads="1"/>
          </p:cNvSpPr>
          <p:nvPr/>
        </p:nvSpPr>
        <p:spPr bwMode="auto">
          <a:xfrm>
            <a:off x="5400675" y="555307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39" name="AutoShape 195"/>
          <p:cNvSpPr>
            <a:spLocks noChangeArrowheads="1"/>
          </p:cNvSpPr>
          <p:nvPr/>
        </p:nvSpPr>
        <p:spPr bwMode="auto">
          <a:xfrm flipH="1" flipV="1">
            <a:off x="2819400" y="46482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40" name="AutoShape 196"/>
          <p:cNvSpPr>
            <a:spLocks noChangeArrowheads="1"/>
          </p:cNvSpPr>
          <p:nvPr/>
        </p:nvSpPr>
        <p:spPr bwMode="auto">
          <a:xfrm flipH="1" flipV="1">
            <a:off x="3429000" y="46482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41" name="AutoShape 197"/>
          <p:cNvSpPr>
            <a:spLocks noChangeArrowheads="1"/>
          </p:cNvSpPr>
          <p:nvPr/>
        </p:nvSpPr>
        <p:spPr bwMode="auto">
          <a:xfrm flipH="1" flipV="1">
            <a:off x="4038600" y="46482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42" name="AutoShape 198"/>
          <p:cNvSpPr>
            <a:spLocks noChangeArrowheads="1"/>
          </p:cNvSpPr>
          <p:nvPr/>
        </p:nvSpPr>
        <p:spPr bwMode="auto">
          <a:xfrm flipH="1" flipV="1">
            <a:off x="4648200" y="46482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43" name="AutoShape 199"/>
          <p:cNvSpPr>
            <a:spLocks noChangeArrowheads="1"/>
          </p:cNvSpPr>
          <p:nvPr/>
        </p:nvSpPr>
        <p:spPr bwMode="auto">
          <a:xfrm flipH="1" flipV="1">
            <a:off x="5257800" y="46482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44" name="AutoShape 200"/>
          <p:cNvSpPr>
            <a:spLocks noChangeArrowheads="1"/>
          </p:cNvSpPr>
          <p:nvPr/>
        </p:nvSpPr>
        <p:spPr bwMode="auto">
          <a:xfrm flipH="1" flipV="1">
            <a:off x="5867400" y="46482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45" name="AutoShape 201"/>
          <p:cNvSpPr>
            <a:spLocks noChangeArrowheads="1"/>
          </p:cNvSpPr>
          <p:nvPr/>
        </p:nvSpPr>
        <p:spPr bwMode="auto">
          <a:xfrm flipH="1" flipV="1">
            <a:off x="6477000" y="46482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46" name="AutoShape 202"/>
          <p:cNvSpPr>
            <a:spLocks noChangeArrowheads="1"/>
          </p:cNvSpPr>
          <p:nvPr/>
        </p:nvSpPr>
        <p:spPr bwMode="auto">
          <a:xfrm flipH="1" flipV="1">
            <a:off x="7086600" y="4648200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597" name="Text Box 253"/>
          <p:cNvSpPr txBox="1">
            <a:spLocks noChangeArrowheads="1"/>
          </p:cNvSpPr>
          <p:nvPr/>
        </p:nvSpPr>
        <p:spPr bwMode="auto">
          <a:xfrm>
            <a:off x="7696200" y="5029200"/>
            <a:ext cx="435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0" dirty="0">
                <a:latin typeface="Tahoma" charset="0"/>
              </a:rPr>
              <a:t>D0</a:t>
            </a:r>
          </a:p>
        </p:txBody>
      </p:sp>
      <p:sp>
        <p:nvSpPr>
          <p:cNvPr id="185598" name="Text Box 254"/>
          <p:cNvSpPr txBox="1">
            <a:spLocks noChangeArrowheads="1"/>
          </p:cNvSpPr>
          <p:nvPr/>
        </p:nvSpPr>
        <p:spPr bwMode="auto">
          <a:xfrm>
            <a:off x="7704138" y="5181600"/>
            <a:ext cx="435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0">
                <a:latin typeface="Tahoma" charset="0"/>
              </a:rPr>
              <a:t>D1</a:t>
            </a:r>
          </a:p>
        </p:txBody>
      </p:sp>
      <p:sp>
        <p:nvSpPr>
          <p:cNvPr id="185599" name="Text Box 255"/>
          <p:cNvSpPr txBox="1">
            <a:spLocks noChangeArrowheads="1"/>
          </p:cNvSpPr>
          <p:nvPr/>
        </p:nvSpPr>
        <p:spPr bwMode="auto">
          <a:xfrm>
            <a:off x="7704138" y="5334000"/>
            <a:ext cx="435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0" dirty="0">
                <a:latin typeface="Tahoma" charset="0"/>
              </a:rPr>
              <a:t>D2</a:t>
            </a:r>
          </a:p>
        </p:txBody>
      </p:sp>
      <p:sp>
        <p:nvSpPr>
          <p:cNvPr id="185600" name="Text Box 256"/>
          <p:cNvSpPr txBox="1">
            <a:spLocks noChangeArrowheads="1"/>
          </p:cNvSpPr>
          <p:nvPr/>
        </p:nvSpPr>
        <p:spPr bwMode="auto">
          <a:xfrm>
            <a:off x="7704138" y="5486400"/>
            <a:ext cx="435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0">
                <a:latin typeface="Tahoma" charset="0"/>
              </a:rPr>
              <a:t>D3</a:t>
            </a:r>
          </a:p>
        </p:txBody>
      </p:sp>
      <p:sp>
        <p:nvSpPr>
          <p:cNvPr id="185601" name="Line 257"/>
          <p:cNvSpPr>
            <a:spLocks noChangeShapeType="1"/>
          </p:cNvSpPr>
          <p:nvPr/>
        </p:nvSpPr>
        <p:spPr bwMode="auto">
          <a:xfrm flipH="1">
            <a:off x="7543800" y="4800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02" name="Text Box 258"/>
          <p:cNvSpPr txBox="1">
            <a:spLocks noChangeArrowheads="1"/>
          </p:cNvSpPr>
          <p:nvPr/>
        </p:nvSpPr>
        <p:spPr bwMode="auto">
          <a:xfrm>
            <a:off x="7996238" y="4343400"/>
            <a:ext cx="8620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0">
                <a:latin typeface="Tahoma" charset="0"/>
              </a:rPr>
              <a:t>Tristate</a:t>
            </a:r>
          </a:p>
          <a:p>
            <a:pPr algn="l"/>
            <a:r>
              <a:rPr lang="en-US" sz="1600" b="0">
                <a:latin typeface="Tahoma" charset="0"/>
              </a:rPr>
              <a:t>Buffer </a:t>
            </a:r>
          </a:p>
          <a:p>
            <a:pPr algn="l"/>
            <a:r>
              <a:rPr lang="en-US" sz="1600" b="0">
                <a:latin typeface="Tahoma" charset="0"/>
              </a:rPr>
              <a:t>(read)</a:t>
            </a:r>
          </a:p>
        </p:txBody>
      </p:sp>
      <p:sp>
        <p:nvSpPr>
          <p:cNvPr id="185603" name="Text Box 259"/>
          <p:cNvSpPr txBox="1">
            <a:spLocks noChangeArrowheads="1"/>
          </p:cNvSpPr>
          <p:nvPr/>
        </p:nvSpPr>
        <p:spPr bwMode="auto">
          <a:xfrm>
            <a:off x="2662238" y="5672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0</a:t>
            </a:r>
          </a:p>
        </p:txBody>
      </p:sp>
      <p:sp>
        <p:nvSpPr>
          <p:cNvPr id="185604" name="Text Box 260"/>
          <p:cNvSpPr txBox="1">
            <a:spLocks noChangeArrowheads="1"/>
          </p:cNvSpPr>
          <p:nvPr/>
        </p:nvSpPr>
        <p:spPr bwMode="auto">
          <a:xfrm>
            <a:off x="5100638" y="5672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1</a:t>
            </a:r>
          </a:p>
        </p:txBody>
      </p:sp>
      <p:sp>
        <p:nvSpPr>
          <p:cNvPr id="185607" name="Line 263"/>
          <p:cNvSpPr>
            <a:spLocks noChangeShapeType="1"/>
          </p:cNvSpPr>
          <p:nvPr/>
        </p:nvSpPr>
        <p:spPr bwMode="auto">
          <a:xfrm>
            <a:off x="1676400" y="4495800"/>
            <a:ext cx="0" cy="1600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08" name="Text Box 264"/>
          <p:cNvSpPr txBox="1">
            <a:spLocks noChangeArrowheads="1"/>
          </p:cNvSpPr>
          <p:nvPr/>
        </p:nvSpPr>
        <p:spPr bwMode="auto">
          <a:xfrm>
            <a:off x="1431925" y="4114800"/>
            <a:ext cx="44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CS</a:t>
            </a:r>
          </a:p>
        </p:txBody>
      </p:sp>
      <p:sp>
        <p:nvSpPr>
          <p:cNvPr id="185609" name="Text Box 265"/>
          <p:cNvSpPr txBox="1">
            <a:spLocks noChangeArrowheads="1"/>
          </p:cNvSpPr>
          <p:nvPr/>
        </p:nvSpPr>
        <p:spPr bwMode="auto">
          <a:xfrm>
            <a:off x="457200" y="5715000"/>
            <a:ext cx="13064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latin typeface="Tahoma" charset="0"/>
              </a:rPr>
              <a:t>Column</a:t>
            </a:r>
          </a:p>
          <a:p>
            <a:pPr algn="l"/>
            <a:r>
              <a:rPr lang="en-US" sz="1800" b="0" dirty="0">
                <a:latin typeface="Tahoma" charset="0"/>
              </a:rPr>
              <a:t>Select (A2)</a:t>
            </a:r>
          </a:p>
        </p:txBody>
      </p:sp>
      <p:sp>
        <p:nvSpPr>
          <p:cNvPr id="185610" name="Text Box 266"/>
          <p:cNvSpPr txBox="1">
            <a:spLocks noChangeArrowheads="1"/>
          </p:cNvSpPr>
          <p:nvPr/>
        </p:nvSpPr>
        <p:spPr bwMode="auto">
          <a:xfrm>
            <a:off x="2133600" y="5881688"/>
            <a:ext cx="447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CS</a:t>
            </a:r>
          </a:p>
        </p:txBody>
      </p:sp>
      <p:sp>
        <p:nvSpPr>
          <p:cNvPr id="185611" name="Line 267"/>
          <p:cNvSpPr>
            <a:spLocks noChangeShapeType="1"/>
          </p:cNvSpPr>
          <p:nvPr/>
        </p:nvSpPr>
        <p:spPr bwMode="auto">
          <a:xfrm>
            <a:off x="1219200" y="6096000"/>
            <a:ext cx="990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64422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Read/Write Memory</a:t>
            </a:r>
          </a:p>
        </p:txBody>
      </p:sp>
      <p:sp>
        <p:nvSpPr>
          <p:cNvPr id="403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72A9C28-9716-874E-BEC6-23563051531F}" type="slidenum">
              <a:rPr lang="zh-TW" altLang="en-US"/>
              <a:pPr/>
              <a:t>13</a:t>
            </a:fld>
            <a:endParaRPr lang="en-US" altLang="zh-TW"/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914400" y="1154113"/>
            <a:ext cx="1600200" cy="3200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8532" name="Group 4"/>
          <p:cNvGrpSpPr>
            <a:grpSpLocks/>
          </p:cNvGrpSpPr>
          <p:nvPr/>
        </p:nvGrpSpPr>
        <p:grpSpPr bwMode="auto">
          <a:xfrm>
            <a:off x="3124200" y="1763713"/>
            <a:ext cx="492125" cy="381000"/>
            <a:chOff x="2124" y="1296"/>
            <a:chExt cx="310" cy="240"/>
          </a:xfrm>
        </p:grpSpPr>
        <p:sp>
          <p:nvSpPr>
            <p:cNvPr id="278533" name="Rectangle 5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34" name="Text Box 6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35" name="Group 7"/>
          <p:cNvGrpSpPr>
            <a:grpSpLocks/>
          </p:cNvGrpSpPr>
          <p:nvPr/>
        </p:nvGrpSpPr>
        <p:grpSpPr bwMode="auto">
          <a:xfrm>
            <a:off x="3733800" y="1763713"/>
            <a:ext cx="492125" cy="381000"/>
            <a:chOff x="2124" y="1296"/>
            <a:chExt cx="310" cy="240"/>
          </a:xfrm>
        </p:grpSpPr>
        <p:sp>
          <p:nvSpPr>
            <p:cNvPr id="278536" name="Rectangle 8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37" name="Text Box 9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38" name="Group 10"/>
          <p:cNvGrpSpPr>
            <a:grpSpLocks/>
          </p:cNvGrpSpPr>
          <p:nvPr/>
        </p:nvGrpSpPr>
        <p:grpSpPr bwMode="auto">
          <a:xfrm>
            <a:off x="4343400" y="1763713"/>
            <a:ext cx="492125" cy="381000"/>
            <a:chOff x="2124" y="1296"/>
            <a:chExt cx="310" cy="240"/>
          </a:xfrm>
        </p:grpSpPr>
        <p:sp>
          <p:nvSpPr>
            <p:cNvPr id="278539" name="Rectangle 11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40" name="Text Box 12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41" name="Group 13"/>
          <p:cNvGrpSpPr>
            <a:grpSpLocks/>
          </p:cNvGrpSpPr>
          <p:nvPr/>
        </p:nvGrpSpPr>
        <p:grpSpPr bwMode="auto">
          <a:xfrm>
            <a:off x="4953000" y="1763713"/>
            <a:ext cx="492125" cy="381000"/>
            <a:chOff x="2124" y="1296"/>
            <a:chExt cx="310" cy="240"/>
          </a:xfrm>
        </p:grpSpPr>
        <p:sp>
          <p:nvSpPr>
            <p:cNvPr id="278542" name="Rectangle 14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43" name="Text Box 15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44" name="Group 16"/>
          <p:cNvGrpSpPr>
            <a:grpSpLocks/>
          </p:cNvGrpSpPr>
          <p:nvPr/>
        </p:nvGrpSpPr>
        <p:grpSpPr bwMode="auto">
          <a:xfrm>
            <a:off x="5562600" y="1763713"/>
            <a:ext cx="492125" cy="381000"/>
            <a:chOff x="2124" y="1296"/>
            <a:chExt cx="310" cy="240"/>
          </a:xfrm>
        </p:grpSpPr>
        <p:sp>
          <p:nvSpPr>
            <p:cNvPr id="278545" name="Rectangle 17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46" name="Text Box 18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47" name="Group 19"/>
          <p:cNvGrpSpPr>
            <a:grpSpLocks/>
          </p:cNvGrpSpPr>
          <p:nvPr/>
        </p:nvGrpSpPr>
        <p:grpSpPr bwMode="auto">
          <a:xfrm>
            <a:off x="6172200" y="1763713"/>
            <a:ext cx="492125" cy="381000"/>
            <a:chOff x="2124" y="1296"/>
            <a:chExt cx="310" cy="240"/>
          </a:xfrm>
        </p:grpSpPr>
        <p:sp>
          <p:nvSpPr>
            <p:cNvPr id="278548" name="Rectangle 20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49" name="Text Box 21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50" name="Group 22"/>
          <p:cNvGrpSpPr>
            <a:grpSpLocks/>
          </p:cNvGrpSpPr>
          <p:nvPr/>
        </p:nvGrpSpPr>
        <p:grpSpPr bwMode="auto">
          <a:xfrm>
            <a:off x="6781800" y="1763713"/>
            <a:ext cx="492125" cy="381000"/>
            <a:chOff x="2124" y="1296"/>
            <a:chExt cx="310" cy="240"/>
          </a:xfrm>
        </p:grpSpPr>
        <p:sp>
          <p:nvSpPr>
            <p:cNvPr id="278551" name="Rectangle 23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52" name="Text Box 24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53" name="Group 25"/>
          <p:cNvGrpSpPr>
            <a:grpSpLocks/>
          </p:cNvGrpSpPr>
          <p:nvPr/>
        </p:nvGrpSpPr>
        <p:grpSpPr bwMode="auto">
          <a:xfrm>
            <a:off x="7391400" y="1763713"/>
            <a:ext cx="492125" cy="381000"/>
            <a:chOff x="2124" y="1296"/>
            <a:chExt cx="310" cy="240"/>
          </a:xfrm>
        </p:grpSpPr>
        <p:sp>
          <p:nvSpPr>
            <p:cNvPr id="278554" name="Rectangle 26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55" name="Text Box 27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sp>
        <p:nvSpPr>
          <p:cNvPr id="278556" name="Line 28"/>
          <p:cNvSpPr>
            <a:spLocks noChangeShapeType="1"/>
          </p:cNvSpPr>
          <p:nvPr/>
        </p:nvSpPr>
        <p:spPr bwMode="auto">
          <a:xfrm>
            <a:off x="2514600" y="1611313"/>
            <a:ext cx="5562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57" name="Line 29"/>
          <p:cNvSpPr>
            <a:spLocks noChangeShapeType="1"/>
          </p:cNvSpPr>
          <p:nvPr/>
        </p:nvSpPr>
        <p:spPr bwMode="auto">
          <a:xfrm>
            <a:off x="33528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58" name="Line 30"/>
          <p:cNvSpPr>
            <a:spLocks noChangeShapeType="1"/>
          </p:cNvSpPr>
          <p:nvPr/>
        </p:nvSpPr>
        <p:spPr bwMode="auto">
          <a:xfrm>
            <a:off x="39624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59" name="Line 31"/>
          <p:cNvSpPr>
            <a:spLocks noChangeShapeType="1"/>
          </p:cNvSpPr>
          <p:nvPr/>
        </p:nvSpPr>
        <p:spPr bwMode="auto">
          <a:xfrm>
            <a:off x="45720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60" name="Line 32"/>
          <p:cNvSpPr>
            <a:spLocks noChangeShapeType="1"/>
          </p:cNvSpPr>
          <p:nvPr/>
        </p:nvSpPr>
        <p:spPr bwMode="auto">
          <a:xfrm>
            <a:off x="51816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61" name="Line 33"/>
          <p:cNvSpPr>
            <a:spLocks noChangeShapeType="1"/>
          </p:cNvSpPr>
          <p:nvPr/>
        </p:nvSpPr>
        <p:spPr bwMode="auto">
          <a:xfrm>
            <a:off x="57912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62" name="Line 34"/>
          <p:cNvSpPr>
            <a:spLocks noChangeShapeType="1"/>
          </p:cNvSpPr>
          <p:nvPr/>
        </p:nvSpPr>
        <p:spPr bwMode="auto">
          <a:xfrm>
            <a:off x="64008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63" name="Line 35"/>
          <p:cNvSpPr>
            <a:spLocks noChangeShapeType="1"/>
          </p:cNvSpPr>
          <p:nvPr/>
        </p:nvSpPr>
        <p:spPr bwMode="auto">
          <a:xfrm>
            <a:off x="70104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64" name="Line 36"/>
          <p:cNvSpPr>
            <a:spLocks noChangeShapeType="1"/>
          </p:cNvSpPr>
          <p:nvPr/>
        </p:nvSpPr>
        <p:spPr bwMode="auto">
          <a:xfrm>
            <a:off x="76200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8565" name="Group 37"/>
          <p:cNvGrpSpPr>
            <a:grpSpLocks/>
          </p:cNvGrpSpPr>
          <p:nvPr/>
        </p:nvGrpSpPr>
        <p:grpSpPr bwMode="auto">
          <a:xfrm>
            <a:off x="3124200" y="2449513"/>
            <a:ext cx="492125" cy="381000"/>
            <a:chOff x="2124" y="1296"/>
            <a:chExt cx="310" cy="240"/>
          </a:xfrm>
        </p:grpSpPr>
        <p:sp>
          <p:nvSpPr>
            <p:cNvPr id="278566" name="Rectangle 38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67" name="Text Box 39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68" name="Group 40"/>
          <p:cNvGrpSpPr>
            <a:grpSpLocks/>
          </p:cNvGrpSpPr>
          <p:nvPr/>
        </p:nvGrpSpPr>
        <p:grpSpPr bwMode="auto">
          <a:xfrm>
            <a:off x="3733800" y="2449513"/>
            <a:ext cx="492125" cy="381000"/>
            <a:chOff x="2124" y="1296"/>
            <a:chExt cx="310" cy="240"/>
          </a:xfrm>
        </p:grpSpPr>
        <p:sp>
          <p:nvSpPr>
            <p:cNvPr id="278569" name="Rectangle 41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70" name="Text Box 42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71" name="Group 43"/>
          <p:cNvGrpSpPr>
            <a:grpSpLocks/>
          </p:cNvGrpSpPr>
          <p:nvPr/>
        </p:nvGrpSpPr>
        <p:grpSpPr bwMode="auto">
          <a:xfrm>
            <a:off x="4343400" y="2449513"/>
            <a:ext cx="492125" cy="381000"/>
            <a:chOff x="2124" y="1296"/>
            <a:chExt cx="310" cy="240"/>
          </a:xfrm>
        </p:grpSpPr>
        <p:sp>
          <p:nvSpPr>
            <p:cNvPr id="278572" name="Rectangle 44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73" name="Text Box 45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74" name="Group 46"/>
          <p:cNvGrpSpPr>
            <a:grpSpLocks/>
          </p:cNvGrpSpPr>
          <p:nvPr/>
        </p:nvGrpSpPr>
        <p:grpSpPr bwMode="auto">
          <a:xfrm>
            <a:off x="4953000" y="2449513"/>
            <a:ext cx="492125" cy="381000"/>
            <a:chOff x="2124" y="1296"/>
            <a:chExt cx="310" cy="240"/>
          </a:xfrm>
        </p:grpSpPr>
        <p:sp>
          <p:nvSpPr>
            <p:cNvPr id="278575" name="Rectangle 47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76" name="Text Box 48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77" name="Group 49"/>
          <p:cNvGrpSpPr>
            <a:grpSpLocks/>
          </p:cNvGrpSpPr>
          <p:nvPr/>
        </p:nvGrpSpPr>
        <p:grpSpPr bwMode="auto">
          <a:xfrm>
            <a:off x="5562600" y="2449513"/>
            <a:ext cx="492125" cy="381000"/>
            <a:chOff x="2124" y="1296"/>
            <a:chExt cx="310" cy="240"/>
          </a:xfrm>
        </p:grpSpPr>
        <p:sp>
          <p:nvSpPr>
            <p:cNvPr id="278578" name="Rectangle 50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79" name="Text Box 51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80" name="Group 52"/>
          <p:cNvGrpSpPr>
            <a:grpSpLocks/>
          </p:cNvGrpSpPr>
          <p:nvPr/>
        </p:nvGrpSpPr>
        <p:grpSpPr bwMode="auto">
          <a:xfrm>
            <a:off x="6172200" y="2449513"/>
            <a:ext cx="492125" cy="381000"/>
            <a:chOff x="2124" y="1296"/>
            <a:chExt cx="310" cy="240"/>
          </a:xfrm>
        </p:grpSpPr>
        <p:sp>
          <p:nvSpPr>
            <p:cNvPr id="278581" name="Rectangle 53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82" name="Text Box 54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83" name="Group 55"/>
          <p:cNvGrpSpPr>
            <a:grpSpLocks/>
          </p:cNvGrpSpPr>
          <p:nvPr/>
        </p:nvGrpSpPr>
        <p:grpSpPr bwMode="auto">
          <a:xfrm>
            <a:off x="6781800" y="2449513"/>
            <a:ext cx="492125" cy="381000"/>
            <a:chOff x="2124" y="1296"/>
            <a:chExt cx="310" cy="240"/>
          </a:xfrm>
        </p:grpSpPr>
        <p:sp>
          <p:nvSpPr>
            <p:cNvPr id="278584" name="Rectangle 56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85" name="Text Box 57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86" name="Group 58"/>
          <p:cNvGrpSpPr>
            <a:grpSpLocks/>
          </p:cNvGrpSpPr>
          <p:nvPr/>
        </p:nvGrpSpPr>
        <p:grpSpPr bwMode="auto">
          <a:xfrm>
            <a:off x="7391400" y="2449513"/>
            <a:ext cx="492125" cy="381000"/>
            <a:chOff x="2124" y="1296"/>
            <a:chExt cx="310" cy="240"/>
          </a:xfrm>
        </p:grpSpPr>
        <p:sp>
          <p:nvSpPr>
            <p:cNvPr id="278587" name="Rectangle 59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88" name="Text Box 60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sp>
        <p:nvSpPr>
          <p:cNvPr id="278589" name="Line 61"/>
          <p:cNvSpPr>
            <a:spLocks noChangeShapeType="1"/>
          </p:cNvSpPr>
          <p:nvPr/>
        </p:nvSpPr>
        <p:spPr bwMode="auto">
          <a:xfrm>
            <a:off x="2514600" y="2297113"/>
            <a:ext cx="5562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90" name="Line 62"/>
          <p:cNvSpPr>
            <a:spLocks noChangeShapeType="1"/>
          </p:cNvSpPr>
          <p:nvPr/>
        </p:nvSpPr>
        <p:spPr bwMode="auto">
          <a:xfrm>
            <a:off x="33528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91" name="Line 63"/>
          <p:cNvSpPr>
            <a:spLocks noChangeShapeType="1"/>
          </p:cNvSpPr>
          <p:nvPr/>
        </p:nvSpPr>
        <p:spPr bwMode="auto">
          <a:xfrm>
            <a:off x="39624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92" name="Line 64"/>
          <p:cNvSpPr>
            <a:spLocks noChangeShapeType="1"/>
          </p:cNvSpPr>
          <p:nvPr/>
        </p:nvSpPr>
        <p:spPr bwMode="auto">
          <a:xfrm>
            <a:off x="45720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93" name="Line 65"/>
          <p:cNvSpPr>
            <a:spLocks noChangeShapeType="1"/>
          </p:cNvSpPr>
          <p:nvPr/>
        </p:nvSpPr>
        <p:spPr bwMode="auto">
          <a:xfrm>
            <a:off x="51816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94" name="Line 66"/>
          <p:cNvSpPr>
            <a:spLocks noChangeShapeType="1"/>
          </p:cNvSpPr>
          <p:nvPr/>
        </p:nvSpPr>
        <p:spPr bwMode="auto">
          <a:xfrm>
            <a:off x="57912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95" name="Line 67"/>
          <p:cNvSpPr>
            <a:spLocks noChangeShapeType="1"/>
          </p:cNvSpPr>
          <p:nvPr/>
        </p:nvSpPr>
        <p:spPr bwMode="auto">
          <a:xfrm>
            <a:off x="64008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96" name="Line 68"/>
          <p:cNvSpPr>
            <a:spLocks noChangeShapeType="1"/>
          </p:cNvSpPr>
          <p:nvPr/>
        </p:nvSpPr>
        <p:spPr bwMode="auto">
          <a:xfrm>
            <a:off x="70104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97" name="Line 69"/>
          <p:cNvSpPr>
            <a:spLocks noChangeShapeType="1"/>
          </p:cNvSpPr>
          <p:nvPr/>
        </p:nvSpPr>
        <p:spPr bwMode="auto">
          <a:xfrm>
            <a:off x="76200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8598" name="Group 70"/>
          <p:cNvGrpSpPr>
            <a:grpSpLocks/>
          </p:cNvGrpSpPr>
          <p:nvPr/>
        </p:nvGrpSpPr>
        <p:grpSpPr bwMode="auto">
          <a:xfrm>
            <a:off x="3124200" y="3135313"/>
            <a:ext cx="492125" cy="381000"/>
            <a:chOff x="2124" y="1296"/>
            <a:chExt cx="310" cy="240"/>
          </a:xfrm>
        </p:grpSpPr>
        <p:sp>
          <p:nvSpPr>
            <p:cNvPr id="278599" name="Rectangle 71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00" name="Text Box 72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01" name="Group 73"/>
          <p:cNvGrpSpPr>
            <a:grpSpLocks/>
          </p:cNvGrpSpPr>
          <p:nvPr/>
        </p:nvGrpSpPr>
        <p:grpSpPr bwMode="auto">
          <a:xfrm>
            <a:off x="3733800" y="3135313"/>
            <a:ext cx="492125" cy="381000"/>
            <a:chOff x="2124" y="1296"/>
            <a:chExt cx="310" cy="240"/>
          </a:xfrm>
        </p:grpSpPr>
        <p:sp>
          <p:nvSpPr>
            <p:cNvPr id="278602" name="Rectangle 74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03" name="Text Box 75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04" name="Group 76"/>
          <p:cNvGrpSpPr>
            <a:grpSpLocks/>
          </p:cNvGrpSpPr>
          <p:nvPr/>
        </p:nvGrpSpPr>
        <p:grpSpPr bwMode="auto">
          <a:xfrm>
            <a:off x="4343400" y="3135313"/>
            <a:ext cx="492125" cy="381000"/>
            <a:chOff x="2124" y="1296"/>
            <a:chExt cx="310" cy="240"/>
          </a:xfrm>
        </p:grpSpPr>
        <p:sp>
          <p:nvSpPr>
            <p:cNvPr id="278605" name="Rectangle 77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06" name="Text Box 78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07" name="Group 79"/>
          <p:cNvGrpSpPr>
            <a:grpSpLocks/>
          </p:cNvGrpSpPr>
          <p:nvPr/>
        </p:nvGrpSpPr>
        <p:grpSpPr bwMode="auto">
          <a:xfrm>
            <a:off x="4953000" y="3135313"/>
            <a:ext cx="492125" cy="381000"/>
            <a:chOff x="2124" y="1296"/>
            <a:chExt cx="310" cy="240"/>
          </a:xfrm>
        </p:grpSpPr>
        <p:sp>
          <p:nvSpPr>
            <p:cNvPr id="278608" name="Rectangle 80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09" name="Text Box 81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10" name="Group 82"/>
          <p:cNvGrpSpPr>
            <a:grpSpLocks/>
          </p:cNvGrpSpPr>
          <p:nvPr/>
        </p:nvGrpSpPr>
        <p:grpSpPr bwMode="auto">
          <a:xfrm>
            <a:off x="5562600" y="3135313"/>
            <a:ext cx="492125" cy="381000"/>
            <a:chOff x="2124" y="1296"/>
            <a:chExt cx="310" cy="240"/>
          </a:xfrm>
        </p:grpSpPr>
        <p:sp>
          <p:nvSpPr>
            <p:cNvPr id="278611" name="Rectangle 83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12" name="Text Box 84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13" name="Group 85"/>
          <p:cNvGrpSpPr>
            <a:grpSpLocks/>
          </p:cNvGrpSpPr>
          <p:nvPr/>
        </p:nvGrpSpPr>
        <p:grpSpPr bwMode="auto">
          <a:xfrm>
            <a:off x="6172200" y="3135313"/>
            <a:ext cx="492125" cy="381000"/>
            <a:chOff x="2124" y="1296"/>
            <a:chExt cx="310" cy="240"/>
          </a:xfrm>
        </p:grpSpPr>
        <p:sp>
          <p:nvSpPr>
            <p:cNvPr id="278614" name="Rectangle 86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15" name="Text Box 87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16" name="Group 88"/>
          <p:cNvGrpSpPr>
            <a:grpSpLocks/>
          </p:cNvGrpSpPr>
          <p:nvPr/>
        </p:nvGrpSpPr>
        <p:grpSpPr bwMode="auto">
          <a:xfrm>
            <a:off x="6781800" y="3135313"/>
            <a:ext cx="492125" cy="381000"/>
            <a:chOff x="2124" y="1296"/>
            <a:chExt cx="310" cy="240"/>
          </a:xfrm>
        </p:grpSpPr>
        <p:sp>
          <p:nvSpPr>
            <p:cNvPr id="278617" name="Rectangle 89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18" name="Text Box 90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19" name="Group 91"/>
          <p:cNvGrpSpPr>
            <a:grpSpLocks/>
          </p:cNvGrpSpPr>
          <p:nvPr/>
        </p:nvGrpSpPr>
        <p:grpSpPr bwMode="auto">
          <a:xfrm>
            <a:off x="7391400" y="3135313"/>
            <a:ext cx="492125" cy="381000"/>
            <a:chOff x="2124" y="1296"/>
            <a:chExt cx="310" cy="240"/>
          </a:xfrm>
        </p:grpSpPr>
        <p:sp>
          <p:nvSpPr>
            <p:cNvPr id="278620" name="Rectangle 92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21" name="Text Box 93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sp>
        <p:nvSpPr>
          <p:cNvPr id="278622" name="Line 94"/>
          <p:cNvSpPr>
            <a:spLocks noChangeShapeType="1"/>
          </p:cNvSpPr>
          <p:nvPr/>
        </p:nvSpPr>
        <p:spPr bwMode="auto">
          <a:xfrm>
            <a:off x="2514600" y="2982913"/>
            <a:ext cx="5562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23" name="Line 95"/>
          <p:cNvSpPr>
            <a:spLocks noChangeShapeType="1"/>
          </p:cNvSpPr>
          <p:nvPr/>
        </p:nvSpPr>
        <p:spPr bwMode="auto">
          <a:xfrm>
            <a:off x="33528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24" name="Line 96"/>
          <p:cNvSpPr>
            <a:spLocks noChangeShapeType="1"/>
          </p:cNvSpPr>
          <p:nvPr/>
        </p:nvSpPr>
        <p:spPr bwMode="auto">
          <a:xfrm>
            <a:off x="39624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25" name="Line 97"/>
          <p:cNvSpPr>
            <a:spLocks noChangeShapeType="1"/>
          </p:cNvSpPr>
          <p:nvPr/>
        </p:nvSpPr>
        <p:spPr bwMode="auto">
          <a:xfrm>
            <a:off x="45720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26" name="Line 98"/>
          <p:cNvSpPr>
            <a:spLocks noChangeShapeType="1"/>
          </p:cNvSpPr>
          <p:nvPr/>
        </p:nvSpPr>
        <p:spPr bwMode="auto">
          <a:xfrm>
            <a:off x="51816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27" name="Line 99"/>
          <p:cNvSpPr>
            <a:spLocks noChangeShapeType="1"/>
          </p:cNvSpPr>
          <p:nvPr/>
        </p:nvSpPr>
        <p:spPr bwMode="auto">
          <a:xfrm>
            <a:off x="57912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28" name="Line 100"/>
          <p:cNvSpPr>
            <a:spLocks noChangeShapeType="1"/>
          </p:cNvSpPr>
          <p:nvPr/>
        </p:nvSpPr>
        <p:spPr bwMode="auto">
          <a:xfrm>
            <a:off x="64008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29" name="Line 101"/>
          <p:cNvSpPr>
            <a:spLocks noChangeShapeType="1"/>
          </p:cNvSpPr>
          <p:nvPr/>
        </p:nvSpPr>
        <p:spPr bwMode="auto">
          <a:xfrm>
            <a:off x="70104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30" name="Line 102"/>
          <p:cNvSpPr>
            <a:spLocks noChangeShapeType="1"/>
          </p:cNvSpPr>
          <p:nvPr/>
        </p:nvSpPr>
        <p:spPr bwMode="auto">
          <a:xfrm>
            <a:off x="76200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8631" name="Group 103"/>
          <p:cNvGrpSpPr>
            <a:grpSpLocks/>
          </p:cNvGrpSpPr>
          <p:nvPr/>
        </p:nvGrpSpPr>
        <p:grpSpPr bwMode="auto">
          <a:xfrm>
            <a:off x="3124200" y="3821113"/>
            <a:ext cx="492125" cy="381000"/>
            <a:chOff x="2124" y="1296"/>
            <a:chExt cx="310" cy="240"/>
          </a:xfrm>
        </p:grpSpPr>
        <p:sp>
          <p:nvSpPr>
            <p:cNvPr id="278632" name="Rectangle 104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33" name="Text Box 105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34" name="Group 106"/>
          <p:cNvGrpSpPr>
            <a:grpSpLocks/>
          </p:cNvGrpSpPr>
          <p:nvPr/>
        </p:nvGrpSpPr>
        <p:grpSpPr bwMode="auto">
          <a:xfrm>
            <a:off x="3733800" y="3821113"/>
            <a:ext cx="492125" cy="381000"/>
            <a:chOff x="2124" y="1296"/>
            <a:chExt cx="310" cy="240"/>
          </a:xfrm>
        </p:grpSpPr>
        <p:sp>
          <p:nvSpPr>
            <p:cNvPr id="278635" name="Rectangle 107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36" name="Text Box 108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37" name="Group 109"/>
          <p:cNvGrpSpPr>
            <a:grpSpLocks/>
          </p:cNvGrpSpPr>
          <p:nvPr/>
        </p:nvGrpSpPr>
        <p:grpSpPr bwMode="auto">
          <a:xfrm>
            <a:off x="4343400" y="3821113"/>
            <a:ext cx="492125" cy="381000"/>
            <a:chOff x="2124" y="1296"/>
            <a:chExt cx="310" cy="240"/>
          </a:xfrm>
        </p:grpSpPr>
        <p:sp>
          <p:nvSpPr>
            <p:cNvPr id="278638" name="Rectangle 110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39" name="Text Box 111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40" name="Group 112"/>
          <p:cNvGrpSpPr>
            <a:grpSpLocks/>
          </p:cNvGrpSpPr>
          <p:nvPr/>
        </p:nvGrpSpPr>
        <p:grpSpPr bwMode="auto">
          <a:xfrm>
            <a:off x="4953000" y="3821113"/>
            <a:ext cx="492125" cy="381000"/>
            <a:chOff x="2124" y="1296"/>
            <a:chExt cx="310" cy="240"/>
          </a:xfrm>
        </p:grpSpPr>
        <p:sp>
          <p:nvSpPr>
            <p:cNvPr id="278641" name="Rectangle 113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42" name="Text Box 114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43" name="Group 115"/>
          <p:cNvGrpSpPr>
            <a:grpSpLocks/>
          </p:cNvGrpSpPr>
          <p:nvPr/>
        </p:nvGrpSpPr>
        <p:grpSpPr bwMode="auto">
          <a:xfrm>
            <a:off x="5562600" y="3821113"/>
            <a:ext cx="492125" cy="381000"/>
            <a:chOff x="2124" y="1296"/>
            <a:chExt cx="310" cy="240"/>
          </a:xfrm>
        </p:grpSpPr>
        <p:sp>
          <p:nvSpPr>
            <p:cNvPr id="278644" name="Rectangle 116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45" name="Text Box 117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46" name="Group 118"/>
          <p:cNvGrpSpPr>
            <a:grpSpLocks/>
          </p:cNvGrpSpPr>
          <p:nvPr/>
        </p:nvGrpSpPr>
        <p:grpSpPr bwMode="auto">
          <a:xfrm>
            <a:off x="6172200" y="3821113"/>
            <a:ext cx="492125" cy="381000"/>
            <a:chOff x="2124" y="1296"/>
            <a:chExt cx="310" cy="240"/>
          </a:xfrm>
        </p:grpSpPr>
        <p:sp>
          <p:nvSpPr>
            <p:cNvPr id="278647" name="Rectangle 119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48" name="Text Box 120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49" name="Group 121"/>
          <p:cNvGrpSpPr>
            <a:grpSpLocks/>
          </p:cNvGrpSpPr>
          <p:nvPr/>
        </p:nvGrpSpPr>
        <p:grpSpPr bwMode="auto">
          <a:xfrm>
            <a:off x="6781800" y="3821113"/>
            <a:ext cx="492125" cy="381000"/>
            <a:chOff x="2124" y="1296"/>
            <a:chExt cx="310" cy="240"/>
          </a:xfrm>
        </p:grpSpPr>
        <p:sp>
          <p:nvSpPr>
            <p:cNvPr id="278650" name="Rectangle 122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51" name="Text Box 123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52" name="Group 124"/>
          <p:cNvGrpSpPr>
            <a:grpSpLocks/>
          </p:cNvGrpSpPr>
          <p:nvPr/>
        </p:nvGrpSpPr>
        <p:grpSpPr bwMode="auto">
          <a:xfrm>
            <a:off x="7391400" y="3821113"/>
            <a:ext cx="492125" cy="381000"/>
            <a:chOff x="2124" y="1296"/>
            <a:chExt cx="310" cy="240"/>
          </a:xfrm>
        </p:grpSpPr>
        <p:sp>
          <p:nvSpPr>
            <p:cNvPr id="278653" name="Rectangle 125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54" name="Text Box 126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sp>
        <p:nvSpPr>
          <p:cNvPr id="278655" name="Line 127"/>
          <p:cNvSpPr>
            <a:spLocks noChangeShapeType="1"/>
          </p:cNvSpPr>
          <p:nvPr/>
        </p:nvSpPr>
        <p:spPr bwMode="auto">
          <a:xfrm>
            <a:off x="2514600" y="3668713"/>
            <a:ext cx="5562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56" name="Line 128"/>
          <p:cNvSpPr>
            <a:spLocks noChangeShapeType="1"/>
          </p:cNvSpPr>
          <p:nvPr/>
        </p:nvSpPr>
        <p:spPr bwMode="auto">
          <a:xfrm>
            <a:off x="33528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57" name="Line 129"/>
          <p:cNvSpPr>
            <a:spLocks noChangeShapeType="1"/>
          </p:cNvSpPr>
          <p:nvPr/>
        </p:nvSpPr>
        <p:spPr bwMode="auto">
          <a:xfrm>
            <a:off x="39624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58" name="Line 130"/>
          <p:cNvSpPr>
            <a:spLocks noChangeShapeType="1"/>
          </p:cNvSpPr>
          <p:nvPr/>
        </p:nvSpPr>
        <p:spPr bwMode="auto">
          <a:xfrm>
            <a:off x="45720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59" name="Line 131"/>
          <p:cNvSpPr>
            <a:spLocks noChangeShapeType="1"/>
          </p:cNvSpPr>
          <p:nvPr/>
        </p:nvSpPr>
        <p:spPr bwMode="auto">
          <a:xfrm>
            <a:off x="51816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60" name="Line 132"/>
          <p:cNvSpPr>
            <a:spLocks noChangeShapeType="1"/>
          </p:cNvSpPr>
          <p:nvPr/>
        </p:nvSpPr>
        <p:spPr bwMode="auto">
          <a:xfrm>
            <a:off x="57912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61" name="Line 133"/>
          <p:cNvSpPr>
            <a:spLocks noChangeShapeType="1"/>
          </p:cNvSpPr>
          <p:nvPr/>
        </p:nvSpPr>
        <p:spPr bwMode="auto">
          <a:xfrm>
            <a:off x="64008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62" name="Line 134"/>
          <p:cNvSpPr>
            <a:spLocks noChangeShapeType="1"/>
          </p:cNvSpPr>
          <p:nvPr/>
        </p:nvSpPr>
        <p:spPr bwMode="auto">
          <a:xfrm>
            <a:off x="70104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63" name="Line 135"/>
          <p:cNvSpPr>
            <a:spLocks noChangeShapeType="1"/>
          </p:cNvSpPr>
          <p:nvPr/>
        </p:nvSpPr>
        <p:spPr bwMode="auto">
          <a:xfrm>
            <a:off x="76200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64" name="Text Box 136"/>
          <p:cNvSpPr txBox="1">
            <a:spLocks noChangeArrowheads="1"/>
          </p:cNvSpPr>
          <p:nvPr/>
        </p:nvSpPr>
        <p:spPr bwMode="auto">
          <a:xfrm>
            <a:off x="2209800" y="141605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0</a:t>
            </a:r>
          </a:p>
        </p:txBody>
      </p:sp>
      <p:sp>
        <p:nvSpPr>
          <p:cNvPr id="278665" name="Text Box 137"/>
          <p:cNvSpPr txBox="1">
            <a:spLocks noChangeArrowheads="1"/>
          </p:cNvSpPr>
          <p:nvPr/>
        </p:nvSpPr>
        <p:spPr bwMode="auto">
          <a:xfrm>
            <a:off x="2209800" y="21447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1</a:t>
            </a:r>
          </a:p>
        </p:txBody>
      </p:sp>
      <p:sp>
        <p:nvSpPr>
          <p:cNvPr id="278666" name="Text Box 138"/>
          <p:cNvSpPr txBox="1">
            <a:spLocks noChangeArrowheads="1"/>
          </p:cNvSpPr>
          <p:nvPr/>
        </p:nvSpPr>
        <p:spPr bwMode="auto">
          <a:xfrm>
            <a:off x="2209800" y="284480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2</a:t>
            </a:r>
          </a:p>
        </p:txBody>
      </p:sp>
      <p:sp>
        <p:nvSpPr>
          <p:cNvPr id="278667" name="Text Box 139"/>
          <p:cNvSpPr txBox="1">
            <a:spLocks noChangeArrowheads="1"/>
          </p:cNvSpPr>
          <p:nvPr/>
        </p:nvSpPr>
        <p:spPr bwMode="auto">
          <a:xfrm>
            <a:off x="2209800" y="353060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3</a:t>
            </a:r>
          </a:p>
        </p:txBody>
      </p:sp>
      <p:sp>
        <p:nvSpPr>
          <p:cNvPr id="278668" name="Line 140"/>
          <p:cNvSpPr>
            <a:spLocks noChangeShapeType="1"/>
          </p:cNvSpPr>
          <p:nvPr/>
        </p:nvSpPr>
        <p:spPr bwMode="auto">
          <a:xfrm flipH="1">
            <a:off x="3019425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69" name="Line 141"/>
          <p:cNvSpPr>
            <a:spLocks noChangeShapeType="1"/>
          </p:cNvSpPr>
          <p:nvPr/>
        </p:nvSpPr>
        <p:spPr bwMode="auto">
          <a:xfrm flipH="1">
            <a:off x="3019425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70" name="Line 142"/>
          <p:cNvSpPr>
            <a:spLocks noChangeShapeType="1"/>
          </p:cNvSpPr>
          <p:nvPr/>
        </p:nvSpPr>
        <p:spPr bwMode="auto">
          <a:xfrm flipH="1">
            <a:off x="3019425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71" name="Line 143"/>
          <p:cNvSpPr>
            <a:spLocks noChangeShapeType="1"/>
          </p:cNvSpPr>
          <p:nvPr/>
        </p:nvSpPr>
        <p:spPr bwMode="auto">
          <a:xfrm flipH="1">
            <a:off x="3019425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72" name="Line 144"/>
          <p:cNvSpPr>
            <a:spLocks noChangeShapeType="1"/>
          </p:cNvSpPr>
          <p:nvPr/>
        </p:nvSpPr>
        <p:spPr bwMode="auto">
          <a:xfrm flipH="1">
            <a:off x="3629025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73" name="Line 145"/>
          <p:cNvSpPr>
            <a:spLocks noChangeShapeType="1"/>
          </p:cNvSpPr>
          <p:nvPr/>
        </p:nvSpPr>
        <p:spPr bwMode="auto">
          <a:xfrm flipH="1">
            <a:off x="3629025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74" name="Line 146"/>
          <p:cNvSpPr>
            <a:spLocks noChangeShapeType="1"/>
          </p:cNvSpPr>
          <p:nvPr/>
        </p:nvSpPr>
        <p:spPr bwMode="auto">
          <a:xfrm flipH="1">
            <a:off x="3629025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75" name="Line 147"/>
          <p:cNvSpPr>
            <a:spLocks noChangeShapeType="1"/>
          </p:cNvSpPr>
          <p:nvPr/>
        </p:nvSpPr>
        <p:spPr bwMode="auto">
          <a:xfrm flipH="1">
            <a:off x="3629025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76" name="Line 148"/>
          <p:cNvSpPr>
            <a:spLocks noChangeShapeType="1"/>
          </p:cNvSpPr>
          <p:nvPr/>
        </p:nvSpPr>
        <p:spPr bwMode="auto">
          <a:xfrm flipH="1">
            <a:off x="4248150" y="40401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77" name="Line 149"/>
          <p:cNvSpPr>
            <a:spLocks noChangeShapeType="1"/>
          </p:cNvSpPr>
          <p:nvPr/>
        </p:nvSpPr>
        <p:spPr bwMode="auto">
          <a:xfrm flipH="1">
            <a:off x="4248150" y="33543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78" name="Line 150"/>
          <p:cNvSpPr>
            <a:spLocks noChangeShapeType="1"/>
          </p:cNvSpPr>
          <p:nvPr/>
        </p:nvSpPr>
        <p:spPr bwMode="auto">
          <a:xfrm flipH="1">
            <a:off x="4248150" y="26685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79" name="Line 151"/>
          <p:cNvSpPr>
            <a:spLocks noChangeShapeType="1"/>
          </p:cNvSpPr>
          <p:nvPr/>
        </p:nvSpPr>
        <p:spPr bwMode="auto">
          <a:xfrm flipH="1">
            <a:off x="4248150" y="19827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80" name="Line 152"/>
          <p:cNvSpPr>
            <a:spLocks noChangeShapeType="1"/>
          </p:cNvSpPr>
          <p:nvPr/>
        </p:nvSpPr>
        <p:spPr bwMode="auto">
          <a:xfrm flipH="1">
            <a:off x="4857750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81" name="Line 153"/>
          <p:cNvSpPr>
            <a:spLocks noChangeShapeType="1"/>
          </p:cNvSpPr>
          <p:nvPr/>
        </p:nvSpPr>
        <p:spPr bwMode="auto">
          <a:xfrm flipH="1">
            <a:off x="4857750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82" name="Line 154"/>
          <p:cNvSpPr>
            <a:spLocks noChangeShapeType="1"/>
          </p:cNvSpPr>
          <p:nvPr/>
        </p:nvSpPr>
        <p:spPr bwMode="auto">
          <a:xfrm flipH="1">
            <a:off x="4857750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83" name="Line 155"/>
          <p:cNvSpPr>
            <a:spLocks noChangeShapeType="1"/>
          </p:cNvSpPr>
          <p:nvPr/>
        </p:nvSpPr>
        <p:spPr bwMode="auto">
          <a:xfrm flipH="1">
            <a:off x="4857750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84" name="Line 156"/>
          <p:cNvSpPr>
            <a:spLocks noChangeShapeType="1"/>
          </p:cNvSpPr>
          <p:nvPr/>
        </p:nvSpPr>
        <p:spPr bwMode="auto">
          <a:xfrm flipH="1">
            <a:off x="5467350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85" name="Line 157"/>
          <p:cNvSpPr>
            <a:spLocks noChangeShapeType="1"/>
          </p:cNvSpPr>
          <p:nvPr/>
        </p:nvSpPr>
        <p:spPr bwMode="auto">
          <a:xfrm flipH="1">
            <a:off x="5467350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86" name="Line 158"/>
          <p:cNvSpPr>
            <a:spLocks noChangeShapeType="1"/>
          </p:cNvSpPr>
          <p:nvPr/>
        </p:nvSpPr>
        <p:spPr bwMode="auto">
          <a:xfrm flipH="1">
            <a:off x="5467350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87" name="Line 159"/>
          <p:cNvSpPr>
            <a:spLocks noChangeShapeType="1"/>
          </p:cNvSpPr>
          <p:nvPr/>
        </p:nvSpPr>
        <p:spPr bwMode="auto">
          <a:xfrm flipH="1">
            <a:off x="5467350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88" name="Line 160"/>
          <p:cNvSpPr>
            <a:spLocks noChangeShapeType="1"/>
          </p:cNvSpPr>
          <p:nvPr/>
        </p:nvSpPr>
        <p:spPr bwMode="auto">
          <a:xfrm flipH="1">
            <a:off x="6076950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89" name="Line 161"/>
          <p:cNvSpPr>
            <a:spLocks noChangeShapeType="1"/>
          </p:cNvSpPr>
          <p:nvPr/>
        </p:nvSpPr>
        <p:spPr bwMode="auto">
          <a:xfrm flipH="1">
            <a:off x="6076950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90" name="Line 162"/>
          <p:cNvSpPr>
            <a:spLocks noChangeShapeType="1"/>
          </p:cNvSpPr>
          <p:nvPr/>
        </p:nvSpPr>
        <p:spPr bwMode="auto">
          <a:xfrm flipH="1">
            <a:off x="6076950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91" name="Line 163"/>
          <p:cNvSpPr>
            <a:spLocks noChangeShapeType="1"/>
          </p:cNvSpPr>
          <p:nvPr/>
        </p:nvSpPr>
        <p:spPr bwMode="auto">
          <a:xfrm flipH="1">
            <a:off x="6076950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92" name="Line 164"/>
          <p:cNvSpPr>
            <a:spLocks noChangeShapeType="1"/>
          </p:cNvSpPr>
          <p:nvPr/>
        </p:nvSpPr>
        <p:spPr bwMode="auto">
          <a:xfrm flipH="1">
            <a:off x="6686550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93" name="Line 165"/>
          <p:cNvSpPr>
            <a:spLocks noChangeShapeType="1"/>
          </p:cNvSpPr>
          <p:nvPr/>
        </p:nvSpPr>
        <p:spPr bwMode="auto">
          <a:xfrm flipH="1">
            <a:off x="6686550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94" name="Line 166"/>
          <p:cNvSpPr>
            <a:spLocks noChangeShapeType="1"/>
          </p:cNvSpPr>
          <p:nvPr/>
        </p:nvSpPr>
        <p:spPr bwMode="auto">
          <a:xfrm flipH="1">
            <a:off x="6686550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95" name="Line 167"/>
          <p:cNvSpPr>
            <a:spLocks noChangeShapeType="1"/>
          </p:cNvSpPr>
          <p:nvPr/>
        </p:nvSpPr>
        <p:spPr bwMode="auto">
          <a:xfrm flipH="1">
            <a:off x="6686550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96" name="Line 168"/>
          <p:cNvSpPr>
            <a:spLocks noChangeShapeType="1"/>
          </p:cNvSpPr>
          <p:nvPr/>
        </p:nvSpPr>
        <p:spPr bwMode="auto">
          <a:xfrm flipH="1">
            <a:off x="7286625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97" name="Line 169"/>
          <p:cNvSpPr>
            <a:spLocks noChangeShapeType="1"/>
          </p:cNvSpPr>
          <p:nvPr/>
        </p:nvSpPr>
        <p:spPr bwMode="auto">
          <a:xfrm flipH="1">
            <a:off x="7286625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98" name="Line 170"/>
          <p:cNvSpPr>
            <a:spLocks noChangeShapeType="1"/>
          </p:cNvSpPr>
          <p:nvPr/>
        </p:nvSpPr>
        <p:spPr bwMode="auto">
          <a:xfrm flipH="1">
            <a:off x="7286625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99" name="Line 171"/>
          <p:cNvSpPr>
            <a:spLocks noChangeShapeType="1"/>
          </p:cNvSpPr>
          <p:nvPr/>
        </p:nvSpPr>
        <p:spPr bwMode="auto">
          <a:xfrm flipH="1">
            <a:off x="7286625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00" name="Text Box 172"/>
          <p:cNvSpPr txBox="1">
            <a:spLocks noChangeArrowheads="1"/>
          </p:cNvSpPr>
          <p:nvPr/>
        </p:nvSpPr>
        <p:spPr bwMode="auto">
          <a:xfrm>
            <a:off x="4114800" y="1081088"/>
            <a:ext cx="1677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8x4  Memory</a:t>
            </a:r>
          </a:p>
        </p:txBody>
      </p:sp>
      <p:sp>
        <p:nvSpPr>
          <p:cNvPr id="278701" name="Text Box 173"/>
          <p:cNvSpPr txBox="1">
            <a:spLocks noChangeArrowheads="1"/>
          </p:cNvSpPr>
          <p:nvPr/>
        </p:nvSpPr>
        <p:spPr bwMode="auto">
          <a:xfrm>
            <a:off x="1143000" y="2208213"/>
            <a:ext cx="10191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2-to-4</a:t>
            </a:r>
          </a:p>
          <a:p>
            <a:r>
              <a:rPr lang="en-US" sz="1800" b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Row</a:t>
            </a:r>
          </a:p>
          <a:p>
            <a:r>
              <a:rPr lang="en-US" sz="1800" b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Decoder</a:t>
            </a:r>
          </a:p>
        </p:txBody>
      </p:sp>
      <p:sp>
        <p:nvSpPr>
          <p:cNvPr id="278702" name="Line 174"/>
          <p:cNvSpPr>
            <a:spLocks noChangeShapeType="1"/>
          </p:cNvSpPr>
          <p:nvPr/>
        </p:nvSpPr>
        <p:spPr bwMode="auto">
          <a:xfrm>
            <a:off x="609600" y="2373313"/>
            <a:ext cx="30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03" name="Line 175"/>
          <p:cNvSpPr>
            <a:spLocks noChangeShapeType="1"/>
          </p:cNvSpPr>
          <p:nvPr/>
        </p:nvSpPr>
        <p:spPr bwMode="auto">
          <a:xfrm>
            <a:off x="609600" y="3592513"/>
            <a:ext cx="30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06" name="Rectangle 178"/>
          <p:cNvSpPr>
            <a:spLocks noChangeArrowheads="1"/>
          </p:cNvSpPr>
          <p:nvPr/>
        </p:nvSpPr>
        <p:spPr bwMode="auto">
          <a:xfrm>
            <a:off x="2209800" y="5715000"/>
            <a:ext cx="38862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707" name="Line 179"/>
          <p:cNvSpPr>
            <a:spLocks noChangeShapeType="1"/>
          </p:cNvSpPr>
          <p:nvPr/>
        </p:nvSpPr>
        <p:spPr bwMode="auto">
          <a:xfrm flipV="1">
            <a:off x="2819400" y="5019675"/>
            <a:ext cx="0" cy="695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08" name="Line 180"/>
          <p:cNvSpPr>
            <a:spLocks noChangeShapeType="1"/>
          </p:cNvSpPr>
          <p:nvPr/>
        </p:nvSpPr>
        <p:spPr bwMode="auto">
          <a:xfrm>
            <a:off x="2819400" y="5095875"/>
            <a:ext cx="182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09" name="Line 181"/>
          <p:cNvSpPr>
            <a:spLocks noChangeShapeType="1"/>
          </p:cNvSpPr>
          <p:nvPr/>
        </p:nvSpPr>
        <p:spPr bwMode="auto">
          <a:xfrm flipV="1">
            <a:off x="4648200" y="48672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10" name="Line 182"/>
          <p:cNvSpPr>
            <a:spLocks noChangeShapeType="1"/>
          </p:cNvSpPr>
          <p:nvPr/>
        </p:nvSpPr>
        <p:spPr bwMode="auto">
          <a:xfrm>
            <a:off x="4648200" y="48672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11" name="Line 183"/>
          <p:cNvSpPr>
            <a:spLocks noChangeShapeType="1"/>
          </p:cNvSpPr>
          <p:nvPr/>
        </p:nvSpPr>
        <p:spPr bwMode="auto">
          <a:xfrm flipV="1">
            <a:off x="4038600" y="48672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12" name="Line 184"/>
          <p:cNvSpPr>
            <a:spLocks noChangeShapeType="1"/>
          </p:cNvSpPr>
          <p:nvPr/>
        </p:nvSpPr>
        <p:spPr bwMode="auto">
          <a:xfrm>
            <a:off x="4038600" y="48672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13" name="Line 185"/>
          <p:cNvSpPr>
            <a:spLocks noChangeShapeType="1"/>
          </p:cNvSpPr>
          <p:nvPr/>
        </p:nvSpPr>
        <p:spPr bwMode="auto">
          <a:xfrm flipV="1">
            <a:off x="3429000" y="48672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14" name="Line 186"/>
          <p:cNvSpPr>
            <a:spLocks noChangeShapeType="1"/>
          </p:cNvSpPr>
          <p:nvPr/>
        </p:nvSpPr>
        <p:spPr bwMode="auto">
          <a:xfrm>
            <a:off x="3429000" y="48672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15" name="Line 187"/>
          <p:cNvSpPr>
            <a:spLocks noChangeShapeType="1"/>
          </p:cNvSpPr>
          <p:nvPr/>
        </p:nvSpPr>
        <p:spPr bwMode="auto">
          <a:xfrm flipV="1">
            <a:off x="2819400" y="48768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16" name="Line 188"/>
          <p:cNvSpPr>
            <a:spLocks noChangeShapeType="1"/>
          </p:cNvSpPr>
          <p:nvPr/>
        </p:nvSpPr>
        <p:spPr bwMode="auto">
          <a:xfrm>
            <a:off x="2819400" y="48672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17" name="Line 189"/>
          <p:cNvSpPr>
            <a:spLocks noChangeShapeType="1"/>
          </p:cNvSpPr>
          <p:nvPr/>
        </p:nvSpPr>
        <p:spPr bwMode="auto">
          <a:xfrm flipV="1">
            <a:off x="5257800" y="4953000"/>
            <a:ext cx="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18" name="Line 190"/>
          <p:cNvSpPr>
            <a:spLocks noChangeShapeType="1"/>
          </p:cNvSpPr>
          <p:nvPr/>
        </p:nvSpPr>
        <p:spPr bwMode="auto">
          <a:xfrm>
            <a:off x="5257800" y="5095875"/>
            <a:ext cx="1828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19" name="Line 191"/>
          <p:cNvSpPr>
            <a:spLocks noChangeShapeType="1"/>
          </p:cNvSpPr>
          <p:nvPr/>
        </p:nvSpPr>
        <p:spPr bwMode="auto">
          <a:xfrm flipV="1">
            <a:off x="7086600" y="4867275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20" name="Line 192"/>
          <p:cNvSpPr>
            <a:spLocks noChangeShapeType="1"/>
          </p:cNvSpPr>
          <p:nvPr/>
        </p:nvSpPr>
        <p:spPr bwMode="auto">
          <a:xfrm>
            <a:off x="7086600" y="4867275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21" name="Line 193"/>
          <p:cNvSpPr>
            <a:spLocks noChangeShapeType="1"/>
          </p:cNvSpPr>
          <p:nvPr/>
        </p:nvSpPr>
        <p:spPr bwMode="auto">
          <a:xfrm flipV="1">
            <a:off x="6477000" y="4867275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22" name="Line 194"/>
          <p:cNvSpPr>
            <a:spLocks noChangeShapeType="1"/>
          </p:cNvSpPr>
          <p:nvPr/>
        </p:nvSpPr>
        <p:spPr bwMode="auto">
          <a:xfrm>
            <a:off x="6477000" y="4867275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23" name="Line 195"/>
          <p:cNvSpPr>
            <a:spLocks noChangeShapeType="1"/>
          </p:cNvSpPr>
          <p:nvPr/>
        </p:nvSpPr>
        <p:spPr bwMode="auto">
          <a:xfrm flipV="1">
            <a:off x="5867400" y="4867275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24" name="Line 196"/>
          <p:cNvSpPr>
            <a:spLocks noChangeShapeType="1"/>
          </p:cNvSpPr>
          <p:nvPr/>
        </p:nvSpPr>
        <p:spPr bwMode="auto">
          <a:xfrm>
            <a:off x="5867400" y="4867275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25" name="Line 197"/>
          <p:cNvSpPr>
            <a:spLocks noChangeShapeType="1"/>
          </p:cNvSpPr>
          <p:nvPr/>
        </p:nvSpPr>
        <p:spPr bwMode="auto">
          <a:xfrm flipV="1">
            <a:off x="5257800" y="4867275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26" name="Line 198"/>
          <p:cNvSpPr>
            <a:spLocks noChangeShapeType="1"/>
          </p:cNvSpPr>
          <p:nvPr/>
        </p:nvSpPr>
        <p:spPr bwMode="auto">
          <a:xfrm>
            <a:off x="5257800" y="4867275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27" name="Text Box 199"/>
          <p:cNvSpPr txBox="1">
            <a:spLocks noChangeArrowheads="1"/>
          </p:cNvSpPr>
          <p:nvPr/>
        </p:nvSpPr>
        <p:spPr bwMode="auto">
          <a:xfrm>
            <a:off x="2971800" y="5900738"/>
            <a:ext cx="2536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1-to-2 Column Decoder</a:t>
            </a:r>
          </a:p>
        </p:txBody>
      </p:sp>
      <p:sp>
        <p:nvSpPr>
          <p:cNvPr id="278728" name="Line 200"/>
          <p:cNvSpPr>
            <a:spLocks noChangeShapeType="1"/>
          </p:cNvSpPr>
          <p:nvPr/>
        </p:nvSpPr>
        <p:spPr bwMode="auto">
          <a:xfrm>
            <a:off x="4838700" y="4975225"/>
            <a:ext cx="0" cy="263525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29" name="Line 201"/>
          <p:cNvSpPr>
            <a:spLocks noChangeShapeType="1"/>
          </p:cNvSpPr>
          <p:nvPr/>
        </p:nvSpPr>
        <p:spPr bwMode="auto">
          <a:xfrm>
            <a:off x="4838700" y="5238750"/>
            <a:ext cx="2971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30" name="Line 202"/>
          <p:cNvSpPr>
            <a:spLocks noChangeShapeType="1"/>
          </p:cNvSpPr>
          <p:nvPr/>
        </p:nvSpPr>
        <p:spPr bwMode="auto">
          <a:xfrm>
            <a:off x="7277100" y="4986338"/>
            <a:ext cx="0" cy="25241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31" name="Oval 203"/>
          <p:cNvSpPr>
            <a:spLocks noChangeArrowheads="1"/>
          </p:cNvSpPr>
          <p:nvPr/>
        </p:nvSpPr>
        <p:spPr bwMode="auto">
          <a:xfrm>
            <a:off x="7229475" y="520065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732" name="Line 204"/>
          <p:cNvSpPr>
            <a:spLocks noChangeShapeType="1"/>
          </p:cNvSpPr>
          <p:nvPr/>
        </p:nvSpPr>
        <p:spPr bwMode="auto">
          <a:xfrm>
            <a:off x="6664325" y="4984750"/>
            <a:ext cx="3175" cy="374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33" name="Line 205"/>
          <p:cNvSpPr>
            <a:spLocks noChangeShapeType="1"/>
          </p:cNvSpPr>
          <p:nvPr/>
        </p:nvSpPr>
        <p:spPr bwMode="auto">
          <a:xfrm flipH="1">
            <a:off x="4229100" y="4965700"/>
            <a:ext cx="3175" cy="38735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34" name="Line 206"/>
          <p:cNvSpPr>
            <a:spLocks noChangeShapeType="1"/>
          </p:cNvSpPr>
          <p:nvPr/>
        </p:nvSpPr>
        <p:spPr bwMode="auto">
          <a:xfrm>
            <a:off x="4229100" y="5353050"/>
            <a:ext cx="35814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35" name="Oval 207"/>
          <p:cNvSpPr>
            <a:spLocks noChangeArrowheads="1"/>
          </p:cNvSpPr>
          <p:nvPr/>
        </p:nvSpPr>
        <p:spPr bwMode="auto">
          <a:xfrm>
            <a:off x="6629400" y="530542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736" name="Line 208"/>
          <p:cNvSpPr>
            <a:spLocks noChangeShapeType="1"/>
          </p:cNvSpPr>
          <p:nvPr/>
        </p:nvSpPr>
        <p:spPr bwMode="auto">
          <a:xfrm>
            <a:off x="3609975" y="4981575"/>
            <a:ext cx="0" cy="4953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37" name="Line 209"/>
          <p:cNvSpPr>
            <a:spLocks noChangeShapeType="1"/>
          </p:cNvSpPr>
          <p:nvPr/>
        </p:nvSpPr>
        <p:spPr bwMode="auto">
          <a:xfrm>
            <a:off x="6048375" y="4984750"/>
            <a:ext cx="0" cy="4921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38" name="Line 210"/>
          <p:cNvSpPr>
            <a:spLocks noChangeShapeType="1"/>
          </p:cNvSpPr>
          <p:nvPr/>
        </p:nvSpPr>
        <p:spPr bwMode="auto">
          <a:xfrm>
            <a:off x="3609975" y="5476875"/>
            <a:ext cx="4191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39" name="Oval 211"/>
          <p:cNvSpPr>
            <a:spLocks noChangeArrowheads="1"/>
          </p:cNvSpPr>
          <p:nvPr/>
        </p:nvSpPr>
        <p:spPr bwMode="auto">
          <a:xfrm>
            <a:off x="6000750" y="542925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740" name="Line 212"/>
          <p:cNvSpPr>
            <a:spLocks noChangeShapeType="1"/>
          </p:cNvSpPr>
          <p:nvPr/>
        </p:nvSpPr>
        <p:spPr bwMode="auto">
          <a:xfrm>
            <a:off x="5448300" y="4984750"/>
            <a:ext cx="0" cy="6159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41" name="Line 213"/>
          <p:cNvSpPr>
            <a:spLocks noChangeShapeType="1"/>
          </p:cNvSpPr>
          <p:nvPr/>
        </p:nvSpPr>
        <p:spPr bwMode="auto">
          <a:xfrm>
            <a:off x="3009900" y="4978400"/>
            <a:ext cx="0" cy="6223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42" name="Line 214"/>
          <p:cNvSpPr>
            <a:spLocks noChangeShapeType="1"/>
          </p:cNvSpPr>
          <p:nvPr/>
        </p:nvSpPr>
        <p:spPr bwMode="auto">
          <a:xfrm>
            <a:off x="3009900" y="5600700"/>
            <a:ext cx="4800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43" name="Oval 215"/>
          <p:cNvSpPr>
            <a:spLocks noChangeArrowheads="1"/>
          </p:cNvSpPr>
          <p:nvPr/>
        </p:nvSpPr>
        <p:spPr bwMode="auto">
          <a:xfrm>
            <a:off x="5400675" y="555307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748" name="Text Box 220"/>
          <p:cNvSpPr txBox="1">
            <a:spLocks noChangeArrowheads="1"/>
          </p:cNvSpPr>
          <p:nvPr/>
        </p:nvSpPr>
        <p:spPr bwMode="auto">
          <a:xfrm>
            <a:off x="2662238" y="5672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0</a:t>
            </a:r>
          </a:p>
        </p:txBody>
      </p:sp>
      <p:sp>
        <p:nvSpPr>
          <p:cNvPr id="278749" name="Text Box 221"/>
          <p:cNvSpPr txBox="1">
            <a:spLocks noChangeArrowheads="1"/>
          </p:cNvSpPr>
          <p:nvPr/>
        </p:nvSpPr>
        <p:spPr bwMode="auto">
          <a:xfrm>
            <a:off x="5100638" y="5672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1</a:t>
            </a:r>
          </a:p>
        </p:txBody>
      </p:sp>
      <p:sp>
        <p:nvSpPr>
          <p:cNvPr id="278752" name="Line 224"/>
          <p:cNvSpPr>
            <a:spLocks noChangeShapeType="1"/>
          </p:cNvSpPr>
          <p:nvPr/>
        </p:nvSpPr>
        <p:spPr bwMode="auto">
          <a:xfrm>
            <a:off x="1676400" y="4343400"/>
            <a:ext cx="0" cy="1752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53" name="Text Box 225"/>
          <p:cNvSpPr txBox="1">
            <a:spLocks noChangeArrowheads="1"/>
          </p:cNvSpPr>
          <p:nvPr/>
        </p:nvSpPr>
        <p:spPr bwMode="auto">
          <a:xfrm>
            <a:off x="1431925" y="3971925"/>
            <a:ext cx="44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CS</a:t>
            </a:r>
          </a:p>
        </p:txBody>
      </p:sp>
      <p:sp>
        <p:nvSpPr>
          <p:cNvPr id="278755" name="Text Box 227"/>
          <p:cNvSpPr txBox="1">
            <a:spLocks noChangeArrowheads="1"/>
          </p:cNvSpPr>
          <p:nvPr/>
        </p:nvSpPr>
        <p:spPr bwMode="auto">
          <a:xfrm>
            <a:off x="2133600" y="5881688"/>
            <a:ext cx="447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CS</a:t>
            </a:r>
          </a:p>
        </p:txBody>
      </p:sp>
      <p:sp>
        <p:nvSpPr>
          <p:cNvPr id="278756" name="Line 228"/>
          <p:cNvSpPr>
            <a:spLocks noChangeShapeType="1"/>
          </p:cNvSpPr>
          <p:nvPr/>
        </p:nvSpPr>
        <p:spPr bwMode="auto">
          <a:xfrm>
            <a:off x="1219200" y="6096000"/>
            <a:ext cx="990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57" name="Line 229"/>
          <p:cNvSpPr>
            <a:spLocks noChangeShapeType="1"/>
          </p:cNvSpPr>
          <p:nvPr/>
        </p:nvSpPr>
        <p:spPr bwMode="auto">
          <a:xfrm>
            <a:off x="3016250" y="1985963"/>
            <a:ext cx="0" cy="22812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58" name="Line 230"/>
          <p:cNvSpPr>
            <a:spLocks noChangeShapeType="1"/>
          </p:cNvSpPr>
          <p:nvPr/>
        </p:nvSpPr>
        <p:spPr bwMode="auto">
          <a:xfrm>
            <a:off x="3625850" y="1985963"/>
            <a:ext cx="0" cy="22812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59" name="Line 231"/>
          <p:cNvSpPr>
            <a:spLocks noChangeShapeType="1"/>
          </p:cNvSpPr>
          <p:nvPr/>
        </p:nvSpPr>
        <p:spPr bwMode="auto">
          <a:xfrm>
            <a:off x="4248150" y="1971675"/>
            <a:ext cx="0" cy="22812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60" name="Line 232"/>
          <p:cNvSpPr>
            <a:spLocks noChangeShapeType="1"/>
          </p:cNvSpPr>
          <p:nvPr/>
        </p:nvSpPr>
        <p:spPr bwMode="auto">
          <a:xfrm>
            <a:off x="4867275" y="1981200"/>
            <a:ext cx="0" cy="22812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61" name="Line 233"/>
          <p:cNvSpPr>
            <a:spLocks noChangeShapeType="1"/>
          </p:cNvSpPr>
          <p:nvPr/>
        </p:nvSpPr>
        <p:spPr bwMode="auto">
          <a:xfrm>
            <a:off x="5467350" y="1985963"/>
            <a:ext cx="0" cy="22812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62" name="Line 234"/>
          <p:cNvSpPr>
            <a:spLocks noChangeShapeType="1"/>
          </p:cNvSpPr>
          <p:nvPr/>
        </p:nvSpPr>
        <p:spPr bwMode="auto">
          <a:xfrm>
            <a:off x="6076950" y="1985963"/>
            <a:ext cx="0" cy="22812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63" name="Line 235"/>
          <p:cNvSpPr>
            <a:spLocks noChangeShapeType="1"/>
          </p:cNvSpPr>
          <p:nvPr/>
        </p:nvSpPr>
        <p:spPr bwMode="auto">
          <a:xfrm>
            <a:off x="6699250" y="1971675"/>
            <a:ext cx="0" cy="22812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64" name="Line 236"/>
          <p:cNvSpPr>
            <a:spLocks noChangeShapeType="1"/>
          </p:cNvSpPr>
          <p:nvPr/>
        </p:nvSpPr>
        <p:spPr bwMode="auto">
          <a:xfrm>
            <a:off x="7318375" y="1981200"/>
            <a:ext cx="0" cy="22812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65" name="Line 237"/>
          <p:cNvSpPr>
            <a:spLocks noChangeShapeType="1"/>
          </p:cNvSpPr>
          <p:nvPr/>
        </p:nvSpPr>
        <p:spPr bwMode="auto">
          <a:xfrm>
            <a:off x="457200" y="4686300"/>
            <a:ext cx="66294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8952" name="Group 424"/>
          <p:cNvGrpSpPr>
            <a:grpSpLocks/>
          </p:cNvGrpSpPr>
          <p:nvPr/>
        </p:nvGrpSpPr>
        <p:grpSpPr bwMode="auto">
          <a:xfrm>
            <a:off x="190500" y="4419600"/>
            <a:ext cx="830263" cy="369888"/>
            <a:chOff x="120" y="2982"/>
            <a:chExt cx="523" cy="233"/>
          </a:xfrm>
        </p:grpSpPr>
        <p:sp>
          <p:nvSpPr>
            <p:cNvPr id="278767" name="Text Box 239"/>
            <p:cNvSpPr txBox="1">
              <a:spLocks noChangeArrowheads="1"/>
            </p:cNvSpPr>
            <p:nvPr/>
          </p:nvSpPr>
          <p:spPr bwMode="auto">
            <a:xfrm>
              <a:off x="120" y="2982"/>
              <a:ext cx="52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0" dirty="0">
                  <a:latin typeface="Tahoma" charset="0"/>
                </a:rPr>
                <a:t>Rd/</a:t>
              </a:r>
              <a:r>
                <a:rPr lang="en-US" sz="1800" b="0" dirty="0" err="1">
                  <a:latin typeface="Tahoma" charset="0"/>
                </a:rPr>
                <a:t>Wr</a:t>
              </a:r>
              <a:endParaRPr lang="en-US" sz="1800" b="0" dirty="0">
                <a:latin typeface="Tahoma" charset="0"/>
              </a:endParaRPr>
            </a:p>
          </p:txBody>
        </p:sp>
        <p:sp>
          <p:nvSpPr>
            <p:cNvPr id="278768" name="Line 240"/>
            <p:cNvSpPr>
              <a:spLocks noChangeShapeType="1"/>
            </p:cNvSpPr>
            <p:nvPr/>
          </p:nvSpPr>
          <p:spPr bwMode="auto">
            <a:xfrm flipV="1">
              <a:off x="168" y="3024"/>
              <a:ext cx="168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8770" name="AutoShape 242"/>
          <p:cNvSpPr>
            <a:spLocks noChangeArrowheads="1"/>
          </p:cNvSpPr>
          <p:nvPr/>
        </p:nvSpPr>
        <p:spPr bwMode="auto">
          <a:xfrm flipH="1" flipV="1">
            <a:off x="2828925" y="4365625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771" name="AutoShape 243"/>
          <p:cNvSpPr>
            <a:spLocks noChangeArrowheads="1"/>
          </p:cNvSpPr>
          <p:nvPr/>
        </p:nvSpPr>
        <p:spPr bwMode="auto">
          <a:xfrm flipH="1">
            <a:off x="3043238" y="4365625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772" name="Line 244"/>
          <p:cNvSpPr>
            <a:spLocks noChangeShapeType="1"/>
          </p:cNvSpPr>
          <p:nvPr/>
        </p:nvSpPr>
        <p:spPr bwMode="auto">
          <a:xfrm flipV="1">
            <a:off x="3157538" y="4237038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73" name="Line 245"/>
          <p:cNvSpPr>
            <a:spLocks noChangeShapeType="1"/>
          </p:cNvSpPr>
          <p:nvPr/>
        </p:nvSpPr>
        <p:spPr bwMode="auto">
          <a:xfrm flipV="1">
            <a:off x="2943225" y="4241800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74" name="Line 246"/>
          <p:cNvSpPr>
            <a:spLocks noChangeShapeType="1"/>
          </p:cNvSpPr>
          <p:nvPr/>
        </p:nvSpPr>
        <p:spPr bwMode="auto">
          <a:xfrm>
            <a:off x="2938463" y="4241800"/>
            <a:ext cx="21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75" name="Line 247"/>
          <p:cNvSpPr>
            <a:spLocks noChangeShapeType="1"/>
          </p:cNvSpPr>
          <p:nvPr/>
        </p:nvSpPr>
        <p:spPr bwMode="auto">
          <a:xfrm flipV="1">
            <a:off x="3148013" y="4513263"/>
            <a:ext cx="95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76" name="Line 248"/>
          <p:cNvSpPr>
            <a:spLocks noChangeShapeType="1"/>
          </p:cNvSpPr>
          <p:nvPr/>
        </p:nvSpPr>
        <p:spPr bwMode="auto">
          <a:xfrm flipH="1" flipV="1">
            <a:off x="2943225" y="45180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77" name="Line 249"/>
          <p:cNvSpPr>
            <a:spLocks noChangeShapeType="1"/>
          </p:cNvSpPr>
          <p:nvPr/>
        </p:nvSpPr>
        <p:spPr bwMode="auto">
          <a:xfrm>
            <a:off x="2938463" y="4981575"/>
            <a:ext cx="21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78" name="Line 250"/>
          <p:cNvSpPr>
            <a:spLocks noChangeShapeType="1"/>
          </p:cNvSpPr>
          <p:nvPr/>
        </p:nvSpPr>
        <p:spPr bwMode="auto">
          <a:xfrm flipV="1">
            <a:off x="2790825" y="44577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79" name="Line 251"/>
          <p:cNvSpPr>
            <a:spLocks noChangeShapeType="1"/>
          </p:cNvSpPr>
          <p:nvPr/>
        </p:nvSpPr>
        <p:spPr bwMode="auto">
          <a:xfrm>
            <a:off x="2790825" y="44481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80" name="Oval 252"/>
          <p:cNvSpPr>
            <a:spLocks noChangeArrowheads="1"/>
          </p:cNvSpPr>
          <p:nvPr/>
        </p:nvSpPr>
        <p:spPr bwMode="auto">
          <a:xfrm>
            <a:off x="2838450" y="4422775"/>
            <a:ext cx="44450" cy="444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781" name="Line 253"/>
          <p:cNvSpPr>
            <a:spLocks noChangeShapeType="1"/>
          </p:cNvSpPr>
          <p:nvPr/>
        </p:nvSpPr>
        <p:spPr bwMode="auto">
          <a:xfrm flipV="1">
            <a:off x="2935288" y="4873625"/>
            <a:ext cx="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82" name="Line 254"/>
          <p:cNvSpPr>
            <a:spLocks noChangeShapeType="1"/>
          </p:cNvSpPr>
          <p:nvPr/>
        </p:nvSpPr>
        <p:spPr bwMode="auto">
          <a:xfrm flipV="1">
            <a:off x="3154363" y="4864100"/>
            <a:ext cx="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83" name="AutoShape 255"/>
          <p:cNvSpPr>
            <a:spLocks noChangeArrowheads="1"/>
          </p:cNvSpPr>
          <p:nvPr/>
        </p:nvSpPr>
        <p:spPr bwMode="auto">
          <a:xfrm flipH="1" flipV="1">
            <a:off x="2819400" y="4772025"/>
            <a:ext cx="228600" cy="1524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784" name="AutoShape 256"/>
          <p:cNvSpPr>
            <a:spLocks noChangeArrowheads="1"/>
          </p:cNvSpPr>
          <p:nvPr/>
        </p:nvSpPr>
        <p:spPr bwMode="auto">
          <a:xfrm flipH="1">
            <a:off x="3033713" y="4772025"/>
            <a:ext cx="228600" cy="1524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8785" name="Group 257"/>
          <p:cNvGrpSpPr>
            <a:grpSpLocks/>
          </p:cNvGrpSpPr>
          <p:nvPr/>
        </p:nvGrpSpPr>
        <p:grpSpPr bwMode="auto">
          <a:xfrm>
            <a:off x="3409950" y="4246563"/>
            <a:ext cx="481013" cy="755650"/>
            <a:chOff x="1758" y="2669"/>
            <a:chExt cx="303" cy="476"/>
          </a:xfrm>
          <a:solidFill>
            <a:srgbClr val="FFFFFF"/>
          </a:solidFill>
        </p:grpSpPr>
        <p:sp>
          <p:nvSpPr>
            <p:cNvPr id="278786" name="AutoShape 258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87" name="AutoShape 259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88" name="Line 260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89" name="Line 261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0" name="Line 262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1" name="Line 263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2" name="Line 264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3" name="Line 265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4" name="Line 266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5" name="Line 267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6" name="Oval 268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97" name="Line 269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8" name="Line 270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9" name="AutoShape 271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00" name="AutoShape 272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8801" name="Group 273"/>
          <p:cNvGrpSpPr>
            <a:grpSpLocks/>
          </p:cNvGrpSpPr>
          <p:nvPr/>
        </p:nvGrpSpPr>
        <p:grpSpPr bwMode="auto">
          <a:xfrm>
            <a:off x="4014788" y="4254500"/>
            <a:ext cx="481012" cy="755650"/>
            <a:chOff x="1758" y="2669"/>
            <a:chExt cx="303" cy="476"/>
          </a:xfrm>
          <a:solidFill>
            <a:srgbClr val="FFFFFF"/>
          </a:solidFill>
        </p:grpSpPr>
        <p:sp>
          <p:nvSpPr>
            <p:cNvPr id="278802" name="AutoShape 274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03" name="AutoShape 275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04" name="Line 276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05" name="Line 277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06" name="Line 278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07" name="Line 279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08" name="Line 280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09" name="Line 281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10" name="Line 282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11" name="Line 283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12" name="Oval 284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13" name="Line 285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14" name="Line 286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15" name="AutoShape 287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16" name="AutoShape 288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8817" name="Group 289"/>
          <p:cNvGrpSpPr>
            <a:grpSpLocks/>
          </p:cNvGrpSpPr>
          <p:nvPr/>
        </p:nvGrpSpPr>
        <p:grpSpPr bwMode="auto">
          <a:xfrm>
            <a:off x="4633913" y="4248150"/>
            <a:ext cx="481012" cy="755650"/>
            <a:chOff x="1758" y="2669"/>
            <a:chExt cx="303" cy="476"/>
          </a:xfrm>
          <a:solidFill>
            <a:srgbClr val="FFFFFF"/>
          </a:solidFill>
        </p:grpSpPr>
        <p:sp>
          <p:nvSpPr>
            <p:cNvPr id="278818" name="AutoShape 290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19" name="AutoShape 291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20" name="Line 292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1" name="Line 293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2" name="Line 294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3" name="Line 295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4" name="Line 296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5" name="Line 297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6" name="Line 298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7" name="Line 299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8" name="Oval 300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29" name="Line 301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30" name="Line 302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31" name="AutoShape 303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32" name="AutoShape 304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8833" name="Group 305"/>
          <p:cNvGrpSpPr>
            <a:grpSpLocks/>
          </p:cNvGrpSpPr>
          <p:nvPr/>
        </p:nvGrpSpPr>
        <p:grpSpPr bwMode="auto">
          <a:xfrm>
            <a:off x="5229225" y="4254500"/>
            <a:ext cx="481013" cy="755650"/>
            <a:chOff x="1758" y="2669"/>
            <a:chExt cx="303" cy="476"/>
          </a:xfrm>
          <a:solidFill>
            <a:srgbClr val="FFFFFF"/>
          </a:solidFill>
        </p:grpSpPr>
        <p:sp>
          <p:nvSpPr>
            <p:cNvPr id="278834" name="AutoShape 306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35" name="AutoShape 307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36" name="Line 308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37" name="Line 309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38" name="Line 310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39" name="Line 311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40" name="Line 312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41" name="Line 313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42" name="Line 314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43" name="Line 315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grp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44" name="Oval 316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45" name="Line 317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46" name="Line 318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47" name="AutoShape 319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48" name="AutoShape 320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8849" name="Group 321"/>
          <p:cNvGrpSpPr>
            <a:grpSpLocks/>
          </p:cNvGrpSpPr>
          <p:nvPr/>
        </p:nvGrpSpPr>
        <p:grpSpPr bwMode="auto">
          <a:xfrm>
            <a:off x="5853113" y="4238625"/>
            <a:ext cx="481012" cy="755650"/>
            <a:chOff x="1758" y="2669"/>
            <a:chExt cx="303" cy="476"/>
          </a:xfrm>
          <a:solidFill>
            <a:srgbClr val="FFFFFF"/>
          </a:solidFill>
        </p:grpSpPr>
        <p:sp>
          <p:nvSpPr>
            <p:cNvPr id="278850" name="AutoShape 322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51" name="AutoShape 323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52" name="Line 324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53" name="Line 325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54" name="Line 326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55" name="Line 327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56" name="Line 328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57" name="Line 329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58" name="Line 330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59" name="Line 331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grp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60" name="Oval 332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61" name="Line 333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62" name="Line 334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63" name="AutoShape 335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64" name="AutoShape 336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8865" name="Group 337"/>
          <p:cNvGrpSpPr>
            <a:grpSpLocks/>
          </p:cNvGrpSpPr>
          <p:nvPr/>
        </p:nvGrpSpPr>
        <p:grpSpPr bwMode="auto">
          <a:xfrm>
            <a:off x="6477000" y="4238625"/>
            <a:ext cx="481013" cy="755650"/>
            <a:chOff x="1758" y="2669"/>
            <a:chExt cx="303" cy="476"/>
          </a:xfrm>
          <a:solidFill>
            <a:srgbClr val="FFFFFF"/>
          </a:solidFill>
        </p:grpSpPr>
        <p:sp>
          <p:nvSpPr>
            <p:cNvPr id="278866" name="AutoShape 338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67" name="AutoShape 339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68" name="Line 340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69" name="Line 341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0" name="Line 342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1" name="Line 343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2" name="Line 344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3" name="Line 345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4" name="Line 346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5" name="Line 347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grp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6" name="Oval 348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77" name="Line 349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8" name="Line 350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9" name="AutoShape 351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80" name="AutoShape 352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8881" name="Group 353"/>
          <p:cNvGrpSpPr>
            <a:grpSpLocks/>
          </p:cNvGrpSpPr>
          <p:nvPr/>
        </p:nvGrpSpPr>
        <p:grpSpPr bwMode="auto">
          <a:xfrm>
            <a:off x="7072313" y="4254500"/>
            <a:ext cx="481012" cy="755650"/>
            <a:chOff x="1758" y="2669"/>
            <a:chExt cx="303" cy="476"/>
          </a:xfrm>
          <a:solidFill>
            <a:srgbClr val="FFFFFF"/>
          </a:solidFill>
        </p:grpSpPr>
        <p:sp>
          <p:nvSpPr>
            <p:cNvPr id="278882" name="AutoShape 354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83" name="AutoShape 355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84" name="Line 356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85" name="Line 357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86" name="Line 358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87" name="Line 359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88" name="Line 360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89" name="Line 361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90" name="Line 362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91" name="Line 363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grp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92" name="Oval 364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93" name="Line 365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94" name="Line 366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95" name="AutoShape 367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96" name="AutoShape 368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8897" name="Line 369"/>
          <p:cNvSpPr>
            <a:spLocks noChangeShapeType="1"/>
          </p:cNvSpPr>
          <p:nvPr/>
        </p:nvSpPr>
        <p:spPr bwMode="auto">
          <a:xfrm flipV="1">
            <a:off x="3324225" y="4876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898" name="Line 370"/>
          <p:cNvSpPr>
            <a:spLocks noChangeShapeType="1"/>
          </p:cNvSpPr>
          <p:nvPr/>
        </p:nvSpPr>
        <p:spPr bwMode="auto">
          <a:xfrm>
            <a:off x="3238500" y="48768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899" name="Line 371"/>
          <p:cNvSpPr>
            <a:spLocks noChangeShapeType="1"/>
          </p:cNvSpPr>
          <p:nvPr/>
        </p:nvSpPr>
        <p:spPr bwMode="auto">
          <a:xfrm flipV="1">
            <a:off x="3905250" y="484822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00" name="Line 372"/>
          <p:cNvSpPr>
            <a:spLocks noChangeShapeType="1"/>
          </p:cNvSpPr>
          <p:nvPr/>
        </p:nvSpPr>
        <p:spPr bwMode="auto">
          <a:xfrm>
            <a:off x="3819525" y="484822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01" name="Line 373"/>
          <p:cNvSpPr>
            <a:spLocks noChangeShapeType="1"/>
          </p:cNvSpPr>
          <p:nvPr/>
        </p:nvSpPr>
        <p:spPr bwMode="auto">
          <a:xfrm flipV="1">
            <a:off x="4505325" y="485775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02" name="Line 374"/>
          <p:cNvSpPr>
            <a:spLocks noChangeShapeType="1"/>
          </p:cNvSpPr>
          <p:nvPr/>
        </p:nvSpPr>
        <p:spPr bwMode="auto">
          <a:xfrm>
            <a:off x="4419600" y="485775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03" name="Line 375"/>
          <p:cNvSpPr>
            <a:spLocks noChangeShapeType="1"/>
          </p:cNvSpPr>
          <p:nvPr/>
        </p:nvSpPr>
        <p:spPr bwMode="auto">
          <a:xfrm flipV="1">
            <a:off x="5724525" y="4867275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04" name="Line 376"/>
          <p:cNvSpPr>
            <a:spLocks noChangeShapeType="1"/>
          </p:cNvSpPr>
          <p:nvPr/>
        </p:nvSpPr>
        <p:spPr bwMode="auto">
          <a:xfrm>
            <a:off x="5638800" y="4867275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05" name="Line 377"/>
          <p:cNvSpPr>
            <a:spLocks noChangeShapeType="1"/>
          </p:cNvSpPr>
          <p:nvPr/>
        </p:nvSpPr>
        <p:spPr bwMode="auto">
          <a:xfrm flipV="1">
            <a:off x="6353175" y="485775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06" name="Line 378"/>
          <p:cNvSpPr>
            <a:spLocks noChangeShapeType="1"/>
          </p:cNvSpPr>
          <p:nvPr/>
        </p:nvSpPr>
        <p:spPr bwMode="auto">
          <a:xfrm>
            <a:off x="6267450" y="485775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07" name="Line 379"/>
          <p:cNvSpPr>
            <a:spLocks noChangeShapeType="1"/>
          </p:cNvSpPr>
          <p:nvPr/>
        </p:nvSpPr>
        <p:spPr bwMode="auto">
          <a:xfrm flipV="1">
            <a:off x="7000875" y="485775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08" name="Line 380"/>
          <p:cNvSpPr>
            <a:spLocks noChangeShapeType="1"/>
          </p:cNvSpPr>
          <p:nvPr/>
        </p:nvSpPr>
        <p:spPr bwMode="auto">
          <a:xfrm>
            <a:off x="6915150" y="485775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09" name="Line 381"/>
          <p:cNvSpPr>
            <a:spLocks noChangeShapeType="1"/>
          </p:cNvSpPr>
          <p:nvPr/>
        </p:nvSpPr>
        <p:spPr bwMode="auto">
          <a:xfrm flipV="1">
            <a:off x="7572375" y="485775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10" name="Line 382"/>
          <p:cNvSpPr>
            <a:spLocks noChangeShapeType="1"/>
          </p:cNvSpPr>
          <p:nvPr/>
        </p:nvSpPr>
        <p:spPr bwMode="auto">
          <a:xfrm>
            <a:off x="7486650" y="485775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11" name="Line 383"/>
          <p:cNvSpPr>
            <a:spLocks noChangeShapeType="1"/>
          </p:cNvSpPr>
          <p:nvPr/>
        </p:nvSpPr>
        <p:spPr bwMode="auto">
          <a:xfrm flipV="1">
            <a:off x="5153025" y="48672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12" name="Line 384"/>
          <p:cNvSpPr>
            <a:spLocks noChangeShapeType="1"/>
          </p:cNvSpPr>
          <p:nvPr/>
        </p:nvSpPr>
        <p:spPr bwMode="auto">
          <a:xfrm>
            <a:off x="5067300" y="48672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13" name="Line 385"/>
          <p:cNvSpPr>
            <a:spLocks noChangeShapeType="1"/>
          </p:cNvSpPr>
          <p:nvPr/>
        </p:nvSpPr>
        <p:spPr bwMode="auto">
          <a:xfrm>
            <a:off x="4610100" y="5095875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14" name="Line 386"/>
          <p:cNvSpPr>
            <a:spLocks noChangeShapeType="1"/>
          </p:cNvSpPr>
          <p:nvPr/>
        </p:nvSpPr>
        <p:spPr bwMode="auto">
          <a:xfrm>
            <a:off x="7038975" y="5095875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33" name="Line 405"/>
          <p:cNvSpPr>
            <a:spLocks noChangeShapeType="1"/>
          </p:cNvSpPr>
          <p:nvPr/>
        </p:nvSpPr>
        <p:spPr bwMode="auto">
          <a:xfrm flipV="1">
            <a:off x="3324225" y="4457700"/>
            <a:ext cx="0" cy="2286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34" name="Line 406"/>
          <p:cNvSpPr>
            <a:spLocks noChangeShapeType="1"/>
          </p:cNvSpPr>
          <p:nvPr/>
        </p:nvSpPr>
        <p:spPr bwMode="auto">
          <a:xfrm>
            <a:off x="3248025" y="4448175"/>
            <a:ext cx="762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36" name="Line 408"/>
          <p:cNvSpPr>
            <a:spLocks noChangeShapeType="1"/>
          </p:cNvSpPr>
          <p:nvPr/>
        </p:nvSpPr>
        <p:spPr bwMode="auto">
          <a:xfrm flipV="1">
            <a:off x="3933825" y="4457700"/>
            <a:ext cx="0" cy="2286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37" name="Line 409"/>
          <p:cNvSpPr>
            <a:spLocks noChangeShapeType="1"/>
          </p:cNvSpPr>
          <p:nvPr/>
        </p:nvSpPr>
        <p:spPr bwMode="auto">
          <a:xfrm>
            <a:off x="3857625" y="4448175"/>
            <a:ext cx="762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38" name="Line 410"/>
          <p:cNvSpPr>
            <a:spLocks noChangeShapeType="1"/>
          </p:cNvSpPr>
          <p:nvPr/>
        </p:nvSpPr>
        <p:spPr bwMode="auto">
          <a:xfrm flipV="1">
            <a:off x="4533900" y="4457700"/>
            <a:ext cx="0" cy="2286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39" name="Line 411"/>
          <p:cNvSpPr>
            <a:spLocks noChangeShapeType="1"/>
          </p:cNvSpPr>
          <p:nvPr/>
        </p:nvSpPr>
        <p:spPr bwMode="auto">
          <a:xfrm>
            <a:off x="4457700" y="4448175"/>
            <a:ext cx="762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40" name="Line 412"/>
          <p:cNvSpPr>
            <a:spLocks noChangeShapeType="1"/>
          </p:cNvSpPr>
          <p:nvPr/>
        </p:nvSpPr>
        <p:spPr bwMode="auto">
          <a:xfrm flipV="1">
            <a:off x="5143500" y="4467225"/>
            <a:ext cx="0" cy="2286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41" name="Line 413"/>
          <p:cNvSpPr>
            <a:spLocks noChangeShapeType="1"/>
          </p:cNvSpPr>
          <p:nvPr/>
        </p:nvSpPr>
        <p:spPr bwMode="auto">
          <a:xfrm>
            <a:off x="5067300" y="4457700"/>
            <a:ext cx="762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42" name="Line 414"/>
          <p:cNvSpPr>
            <a:spLocks noChangeShapeType="1"/>
          </p:cNvSpPr>
          <p:nvPr/>
        </p:nvSpPr>
        <p:spPr bwMode="auto">
          <a:xfrm flipV="1">
            <a:off x="5743575" y="4457700"/>
            <a:ext cx="0" cy="2286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43" name="Line 415"/>
          <p:cNvSpPr>
            <a:spLocks noChangeShapeType="1"/>
          </p:cNvSpPr>
          <p:nvPr/>
        </p:nvSpPr>
        <p:spPr bwMode="auto">
          <a:xfrm>
            <a:off x="5667375" y="4448175"/>
            <a:ext cx="762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44" name="Line 416"/>
          <p:cNvSpPr>
            <a:spLocks noChangeShapeType="1"/>
          </p:cNvSpPr>
          <p:nvPr/>
        </p:nvSpPr>
        <p:spPr bwMode="auto">
          <a:xfrm flipV="1">
            <a:off x="6362700" y="4448175"/>
            <a:ext cx="0" cy="2286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45" name="Line 417"/>
          <p:cNvSpPr>
            <a:spLocks noChangeShapeType="1"/>
          </p:cNvSpPr>
          <p:nvPr/>
        </p:nvSpPr>
        <p:spPr bwMode="auto">
          <a:xfrm>
            <a:off x="6286500" y="4438650"/>
            <a:ext cx="762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46" name="Line 418"/>
          <p:cNvSpPr>
            <a:spLocks noChangeShapeType="1"/>
          </p:cNvSpPr>
          <p:nvPr/>
        </p:nvSpPr>
        <p:spPr bwMode="auto">
          <a:xfrm flipV="1">
            <a:off x="6991350" y="4448175"/>
            <a:ext cx="0" cy="2286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47" name="Line 419"/>
          <p:cNvSpPr>
            <a:spLocks noChangeShapeType="1"/>
          </p:cNvSpPr>
          <p:nvPr/>
        </p:nvSpPr>
        <p:spPr bwMode="auto">
          <a:xfrm>
            <a:off x="6915150" y="4438650"/>
            <a:ext cx="762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48" name="Line 420"/>
          <p:cNvSpPr>
            <a:spLocks noChangeShapeType="1"/>
          </p:cNvSpPr>
          <p:nvPr/>
        </p:nvSpPr>
        <p:spPr bwMode="auto">
          <a:xfrm flipV="1">
            <a:off x="7591425" y="4467225"/>
            <a:ext cx="0" cy="2286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49" name="Line 421"/>
          <p:cNvSpPr>
            <a:spLocks noChangeShapeType="1"/>
          </p:cNvSpPr>
          <p:nvPr/>
        </p:nvSpPr>
        <p:spPr bwMode="auto">
          <a:xfrm>
            <a:off x="7515225" y="4457700"/>
            <a:ext cx="762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50" name="Line 422"/>
          <p:cNvSpPr>
            <a:spLocks noChangeShapeType="1"/>
          </p:cNvSpPr>
          <p:nvPr/>
        </p:nvSpPr>
        <p:spPr bwMode="auto">
          <a:xfrm>
            <a:off x="7067550" y="4686300"/>
            <a:ext cx="5334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" name="Text Box 253"/>
          <p:cNvSpPr txBox="1">
            <a:spLocks noChangeArrowheads="1"/>
          </p:cNvSpPr>
          <p:nvPr/>
        </p:nvSpPr>
        <p:spPr bwMode="auto">
          <a:xfrm>
            <a:off x="7696200" y="5029200"/>
            <a:ext cx="435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0" dirty="0">
                <a:latin typeface="Tahoma" charset="0"/>
              </a:rPr>
              <a:t>D0</a:t>
            </a:r>
          </a:p>
        </p:txBody>
      </p:sp>
      <p:sp>
        <p:nvSpPr>
          <p:cNvPr id="408" name="Text Box 254"/>
          <p:cNvSpPr txBox="1">
            <a:spLocks noChangeArrowheads="1"/>
          </p:cNvSpPr>
          <p:nvPr/>
        </p:nvSpPr>
        <p:spPr bwMode="auto">
          <a:xfrm>
            <a:off x="7704138" y="5181600"/>
            <a:ext cx="435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0">
                <a:latin typeface="Tahoma" charset="0"/>
              </a:rPr>
              <a:t>D1</a:t>
            </a:r>
          </a:p>
        </p:txBody>
      </p:sp>
      <p:sp>
        <p:nvSpPr>
          <p:cNvPr id="409" name="Text Box 255"/>
          <p:cNvSpPr txBox="1">
            <a:spLocks noChangeArrowheads="1"/>
          </p:cNvSpPr>
          <p:nvPr/>
        </p:nvSpPr>
        <p:spPr bwMode="auto">
          <a:xfrm>
            <a:off x="7704138" y="5334000"/>
            <a:ext cx="435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0" dirty="0">
                <a:latin typeface="Tahoma" charset="0"/>
              </a:rPr>
              <a:t>D2</a:t>
            </a:r>
          </a:p>
        </p:txBody>
      </p:sp>
      <p:sp>
        <p:nvSpPr>
          <p:cNvPr id="410" name="Text Box 256"/>
          <p:cNvSpPr txBox="1">
            <a:spLocks noChangeArrowheads="1"/>
          </p:cNvSpPr>
          <p:nvPr/>
        </p:nvSpPr>
        <p:spPr bwMode="auto">
          <a:xfrm>
            <a:off x="7704138" y="5486400"/>
            <a:ext cx="435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0">
                <a:latin typeface="Tahoma" charset="0"/>
              </a:rPr>
              <a:t>D3</a:t>
            </a:r>
          </a:p>
        </p:txBody>
      </p:sp>
      <p:sp>
        <p:nvSpPr>
          <p:cNvPr id="4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405" name="Text Box 192"/>
          <p:cNvSpPr txBox="1">
            <a:spLocks noChangeArrowheads="1"/>
          </p:cNvSpPr>
          <p:nvPr/>
        </p:nvSpPr>
        <p:spPr bwMode="auto">
          <a:xfrm>
            <a:off x="228600" y="2133600"/>
            <a:ext cx="449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latin typeface="Tahoma" charset="0"/>
              </a:rPr>
              <a:t>A0</a:t>
            </a:r>
          </a:p>
        </p:txBody>
      </p:sp>
      <p:sp>
        <p:nvSpPr>
          <p:cNvPr id="406" name="Text Box 193"/>
          <p:cNvSpPr txBox="1">
            <a:spLocks noChangeArrowheads="1"/>
          </p:cNvSpPr>
          <p:nvPr/>
        </p:nvSpPr>
        <p:spPr bwMode="auto">
          <a:xfrm>
            <a:off x="228600" y="3319463"/>
            <a:ext cx="449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latin typeface="Tahoma" charset="0"/>
              </a:rPr>
              <a:t>A1</a:t>
            </a:r>
          </a:p>
        </p:txBody>
      </p:sp>
      <p:sp>
        <p:nvSpPr>
          <p:cNvPr id="412" name="Text Box 265"/>
          <p:cNvSpPr txBox="1">
            <a:spLocks noChangeArrowheads="1"/>
          </p:cNvSpPr>
          <p:nvPr/>
        </p:nvSpPr>
        <p:spPr bwMode="auto">
          <a:xfrm>
            <a:off x="446087" y="5603875"/>
            <a:ext cx="13064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latin typeface="Tahoma" charset="0"/>
              </a:rPr>
              <a:t>Column</a:t>
            </a:r>
          </a:p>
          <a:p>
            <a:pPr algn="l"/>
            <a:r>
              <a:rPr lang="en-US" sz="1800" b="0" dirty="0">
                <a:latin typeface="Tahoma" charset="0"/>
              </a:rPr>
              <a:t>Select (A2)</a:t>
            </a:r>
          </a:p>
        </p:txBody>
      </p:sp>
    </p:spTree>
    <p:extLst>
      <p:ext uri="{BB962C8B-B14F-4D97-AF65-F5344CB8AC3E}">
        <p14:creationId xmlns:p14="http://schemas.microsoft.com/office/powerpoint/2010/main" val="3745304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Read</a:t>
            </a:r>
            <a:r>
              <a:rPr lang="en-US" dirty="0"/>
              <a:t>/Write Memory</a:t>
            </a:r>
          </a:p>
        </p:txBody>
      </p:sp>
      <p:sp>
        <p:nvSpPr>
          <p:cNvPr id="403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72A9C28-9716-874E-BEC6-23563051531F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278531" name="Rectangle 3"/>
          <p:cNvSpPr>
            <a:spLocks noChangeArrowheads="1"/>
          </p:cNvSpPr>
          <p:nvPr/>
        </p:nvSpPr>
        <p:spPr bwMode="auto">
          <a:xfrm>
            <a:off x="914400" y="1154113"/>
            <a:ext cx="1600200" cy="3200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8532" name="Group 4"/>
          <p:cNvGrpSpPr>
            <a:grpSpLocks/>
          </p:cNvGrpSpPr>
          <p:nvPr/>
        </p:nvGrpSpPr>
        <p:grpSpPr bwMode="auto">
          <a:xfrm>
            <a:off x="3124200" y="1763713"/>
            <a:ext cx="492125" cy="381000"/>
            <a:chOff x="2124" y="1296"/>
            <a:chExt cx="310" cy="240"/>
          </a:xfrm>
        </p:grpSpPr>
        <p:sp>
          <p:nvSpPr>
            <p:cNvPr id="278533" name="Rectangle 5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34" name="Text Box 6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35" name="Group 7"/>
          <p:cNvGrpSpPr>
            <a:grpSpLocks/>
          </p:cNvGrpSpPr>
          <p:nvPr/>
        </p:nvGrpSpPr>
        <p:grpSpPr bwMode="auto">
          <a:xfrm>
            <a:off x="3733800" y="1763713"/>
            <a:ext cx="492125" cy="381000"/>
            <a:chOff x="2124" y="1296"/>
            <a:chExt cx="310" cy="240"/>
          </a:xfrm>
        </p:grpSpPr>
        <p:sp>
          <p:nvSpPr>
            <p:cNvPr id="278536" name="Rectangle 8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37" name="Text Box 9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38" name="Group 10"/>
          <p:cNvGrpSpPr>
            <a:grpSpLocks/>
          </p:cNvGrpSpPr>
          <p:nvPr/>
        </p:nvGrpSpPr>
        <p:grpSpPr bwMode="auto">
          <a:xfrm>
            <a:off x="4343400" y="1763713"/>
            <a:ext cx="492125" cy="381000"/>
            <a:chOff x="2124" y="1296"/>
            <a:chExt cx="310" cy="240"/>
          </a:xfrm>
        </p:grpSpPr>
        <p:sp>
          <p:nvSpPr>
            <p:cNvPr id="278539" name="Rectangle 11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40" name="Text Box 12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41" name="Group 13"/>
          <p:cNvGrpSpPr>
            <a:grpSpLocks/>
          </p:cNvGrpSpPr>
          <p:nvPr/>
        </p:nvGrpSpPr>
        <p:grpSpPr bwMode="auto">
          <a:xfrm>
            <a:off x="4953000" y="1763713"/>
            <a:ext cx="492125" cy="381000"/>
            <a:chOff x="2124" y="1296"/>
            <a:chExt cx="310" cy="240"/>
          </a:xfrm>
        </p:grpSpPr>
        <p:sp>
          <p:nvSpPr>
            <p:cNvPr id="278542" name="Rectangle 14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43" name="Text Box 15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44" name="Group 16"/>
          <p:cNvGrpSpPr>
            <a:grpSpLocks/>
          </p:cNvGrpSpPr>
          <p:nvPr/>
        </p:nvGrpSpPr>
        <p:grpSpPr bwMode="auto">
          <a:xfrm>
            <a:off x="5562600" y="1763713"/>
            <a:ext cx="492125" cy="381000"/>
            <a:chOff x="2124" y="1296"/>
            <a:chExt cx="310" cy="240"/>
          </a:xfrm>
        </p:grpSpPr>
        <p:sp>
          <p:nvSpPr>
            <p:cNvPr id="278545" name="Rectangle 17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46" name="Text Box 18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47" name="Group 19"/>
          <p:cNvGrpSpPr>
            <a:grpSpLocks/>
          </p:cNvGrpSpPr>
          <p:nvPr/>
        </p:nvGrpSpPr>
        <p:grpSpPr bwMode="auto">
          <a:xfrm>
            <a:off x="6172200" y="1763713"/>
            <a:ext cx="492125" cy="381000"/>
            <a:chOff x="2124" y="1296"/>
            <a:chExt cx="310" cy="240"/>
          </a:xfrm>
        </p:grpSpPr>
        <p:sp>
          <p:nvSpPr>
            <p:cNvPr id="278548" name="Rectangle 20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49" name="Text Box 21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50" name="Group 22"/>
          <p:cNvGrpSpPr>
            <a:grpSpLocks/>
          </p:cNvGrpSpPr>
          <p:nvPr/>
        </p:nvGrpSpPr>
        <p:grpSpPr bwMode="auto">
          <a:xfrm>
            <a:off x="6781800" y="1763713"/>
            <a:ext cx="492125" cy="381000"/>
            <a:chOff x="2124" y="1296"/>
            <a:chExt cx="310" cy="240"/>
          </a:xfrm>
        </p:grpSpPr>
        <p:sp>
          <p:nvSpPr>
            <p:cNvPr id="278551" name="Rectangle 23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52" name="Text Box 24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53" name="Group 25"/>
          <p:cNvGrpSpPr>
            <a:grpSpLocks/>
          </p:cNvGrpSpPr>
          <p:nvPr/>
        </p:nvGrpSpPr>
        <p:grpSpPr bwMode="auto">
          <a:xfrm>
            <a:off x="7391400" y="1763713"/>
            <a:ext cx="492125" cy="381000"/>
            <a:chOff x="2124" y="1296"/>
            <a:chExt cx="310" cy="240"/>
          </a:xfrm>
        </p:grpSpPr>
        <p:sp>
          <p:nvSpPr>
            <p:cNvPr id="278554" name="Rectangle 26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55" name="Text Box 27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sp>
        <p:nvSpPr>
          <p:cNvPr id="278556" name="Line 28"/>
          <p:cNvSpPr>
            <a:spLocks noChangeShapeType="1"/>
          </p:cNvSpPr>
          <p:nvPr/>
        </p:nvSpPr>
        <p:spPr bwMode="auto">
          <a:xfrm>
            <a:off x="2514600" y="1611313"/>
            <a:ext cx="5562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57" name="Line 29"/>
          <p:cNvSpPr>
            <a:spLocks noChangeShapeType="1"/>
          </p:cNvSpPr>
          <p:nvPr/>
        </p:nvSpPr>
        <p:spPr bwMode="auto">
          <a:xfrm>
            <a:off x="33528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58" name="Line 30"/>
          <p:cNvSpPr>
            <a:spLocks noChangeShapeType="1"/>
          </p:cNvSpPr>
          <p:nvPr/>
        </p:nvSpPr>
        <p:spPr bwMode="auto">
          <a:xfrm>
            <a:off x="39624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59" name="Line 31"/>
          <p:cNvSpPr>
            <a:spLocks noChangeShapeType="1"/>
          </p:cNvSpPr>
          <p:nvPr/>
        </p:nvSpPr>
        <p:spPr bwMode="auto">
          <a:xfrm>
            <a:off x="45720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60" name="Line 32"/>
          <p:cNvSpPr>
            <a:spLocks noChangeShapeType="1"/>
          </p:cNvSpPr>
          <p:nvPr/>
        </p:nvSpPr>
        <p:spPr bwMode="auto">
          <a:xfrm>
            <a:off x="51816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61" name="Line 33"/>
          <p:cNvSpPr>
            <a:spLocks noChangeShapeType="1"/>
          </p:cNvSpPr>
          <p:nvPr/>
        </p:nvSpPr>
        <p:spPr bwMode="auto">
          <a:xfrm>
            <a:off x="57912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62" name="Line 34"/>
          <p:cNvSpPr>
            <a:spLocks noChangeShapeType="1"/>
          </p:cNvSpPr>
          <p:nvPr/>
        </p:nvSpPr>
        <p:spPr bwMode="auto">
          <a:xfrm>
            <a:off x="64008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63" name="Line 35"/>
          <p:cNvSpPr>
            <a:spLocks noChangeShapeType="1"/>
          </p:cNvSpPr>
          <p:nvPr/>
        </p:nvSpPr>
        <p:spPr bwMode="auto">
          <a:xfrm>
            <a:off x="70104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64" name="Line 36"/>
          <p:cNvSpPr>
            <a:spLocks noChangeShapeType="1"/>
          </p:cNvSpPr>
          <p:nvPr/>
        </p:nvSpPr>
        <p:spPr bwMode="auto">
          <a:xfrm>
            <a:off x="76200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8565" name="Group 37"/>
          <p:cNvGrpSpPr>
            <a:grpSpLocks/>
          </p:cNvGrpSpPr>
          <p:nvPr/>
        </p:nvGrpSpPr>
        <p:grpSpPr bwMode="auto">
          <a:xfrm>
            <a:off x="3124200" y="2449513"/>
            <a:ext cx="492125" cy="381000"/>
            <a:chOff x="2124" y="1296"/>
            <a:chExt cx="310" cy="240"/>
          </a:xfrm>
        </p:grpSpPr>
        <p:sp>
          <p:nvSpPr>
            <p:cNvPr id="278566" name="Rectangle 38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67" name="Text Box 39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68" name="Group 40"/>
          <p:cNvGrpSpPr>
            <a:grpSpLocks/>
          </p:cNvGrpSpPr>
          <p:nvPr/>
        </p:nvGrpSpPr>
        <p:grpSpPr bwMode="auto">
          <a:xfrm>
            <a:off x="3733800" y="2449513"/>
            <a:ext cx="492125" cy="381000"/>
            <a:chOff x="2124" y="1296"/>
            <a:chExt cx="310" cy="240"/>
          </a:xfrm>
        </p:grpSpPr>
        <p:sp>
          <p:nvSpPr>
            <p:cNvPr id="278569" name="Rectangle 41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70" name="Text Box 42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71" name="Group 43"/>
          <p:cNvGrpSpPr>
            <a:grpSpLocks/>
          </p:cNvGrpSpPr>
          <p:nvPr/>
        </p:nvGrpSpPr>
        <p:grpSpPr bwMode="auto">
          <a:xfrm>
            <a:off x="4343400" y="2449513"/>
            <a:ext cx="492125" cy="381000"/>
            <a:chOff x="2124" y="1296"/>
            <a:chExt cx="310" cy="240"/>
          </a:xfrm>
        </p:grpSpPr>
        <p:sp>
          <p:nvSpPr>
            <p:cNvPr id="278572" name="Rectangle 44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73" name="Text Box 45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74" name="Group 46"/>
          <p:cNvGrpSpPr>
            <a:grpSpLocks/>
          </p:cNvGrpSpPr>
          <p:nvPr/>
        </p:nvGrpSpPr>
        <p:grpSpPr bwMode="auto">
          <a:xfrm>
            <a:off x="4953000" y="2449513"/>
            <a:ext cx="492125" cy="381000"/>
            <a:chOff x="2124" y="1296"/>
            <a:chExt cx="310" cy="240"/>
          </a:xfrm>
        </p:grpSpPr>
        <p:sp>
          <p:nvSpPr>
            <p:cNvPr id="278575" name="Rectangle 47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76" name="Text Box 48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77" name="Group 49"/>
          <p:cNvGrpSpPr>
            <a:grpSpLocks/>
          </p:cNvGrpSpPr>
          <p:nvPr/>
        </p:nvGrpSpPr>
        <p:grpSpPr bwMode="auto">
          <a:xfrm>
            <a:off x="5562600" y="2449513"/>
            <a:ext cx="492125" cy="381000"/>
            <a:chOff x="2124" y="1296"/>
            <a:chExt cx="310" cy="240"/>
          </a:xfrm>
        </p:grpSpPr>
        <p:sp>
          <p:nvSpPr>
            <p:cNvPr id="278578" name="Rectangle 50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79" name="Text Box 51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80" name="Group 52"/>
          <p:cNvGrpSpPr>
            <a:grpSpLocks/>
          </p:cNvGrpSpPr>
          <p:nvPr/>
        </p:nvGrpSpPr>
        <p:grpSpPr bwMode="auto">
          <a:xfrm>
            <a:off x="6172200" y="2449513"/>
            <a:ext cx="492125" cy="381000"/>
            <a:chOff x="2124" y="1296"/>
            <a:chExt cx="310" cy="240"/>
          </a:xfrm>
        </p:grpSpPr>
        <p:sp>
          <p:nvSpPr>
            <p:cNvPr id="278581" name="Rectangle 53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82" name="Text Box 54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83" name="Group 55"/>
          <p:cNvGrpSpPr>
            <a:grpSpLocks/>
          </p:cNvGrpSpPr>
          <p:nvPr/>
        </p:nvGrpSpPr>
        <p:grpSpPr bwMode="auto">
          <a:xfrm>
            <a:off x="6781800" y="2449513"/>
            <a:ext cx="492125" cy="381000"/>
            <a:chOff x="2124" y="1296"/>
            <a:chExt cx="310" cy="240"/>
          </a:xfrm>
        </p:grpSpPr>
        <p:sp>
          <p:nvSpPr>
            <p:cNvPr id="278584" name="Rectangle 56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85" name="Text Box 57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586" name="Group 58"/>
          <p:cNvGrpSpPr>
            <a:grpSpLocks/>
          </p:cNvGrpSpPr>
          <p:nvPr/>
        </p:nvGrpSpPr>
        <p:grpSpPr bwMode="auto">
          <a:xfrm>
            <a:off x="7391400" y="2449513"/>
            <a:ext cx="492125" cy="381000"/>
            <a:chOff x="2124" y="1296"/>
            <a:chExt cx="310" cy="240"/>
          </a:xfrm>
        </p:grpSpPr>
        <p:sp>
          <p:nvSpPr>
            <p:cNvPr id="278587" name="Rectangle 59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588" name="Text Box 60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sp>
        <p:nvSpPr>
          <p:cNvPr id="278589" name="Line 61"/>
          <p:cNvSpPr>
            <a:spLocks noChangeShapeType="1"/>
          </p:cNvSpPr>
          <p:nvPr/>
        </p:nvSpPr>
        <p:spPr bwMode="auto">
          <a:xfrm>
            <a:off x="2514600" y="2297113"/>
            <a:ext cx="5562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90" name="Line 62"/>
          <p:cNvSpPr>
            <a:spLocks noChangeShapeType="1"/>
          </p:cNvSpPr>
          <p:nvPr/>
        </p:nvSpPr>
        <p:spPr bwMode="auto">
          <a:xfrm>
            <a:off x="33528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91" name="Line 63"/>
          <p:cNvSpPr>
            <a:spLocks noChangeShapeType="1"/>
          </p:cNvSpPr>
          <p:nvPr/>
        </p:nvSpPr>
        <p:spPr bwMode="auto">
          <a:xfrm>
            <a:off x="39624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92" name="Line 64"/>
          <p:cNvSpPr>
            <a:spLocks noChangeShapeType="1"/>
          </p:cNvSpPr>
          <p:nvPr/>
        </p:nvSpPr>
        <p:spPr bwMode="auto">
          <a:xfrm>
            <a:off x="45720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93" name="Line 65"/>
          <p:cNvSpPr>
            <a:spLocks noChangeShapeType="1"/>
          </p:cNvSpPr>
          <p:nvPr/>
        </p:nvSpPr>
        <p:spPr bwMode="auto">
          <a:xfrm>
            <a:off x="51816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94" name="Line 66"/>
          <p:cNvSpPr>
            <a:spLocks noChangeShapeType="1"/>
          </p:cNvSpPr>
          <p:nvPr/>
        </p:nvSpPr>
        <p:spPr bwMode="auto">
          <a:xfrm>
            <a:off x="57912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95" name="Line 67"/>
          <p:cNvSpPr>
            <a:spLocks noChangeShapeType="1"/>
          </p:cNvSpPr>
          <p:nvPr/>
        </p:nvSpPr>
        <p:spPr bwMode="auto">
          <a:xfrm>
            <a:off x="64008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96" name="Line 68"/>
          <p:cNvSpPr>
            <a:spLocks noChangeShapeType="1"/>
          </p:cNvSpPr>
          <p:nvPr/>
        </p:nvSpPr>
        <p:spPr bwMode="auto">
          <a:xfrm>
            <a:off x="70104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597" name="Line 69"/>
          <p:cNvSpPr>
            <a:spLocks noChangeShapeType="1"/>
          </p:cNvSpPr>
          <p:nvPr/>
        </p:nvSpPr>
        <p:spPr bwMode="auto">
          <a:xfrm>
            <a:off x="76200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8598" name="Group 70"/>
          <p:cNvGrpSpPr>
            <a:grpSpLocks/>
          </p:cNvGrpSpPr>
          <p:nvPr/>
        </p:nvGrpSpPr>
        <p:grpSpPr bwMode="auto">
          <a:xfrm>
            <a:off x="3124200" y="3135313"/>
            <a:ext cx="492125" cy="381000"/>
            <a:chOff x="2124" y="1296"/>
            <a:chExt cx="310" cy="240"/>
          </a:xfrm>
        </p:grpSpPr>
        <p:sp>
          <p:nvSpPr>
            <p:cNvPr id="278599" name="Rectangle 71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00" name="Text Box 72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01" name="Group 73"/>
          <p:cNvGrpSpPr>
            <a:grpSpLocks/>
          </p:cNvGrpSpPr>
          <p:nvPr/>
        </p:nvGrpSpPr>
        <p:grpSpPr bwMode="auto">
          <a:xfrm>
            <a:off x="3733800" y="3135313"/>
            <a:ext cx="492125" cy="381000"/>
            <a:chOff x="2124" y="1296"/>
            <a:chExt cx="310" cy="240"/>
          </a:xfrm>
        </p:grpSpPr>
        <p:sp>
          <p:nvSpPr>
            <p:cNvPr id="278602" name="Rectangle 74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03" name="Text Box 75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04" name="Group 76"/>
          <p:cNvGrpSpPr>
            <a:grpSpLocks/>
          </p:cNvGrpSpPr>
          <p:nvPr/>
        </p:nvGrpSpPr>
        <p:grpSpPr bwMode="auto">
          <a:xfrm>
            <a:off x="4343400" y="3135313"/>
            <a:ext cx="492125" cy="381000"/>
            <a:chOff x="2124" y="1296"/>
            <a:chExt cx="310" cy="240"/>
          </a:xfrm>
        </p:grpSpPr>
        <p:sp>
          <p:nvSpPr>
            <p:cNvPr id="278605" name="Rectangle 77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06" name="Text Box 78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07" name="Group 79"/>
          <p:cNvGrpSpPr>
            <a:grpSpLocks/>
          </p:cNvGrpSpPr>
          <p:nvPr/>
        </p:nvGrpSpPr>
        <p:grpSpPr bwMode="auto">
          <a:xfrm>
            <a:off x="4953000" y="3135313"/>
            <a:ext cx="492125" cy="381000"/>
            <a:chOff x="2124" y="1296"/>
            <a:chExt cx="310" cy="240"/>
          </a:xfrm>
        </p:grpSpPr>
        <p:sp>
          <p:nvSpPr>
            <p:cNvPr id="278608" name="Rectangle 80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09" name="Text Box 81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10" name="Group 82"/>
          <p:cNvGrpSpPr>
            <a:grpSpLocks/>
          </p:cNvGrpSpPr>
          <p:nvPr/>
        </p:nvGrpSpPr>
        <p:grpSpPr bwMode="auto">
          <a:xfrm>
            <a:off x="5562600" y="3135313"/>
            <a:ext cx="492125" cy="381000"/>
            <a:chOff x="2124" y="1296"/>
            <a:chExt cx="310" cy="240"/>
          </a:xfrm>
        </p:grpSpPr>
        <p:sp>
          <p:nvSpPr>
            <p:cNvPr id="278611" name="Rectangle 83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12" name="Text Box 84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13" name="Group 85"/>
          <p:cNvGrpSpPr>
            <a:grpSpLocks/>
          </p:cNvGrpSpPr>
          <p:nvPr/>
        </p:nvGrpSpPr>
        <p:grpSpPr bwMode="auto">
          <a:xfrm>
            <a:off x="6172200" y="3135313"/>
            <a:ext cx="492125" cy="381000"/>
            <a:chOff x="2124" y="1296"/>
            <a:chExt cx="310" cy="240"/>
          </a:xfrm>
        </p:grpSpPr>
        <p:sp>
          <p:nvSpPr>
            <p:cNvPr id="278614" name="Rectangle 86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15" name="Text Box 87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16" name="Group 88"/>
          <p:cNvGrpSpPr>
            <a:grpSpLocks/>
          </p:cNvGrpSpPr>
          <p:nvPr/>
        </p:nvGrpSpPr>
        <p:grpSpPr bwMode="auto">
          <a:xfrm>
            <a:off x="6781800" y="3135313"/>
            <a:ext cx="492125" cy="381000"/>
            <a:chOff x="2124" y="1296"/>
            <a:chExt cx="310" cy="240"/>
          </a:xfrm>
        </p:grpSpPr>
        <p:sp>
          <p:nvSpPr>
            <p:cNvPr id="278617" name="Rectangle 89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18" name="Text Box 90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19" name="Group 91"/>
          <p:cNvGrpSpPr>
            <a:grpSpLocks/>
          </p:cNvGrpSpPr>
          <p:nvPr/>
        </p:nvGrpSpPr>
        <p:grpSpPr bwMode="auto">
          <a:xfrm>
            <a:off x="7391400" y="3135313"/>
            <a:ext cx="492125" cy="381000"/>
            <a:chOff x="2124" y="1296"/>
            <a:chExt cx="310" cy="240"/>
          </a:xfrm>
        </p:grpSpPr>
        <p:sp>
          <p:nvSpPr>
            <p:cNvPr id="278620" name="Rectangle 92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21" name="Text Box 93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sp>
        <p:nvSpPr>
          <p:cNvPr id="278622" name="Line 94"/>
          <p:cNvSpPr>
            <a:spLocks noChangeShapeType="1"/>
          </p:cNvSpPr>
          <p:nvPr/>
        </p:nvSpPr>
        <p:spPr bwMode="auto">
          <a:xfrm>
            <a:off x="2514600" y="2982913"/>
            <a:ext cx="5562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23" name="Line 95"/>
          <p:cNvSpPr>
            <a:spLocks noChangeShapeType="1"/>
          </p:cNvSpPr>
          <p:nvPr/>
        </p:nvSpPr>
        <p:spPr bwMode="auto">
          <a:xfrm>
            <a:off x="33528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24" name="Line 96"/>
          <p:cNvSpPr>
            <a:spLocks noChangeShapeType="1"/>
          </p:cNvSpPr>
          <p:nvPr/>
        </p:nvSpPr>
        <p:spPr bwMode="auto">
          <a:xfrm>
            <a:off x="39624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25" name="Line 97"/>
          <p:cNvSpPr>
            <a:spLocks noChangeShapeType="1"/>
          </p:cNvSpPr>
          <p:nvPr/>
        </p:nvSpPr>
        <p:spPr bwMode="auto">
          <a:xfrm>
            <a:off x="45720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26" name="Line 98"/>
          <p:cNvSpPr>
            <a:spLocks noChangeShapeType="1"/>
          </p:cNvSpPr>
          <p:nvPr/>
        </p:nvSpPr>
        <p:spPr bwMode="auto">
          <a:xfrm>
            <a:off x="51816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27" name="Line 99"/>
          <p:cNvSpPr>
            <a:spLocks noChangeShapeType="1"/>
          </p:cNvSpPr>
          <p:nvPr/>
        </p:nvSpPr>
        <p:spPr bwMode="auto">
          <a:xfrm>
            <a:off x="57912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28" name="Line 100"/>
          <p:cNvSpPr>
            <a:spLocks noChangeShapeType="1"/>
          </p:cNvSpPr>
          <p:nvPr/>
        </p:nvSpPr>
        <p:spPr bwMode="auto">
          <a:xfrm>
            <a:off x="64008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29" name="Line 101"/>
          <p:cNvSpPr>
            <a:spLocks noChangeShapeType="1"/>
          </p:cNvSpPr>
          <p:nvPr/>
        </p:nvSpPr>
        <p:spPr bwMode="auto">
          <a:xfrm>
            <a:off x="70104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30" name="Line 102"/>
          <p:cNvSpPr>
            <a:spLocks noChangeShapeType="1"/>
          </p:cNvSpPr>
          <p:nvPr/>
        </p:nvSpPr>
        <p:spPr bwMode="auto">
          <a:xfrm>
            <a:off x="76200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8631" name="Group 103"/>
          <p:cNvGrpSpPr>
            <a:grpSpLocks/>
          </p:cNvGrpSpPr>
          <p:nvPr/>
        </p:nvGrpSpPr>
        <p:grpSpPr bwMode="auto">
          <a:xfrm>
            <a:off x="3124200" y="3821113"/>
            <a:ext cx="492125" cy="381000"/>
            <a:chOff x="2124" y="1296"/>
            <a:chExt cx="310" cy="240"/>
          </a:xfrm>
        </p:grpSpPr>
        <p:sp>
          <p:nvSpPr>
            <p:cNvPr id="278632" name="Rectangle 104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33" name="Text Box 105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34" name="Group 106"/>
          <p:cNvGrpSpPr>
            <a:grpSpLocks/>
          </p:cNvGrpSpPr>
          <p:nvPr/>
        </p:nvGrpSpPr>
        <p:grpSpPr bwMode="auto">
          <a:xfrm>
            <a:off x="3733800" y="3821113"/>
            <a:ext cx="492125" cy="381000"/>
            <a:chOff x="2124" y="1296"/>
            <a:chExt cx="310" cy="240"/>
          </a:xfrm>
        </p:grpSpPr>
        <p:sp>
          <p:nvSpPr>
            <p:cNvPr id="278635" name="Rectangle 107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36" name="Text Box 108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37" name="Group 109"/>
          <p:cNvGrpSpPr>
            <a:grpSpLocks/>
          </p:cNvGrpSpPr>
          <p:nvPr/>
        </p:nvGrpSpPr>
        <p:grpSpPr bwMode="auto">
          <a:xfrm>
            <a:off x="4343400" y="3821113"/>
            <a:ext cx="492125" cy="381000"/>
            <a:chOff x="2124" y="1296"/>
            <a:chExt cx="310" cy="240"/>
          </a:xfrm>
        </p:grpSpPr>
        <p:sp>
          <p:nvSpPr>
            <p:cNvPr id="278638" name="Rectangle 110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39" name="Text Box 111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40" name="Group 112"/>
          <p:cNvGrpSpPr>
            <a:grpSpLocks/>
          </p:cNvGrpSpPr>
          <p:nvPr/>
        </p:nvGrpSpPr>
        <p:grpSpPr bwMode="auto">
          <a:xfrm>
            <a:off x="4953000" y="3821113"/>
            <a:ext cx="492125" cy="381000"/>
            <a:chOff x="2124" y="1296"/>
            <a:chExt cx="310" cy="240"/>
          </a:xfrm>
        </p:grpSpPr>
        <p:sp>
          <p:nvSpPr>
            <p:cNvPr id="278641" name="Rectangle 113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42" name="Text Box 114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43" name="Group 115"/>
          <p:cNvGrpSpPr>
            <a:grpSpLocks/>
          </p:cNvGrpSpPr>
          <p:nvPr/>
        </p:nvGrpSpPr>
        <p:grpSpPr bwMode="auto">
          <a:xfrm>
            <a:off x="5562600" y="3821113"/>
            <a:ext cx="492125" cy="381000"/>
            <a:chOff x="2124" y="1296"/>
            <a:chExt cx="310" cy="240"/>
          </a:xfrm>
        </p:grpSpPr>
        <p:sp>
          <p:nvSpPr>
            <p:cNvPr id="278644" name="Rectangle 116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45" name="Text Box 117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46" name="Group 118"/>
          <p:cNvGrpSpPr>
            <a:grpSpLocks/>
          </p:cNvGrpSpPr>
          <p:nvPr/>
        </p:nvGrpSpPr>
        <p:grpSpPr bwMode="auto">
          <a:xfrm>
            <a:off x="6172200" y="3821113"/>
            <a:ext cx="492125" cy="381000"/>
            <a:chOff x="2124" y="1296"/>
            <a:chExt cx="310" cy="240"/>
          </a:xfrm>
        </p:grpSpPr>
        <p:sp>
          <p:nvSpPr>
            <p:cNvPr id="278647" name="Rectangle 119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48" name="Text Box 120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49" name="Group 121"/>
          <p:cNvGrpSpPr>
            <a:grpSpLocks/>
          </p:cNvGrpSpPr>
          <p:nvPr/>
        </p:nvGrpSpPr>
        <p:grpSpPr bwMode="auto">
          <a:xfrm>
            <a:off x="6781800" y="3821113"/>
            <a:ext cx="492125" cy="381000"/>
            <a:chOff x="2124" y="1296"/>
            <a:chExt cx="310" cy="240"/>
          </a:xfrm>
        </p:grpSpPr>
        <p:sp>
          <p:nvSpPr>
            <p:cNvPr id="278650" name="Rectangle 122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51" name="Text Box 123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78652" name="Group 124"/>
          <p:cNvGrpSpPr>
            <a:grpSpLocks/>
          </p:cNvGrpSpPr>
          <p:nvPr/>
        </p:nvGrpSpPr>
        <p:grpSpPr bwMode="auto">
          <a:xfrm>
            <a:off x="7391400" y="3821113"/>
            <a:ext cx="492125" cy="381000"/>
            <a:chOff x="2124" y="1296"/>
            <a:chExt cx="310" cy="240"/>
          </a:xfrm>
        </p:grpSpPr>
        <p:sp>
          <p:nvSpPr>
            <p:cNvPr id="278653" name="Rectangle 125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654" name="Text Box 126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sp>
        <p:nvSpPr>
          <p:cNvPr id="278655" name="Line 127"/>
          <p:cNvSpPr>
            <a:spLocks noChangeShapeType="1"/>
          </p:cNvSpPr>
          <p:nvPr/>
        </p:nvSpPr>
        <p:spPr bwMode="auto">
          <a:xfrm>
            <a:off x="2514600" y="3668713"/>
            <a:ext cx="5562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56" name="Line 128"/>
          <p:cNvSpPr>
            <a:spLocks noChangeShapeType="1"/>
          </p:cNvSpPr>
          <p:nvPr/>
        </p:nvSpPr>
        <p:spPr bwMode="auto">
          <a:xfrm>
            <a:off x="33528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57" name="Line 129"/>
          <p:cNvSpPr>
            <a:spLocks noChangeShapeType="1"/>
          </p:cNvSpPr>
          <p:nvPr/>
        </p:nvSpPr>
        <p:spPr bwMode="auto">
          <a:xfrm>
            <a:off x="39624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58" name="Line 130"/>
          <p:cNvSpPr>
            <a:spLocks noChangeShapeType="1"/>
          </p:cNvSpPr>
          <p:nvPr/>
        </p:nvSpPr>
        <p:spPr bwMode="auto">
          <a:xfrm>
            <a:off x="45720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59" name="Line 131"/>
          <p:cNvSpPr>
            <a:spLocks noChangeShapeType="1"/>
          </p:cNvSpPr>
          <p:nvPr/>
        </p:nvSpPr>
        <p:spPr bwMode="auto">
          <a:xfrm>
            <a:off x="51816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60" name="Line 132"/>
          <p:cNvSpPr>
            <a:spLocks noChangeShapeType="1"/>
          </p:cNvSpPr>
          <p:nvPr/>
        </p:nvSpPr>
        <p:spPr bwMode="auto">
          <a:xfrm>
            <a:off x="57912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61" name="Line 133"/>
          <p:cNvSpPr>
            <a:spLocks noChangeShapeType="1"/>
          </p:cNvSpPr>
          <p:nvPr/>
        </p:nvSpPr>
        <p:spPr bwMode="auto">
          <a:xfrm>
            <a:off x="64008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62" name="Line 134"/>
          <p:cNvSpPr>
            <a:spLocks noChangeShapeType="1"/>
          </p:cNvSpPr>
          <p:nvPr/>
        </p:nvSpPr>
        <p:spPr bwMode="auto">
          <a:xfrm>
            <a:off x="70104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63" name="Line 135"/>
          <p:cNvSpPr>
            <a:spLocks noChangeShapeType="1"/>
          </p:cNvSpPr>
          <p:nvPr/>
        </p:nvSpPr>
        <p:spPr bwMode="auto">
          <a:xfrm>
            <a:off x="76200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64" name="Text Box 136"/>
          <p:cNvSpPr txBox="1">
            <a:spLocks noChangeArrowheads="1"/>
          </p:cNvSpPr>
          <p:nvPr/>
        </p:nvSpPr>
        <p:spPr bwMode="auto">
          <a:xfrm>
            <a:off x="2209800" y="141605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0</a:t>
            </a:r>
          </a:p>
        </p:txBody>
      </p:sp>
      <p:sp>
        <p:nvSpPr>
          <p:cNvPr id="278665" name="Text Box 137"/>
          <p:cNvSpPr txBox="1">
            <a:spLocks noChangeArrowheads="1"/>
          </p:cNvSpPr>
          <p:nvPr/>
        </p:nvSpPr>
        <p:spPr bwMode="auto">
          <a:xfrm>
            <a:off x="2209800" y="21447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1</a:t>
            </a:r>
          </a:p>
        </p:txBody>
      </p:sp>
      <p:sp>
        <p:nvSpPr>
          <p:cNvPr id="278666" name="Text Box 138"/>
          <p:cNvSpPr txBox="1">
            <a:spLocks noChangeArrowheads="1"/>
          </p:cNvSpPr>
          <p:nvPr/>
        </p:nvSpPr>
        <p:spPr bwMode="auto">
          <a:xfrm>
            <a:off x="2209800" y="284480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2</a:t>
            </a:r>
          </a:p>
        </p:txBody>
      </p:sp>
      <p:sp>
        <p:nvSpPr>
          <p:cNvPr id="278667" name="Text Box 139"/>
          <p:cNvSpPr txBox="1">
            <a:spLocks noChangeArrowheads="1"/>
          </p:cNvSpPr>
          <p:nvPr/>
        </p:nvSpPr>
        <p:spPr bwMode="auto">
          <a:xfrm>
            <a:off x="2209800" y="353060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3</a:t>
            </a:r>
          </a:p>
        </p:txBody>
      </p:sp>
      <p:sp>
        <p:nvSpPr>
          <p:cNvPr id="278668" name="Line 140"/>
          <p:cNvSpPr>
            <a:spLocks noChangeShapeType="1"/>
          </p:cNvSpPr>
          <p:nvPr/>
        </p:nvSpPr>
        <p:spPr bwMode="auto">
          <a:xfrm flipH="1">
            <a:off x="3019425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69" name="Line 141"/>
          <p:cNvSpPr>
            <a:spLocks noChangeShapeType="1"/>
          </p:cNvSpPr>
          <p:nvPr/>
        </p:nvSpPr>
        <p:spPr bwMode="auto">
          <a:xfrm flipH="1">
            <a:off x="3019425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70" name="Line 142"/>
          <p:cNvSpPr>
            <a:spLocks noChangeShapeType="1"/>
          </p:cNvSpPr>
          <p:nvPr/>
        </p:nvSpPr>
        <p:spPr bwMode="auto">
          <a:xfrm flipH="1">
            <a:off x="3019425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71" name="Line 143"/>
          <p:cNvSpPr>
            <a:spLocks noChangeShapeType="1"/>
          </p:cNvSpPr>
          <p:nvPr/>
        </p:nvSpPr>
        <p:spPr bwMode="auto">
          <a:xfrm flipH="1">
            <a:off x="3019425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72" name="Line 144"/>
          <p:cNvSpPr>
            <a:spLocks noChangeShapeType="1"/>
          </p:cNvSpPr>
          <p:nvPr/>
        </p:nvSpPr>
        <p:spPr bwMode="auto">
          <a:xfrm flipH="1">
            <a:off x="3629025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73" name="Line 145"/>
          <p:cNvSpPr>
            <a:spLocks noChangeShapeType="1"/>
          </p:cNvSpPr>
          <p:nvPr/>
        </p:nvSpPr>
        <p:spPr bwMode="auto">
          <a:xfrm flipH="1">
            <a:off x="3629025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74" name="Line 146"/>
          <p:cNvSpPr>
            <a:spLocks noChangeShapeType="1"/>
          </p:cNvSpPr>
          <p:nvPr/>
        </p:nvSpPr>
        <p:spPr bwMode="auto">
          <a:xfrm flipH="1">
            <a:off x="3629025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75" name="Line 147"/>
          <p:cNvSpPr>
            <a:spLocks noChangeShapeType="1"/>
          </p:cNvSpPr>
          <p:nvPr/>
        </p:nvSpPr>
        <p:spPr bwMode="auto">
          <a:xfrm flipH="1">
            <a:off x="3629025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76" name="Line 148"/>
          <p:cNvSpPr>
            <a:spLocks noChangeShapeType="1"/>
          </p:cNvSpPr>
          <p:nvPr/>
        </p:nvSpPr>
        <p:spPr bwMode="auto">
          <a:xfrm flipH="1">
            <a:off x="4248150" y="40401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77" name="Line 149"/>
          <p:cNvSpPr>
            <a:spLocks noChangeShapeType="1"/>
          </p:cNvSpPr>
          <p:nvPr/>
        </p:nvSpPr>
        <p:spPr bwMode="auto">
          <a:xfrm flipH="1">
            <a:off x="4248150" y="33543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78" name="Line 150"/>
          <p:cNvSpPr>
            <a:spLocks noChangeShapeType="1"/>
          </p:cNvSpPr>
          <p:nvPr/>
        </p:nvSpPr>
        <p:spPr bwMode="auto">
          <a:xfrm flipH="1">
            <a:off x="4248150" y="26685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79" name="Line 151"/>
          <p:cNvSpPr>
            <a:spLocks noChangeShapeType="1"/>
          </p:cNvSpPr>
          <p:nvPr/>
        </p:nvSpPr>
        <p:spPr bwMode="auto">
          <a:xfrm flipH="1">
            <a:off x="4248150" y="19827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80" name="Line 152"/>
          <p:cNvSpPr>
            <a:spLocks noChangeShapeType="1"/>
          </p:cNvSpPr>
          <p:nvPr/>
        </p:nvSpPr>
        <p:spPr bwMode="auto">
          <a:xfrm flipH="1">
            <a:off x="4857750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81" name="Line 153"/>
          <p:cNvSpPr>
            <a:spLocks noChangeShapeType="1"/>
          </p:cNvSpPr>
          <p:nvPr/>
        </p:nvSpPr>
        <p:spPr bwMode="auto">
          <a:xfrm flipH="1">
            <a:off x="4857750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82" name="Line 154"/>
          <p:cNvSpPr>
            <a:spLocks noChangeShapeType="1"/>
          </p:cNvSpPr>
          <p:nvPr/>
        </p:nvSpPr>
        <p:spPr bwMode="auto">
          <a:xfrm flipH="1">
            <a:off x="4857750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83" name="Line 155"/>
          <p:cNvSpPr>
            <a:spLocks noChangeShapeType="1"/>
          </p:cNvSpPr>
          <p:nvPr/>
        </p:nvSpPr>
        <p:spPr bwMode="auto">
          <a:xfrm flipH="1">
            <a:off x="4857750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84" name="Line 156"/>
          <p:cNvSpPr>
            <a:spLocks noChangeShapeType="1"/>
          </p:cNvSpPr>
          <p:nvPr/>
        </p:nvSpPr>
        <p:spPr bwMode="auto">
          <a:xfrm flipH="1">
            <a:off x="5467350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85" name="Line 157"/>
          <p:cNvSpPr>
            <a:spLocks noChangeShapeType="1"/>
          </p:cNvSpPr>
          <p:nvPr/>
        </p:nvSpPr>
        <p:spPr bwMode="auto">
          <a:xfrm flipH="1">
            <a:off x="5467350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86" name="Line 158"/>
          <p:cNvSpPr>
            <a:spLocks noChangeShapeType="1"/>
          </p:cNvSpPr>
          <p:nvPr/>
        </p:nvSpPr>
        <p:spPr bwMode="auto">
          <a:xfrm flipH="1">
            <a:off x="5467350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87" name="Line 159"/>
          <p:cNvSpPr>
            <a:spLocks noChangeShapeType="1"/>
          </p:cNvSpPr>
          <p:nvPr/>
        </p:nvSpPr>
        <p:spPr bwMode="auto">
          <a:xfrm flipH="1">
            <a:off x="5467350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88" name="Line 160"/>
          <p:cNvSpPr>
            <a:spLocks noChangeShapeType="1"/>
          </p:cNvSpPr>
          <p:nvPr/>
        </p:nvSpPr>
        <p:spPr bwMode="auto">
          <a:xfrm flipH="1">
            <a:off x="6076950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89" name="Line 161"/>
          <p:cNvSpPr>
            <a:spLocks noChangeShapeType="1"/>
          </p:cNvSpPr>
          <p:nvPr/>
        </p:nvSpPr>
        <p:spPr bwMode="auto">
          <a:xfrm flipH="1">
            <a:off x="6076950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90" name="Line 162"/>
          <p:cNvSpPr>
            <a:spLocks noChangeShapeType="1"/>
          </p:cNvSpPr>
          <p:nvPr/>
        </p:nvSpPr>
        <p:spPr bwMode="auto">
          <a:xfrm flipH="1">
            <a:off x="6076950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91" name="Line 163"/>
          <p:cNvSpPr>
            <a:spLocks noChangeShapeType="1"/>
          </p:cNvSpPr>
          <p:nvPr/>
        </p:nvSpPr>
        <p:spPr bwMode="auto">
          <a:xfrm flipH="1">
            <a:off x="6076950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92" name="Line 164"/>
          <p:cNvSpPr>
            <a:spLocks noChangeShapeType="1"/>
          </p:cNvSpPr>
          <p:nvPr/>
        </p:nvSpPr>
        <p:spPr bwMode="auto">
          <a:xfrm flipH="1">
            <a:off x="6686550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93" name="Line 165"/>
          <p:cNvSpPr>
            <a:spLocks noChangeShapeType="1"/>
          </p:cNvSpPr>
          <p:nvPr/>
        </p:nvSpPr>
        <p:spPr bwMode="auto">
          <a:xfrm flipH="1">
            <a:off x="6686550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94" name="Line 166"/>
          <p:cNvSpPr>
            <a:spLocks noChangeShapeType="1"/>
          </p:cNvSpPr>
          <p:nvPr/>
        </p:nvSpPr>
        <p:spPr bwMode="auto">
          <a:xfrm flipH="1">
            <a:off x="6686550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95" name="Line 167"/>
          <p:cNvSpPr>
            <a:spLocks noChangeShapeType="1"/>
          </p:cNvSpPr>
          <p:nvPr/>
        </p:nvSpPr>
        <p:spPr bwMode="auto">
          <a:xfrm flipH="1">
            <a:off x="6686550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96" name="Line 168"/>
          <p:cNvSpPr>
            <a:spLocks noChangeShapeType="1"/>
          </p:cNvSpPr>
          <p:nvPr/>
        </p:nvSpPr>
        <p:spPr bwMode="auto">
          <a:xfrm flipH="1">
            <a:off x="7286625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97" name="Line 169"/>
          <p:cNvSpPr>
            <a:spLocks noChangeShapeType="1"/>
          </p:cNvSpPr>
          <p:nvPr/>
        </p:nvSpPr>
        <p:spPr bwMode="auto">
          <a:xfrm flipH="1">
            <a:off x="7286625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98" name="Line 170"/>
          <p:cNvSpPr>
            <a:spLocks noChangeShapeType="1"/>
          </p:cNvSpPr>
          <p:nvPr/>
        </p:nvSpPr>
        <p:spPr bwMode="auto">
          <a:xfrm flipH="1">
            <a:off x="7286625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699" name="Line 171"/>
          <p:cNvSpPr>
            <a:spLocks noChangeShapeType="1"/>
          </p:cNvSpPr>
          <p:nvPr/>
        </p:nvSpPr>
        <p:spPr bwMode="auto">
          <a:xfrm flipH="1">
            <a:off x="7286625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00" name="Text Box 172"/>
          <p:cNvSpPr txBox="1">
            <a:spLocks noChangeArrowheads="1"/>
          </p:cNvSpPr>
          <p:nvPr/>
        </p:nvSpPr>
        <p:spPr bwMode="auto">
          <a:xfrm>
            <a:off x="4114800" y="1081088"/>
            <a:ext cx="1677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8x4  Memory</a:t>
            </a:r>
          </a:p>
        </p:txBody>
      </p:sp>
      <p:sp>
        <p:nvSpPr>
          <p:cNvPr id="278701" name="Text Box 173"/>
          <p:cNvSpPr txBox="1">
            <a:spLocks noChangeArrowheads="1"/>
          </p:cNvSpPr>
          <p:nvPr/>
        </p:nvSpPr>
        <p:spPr bwMode="auto">
          <a:xfrm>
            <a:off x="1143000" y="2208213"/>
            <a:ext cx="10191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2-to-4</a:t>
            </a:r>
          </a:p>
          <a:p>
            <a:r>
              <a:rPr lang="en-US" sz="1800" b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Row</a:t>
            </a:r>
          </a:p>
          <a:p>
            <a:r>
              <a:rPr lang="en-US" sz="1800" b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Decoder</a:t>
            </a:r>
          </a:p>
        </p:txBody>
      </p:sp>
      <p:sp>
        <p:nvSpPr>
          <p:cNvPr id="278702" name="Line 174"/>
          <p:cNvSpPr>
            <a:spLocks noChangeShapeType="1"/>
          </p:cNvSpPr>
          <p:nvPr/>
        </p:nvSpPr>
        <p:spPr bwMode="auto">
          <a:xfrm>
            <a:off x="609600" y="2373313"/>
            <a:ext cx="30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03" name="Line 175"/>
          <p:cNvSpPr>
            <a:spLocks noChangeShapeType="1"/>
          </p:cNvSpPr>
          <p:nvPr/>
        </p:nvSpPr>
        <p:spPr bwMode="auto">
          <a:xfrm>
            <a:off x="609600" y="3592513"/>
            <a:ext cx="30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06" name="Rectangle 178"/>
          <p:cNvSpPr>
            <a:spLocks noChangeArrowheads="1"/>
          </p:cNvSpPr>
          <p:nvPr/>
        </p:nvSpPr>
        <p:spPr bwMode="auto">
          <a:xfrm>
            <a:off x="2209800" y="5715000"/>
            <a:ext cx="38862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707" name="Line 179"/>
          <p:cNvSpPr>
            <a:spLocks noChangeShapeType="1"/>
          </p:cNvSpPr>
          <p:nvPr/>
        </p:nvSpPr>
        <p:spPr bwMode="auto">
          <a:xfrm flipV="1">
            <a:off x="2819400" y="5019675"/>
            <a:ext cx="0" cy="695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08" name="Line 180"/>
          <p:cNvSpPr>
            <a:spLocks noChangeShapeType="1"/>
          </p:cNvSpPr>
          <p:nvPr/>
        </p:nvSpPr>
        <p:spPr bwMode="auto">
          <a:xfrm>
            <a:off x="2819400" y="5095875"/>
            <a:ext cx="182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09" name="Line 181"/>
          <p:cNvSpPr>
            <a:spLocks noChangeShapeType="1"/>
          </p:cNvSpPr>
          <p:nvPr/>
        </p:nvSpPr>
        <p:spPr bwMode="auto">
          <a:xfrm flipV="1">
            <a:off x="4648200" y="48672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10" name="Line 182"/>
          <p:cNvSpPr>
            <a:spLocks noChangeShapeType="1"/>
          </p:cNvSpPr>
          <p:nvPr/>
        </p:nvSpPr>
        <p:spPr bwMode="auto">
          <a:xfrm>
            <a:off x="4648200" y="48672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11" name="Line 183"/>
          <p:cNvSpPr>
            <a:spLocks noChangeShapeType="1"/>
          </p:cNvSpPr>
          <p:nvPr/>
        </p:nvSpPr>
        <p:spPr bwMode="auto">
          <a:xfrm flipV="1">
            <a:off x="4038600" y="48672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12" name="Line 184"/>
          <p:cNvSpPr>
            <a:spLocks noChangeShapeType="1"/>
          </p:cNvSpPr>
          <p:nvPr/>
        </p:nvSpPr>
        <p:spPr bwMode="auto">
          <a:xfrm>
            <a:off x="4038600" y="48672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13" name="Line 185"/>
          <p:cNvSpPr>
            <a:spLocks noChangeShapeType="1"/>
          </p:cNvSpPr>
          <p:nvPr/>
        </p:nvSpPr>
        <p:spPr bwMode="auto">
          <a:xfrm flipV="1">
            <a:off x="3429000" y="48672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14" name="Line 186"/>
          <p:cNvSpPr>
            <a:spLocks noChangeShapeType="1"/>
          </p:cNvSpPr>
          <p:nvPr/>
        </p:nvSpPr>
        <p:spPr bwMode="auto">
          <a:xfrm>
            <a:off x="3429000" y="48672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15" name="Line 187"/>
          <p:cNvSpPr>
            <a:spLocks noChangeShapeType="1"/>
          </p:cNvSpPr>
          <p:nvPr/>
        </p:nvSpPr>
        <p:spPr bwMode="auto">
          <a:xfrm flipV="1">
            <a:off x="2819400" y="48768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16" name="Line 188"/>
          <p:cNvSpPr>
            <a:spLocks noChangeShapeType="1"/>
          </p:cNvSpPr>
          <p:nvPr/>
        </p:nvSpPr>
        <p:spPr bwMode="auto">
          <a:xfrm>
            <a:off x="2819400" y="48672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17" name="Line 189"/>
          <p:cNvSpPr>
            <a:spLocks noChangeShapeType="1"/>
          </p:cNvSpPr>
          <p:nvPr/>
        </p:nvSpPr>
        <p:spPr bwMode="auto">
          <a:xfrm flipV="1">
            <a:off x="5257800" y="4953000"/>
            <a:ext cx="0" cy="76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18" name="Line 190"/>
          <p:cNvSpPr>
            <a:spLocks noChangeShapeType="1"/>
          </p:cNvSpPr>
          <p:nvPr/>
        </p:nvSpPr>
        <p:spPr bwMode="auto">
          <a:xfrm>
            <a:off x="5257800" y="5095875"/>
            <a:ext cx="1828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19" name="Line 191"/>
          <p:cNvSpPr>
            <a:spLocks noChangeShapeType="1"/>
          </p:cNvSpPr>
          <p:nvPr/>
        </p:nvSpPr>
        <p:spPr bwMode="auto">
          <a:xfrm flipV="1">
            <a:off x="7086600" y="4867275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20" name="Line 192"/>
          <p:cNvSpPr>
            <a:spLocks noChangeShapeType="1"/>
          </p:cNvSpPr>
          <p:nvPr/>
        </p:nvSpPr>
        <p:spPr bwMode="auto">
          <a:xfrm>
            <a:off x="7086600" y="4867275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21" name="Line 193"/>
          <p:cNvSpPr>
            <a:spLocks noChangeShapeType="1"/>
          </p:cNvSpPr>
          <p:nvPr/>
        </p:nvSpPr>
        <p:spPr bwMode="auto">
          <a:xfrm flipV="1">
            <a:off x="6477000" y="4867275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22" name="Line 194"/>
          <p:cNvSpPr>
            <a:spLocks noChangeShapeType="1"/>
          </p:cNvSpPr>
          <p:nvPr/>
        </p:nvSpPr>
        <p:spPr bwMode="auto">
          <a:xfrm>
            <a:off x="6477000" y="4867275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23" name="Line 195"/>
          <p:cNvSpPr>
            <a:spLocks noChangeShapeType="1"/>
          </p:cNvSpPr>
          <p:nvPr/>
        </p:nvSpPr>
        <p:spPr bwMode="auto">
          <a:xfrm flipV="1">
            <a:off x="5867400" y="4867275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24" name="Line 196"/>
          <p:cNvSpPr>
            <a:spLocks noChangeShapeType="1"/>
          </p:cNvSpPr>
          <p:nvPr/>
        </p:nvSpPr>
        <p:spPr bwMode="auto">
          <a:xfrm>
            <a:off x="5867400" y="4867275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25" name="Line 197"/>
          <p:cNvSpPr>
            <a:spLocks noChangeShapeType="1"/>
          </p:cNvSpPr>
          <p:nvPr/>
        </p:nvSpPr>
        <p:spPr bwMode="auto">
          <a:xfrm flipV="1">
            <a:off x="5257800" y="4867275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26" name="Line 198"/>
          <p:cNvSpPr>
            <a:spLocks noChangeShapeType="1"/>
          </p:cNvSpPr>
          <p:nvPr/>
        </p:nvSpPr>
        <p:spPr bwMode="auto">
          <a:xfrm>
            <a:off x="5257800" y="4867275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27" name="Text Box 199"/>
          <p:cNvSpPr txBox="1">
            <a:spLocks noChangeArrowheads="1"/>
          </p:cNvSpPr>
          <p:nvPr/>
        </p:nvSpPr>
        <p:spPr bwMode="auto">
          <a:xfrm>
            <a:off x="2971800" y="5900738"/>
            <a:ext cx="2536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1-to-2 Column Decoder</a:t>
            </a:r>
          </a:p>
        </p:txBody>
      </p:sp>
      <p:sp>
        <p:nvSpPr>
          <p:cNvPr id="278728" name="Line 200"/>
          <p:cNvSpPr>
            <a:spLocks noChangeShapeType="1"/>
          </p:cNvSpPr>
          <p:nvPr/>
        </p:nvSpPr>
        <p:spPr bwMode="auto">
          <a:xfrm>
            <a:off x="4838700" y="4975225"/>
            <a:ext cx="0" cy="263525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29" name="Line 201"/>
          <p:cNvSpPr>
            <a:spLocks noChangeShapeType="1"/>
          </p:cNvSpPr>
          <p:nvPr/>
        </p:nvSpPr>
        <p:spPr bwMode="auto">
          <a:xfrm>
            <a:off x="4838700" y="5238750"/>
            <a:ext cx="2971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30" name="Line 202"/>
          <p:cNvSpPr>
            <a:spLocks noChangeShapeType="1"/>
          </p:cNvSpPr>
          <p:nvPr/>
        </p:nvSpPr>
        <p:spPr bwMode="auto">
          <a:xfrm>
            <a:off x="7277100" y="4986338"/>
            <a:ext cx="0" cy="25241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31" name="Oval 203"/>
          <p:cNvSpPr>
            <a:spLocks noChangeArrowheads="1"/>
          </p:cNvSpPr>
          <p:nvPr/>
        </p:nvSpPr>
        <p:spPr bwMode="auto">
          <a:xfrm>
            <a:off x="7229475" y="520065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732" name="Line 204"/>
          <p:cNvSpPr>
            <a:spLocks noChangeShapeType="1"/>
          </p:cNvSpPr>
          <p:nvPr/>
        </p:nvSpPr>
        <p:spPr bwMode="auto">
          <a:xfrm>
            <a:off x="6664325" y="4984750"/>
            <a:ext cx="3175" cy="3746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33" name="Line 205"/>
          <p:cNvSpPr>
            <a:spLocks noChangeShapeType="1"/>
          </p:cNvSpPr>
          <p:nvPr/>
        </p:nvSpPr>
        <p:spPr bwMode="auto">
          <a:xfrm flipH="1">
            <a:off x="4229100" y="4965700"/>
            <a:ext cx="3175" cy="38735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34" name="Line 206"/>
          <p:cNvSpPr>
            <a:spLocks noChangeShapeType="1"/>
          </p:cNvSpPr>
          <p:nvPr/>
        </p:nvSpPr>
        <p:spPr bwMode="auto">
          <a:xfrm>
            <a:off x="4229100" y="5353050"/>
            <a:ext cx="35814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35" name="Oval 207"/>
          <p:cNvSpPr>
            <a:spLocks noChangeArrowheads="1"/>
          </p:cNvSpPr>
          <p:nvPr/>
        </p:nvSpPr>
        <p:spPr bwMode="auto">
          <a:xfrm>
            <a:off x="6629400" y="530542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736" name="Line 208"/>
          <p:cNvSpPr>
            <a:spLocks noChangeShapeType="1"/>
          </p:cNvSpPr>
          <p:nvPr/>
        </p:nvSpPr>
        <p:spPr bwMode="auto">
          <a:xfrm>
            <a:off x="3609975" y="4981575"/>
            <a:ext cx="0" cy="4953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37" name="Line 209"/>
          <p:cNvSpPr>
            <a:spLocks noChangeShapeType="1"/>
          </p:cNvSpPr>
          <p:nvPr/>
        </p:nvSpPr>
        <p:spPr bwMode="auto">
          <a:xfrm>
            <a:off x="6048375" y="4984750"/>
            <a:ext cx="0" cy="4921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38" name="Line 210"/>
          <p:cNvSpPr>
            <a:spLocks noChangeShapeType="1"/>
          </p:cNvSpPr>
          <p:nvPr/>
        </p:nvSpPr>
        <p:spPr bwMode="auto">
          <a:xfrm>
            <a:off x="3609975" y="5476875"/>
            <a:ext cx="4191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39" name="Oval 211"/>
          <p:cNvSpPr>
            <a:spLocks noChangeArrowheads="1"/>
          </p:cNvSpPr>
          <p:nvPr/>
        </p:nvSpPr>
        <p:spPr bwMode="auto">
          <a:xfrm>
            <a:off x="6000750" y="5429250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740" name="Line 212"/>
          <p:cNvSpPr>
            <a:spLocks noChangeShapeType="1"/>
          </p:cNvSpPr>
          <p:nvPr/>
        </p:nvSpPr>
        <p:spPr bwMode="auto">
          <a:xfrm>
            <a:off x="5448300" y="4984750"/>
            <a:ext cx="0" cy="6159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41" name="Line 213"/>
          <p:cNvSpPr>
            <a:spLocks noChangeShapeType="1"/>
          </p:cNvSpPr>
          <p:nvPr/>
        </p:nvSpPr>
        <p:spPr bwMode="auto">
          <a:xfrm>
            <a:off x="3009900" y="4978400"/>
            <a:ext cx="0" cy="6223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42" name="Line 214"/>
          <p:cNvSpPr>
            <a:spLocks noChangeShapeType="1"/>
          </p:cNvSpPr>
          <p:nvPr/>
        </p:nvSpPr>
        <p:spPr bwMode="auto">
          <a:xfrm>
            <a:off x="3009900" y="5600700"/>
            <a:ext cx="4800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43" name="Oval 215"/>
          <p:cNvSpPr>
            <a:spLocks noChangeArrowheads="1"/>
          </p:cNvSpPr>
          <p:nvPr/>
        </p:nvSpPr>
        <p:spPr bwMode="auto">
          <a:xfrm>
            <a:off x="5400675" y="5553075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748" name="Text Box 220"/>
          <p:cNvSpPr txBox="1">
            <a:spLocks noChangeArrowheads="1"/>
          </p:cNvSpPr>
          <p:nvPr/>
        </p:nvSpPr>
        <p:spPr bwMode="auto">
          <a:xfrm>
            <a:off x="2662238" y="5672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0</a:t>
            </a:r>
          </a:p>
        </p:txBody>
      </p:sp>
      <p:sp>
        <p:nvSpPr>
          <p:cNvPr id="278749" name="Text Box 221"/>
          <p:cNvSpPr txBox="1">
            <a:spLocks noChangeArrowheads="1"/>
          </p:cNvSpPr>
          <p:nvPr/>
        </p:nvSpPr>
        <p:spPr bwMode="auto">
          <a:xfrm>
            <a:off x="5100638" y="5672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1</a:t>
            </a:r>
          </a:p>
        </p:txBody>
      </p:sp>
      <p:sp>
        <p:nvSpPr>
          <p:cNvPr id="278752" name="Line 224"/>
          <p:cNvSpPr>
            <a:spLocks noChangeShapeType="1"/>
          </p:cNvSpPr>
          <p:nvPr/>
        </p:nvSpPr>
        <p:spPr bwMode="auto">
          <a:xfrm>
            <a:off x="1676400" y="4343400"/>
            <a:ext cx="0" cy="1752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53" name="Text Box 225"/>
          <p:cNvSpPr txBox="1">
            <a:spLocks noChangeArrowheads="1"/>
          </p:cNvSpPr>
          <p:nvPr/>
        </p:nvSpPr>
        <p:spPr bwMode="auto">
          <a:xfrm>
            <a:off x="1431925" y="3971925"/>
            <a:ext cx="44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CS</a:t>
            </a:r>
          </a:p>
        </p:txBody>
      </p:sp>
      <p:sp>
        <p:nvSpPr>
          <p:cNvPr id="278755" name="Text Box 227"/>
          <p:cNvSpPr txBox="1">
            <a:spLocks noChangeArrowheads="1"/>
          </p:cNvSpPr>
          <p:nvPr/>
        </p:nvSpPr>
        <p:spPr bwMode="auto">
          <a:xfrm>
            <a:off x="2133600" y="5881688"/>
            <a:ext cx="447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CS</a:t>
            </a:r>
          </a:p>
        </p:txBody>
      </p:sp>
      <p:sp>
        <p:nvSpPr>
          <p:cNvPr id="278756" name="Line 228"/>
          <p:cNvSpPr>
            <a:spLocks noChangeShapeType="1"/>
          </p:cNvSpPr>
          <p:nvPr/>
        </p:nvSpPr>
        <p:spPr bwMode="auto">
          <a:xfrm>
            <a:off x="1219200" y="6096000"/>
            <a:ext cx="990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57" name="Line 229"/>
          <p:cNvSpPr>
            <a:spLocks noChangeShapeType="1"/>
          </p:cNvSpPr>
          <p:nvPr/>
        </p:nvSpPr>
        <p:spPr bwMode="auto">
          <a:xfrm>
            <a:off x="3016250" y="1985963"/>
            <a:ext cx="0" cy="22812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58" name="Line 230"/>
          <p:cNvSpPr>
            <a:spLocks noChangeShapeType="1"/>
          </p:cNvSpPr>
          <p:nvPr/>
        </p:nvSpPr>
        <p:spPr bwMode="auto">
          <a:xfrm>
            <a:off x="3625850" y="1985963"/>
            <a:ext cx="0" cy="22812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59" name="Line 231"/>
          <p:cNvSpPr>
            <a:spLocks noChangeShapeType="1"/>
          </p:cNvSpPr>
          <p:nvPr/>
        </p:nvSpPr>
        <p:spPr bwMode="auto">
          <a:xfrm>
            <a:off x="4248150" y="1971675"/>
            <a:ext cx="0" cy="22812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60" name="Line 232"/>
          <p:cNvSpPr>
            <a:spLocks noChangeShapeType="1"/>
          </p:cNvSpPr>
          <p:nvPr/>
        </p:nvSpPr>
        <p:spPr bwMode="auto">
          <a:xfrm>
            <a:off x="4867275" y="1981200"/>
            <a:ext cx="0" cy="22812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61" name="Line 233"/>
          <p:cNvSpPr>
            <a:spLocks noChangeShapeType="1"/>
          </p:cNvSpPr>
          <p:nvPr/>
        </p:nvSpPr>
        <p:spPr bwMode="auto">
          <a:xfrm>
            <a:off x="5467350" y="1985963"/>
            <a:ext cx="0" cy="22812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62" name="Line 234"/>
          <p:cNvSpPr>
            <a:spLocks noChangeShapeType="1"/>
          </p:cNvSpPr>
          <p:nvPr/>
        </p:nvSpPr>
        <p:spPr bwMode="auto">
          <a:xfrm>
            <a:off x="6076950" y="1985963"/>
            <a:ext cx="0" cy="22812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63" name="Line 235"/>
          <p:cNvSpPr>
            <a:spLocks noChangeShapeType="1"/>
          </p:cNvSpPr>
          <p:nvPr/>
        </p:nvSpPr>
        <p:spPr bwMode="auto">
          <a:xfrm>
            <a:off x="6699250" y="1971675"/>
            <a:ext cx="0" cy="22812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64" name="Line 236"/>
          <p:cNvSpPr>
            <a:spLocks noChangeShapeType="1"/>
          </p:cNvSpPr>
          <p:nvPr/>
        </p:nvSpPr>
        <p:spPr bwMode="auto">
          <a:xfrm>
            <a:off x="7318375" y="1981200"/>
            <a:ext cx="0" cy="22812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65" name="Line 237"/>
          <p:cNvSpPr>
            <a:spLocks noChangeShapeType="1"/>
          </p:cNvSpPr>
          <p:nvPr/>
        </p:nvSpPr>
        <p:spPr bwMode="auto">
          <a:xfrm>
            <a:off x="457200" y="4686300"/>
            <a:ext cx="66294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8952" name="Group 424"/>
          <p:cNvGrpSpPr>
            <a:grpSpLocks/>
          </p:cNvGrpSpPr>
          <p:nvPr/>
        </p:nvGrpSpPr>
        <p:grpSpPr bwMode="auto">
          <a:xfrm>
            <a:off x="190500" y="4419600"/>
            <a:ext cx="1263650" cy="366713"/>
            <a:chOff x="120" y="2982"/>
            <a:chExt cx="796" cy="231"/>
          </a:xfrm>
        </p:grpSpPr>
        <p:sp>
          <p:nvSpPr>
            <p:cNvPr id="278767" name="Text Box 239"/>
            <p:cNvSpPr txBox="1">
              <a:spLocks noChangeArrowheads="1"/>
            </p:cNvSpPr>
            <p:nvPr/>
          </p:nvSpPr>
          <p:spPr bwMode="auto">
            <a:xfrm>
              <a:off x="120" y="2982"/>
              <a:ext cx="7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0" dirty="0">
                  <a:latin typeface="Tahoma" charset="0"/>
                </a:rPr>
                <a:t>Rd/</a:t>
              </a:r>
              <a:r>
                <a:rPr lang="en-US" sz="1800" b="0" dirty="0" err="1">
                  <a:latin typeface="Tahoma" charset="0"/>
                </a:rPr>
                <a:t>Wr</a:t>
              </a:r>
              <a:r>
                <a:rPr lang="en-US" sz="1800" b="0" dirty="0">
                  <a:latin typeface="Tahoma" charset="0"/>
                </a:rPr>
                <a:t> </a:t>
              </a:r>
              <a:r>
                <a:rPr lang="en-US" sz="1800" b="0" dirty="0">
                  <a:solidFill>
                    <a:srgbClr val="FF6600"/>
                  </a:solidFill>
                  <a:latin typeface="Tahoma" charset="0"/>
                </a:rPr>
                <a:t>= 0</a:t>
              </a:r>
            </a:p>
          </p:txBody>
        </p:sp>
        <p:sp>
          <p:nvSpPr>
            <p:cNvPr id="278768" name="Line 240"/>
            <p:cNvSpPr>
              <a:spLocks noChangeShapeType="1"/>
            </p:cNvSpPr>
            <p:nvPr/>
          </p:nvSpPr>
          <p:spPr bwMode="auto">
            <a:xfrm flipV="1">
              <a:off x="168" y="3024"/>
              <a:ext cx="168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8770" name="AutoShape 242"/>
          <p:cNvSpPr>
            <a:spLocks noChangeArrowheads="1"/>
          </p:cNvSpPr>
          <p:nvPr/>
        </p:nvSpPr>
        <p:spPr bwMode="auto">
          <a:xfrm flipH="1" flipV="1">
            <a:off x="2828925" y="4365625"/>
            <a:ext cx="228600" cy="1524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771" name="AutoShape 243"/>
          <p:cNvSpPr>
            <a:spLocks noChangeArrowheads="1"/>
          </p:cNvSpPr>
          <p:nvPr/>
        </p:nvSpPr>
        <p:spPr bwMode="auto">
          <a:xfrm flipH="1">
            <a:off x="3043238" y="4365625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772" name="Line 244"/>
          <p:cNvSpPr>
            <a:spLocks noChangeShapeType="1"/>
          </p:cNvSpPr>
          <p:nvPr/>
        </p:nvSpPr>
        <p:spPr bwMode="auto">
          <a:xfrm flipV="1">
            <a:off x="3157538" y="4237038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73" name="Line 245"/>
          <p:cNvSpPr>
            <a:spLocks noChangeShapeType="1"/>
          </p:cNvSpPr>
          <p:nvPr/>
        </p:nvSpPr>
        <p:spPr bwMode="auto">
          <a:xfrm flipV="1">
            <a:off x="2943225" y="4241800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74" name="Line 246"/>
          <p:cNvSpPr>
            <a:spLocks noChangeShapeType="1"/>
          </p:cNvSpPr>
          <p:nvPr/>
        </p:nvSpPr>
        <p:spPr bwMode="auto">
          <a:xfrm>
            <a:off x="2938463" y="4241800"/>
            <a:ext cx="21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75" name="Line 247"/>
          <p:cNvSpPr>
            <a:spLocks noChangeShapeType="1"/>
          </p:cNvSpPr>
          <p:nvPr/>
        </p:nvSpPr>
        <p:spPr bwMode="auto">
          <a:xfrm flipV="1">
            <a:off x="3148013" y="4513263"/>
            <a:ext cx="95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76" name="Line 248"/>
          <p:cNvSpPr>
            <a:spLocks noChangeShapeType="1"/>
          </p:cNvSpPr>
          <p:nvPr/>
        </p:nvSpPr>
        <p:spPr bwMode="auto">
          <a:xfrm flipH="1" flipV="1">
            <a:off x="2943225" y="45180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77" name="Line 249"/>
          <p:cNvSpPr>
            <a:spLocks noChangeShapeType="1"/>
          </p:cNvSpPr>
          <p:nvPr/>
        </p:nvSpPr>
        <p:spPr bwMode="auto">
          <a:xfrm>
            <a:off x="2938463" y="4981575"/>
            <a:ext cx="21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78" name="Line 250"/>
          <p:cNvSpPr>
            <a:spLocks noChangeShapeType="1"/>
          </p:cNvSpPr>
          <p:nvPr/>
        </p:nvSpPr>
        <p:spPr bwMode="auto">
          <a:xfrm flipV="1">
            <a:off x="2790825" y="44577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79" name="Line 251"/>
          <p:cNvSpPr>
            <a:spLocks noChangeShapeType="1"/>
          </p:cNvSpPr>
          <p:nvPr/>
        </p:nvSpPr>
        <p:spPr bwMode="auto">
          <a:xfrm>
            <a:off x="2790825" y="44481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80" name="Oval 252"/>
          <p:cNvSpPr>
            <a:spLocks noChangeArrowheads="1"/>
          </p:cNvSpPr>
          <p:nvPr/>
        </p:nvSpPr>
        <p:spPr bwMode="auto">
          <a:xfrm>
            <a:off x="2838450" y="4422775"/>
            <a:ext cx="44450" cy="444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781" name="Line 253"/>
          <p:cNvSpPr>
            <a:spLocks noChangeShapeType="1"/>
          </p:cNvSpPr>
          <p:nvPr/>
        </p:nvSpPr>
        <p:spPr bwMode="auto">
          <a:xfrm flipV="1">
            <a:off x="2935288" y="4873625"/>
            <a:ext cx="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82" name="Line 254"/>
          <p:cNvSpPr>
            <a:spLocks noChangeShapeType="1"/>
          </p:cNvSpPr>
          <p:nvPr/>
        </p:nvSpPr>
        <p:spPr bwMode="auto">
          <a:xfrm flipV="1">
            <a:off x="3154363" y="4864100"/>
            <a:ext cx="0" cy="119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783" name="AutoShape 255"/>
          <p:cNvSpPr>
            <a:spLocks noChangeArrowheads="1"/>
          </p:cNvSpPr>
          <p:nvPr/>
        </p:nvSpPr>
        <p:spPr bwMode="auto">
          <a:xfrm flipH="1" flipV="1">
            <a:off x="2819400" y="4772025"/>
            <a:ext cx="228600" cy="1524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8784" name="AutoShape 256"/>
          <p:cNvSpPr>
            <a:spLocks noChangeArrowheads="1"/>
          </p:cNvSpPr>
          <p:nvPr/>
        </p:nvSpPr>
        <p:spPr bwMode="auto">
          <a:xfrm flipH="1">
            <a:off x="3033713" y="4772025"/>
            <a:ext cx="228600" cy="1524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8785" name="Group 257"/>
          <p:cNvGrpSpPr>
            <a:grpSpLocks/>
          </p:cNvGrpSpPr>
          <p:nvPr/>
        </p:nvGrpSpPr>
        <p:grpSpPr bwMode="auto">
          <a:xfrm>
            <a:off x="3409950" y="4246563"/>
            <a:ext cx="481013" cy="755650"/>
            <a:chOff x="1758" y="2669"/>
            <a:chExt cx="303" cy="476"/>
          </a:xfrm>
        </p:grpSpPr>
        <p:sp>
          <p:nvSpPr>
            <p:cNvPr id="278786" name="AutoShape 258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87" name="AutoShape 259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88" name="Line 260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89" name="Line 261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0" name="Line 262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1" name="Line 263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2" name="Line 264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3" name="Line 265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4" name="Line 266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5" name="Line 267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6" name="Oval 268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797" name="Line 269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8" name="Line 270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799" name="AutoShape 271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00" name="AutoShape 272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8801" name="Group 273"/>
          <p:cNvGrpSpPr>
            <a:grpSpLocks/>
          </p:cNvGrpSpPr>
          <p:nvPr/>
        </p:nvGrpSpPr>
        <p:grpSpPr bwMode="auto">
          <a:xfrm>
            <a:off x="4014788" y="4254500"/>
            <a:ext cx="481012" cy="755650"/>
            <a:chOff x="1758" y="2669"/>
            <a:chExt cx="303" cy="476"/>
          </a:xfrm>
        </p:grpSpPr>
        <p:sp>
          <p:nvSpPr>
            <p:cNvPr id="278802" name="AutoShape 274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03" name="AutoShape 275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04" name="Line 276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05" name="Line 277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06" name="Line 278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07" name="Line 279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08" name="Line 280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09" name="Line 281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10" name="Line 282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11" name="Line 283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12" name="Oval 284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13" name="Line 285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14" name="Line 286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15" name="AutoShape 287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16" name="AutoShape 288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8817" name="Group 289"/>
          <p:cNvGrpSpPr>
            <a:grpSpLocks/>
          </p:cNvGrpSpPr>
          <p:nvPr/>
        </p:nvGrpSpPr>
        <p:grpSpPr bwMode="auto">
          <a:xfrm>
            <a:off x="4633913" y="4248150"/>
            <a:ext cx="481012" cy="755650"/>
            <a:chOff x="1758" y="2669"/>
            <a:chExt cx="303" cy="476"/>
          </a:xfrm>
        </p:grpSpPr>
        <p:sp>
          <p:nvSpPr>
            <p:cNvPr id="278818" name="AutoShape 290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19" name="AutoShape 291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20" name="Line 292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1" name="Line 293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2" name="Line 294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3" name="Line 295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4" name="Line 296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5" name="Line 297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6" name="Line 298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7" name="Line 299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28" name="Oval 300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29" name="Line 301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30" name="Line 302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31" name="AutoShape 303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32" name="AutoShape 304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8833" name="Group 305"/>
          <p:cNvGrpSpPr>
            <a:grpSpLocks/>
          </p:cNvGrpSpPr>
          <p:nvPr/>
        </p:nvGrpSpPr>
        <p:grpSpPr bwMode="auto">
          <a:xfrm>
            <a:off x="5229225" y="4254500"/>
            <a:ext cx="481013" cy="755650"/>
            <a:chOff x="1758" y="2669"/>
            <a:chExt cx="303" cy="476"/>
          </a:xfrm>
        </p:grpSpPr>
        <p:sp>
          <p:nvSpPr>
            <p:cNvPr id="278834" name="AutoShape 306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35" name="AutoShape 307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36" name="Line 308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37" name="Line 309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38" name="Line 310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39" name="Line 311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40" name="Line 312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41" name="Line 313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42" name="Line 314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43" name="Line 315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44" name="Oval 316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45" name="Line 317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46" name="Line 318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47" name="AutoShape 319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48" name="AutoShape 320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8849" name="Group 321"/>
          <p:cNvGrpSpPr>
            <a:grpSpLocks/>
          </p:cNvGrpSpPr>
          <p:nvPr/>
        </p:nvGrpSpPr>
        <p:grpSpPr bwMode="auto">
          <a:xfrm>
            <a:off x="5853113" y="4238625"/>
            <a:ext cx="481012" cy="755650"/>
            <a:chOff x="1758" y="2669"/>
            <a:chExt cx="303" cy="476"/>
          </a:xfrm>
        </p:grpSpPr>
        <p:sp>
          <p:nvSpPr>
            <p:cNvPr id="278850" name="AutoShape 322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51" name="AutoShape 323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52" name="Line 324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53" name="Line 325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54" name="Line 326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55" name="Line 327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56" name="Line 328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57" name="Line 329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58" name="Line 330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59" name="Line 331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60" name="Oval 332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61" name="Line 333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62" name="Line 334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63" name="AutoShape 335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64" name="AutoShape 336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8865" name="Group 337"/>
          <p:cNvGrpSpPr>
            <a:grpSpLocks/>
          </p:cNvGrpSpPr>
          <p:nvPr/>
        </p:nvGrpSpPr>
        <p:grpSpPr bwMode="auto">
          <a:xfrm>
            <a:off x="6477000" y="4238625"/>
            <a:ext cx="481013" cy="755650"/>
            <a:chOff x="1758" y="2669"/>
            <a:chExt cx="303" cy="476"/>
          </a:xfrm>
        </p:grpSpPr>
        <p:sp>
          <p:nvSpPr>
            <p:cNvPr id="278866" name="AutoShape 338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67" name="AutoShape 339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68" name="Line 340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69" name="Line 341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0" name="Line 342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1" name="Line 343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2" name="Line 344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3" name="Line 345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4" name="Line 346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5" name="Line 347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6" name="Oval 348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77" name="Line 349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8" name="Line 350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79" name="AutoShape 351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80" name="AutoShape 352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8881" name="Group 353"/>
          <p:cNvGrpSpPr>
            <a:grpSpLocks/>
          </p:cNvGrpSpPr>
          <p:nvPr/>
        </p:nvGrpSpPr>
        <p:grpSpPr bwMode="auto">
          <a:xfrm>
            <a:off x="7072313" y="4254500"/>
            <a:ext cx="481012" cy="755650"/>
            <a:chOff x="1758" y="2669"/>
            <a:chExt cx="303" cy="476"/>
          </a:xfrm>
        </p:grpSpPr>
        <p:sp>
          <p:nvSpPr>
            <p:cNvPr id="278882" name="AutoShape 354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83" name="AutoShape 355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84" name="Line 356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85" name="Line 357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86" name="Line 358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87" name="Line 359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88" name="Line 360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89" name="Line 361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90" name="Line 362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91" name="Line 363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92" name="Oval 364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93" name="Line 365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94" name="Line 366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895" name="AutoShape 367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896" name="AutoShape 368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8897" name="Line 369"/>
          <p:cNvSpPr>
            <a:spLocks noChangeShapeType="1"/>
          </p:cNvSpPr>
          <p:nvPr/>
        </p:nvSpPr>
        <p:spPr bwMode="auto">
          <a:xfrm flipV="1">
            <a:off x="3324225" y="48768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898" name="Line 370"/>
          <p:cNvSpPr>
            <a:spLocks noChangeShapeType="1"/>
          </p:cNvSpPr>
          <p:nvPr/>
        </p:nvSpPr>
        <p:spPr bwMode="auto">
          <a:xfrm>
            <a:off x="3238500" y="48768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899" name="Line 371"/>
          <p:cNvSpPr>
            <a:spLocks noChangeShapeType="1"/>
          </p:cNvSpPr>
          <p:nvPr/>
        </p:nvSpPr>
        <p:spPr bwMode="auto">
          <a:xfrm flipV="1">
            <a:off x="3905250" y="484822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00" name="Line 372"/>
          <p:cNvSpPr>
            <a:spLocks noChangeShapeType="1"/>
          </p:cNvSpPr>
          <p:nvPr/>
        </p:nvSpPr>
        <p:spPr bwMode="auto">
          <a:xfrm>
            <a:off x="3819525" y="484822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01" name="Line 373"/>
          <p:cNvSpPr>
            <a:spLocks noChangeShapeType="1"/>
          </p:cNvSpPr>
          <p:nvPr/>
        </p:nvSpPr>
        <p:spPr bwMode="auto">
          <a:xfrm flipV="1">
            <a:off x="4505325" y="485775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02" name="Line 374"/>
          <p:cNvSpPr>
            <a:spLocks noChangeShapeType="1"/>
          </p:cNvSpPr>
          <p:nvPr/>
        </p:nvSpPr>
        <p:spPr bwMode="auto">
          <a:xfrm>
            <a:off x="4419600" y="485775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03" name="Line 375"/>
          <p:cNvSpPr>
            <a:spLocks noChangeShapeType="1"/>
          </p:cNvSpPr>
          <p:nvPr/>
        </p:nvSpPr>
        <p:spPr bwMode="auto">
          <a:xfrm flipV="1">
            <a:off x="5724525" y="4867275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04" name="Line 376"/>
          <p:cNvSpPr>
            <a:spLocks noChangeShapeType="1"/>
          </p:cNvSpPr>
          <p:nvPr/>
        </p:nvSpPr>
        <p:spPr bwMode="auto">
          <a:xfrm>
            <a:off x="5638800" y="4867275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05" name="Line 377"/>
          <p:cNvSpPr>
            <a:spLocks noChangeShapeType="1"/>
          </p:cNvSpPr>
          <p:nvPr/>
        </p:nvSpPr>
        <p:spPr bwMode="auto">
          <a:xfrm flipV="1">
            <a:off x="6353175" y="485775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06" name="Line 378"/>
          <p:cNvSpPr>
            <a:spLocks noChangeShapeType="1"/>
          </p:cNvSpPr>
          <p:nvPr/>
        </p:nvSpPr>
        <p:spPr bwMode="auto">
          <a:xfrm>
            <a:off x="6267450" y="485775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07" name="Line 379"/>
          <p:cNvSpPr>
            <a:spLocks noChangeShapeType="1"/>
          </p:cNvSpPr>
          <p:nvPr/>
        </p:nvSpPr>
        <p:spPr bwMode="auto">
          <a:xfrm flipV="1">
            <a:off x="7000875" y="485775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08" name="Line 380"/>
          <p:cNvSpPr>
            <a:spLocks noChangeShapeType="1"/>
          </p:cNvSpPr>
          <p:nvPr/>
        </p:nvSpPr>
        <p:spPr bwMode="auto">
          <a:xfrm>
            <a:off x="6915150" y="485775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09" name="Line 381"/>
          <p:cNvSpPr>
            <a:spLocks noChangeShapeType="1"/>
          </p:cNvSpPr>
          <p:nvPr/>
        </p:nvSpPr>
        <p:spPr bwMode="auto">
          <a:xfrm flipV="1">
            <a:off x="7572375" y="4857750"/>
            <a:ext cx="0" cy="228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10" name="Line 382"/>
          <p:cNvSpPr>
            <a:spLocks noChangeShapeType="1"/>
          </p:cNvSpPr>
          <p:nvPr/>
        </p:nvSpPr>
        <p:spPr bwMode="auto">
          <a:xfrm>
            <a:off x="7486650" y="4857750"/>
            <a:ext cx="76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11" name="Line 383"/>
          <p:cNvSpPr>
            <a:spLocks noChangeShapeType="1"/>
          </p:cNvSpPr>
          <p:nvPr/>
        </p:nvSpPr>
        <p:spPr bwMode="auto">
          <a:xfrm flipV="1">
            <a:off x="5153025" y="48672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12" name="Line 384"/>
          <p:cNvSpPr>
            <a:spLocks noChangeShapeType="1"/>
          </p:cNvSpPr>
          <p:nvPr/>
        </p:nvSpPr>
        <p:spPr bwMode="auto">
          <a:xfrm>
            <a:off x="5067300" y="48672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13" name="Line 385"/>
          <p:cNvSpPr>
            <a:spLocks noChangeShapeType="1"/>
          </p:cNvSpPr>
          <p:nvPr/>
        </p:nvSpPr>
        <p:spPr bwMode="auto">
          <a:xfrm>
            <a:off x="4610100" y="5095875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14" name="Line 386"/>
          <p:cNvSpPr>
            <a:spLocks noChangeShapeType="1"/>
          </p:cNvSpPr>
          <p:nvPr/>
        </p:nvSpPr>
        <p:spPr bwMode="auto">
          <a:xfrm>
            <a:off x="7038975" y="5095875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33" name="Line 405"/>
          <p:cNvSpPr>
            <a:spLocks noChangeShapeType="1"/>
          </p:cNvSpPr>
          <p:nvPr/>
        </p:nvSpPr>
        <p:spPr bwMode="auto">
          <a:xfrm flipV="1">
            <a:off x="3324225" y="4457700"/>
            <a:ext cx="0" cy="2286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34" name="Line 406"/>
          <p:cNvSpPr>
            <a:spLocks noChangeShapeType="1"/>
          </p:cNvSpPr>
          <p:nvPr/>
        </p:nvSpPr>
        <p:spPr bwMode="auto">
          <a:xfrm>
            <a:off x="3248025" y="4448175"/>
            <a:ext cx="762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36" name="Line 408"/>
          <p:cNvSpPr>
            <a:spLocks noChangeShapeType="1"/>
          </p:cNvSpPr>
          <p:nvPr/>
        </p:nvSpPr>
        <p:spPr bwMode="auto">
          <a:xfrm flipV="1">
            <a:off x="3933825" y="4457700"/>
            <a:ext cx="0" cy="2286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37" name="Line 409"/>
          <p:cNvSpPr>
            <a:spLocks noChangeShapeType="1"/>
          </p:cNvSpPr>
          <p:nvPr/>
        </p:nvSpPr>
        <p:spPr bwMode="auto">
          <a:xfrm>
            <a:off x="3857625" y="4448175"/>
            <a:ext cx="762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38" name="Line 410"/>
          <p:cNvSpPr>
            <a:spLocks noChangeShapeType="1"/>
          </p:cNvSpPr>
          <p:nvPr/>
        </p:nvSpPr>
        <p:spPr bwMode="auto">
          <a:xfrm flipV="1">
            <a:off x="4533900" y="4457700"/>
            <a:ext cx="0" cy="2286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39" name="Line 411"/>
          <p:cNvSpPr>
            <a:spLocks noChangeShapeType="1"/>
          </p:cNvSpPr>
          <p:nvPr/>
        </p:nvSpPr>
        <p:spPr bwMode="auto">
          <a:xfrm>
            <a:off x="4457700" y="4448175"/>
            <a:ext cx="762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40" name="Line 412"/>
          <p:cNvSpPr>
            <a:spLocks noChangeShapeType="1"/>
          </p:cNvSpPr>
          <p:nvPr/>
        </p:nvSpPr>
        <p:spPr bwMode="auto">
          <a:xfrm flipV="1">
            <a:off x="5143500" y="4467225"/>
            <a:ext cx="0" cy="2286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41" name="Line 413"/>
          <p:cNvSpPr>
            <a:spLocks noChangeShapeType="1"/>
          </p:cNvSpPr>
          <p:nvPr/>
        </p:nvSpPr>
        <p:spPr bwMode="auto">
          <a:xfrm>
            <a:off x="5067300" y="4457700"/>
            <a:ext cx="762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42" name="Line 414"/>
          <p:cNvSpPr>
            <a:spLocks noChangeShapeType="1"/>
          </p:cNvSpPr>
          <p:nvPr/>
        </p:nvSpPr>
        <p:spPr bwMode="auto">
          <a:xfrm flipV="1">
            <a:off x="5743575" y="4457700"/>
            <a:ext cx="0" cy="2286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43" name="Line 415"/>
          <p:cNvSpPr>
            <a:spLocks noChangeShapeType="1"/>
          </p:cNvSpPr>
          <p:nvPr/>
        </p:nvSpPr>
        <p:spPr bwMode="auto">
          <a:xfrm>
            <a:off x="5667375" y="4448175"/>
            <a:ext cx="762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44" name="Line 416"/>
          <p:cNvSpPr>
            <a:spLocks noChangeShapeType="1"/>
          </p:cNvSpPr>
          <p:nvPr/>
        </p:nvSpPr>
        <p:spPr bwMode="auto">
          <a:xfrm flipV="1">
            <a:off x="6362700" y="4448175"/>
            <a:ext cx="0" cy="2286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45" name="Line 417"/>
          <p:cNvSpPr>
            <a:spLocks noChangeShapeType="1"/>
          </p:cNvSpPr>
          <p:nvPr/>
        </p:nvSpPr>
        <p:spPr bwMode="auto">
          <a:xfrm>
            <a:off x="6286500" y="4438650"/>
            <a:ext cx="762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46" name="Line 418"/>
          <p:cNvSpPr>
            <a:spLocks noChangeShapeType="1"/>
          </p:cNvSpPr>
          <p:nvPr/>
        </p:nvSpPr>
        <p:spPr bwMode="auto">
          <a:xfrm flipV="1">
            <a:off x="6991350" y="4448175"/>
            <a:ext cx="0" cy="2286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47" name="Line 419"/>
          <p:cNvSpPr>
            <a:spLocks noChangeShapeType="1"/>
          </p:cNvSpPr>
          <p:nvPr/>
        </p:nvSpPr>
        <p:spPr bwMode="auto">
          <a:xfrm>
            <a:off x="6915150" y="4438650"/>
            <a:ext cx="762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48" name="Line 420"/>
          <p:cNvSpPr>
            <a:spLocks noChangeShapeType="1"/>
          </p:cNvSpPr>
          <p:nvPr/>
        </p:nvSpPr>
        <p:spPr bwMode="auto">
          <a:xfrm flipV="1">
            <a:off x="7591425" y="4467225"/>
            <a:ext cx="0" cy="2286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49" name="Line 421"/>
          <p:cNvSpPr>
            <a:spLocks noChangeShapeType="1"/>
          </p:cNvSpPr>
          <p:nvPr/>
        </p:nvSpPr>
        <p:spPr bwMode="auto">
          <a:xfrm>
            <a:off x="7515225" y="4457700"/>
            <a:ext cx="762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950" name="Line 422"/>
          <p:cNvSpPr>
            <a:spLocks noChangeShapeType="1"/>
          </p:cNvSpPr>
          <p:nvPr/>
        </p:nvSpPr>
        <p:spPr bwMode="auto">
          <a:xfrm>
            <a:off x="7067550" y="4686300"/>
            <a:ext cx="5334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" name="Text Box 253"/>
          <p:cNvSpPr txBox="1">
            <a:spLocks noChangeArrowheads="1"/>
          </p:cNvSpPr>
          <p:nvPr/>
        </p:nvSpPr>
        <p:spPr bwMode="auto">
          <a:xfrm>
            <a:off x="7696200" y="5029200"/>
            <a:ext cx="435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0" dirty="0">
                <a:latin typeface="Tahoma" charset="0"/>
              </a:rPr>
              <a:t>D0</a:t>
            </a:r>
          </a:p>
        </p:txBody>
      </p:sp>
      <p:sp>
        <p:nvSpPr>
          <p:cNvPr id="408" name="Text Box 254"/>
          <p:cNvSpPr txBox="1">
            <a:spLocks noChangeArrowheads="1"/>
          </p:cNvSpPr>
          <p:nvPr/>
        </p:nvSpPr>
        <p:spPr bwMode="auto">
          <a:xfrm>
            <a:off x="7704138" y="5181600"/>
            <a:ext cx="435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0">
                <a:latin typeface="Tahoma" charset="0"/>
              </a:rPr>
              <a:t>D1</a:t>
            </a:r>
          </a:p>
        </p:txBody>
      </p:sp>
      <p:sp>
        <p:nvSpPr>
          <p:cNvPr id="409" name="Text Box 255"/>
          <p:cNvSpPr txBox="1">
            <a:spLocks noChangeArrowheads="1"/>
          </p:cNvSpPr>
          <p:nvPr/>
        </p:nvSpPr>
        <p:spPr bwMode="auto">
          <a:xfrm>
            <a:off x="7704138" y="5334000"/>
            <a:ext cx="435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0" dirty="0">
                <a:latin typeface="Tahoma" charset="0"/>
              </a:rPr>
              <a:t>D2</a:t>
            </a:r>
          </a:p>
        </p:txBody>
      </p:sp>
      <p:sp>
        <p:nvSpPr>
          <p:cNvPr id="410" name="Text Box 256"/>
          <p:cNvSpPr txBox="1">
            <a:spLocks noChangeArrowheads="1"/>
          </p:cNvSpPr>
          <p:nvPr/>
        </p:nvSpPr>
        <p:spPr bwMode="auto">
          <a:xfrm>
            <a:off x="7704138" y="5486400"/>
            <a:ext cx="435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0">
                <a:latin typeface="Tahoma" charset="0"/>
              </a:rPr>
              <a:t>D3</a:t>
            </a:r>
          </a:p>
        </p:txBody>
      </p:sp>
      <p:sp>
        <p:nvSpPr>
          <p:cNvPr id="40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405" name="Text Box 192"/>
          <p:cNvSpPr txBox="1">
            <a:spLocks noChangeArrowheads="1"/>
          </p:cNvSpPr>
          <p:nvPr/>
        </p:nvSpPr>
        <p:spPr bwMode="auto">
          <a:xfrm>
            <a:off x="239713" y="2209800"/>
            <a:ext cx="449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latin typeface="Tahoma" charset="0"/>
              </a:rPr>
              <a:t>A0</a:t>
            </a:r>
          </a:p>
        </p:txBody>
      </p:sp>
      <p:sp>
        <p:nvSpPr>
          <p:cNvPr id="406" name="Text Box 193"/>
          <p:cNvSpPr txBox="1">
            <a:spLocks noChangeArrowheads="1"/>
          </p:cNvSpPr>
          <p:nvPr/>
        </p:nvSpPr>
        <p:spPr bwMode="auto">
          <a:xfrm>
            <a:off x="239713" y="3395663"/>
            <a:ext cx="449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latin typeface="Tahoma" charset="0"/>
              </a:rPr>
              <a:t>A1</a:t>
            </a:r>
          </a:p>
        </p:txBody>
      </p:sp>
      <p:sp>
        <p:nvSpPr>
          <p:cNvPr id="411" name="Text Box 265"/>
          <p:cNvSpPr txBox="1">
            <a:spLocks noChangeArrowheads="1"/>
          </p:cNvSpPr>
          <p:nvPr/>
        </p:nvSpPr>
        <p:spPr bwMode="auto">
          <a:xfrm>
            <a:off x="457200" y="5680075"/>
            <a:ext cx="17447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latin typeface="Tahoma" charset="0"/>
              </a:rPr>
              <a:t>Column</a:t>
            </a:r>
          </a:p>
          <a:p>
            <a:pPr algn="l"/>
            <a:r>
              <a:rPr lang="en-US" sz="1800" b="0" dirty="0">
                <a:latin typeface="Tahoma" charset="0"/>
              </a:rPr>
              <a:t>Select (A2) </a:t>
            </a:r>
            <a:r>
              <a:rPr lang="en-US" sz="1800" dirty="0">
                <a:solidFill>
                  <a:srgbClr val="FF6600"/>
                </a:solidFill>
              </a:rPr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3177878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Read/</a:t>
            </a:r>
            <a:r>
              <a:rPr lang="en-US" dirty="0">
                <a:solidFill>
                  <a:srgbClr val="FF6600"/>
                </a:solidFill>
              </a:rPr>
              <a:t>Write</a:t>
            </a:r>
            <a:r>
              <a:rPr lang="en-US" dirty="0"/>
              <a:t> Memory</a:t>
            </a:r>
          </a:p>
        </p:txBody>
      </p:sp>
      <p:sp>
        <p:nvSpPr>
          <p:cNvPr id="403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718F0981-03E4-E540-AED2-70846344F95E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914400" y="1154113"/>
            <a:ext cx="1600200" cy="32004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1604" name="Group 4"/>
          <p:cNvGrpSpPr>
            <a:grpSpLocks/>
          </p:cNvGrpSpPr>
          <p:nvPr/>
        </p:nvGrpSpPr>
        <p:grpSpPr bwMode="auto">
          <a:xfrm>
            <a:off x="3124200" y="1763713"/>
            <a:ext cx="492125" cy="381000"/>
            <a:chOff x="2124" y="1296"/>
            <a:chExt cx="310" cy="240"/>
          </a:xfrm>
        </p:grpSpPr>
        <p:sp>
          <p:nvSpPr>
            <p:cNvPr id="281605" name="Rectangle 5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06" name="Text Box 6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07" name="Group 7"/>
          <p:cNvGrpSpPr>
            <a:grpSpLocks/>
          </p:cNvGrpSpPr>
          <p:nvPr/>
        </p:nvGrpSpPr>
        <p:grpSpPr bwMode="auto">
          <a:xfrm>
            <a:off x="3733800" y="1763713"/>
            <a:ext cx="492125" cy="381000"/>
            <a:chOff x="2124" y="1296"/>
            <a:chExt cx="310" cy="240"/>
          </a:xfrm>
        </p:grpSpPr>
        <p:sp>
          <p:nvSpPr>
            <p:cNvPr id="281608" name="Rectangle 8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09" name="Text Box 9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10" name="Group 10"/>
          <p:cNvGrpSpPr>
            <a:grpSpLocks/>
          </p:cNvGrpSpPr>
          <p:nvPr/>
        </p:nvGrpSpPr>
        <p:grpSpPr bwMode="auto">
          <a:xfrm>
            <a:off x="4343400" y="1763713"/>
            <a:ext cx="492125" cy="381000"/>
            <a:chOff x="2124" y="1296"/>
            <a:chExt cx="310" cy="240"/>
          </a:xfrm>
        </p:grpSpPr>
        <p:sp>
          <p:nvSpPr>
            <p:cNvPr id="281611" name="Rectangle 11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12" name="Text Box 12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13" name="Group 13"/>
          <p:cNvGrpSpPr>
            <a:grpSpLocks/>
          </p:cNvGrpSpPr>
          <p:nvPr/>
        </p:nvGrpSpPr>
        <p:grpSpPr bwMode="auto">
          <a:xfrm>
            <a:off x="4953000" y="1763713"/>
            <a:ext cx="492125" cy="381000"/>
            <a:chOff x="2124" y="1296"/>
            <a:chExt cx="310" cy="240"/>
          </a:xfrm>
        </p:grpSpPr>
        <p:sp>
          <p:nvSpPr>
            <p:cNvPr id="281614" name="Rectangle 14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15" name="Text Box 15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16" name="Group 16"/>
          <p:cNvGrpSpPr>
            <a:grpSpLocks/>
          </p:cNvGrpSpPr>
          <p:nvPr/>
        </p:nvGrpSpPr>
        <p:grpSpPr bwMode="auto">
          <a:xfrm>
            <a:off x="5562600" y="1763713"/>
            <a:ext cx="492125" cy="381000"/>
            <a:chOff x="2124" y="1296"/>
            <a:chExt cx="310" cy="240"/>
          </a:xfrm>
        </p:grpSpPr>
        <p:sp>
          <p:nvSpPr>
            <p:cNvPr id="281617" name="Rectangle 17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18" name="Text Box 18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19" name="Group 19"/>
          <p:cNvGrpSpPr>
            <a:grpSpLocks/>
          </p:cNvGrpSpPr>
          <p:nvPr/>
        </p:nvGrpSpPr>
        <p:grpSpPr bwMode="auto">
          <a:xfrm>
            <a:off x="6172200" y="1763713"/>
            <a:ext cx="492125" cy="381000"/>
            <a:chOff x="2124" y="1296"/>
            <a:chExt cx="310" cy="240"/>
          </a:xfrm>
        </p:grpSpPr>
        <p:sp>
          <p:nvSpPr>
            <p:cNvPr id="281620" name="Rectangle 20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21" name="Text Box 21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22" name="Group 22"/>
          <p:cNvGrpSpPr>
            <a:grpSpLocks/>
          </p:cNvGrpSpPr>
          <p:nvPr/>
        </p:nvGrpSpPr>
        <p:grpSpPr bwMode="auto">
          <a:xfrm>
            <a:off x="6781800" y="1763713"/>
            <a:ext cx="492125" cy="381000"/>
            <a:chOff x="2124" y="1296"/>
            <a:chExt cx="310" cy="240"/>
          </a:xfrm>
        </p:grpSpPr>
        <p:sp>
          <p:nvSpPr>
            <p:cNvPr id="281623" name="Rectangle 23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24" name="Text Box 24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25" name="Group 25"/>
          <p:cNvGrpSpPr>
            <a:grpSpLocks/>
          </p:cNvGrpSpPr>
          <p:nvPr/>
        </p:nvGrpSpPr>
        <p:grpSpPr bwMode="auto">
          <a:xfrm>
            <a:off x="7391400" y="1763713"/>
            <a:ext cx="492125" cy="381000"/>
            <a:chOff x="2124" y="1296"/>
            <a:chExt cx="310" cy="240"/>
          </a:xfrm>
        </p:grpSpPr>
        <p:sp>
          <p:nvSpPr>
            <p:cNvPr id="281626" name="Rectangle 26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27" name="Text Box 27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sp>
        <p:nvSpPr>
          <p:cNvPr id="281628" name="Line 28"/>
          <p:cNvSpPr>
            <a:spLocks noChangeShapeType="1"/>
          </p:cNvSpPr>
          <p:nvPr/>
        </p:nvSpPr>
        <p:spPr bwMode="auto">
          <a:xfrm>
            <a:off x="2514600" y="1611313"/>
            <a:ext cx="5562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29" name="Line 29"/>
          <p:cNvSpPr>
            <a:spLocks noChangeShapeType="1"/>
          </p:cNvSpPr>
          <p:nvPr/>
        </p:nvSpPr>
        <p:spPr bwMode="auto">
          <a:xfrm>
            <a:off x="33528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0" name="Line 30"/>
          <p:cNvSpPr>
            <a:spLocks noChangeShapeType="1"/>
          </p:cNvSpPr>
          <p:nvPr/>
        </p:nvSpPr>
        <p:spPr bwMode="auto">
          <a:xfrm>
            <a:off x="39624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1" name="Line 31"/>
          <p:cNvSpPr>
            <a:spLocks noChangeShapeType="1"/>
          </p:cNvSpPr>
          <p:nvPr/>
        </p:nvSpPr>
        <p:spPr bwMode="auto">
          <a:xfrm>
            <a:off x="45720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2" name="Line 32"/>
          <p:cNvSpPr>
            <a:spLocks noChangeShapeType="1"/>
          </p:cNvSpPr>
          <p:nvPr/>
        </p:nvSpPr>
        <p:spPr bwMode="auto">
          <a:xfrm>
            <a:off x="51816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3" name="Line 33"/>
          <p:cNvSpPr>
            <a:spLocks noChangeShapeType="1"/>
          </p:cNvSpPr>
          <p:nvPr/>
        </p:nvSpPr>
        <p:spPr bwMode="auto">
          <a:xfrm>
            <a:off x="57912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4" name="Line 34"/>
          <p:cNvSpPr>
            <a:spLocks noChangeShapeType="1"/>
          </p:cNvSpPr>
          <p:nvPr/>
        </p:nvSpPr>
        <p:spPr bwMode="auto">
          <a:xfrm>
            <a:off x="64008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5" name="Line 35"/>
          <p:cNvSpPr>
            <a:spLocks noChangeShapeType="1"/>
          </p:cNvSpPr>
          <p:nvPr/>
        </p:nvSpPr>
        <p:spPr bwMode="auto">
          <a:xfrm>
            <a:off x="70104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36" name="Line 36"/>
          <p:cNvSpPr>
            <a:spLocks noChangeShapeType="1"/>
          </p:cNvSpPr>
          <p:nvPr/>
        </p:nvSpPr>
        <p:spPr bwMode="auto">
          <a:xfrm>
            <a:off x="7620000" y="16113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1637" name="Group 37"/>
          <p:cNvGrpSpPr>
            <a:grpSpLocks/>
          </p:cNvGrpSpPr>
          <p:nvPr/>
        </p:nvGrpSpPr>
        <p:grpSpPr bwMode="auto">
          <a:xfrm>
            <a:off x="3124200" y="2449513"/>
            <a:ext cx="492125" cy="381000"/>
            <a:chOff x="2124" y="1296"/>
            <a:chExt cx="310" cy="240"/>
          </a:xfrm>
        </p:grpSpPr>
        <p:sp>
          <p:nvSpPr>
            <p:cNvPr id="281638" name="Rectangle 38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39" name="Text Box 39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40" name="Group 40"/>
          <p:cNvGrpSpPr>
            <a:grpSpLocks/>
          </p:cNvGrpSpPr>
          <p:nvPr/>
        </p:nvGrpSpPr>
        <p:grpSpPr bwMode="auto">
          <a:xfrm>
            <a:off x="3733800" y="2449513"/>
            <a:ext cx="492125" cy="381000"/>
            <a:chOff x="2124" y="1296"/>
            <a:chExt cx="310" cy="240"/>
          </a:xfrm>
        </p:grpSpPr>
        <p:sp>
          <p:nvSpPr>
            <p:cNvPr id="281641" name="Rectangle 41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42" name="Text Box 42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43" name="Group 43"/>
          <p:cNvGrpSpPr>
            <a:grpSpLocks/>
          </p:cNvGrpSpPr>
          <p:nvPr/>
        </p:nvGrpSpPr>
        <p:grpSpPr bwMode="auto">
          <a:xfrm>
            <a:off x="4343400" y="2449513"/>
            <a:ext cx="492125" cy="381000"/>
            <a:chOff x="2124" y="1296"/>
            <a:chExt cx="310" cy="240"/>
          </a:xfrm>
        </p:grpSpPr>
        <p:sp>
          <p:nvSpPr>
            <p:cNvPr id="281644" name="Rectangle 44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45" name="Text Box 45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46" name="Group 46"/>
          <p:cNvGrpSpPr>
            <a:grpSpLocks/>
          </p:cNvGrpSpPr>
          <p:nvPr/>
        </p:nvGrpSpPr>
        <p:grpSpPr bwMode="auto">
          <a:xfrm>
            <a:off x="4953000" y="2449513"/>
            <a:ext cx="492125" cy="381000"/>
            <a:chOff x="2124" y="1296"/>
            <a:chExt cx="310" cy="240"/>
          </a:xfrm>
        </p:grpSpPr>
        <p:sp>
          <p:nvSpPr>
            <p:cNvPr id="281647" name="Rectangle 47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48" name="Text Box 48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49" name="Group 49"/>
          <p:cNvGrpSpPr>
            <a:grpSpLocks/>
          </p:cNvGrpSpPr>
          <p:nvPr/>
        </p:nvGrpSpPr>
        <p:grpSpPr bwMode="auto">
          <a:xfrm>
            <a:off x="5562600" y="2449513"/>
            <a:ext cx="492125" cy="381000"/>
            <a:chOff x="2124" y="1296"/>
            <a:chExt cx="310" cy="240"/>
          </a:xfrm>
        </p:grpSpPr>
        <p:sp>
          <p:nvSpPr>
            <p:cNvPr id="281650" name="Rectangle 50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51" name="Text Box 51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52" name="Group 52"/>
          <p:cNvGrpSpPr>
            <a:grpSpLocks/>
          </p:cNvGrpSpPr>
          <p:nvPr/>
        </p:nvGrpSpPr>
        <p:grpSpPr bwMode="auto">
          <a:xfrm>
            <a:off x="6172200" y="2449513"/>
            <a:ext cx="492125" cy="381000"/>
            <a:chOff x="2124" y="1296"/>
            <a:chExt cx="310" cy="240"/>
          </a:xfrm>
        </p:grpSpPr>
        <p:sp>
          <p:nvSpPr>
            <p:cNvPr id="281653" name="Rectangle 53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54" name="Text Box 54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55" name="Group 55"/>
          <p:cNvGrpSpPr>
            <a:grpSpLocks/>
          </p:cNvGrpSpPr>
          <p:nvPr/>
        </p:nvGrpSpPr>
        <p:grpSpPr bwMode="auto">
          <a:xfrm>
            <a:off x="6781800" y="2449513"/>
            <a:ext cx="492125" cy="381000"/>
            <a:chOff x="2124" y="1296"/>
            <a:chExt cx="310" cy="240"/>
          </a:xfrm>
        </p:grpSpPr>
        <p:sp>
          <p:nvSpPr>
            <p:cNvPr id="281656" name="Rectangle 56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57" name="Text Box 57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58" name="Group 58"/>
          <p:cNvGrpSpPr>
            <a:grpSpLocks/>
          </p:cNvGrpSpPr>
          <p:nvPr/>
        </p:nvGrpSpPr>
        <p:grpSpPr bwMode="auto">
          <a:xfrm>
            <a:off x="7391400" y="2449513"/>
            <a:ext cx="492125" cy="381000"/>
            <a:chOff x="2124" y="1296"/>
            <a:chExt cx="310" cy="240"/>
          </a:xfrm>
        </p:grpSpPr>
        <p:sp>
          <p:nvSpPr>
            <p:cNvPr id="281659" name="Rectangle 59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60" name="Text Box 60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sp>
        <p:nvSpPr>
          <p:cNvPr id="281661" name="Line 61"/>
          <p:cNvSpPr>
            <a:spLocks noChangeShapeType="1"/>
          </p:cNvSpPr>
          <p:nvPr/>
        </p:nvSpPr>
        <p:spPr bwMode="auto">
          <a:xfrm>
            <a:off x="2514600" y="2297113"/>
            <a:ext cx="5562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62" name="Line 62"/>
          <p:cNvSpPr>
            <a:spLocks noChangeShapeType="1"/>
          </p:cNvSpPr>
          <p:nvPr/>
        </p:nvSpPr>
        <p:spPr bwMode="auto">
          <a:xfrm>
            <a:off x="33528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63" name="Line 63"/>
          <p:cNvSpPr>
            <a:spLocks noChangeShapeType="1"/>
          </p:cNvSpPr>
          <p:nvPr/>
        </p:nvSpPr>
        <p:spPr bwMode="auto">
          <a:xfrm>
            <a:off x="39624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64" name="Line 64"/>
          <p:cNvSpPr>
            <a:spLocks noChangeShapeType="1"/>
          </p:cNvSpPr>
          <p:nvPr/>
        </p:nvSpPr>
        <p:spPr bwMode="auto">
          <a:xfrm>
            <a:off x="45720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65" name="Line 65"/>
          <p:cNvSpPr>
            <a:spLocks noChangeShapeType="1"/>
          </p:cNvSpPr>
          <p:nvPr/>
        </p:nvSpPr>
        <p:spPr bwMode="auto">
          <a:xfrm>
            <a:off x="51816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66" name="Line 66"/>
          <p:cNvSpPr>
            <a:spLocks noChangeShapeType="1"/>
          </p:cNvSpPr>
          <p:nvPr/>
        </p:nvSpPr>
        <p:spPr bwMode="auto">
          <a:xfrm>
            <a:off x="57912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67" name="Line 67"/>
          <p:cNvSpPr>
            <a:spLocks noChangeShapeType="1"/>
          </p:cNvSpPr>
          <p:nvPr/>
        </p:nvSpPr>
        <p:spPr bwMode="auto">
          <a:xfrm>
            <a:off x="64008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68" name="Line 68"/>
          <p:cNvSpPr>
            <a:spLocks noChangeShapeType="1"/>
          </p:cNvSpPr>
          <p:nvPr/>
        </p:nvSpPr>
        <p:spPr bwMode="auto">
          <a:xfrm>
            <a:off x="70104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69" name="Line 69"/>
          <p:cNvSpPr>
            <a:spLocks noChangeShapeType="1"/>
          </p:cNvSpPr>
          <p:nvPr/>
        </p:nvSpPr>
        <p:spPr bwMode="auto">
          <a:xfrm>
            <a:off x="7620000" y="22971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1670" name="Group 70"/>
          <p:cNvGrpSpPr>
            <a:grpSpLocks/>
          </p:cNvGrpSpPr>
          <p:nvPr/>
        </p:nvGrpSpPr>
        <p:grpSpPr bwMode="auto">
          <a:xfrm>
            <a:off x="3124200" y="3135313"/>
            <a:ext cx="492125" cy="381000"/>
            <a:chOff x="2124" y="1296"/>
            <a:chExt cx="310" cy="240"/>
          </a:xfrm>
        </p:grpSpPr>
        <p:sp>
          <p:nvSpPr>
            <p:cNvPr id="281671" name="Rectangle 71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72" name="Text Box 72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73" name="Group 73"/>
          <p:cNvGrpSpPr>
            <a:grpSpLocks/>
          </p:cNvGrpSpPr>
          <p:nvPr/>
        </p:nvGrpSpPr>
        <p:grpSpPr bwMode="auto">
          <a:xfrm>
            <a:off x="3733800" y="3135313"/>
            <a:ext cx="492125" cy="381000"/>
            <a:chOff x="2124" y="1296"/>
            <a:chExt cx="310" cy="240"/>
          </a:xfrm>
        </p:grpSpPr>
        <p:sp>
          <p:nvSpPr>
            <p:cNvPr id="281674" name="Rectangle 74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75" name="Text Box 75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76" name="Group 76"/>
          <p:cNvGrpSpPr>
            <a:grpSpLocks/>
          </p:cNvGrpSpPr>
          <p:nvPr/>
        </p:nvGrpSpPr>
        <p:grpSpPr bwMode="auto">
          <a:xfrm>
            <a:off x="4343400" y="3135313"/>
            <a:ext cx="492125" cy="381000"/>
            <a:chOff x="2124" y="1296"/>
            <a:chExt cx="310" cy="240"/>
          </a:xfrm>
        </p:grpSpPr>
        <p:sp>
          <p:nvSpPr>
            <p:cNvPr id="281677" name="Rectangle 77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78" name="Text Box 78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79" name="Group 79"/>
          <p:cNvGrpSpPr>
            <a:grpSpLocks/>
          </p:cNvGrpSpPr>
          <p:nvPr/>
        </p:nvGrpSpPr>
        <p:grpSpPr bwMode="auto">
          <a:xfrm>
            <a:off x="4953000" y="3135313"/>
            <a:ext cx="492125" cy="381000"/>
            <a:chOff x="2124" y="1296"/>
            <a:chExt cx="310" cy="240"/>
          </a:xfrm>
        </p:grpSpPr>
        <p:sp>
          <p:nvSpPr>
            <p:cNvPr id="281680" name="Rectangle 80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81" name="Text Box 81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82" name="Group 82"/>
          <p:cNvGrpSpPr>
            <a:grpSpLocks/>
          </p:cNvGrpSpPr>
          <p:nvPr/>
        </p:nvGrpSpPr>
        <p:grpSpPr bwMode="auto">
          <a:xfrm>
            <a:off x="5562600" y="3135313"/>
            <a:ext cx="492125" cy="381000"/>
            <a:chOff x="2124" y="1296"/>
            <a:chExt cx="310" cy="240"/>
          </a:xfrm>
        </p:grpSpPr>
        <p:sp>
          <p:nvSpPr>
            <p:cNvPr id="281683" name="Rectangle 83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84" name="Text Box 84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85" name="Group 85"/>
          <p:cNvGrpSpPr>
            <a:grpSpLocks/>
          </p:cNvGrpSpPr>
          <p:nvPr/>
        </p:nvGrpSpPr>
        <p:grpSpPr bwMode="auto">
          <a:xfrm>
            <a:off x="6172200" y="3135313"/>
            <a:ext cx="492125" cy="381000"/>
            <a:chOff x="2124" y="1296"/>
            <a:chExt cx="310" cy="240"/>
          </a:xfrm>
        </p:grpSpPr>
        <p:sp>
          <p:nvSpPr>
            <p:cNvPr id="281686" name="Rectangle 86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87" name="Text Box 87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88" name="Group 88"/>
          <p:cNvGrpSpPr>
            <a:grpSpLocks/>
          </p:cNvGrpSpPr>
          <p:nvPr/>
        </p:nvGrpSpPr>
        <p:grpSpPr bwMode="auto">
          <a:xfrm>
            <a:off x="6781800" y="3135313"/>
            <a:ext cx="492125" cy="381000"/>
            <a:chOff x="2124" y="1296"/>
            <a:chExt cx="310" cy="240"/>
          </a:xfrm>
        </p:grpSpPr>
        <p:sp>
          <p:nvSpPr>
            <p:cNvPr id="281689" name="Rectangle 89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90" name="Text Box 90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691" name="Group 91"/>
          <p:cNvGrpSpPr>
            <a:grpSpLocks/>
          </p:cNvGrpSpPr>
          <p:nvPr/>
        </p:nvGrpSpPr>
        <p:grpSpPr bwMode="auto">
          <a:xfrm>
            <a:off x="7391400" y="3135313"/>
            <a:ext cx="492125" cy="381000"/>
            <a:chOff x="2124" y="1296"/>
            <a:chExt cx="310" cy="240"/>
          </a:xfrm>
        </p:grpSpPr>
        <p:sp>
          <p:nvSpPr>
            <p:cNvPr id="281692" name="Rectangle 92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693" name="Text Box 93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sp>
        <p:nvSpPr>
          <p:cNvPr id="281694" name="Line 94"/>
          <p:cNvSpPr>
            <a:spLocks noChangeShapeType="1"/>
          </p:cNvSpPr>
          <p:nvPr/>
        </p:nvSpPr>
        <p:spPr bwMode="auto">
          <a:xfrm>
            <a:off x="2514600" y="2982913"/>
            <a:ext cx="5562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95" name="Line 95"/>
          <p:cNvSpPr>
            <a:spLocks noChangeShapeType="1"/>
          </p:cNvSpPr>
          <p:nvPr/>
        </p:nvSpPr>
        <p:spPr bwMode="auto">
          <a:xfrm>
            <a:off x="33528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96" name="Line 96"/>
          <p:cNvSpPr>
            <a:spLocks noChangeShapeType="1"/>
          </p:cNvSpPr>
          <p:nvPr/>
        </p:nvSpPr>
        <p:spPr bwMode="auto">
          <a:xfrm>
            <a:off x="39624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97" name="Line 97"/>
          <p:cNvSpPr>
            <a:spLocks noChangeShapeType="1"/>
          </p:cNvSpPr>
          <p:nvPr/>
        </p:nvSpPr>
        <p:spPr bwMode="auto">
          <a:xfrm>
            <a:off x="45720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98" name="Line 98"/>
          <p:cNvSpPr>
            <a:spLocks noChangeShapeType="1"/>
          </p:cNvSpPr>
          <p:nvPr/>
        </p:nvSpPr>
        <p:spPr bwMode="auto">
          <a:xfrm>
            <a:off x="51816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99" name="Line 99"/>
          <p:cNvSpPr>
            <a:spLocks noChangeShapeType="1"/>
          </p:cNvSpPr>
          <p:nvPr/>
        </p:nvSpPr>
        <p:spPr bwMode="auto">
          <a:xfrm>
            <a:off x="57912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00" name="Line 100"/>
          <p:cNvSpPr>
            <a:spLocks noChangeShapeType="1"/>
          </p:cNvSpPr>
          <p:nvPr/>
        </p:nvSpPr>
        <p:spPr bwMode="auto">
          <a:xfrm>
            <a:off x="64008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01" name="Line 101"/>
          <p:cNvSpPr>
            <a:spLocks noChangeShapeType="1"/>
          </p:cNvSpPr>
          <p:nvPr/>
        </p:nvSpPr>
        <p:spPr bwMode="auto">
          <a:xfrm>
            <a:off x="70104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02" name="Line 102"/>
          <p:cNvSpPr>
            <a:spLocks noChangeShapeType="1"/>
          </p:cNvSpPr>
          <p:nvPr/>
        </p:nvSpPr>
        <p:spPr bwMode="auto">
          <a:xfrm>
            <a:off x="7620000" y="29829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1703" name="Group 103"/>
          <p:cNvGrpSpPr>
            <a:grpSpLocks/>
          </p:cNvGrpSpPr>
          <p:nvPr/>
        </p:nvGrpSpPr>
        <p:grpSpPr bwMode="auto">
          <a:xfrm>
            <a:off x="3124200" y="3821113"/>
            <a:ext cx="492125" cy="381000"/>
            <a:chOff x="2124" y="1296"/>
            <a:chExt cx="310" cy="240"/>
          </a:xfrm>
        </p:grpSpPr>
        <p:sp>
          <p:nvSpPr>
            <p:cNvPr id="281704" name="Rectangle 104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05" name="Text Box 105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706" name="Group 106"/>
          <p:cNvGrpSpPr>
            <a:grpSpLocks/>
          </p:cNvGrpSpPr>
          <p:nvPr/>
        </p:nvGrpSpPr>
        <p:grpSpPr bwMode="auto">
          <a:xfrm>
            <a:off x="3733800" y="3821113"/>
            <a:ext cx="492125" cy="381000"/>
            <a:chOff x="2124" y="1296"/>
            <a:chExt cx="310" cy="240"/>
          </a:xfrm>
        </p:grpSpPr>
        <p:sp>
          <p:nvSpPr>
            <p:cNvPr id="281707" name="Rectangle 107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08" name="Text Box 108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709" name="Group 109"/>
          <p:cNvGrpSpPr>
            <a:grpSpLocks/>
          </p:cNvGrpSpPr>
          <p:nvPr/>
        </p:nvGrpSpPr>
        <p:grpSpPr bwMode="auto">
          <a:xfrm>
            <a:off x="4343400" y="3821113"/>
            <a:ext cx="492125" cy="381000"/>
            <a:chOff x="2124" y="1296"/>
            <a:chExt cx="310" cy="240"/>
          </a:xfrm>
        </p:grpSpPr>
        <p:sp>
          <p:nvSpPr>
            <p:cNvPr id="281710" name="Rectangle 110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11" name="Text Box 111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712" name="Group 112"/>
          <p:cNvGrpSpPr>
            <a:grpSpLocks/>
          </p:cNvGrpSpPr>
          <p:nvPr/>
        </p:nvGrpSpPr>
        <p:grpSpPr bwMode="auto">
          <a:xfrm>
            <a:off x="4953000" y="3821113"/>
            <a:ext cx="492125" cy="381000"/>
            <a:chOff x="2124" y="1296"/>
            <a:chExt cx="310" cy="240"/>
          </a:xfrm>
        </p:grpSpPr>
        <p:sp>
          <p:nvSpPr>
            <p:cNvPr id="281713" name="Rectangle 113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14" name="Text Box 114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715" name="Group 115"/>
          <p:cNvGrpSpPr>
            <a:grpSpLocks/>
          </p:cNvGrpSpPr>
          <p:nvPr/>
        </p:nvGrpSpPr>
        <p:grpSpPr bwMode="auto">
          <a:xfrm>
            <a:off x="5562600" y="3821113"/>
            <a:ext cx="492125" cy="381000"/>
            <a:chOff x="2124" y="1296"/>
            <a:chExt cx="310" cy="240"/>
          </a:xfrm>
        </p:grpSpPr>
        <p:sp>
          <p:nvSpPr>
            <p:cNvPr id="281716" name="Rectangle 116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17" name="Text Box 117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718" name="Group 118"/>
          <p:cNvGrpSpPr>
            <a:grpSpLocks/>
          </p:cNvGrpSpPr>
          <p:nvPr/>
        </p:nvGrpSpPr>
        <p:grpSpPr bwMode="auto">
          <a:xfrm>
            <a:off x="6172200" y="3821113"/>
            <a:ext cx="492125" cy="381000"/>
            <a:chOff x="2124" y="1296"/>
            <a:chExt cx="310" cy="240"/>
          </a:xfrm>
        </p:grpSpPr>
        <p:sp>
          <p:nvSpPr>
            <p:cNvPr id="281719" name="Rectangle 119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20" name="Text Box 120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721" name="Group 121"/>
          <p:cNvGrpSpPr>
            <a:grpSpLocks/>
          </p:cNvGrpSpPr>
          <p:nvPr/>
        </p:nvGrpSpPr>
        <p:grpSpPr bwMode="auto">
          <a:xfrm>
            <a:off x="6781800" y="3821113"/>
            <a:ext cx="492125" cy="381000"/>
            <a:chOff x="2124" y="1296"/>
            <a:chExt cx="310" cy="240"/>
          </a:xfrm>
        </p:grpSpPr>
        <p:sp>
          <p:nvSpPr>
            <p:cNvPr id="281722" name="Rectangle 122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23" name="Text Box 123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grpSp>
        <p:nvGrpSpPr>
          <p:cNvPr id="281724" name="Group 124"/>
          <p:cNvGrpSpPr>
            <a:grpSpLocks/>
          </p:cNvGrpSpPr>
          <p:nvPr/>
        </p:nvGrpSpPr>
        <p:grpSpPr bwMode="auto">
          <a:xfrm>
            <a:off x="7391400" y="3821113"/>
            <a:ext cx="492125" cy="381000"/>
            <a:chOff x="2124" y="1296"/>
            <a:chExt cx="310" cy="240"/>
          </a:xfrm>
        </p:grpSpPr>
        <p:sp>
          <p:nvSpPr>
            <p:cNvPr id="281725" name="Rectangle 125"/>
            <p:cNvSpPr>
              <a:spLocks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726" name="Text Box 126"/>
            <p:cNvSpPr txBox="1">
              <a:spLocks noChangeArrowheads="1"/>
            </p:cNvSpPr>
            <p:nvPr/>
          </p:nvSpPr>
          <p:spPr bwMode="auto">
            <a:xfrm>
              <a:off x="2124" y="1334"/>
              <a:ext cx="31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200" b="0">
                  <a:latin typeface="Tahoma" charset="0"/>
                </a:rPr>
                <a:t>1-bit</a:t>
              </a:r>
            </a:p>
          </p:txBody>
        </p:sp>
      </p:grpSp>
      <p:sp>
        <p:nvSpPr>
          <p:cNvPr id="281727" name="Line 127"/>
          <p:cNvSpPr>
            <a:spLocks noChangeShapeType="1"/>
          </p:cNvSpPr>
          <p:nvPr/>
        </p:nvSpPr>
        <p:spPr bwMode="auto">
          <a:xfrm>
            <a:off x="2514600" y="3668713"/>
            <a:ext cx="5562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28" name="Line 128"/>
          <p:cNvSpPr>
            <a:spLocks noChangeShapeType="1"/>
          </p:cNvSpPr>
          <p:nvPr/>
        </p:nvSpPr>
        <p:spPr bwMode="auto">
          <a:xfrm>
            <a:off x="33528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29" name="Line 129"/>
          <p:cNvSpPr>
            <a:spLocks noChangeShapeType="1"/>
          </p:cNvSpPr>
          <p:nvPr/>
        </p:nvSpPr>
        <p:spPr bwMode="auto">
          <a:xfrm>
            <a:off x="39624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30" name="Line 130"/>
          <p:cNvSpPr>
            <a:spLocks noChangeShapeType="1"/>
          </p:cNvSpPr>
          <p:nvPr/>
        </p:nvSpPr>
        <p:spPr bwMode="auto">
          <a:xfrm>
            <a:off x="45720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31" name="Line 131"/>
          <p:cNvSpPr>
            <a:spLocks noChangeShapeType="1"/>
          </p:cNvSpPr>
          <p:nvPr/>
        </p:nvSpPr>
        <p:spPr bwMode="auto">
          <a:xfrm>
            <a:off x="51816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32" name="Line 132"/>
          <p:cNvSpPr>
            <a:spLocks noChangeShapeType="1"/>
          </p:cNvSpPr>
          <p:nvPr/>
        </p:nvSpPr>
        <p:spPr bwMode="auto">
          <a:xfrm>
            <a:off x="57912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33" name="Line 133"/>
          <p:cNvSpPr>
            <a:spLocks noChangeShapeType="1"/>
          </p:cNvSpPr>
          <p:nvPr/>
        </p:nvSpPr>
        <p:spPr bwMode="auto">
          <a:xfrm>
            <a:off x="64008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34" name="Line 134"/>
          <p:cNvSpPr>
            <a:spLocks noChangeShapeType="1"/>
          </p:cNvSpPr>
          <p:nvPr/>
        </p:nvSpPr>
        <p:spPr bwMode="auto">
          <a:xfrm>
            <a:off x="70104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35" name="Line 135"/>
          <p:cNvSpPr>
            <a:spLocks noChangeShapeType="1"/>
          </p:cNvSpPr>
          <p:nvPr/>
        </p:nvSpPr>
        <p:spPr bwMode="auto">
          <a:xfrm>
            <a:off x="7620000" y="3668713"/>
            <a:ext cx="0" cy="152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36" name="Text Box 136"/>
          <p:cNvSpPr txBox="1">
            <a:spLocks noChangeArrowheads="1"/>
          </p:cNvSpPr>
          <p:nvPr/>
        </p:nvSpPr>
        <p:spPr bwMode="auto">
          <a:xfrm>
            <a:off x="2209800" y="141605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0</a:t>
            </a:r>
          </a:p>
        </p:txBody>
      </p:sp>
      <p:sp>
        <p:nvSpPr>
          <p:cNvPr id="281737" name="Text Box 137"/>
          <p:cNvSpPr txBox="1">
            <a:spLocks noChangeArrowheads="1"/>
          </p:cNvSpPr>
          <p:nvPr/>
        </p:nvSpPr>
        <p:spPr bwMode="auto">
          <a:xfrm>
            <a:off x="2209800" y="21447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1</a:t>
            </a:r>
          </a:p>
        </p:txBody>
      </p:sp>
      <p:sp>
        <p:nvSpPr>
          <p:cNvPr id="281738" name="Text Box 138"/>
          <p:cNvSpPr txBox="1">
            <a:spLocks noChangeArrowheads="1"/>
          </p:cNvSpPr>
          <p:nvPr/>
        </p:nvSpPr>
        <p:spPr bwMode="auto">
          <a:xfrm>
            <a:off x="2209800" y="284480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2</a:t>
            </a:r>
          </a:p>
        </p:txBody>
      </p:sp>
      <p:sp>
        <p:nvSpPr>
          <p:cNvPr id="281739" name="Text Box 139"/>
          <p:cNvSpPr txBox="1">
            <a:spLocks noChangeArrowheads="1"/>
          </p:cNvSpPr>
          <p:nvPr/>
        </p:nvSpPr>
        <p:spPr bwMode="auto">
          <a:xfrm>
            <a:off x="2209800" y="3530600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3</a:t>
            </a:r>
          </a:p>
        </p:txBody>
      </p:sp>
      <p:sp>
        <p:nvSpPr>
          <p:cNvPr id="281740" name="Line 140"/>
          <p:cNvSpPr>
            <a:spLocks noChangeShapeType="1"/>
          </p:cNvSpPr>
          <p:nvPr/>
        </p:nvSpPr>
        <p:spPr bwMode="auto">
          <a:xfrm flipH="1">
            <a:off x="3019425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41" name="Line 141"/>
          <p:cNvSpPr>
            <a:spLocks noChangeShapeType="1"/>
          </p:cNvSpPr>
          <p:nvPr/>
        </p:nvSpPr>
        <p:spPr bwMode="auto">
          <a:xfrm flipH="1">
            <a:off x="3019425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42" name="Line 142"/>
          <p:cNvSpPr>
            <a:spLocks noChangeShapeType="1"/>
          </p:cNvSpPr>
          <p:nvPr/>
        </p:nvSpPr>
        <p:spPr bwMode="auto">
          <a:xfrm flipH="1">
            <a:off x="3019425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43" name="Line 143"/>
          <p:cNvSpPr>
            <a:spLocks noChangeShapeType="1"/>
          </p:cNvSpPr>
          <p:nvPr/>
        </p:nvSpPr>
        <p:spPr bwMode="auto">
          <a:xfrm flipH="1">
            <a:off x="3019425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44" name="Line 144"/>
          <p:cNvSpPr>
            <a:spLocks noChangeShapeType="1"/>
          </p:cNvSpPr>
          <p:nvPr/>
        </p:nvSpPr>
        <p:spPr bwMode="auto">
          <a:xfrm flipH="1">
            <a:off x="3629025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45" name="Line 145"/>
          <p:cNvSpPr>
            <a:spLocks noChangeShapeType="1"/>
          </p:cNvSpPr>
          <p:nvPr/>
        </p:nvSpPr>
        <p:spPr bwMode="auto">
          <a:xfrm flipH="1">
            <a:off x="3629025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46" name="Line 146"/>
          <p:cNvSpPr>
            <a:spLocks noChangeShapeType="1"/>
          </p:cNvSpPr>
          <p:nvPr/>
        </p:nvSpPr>
        <p:spPr bwMode="auto">
          <a:xfrm flipH="1">
            <a:off x="3629025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47" name="Line 147"/>
          <p:cNvSpPr>
            <a:spLocks noChangeShapeType="1"/>
          </p:cNvSpPr>
          <p:nvPr/>
        </p:nvSpPr>
        <p:spPr bwMode="auto">
          <a:xfrm flipH="1">
            <a:off x="3629025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48" name="Line 148"/>
          <p:cNvSpPr>
            <a:spLocks noChangeShapeType="1"/>
          </p:cNvSpPr>
          <p:nvPr/>
        </p:nvSpPr>
        <p:spPr bwMode="auto">
          <a:xfrm flipH="1">
            <a:off x="4248150" y="40401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49" name="Line 149"/>
          <p:cNvSpPr>
            <a:spLocks noChangeShapeType="1"/>
          </p:cNvSpPr>
          <p:nvPr/>
        </p:nvSpPr>
        <p:spPr bwMode="auto">
          <a:xfrm flipH="1">
            <a:off x="4248150" y="33543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50" name="Line 150"/>
          <p:cNvSpPr>
            <a:spLocks noChangeShapeType="1"/>
          </p:cNvSpPr>
          <p:nvPr/>
        </p:nvSpPr>
        <p:spPr bwMode="auto">
          <a:xfrm flipH="1">
            <a:off x="4248150" y="26685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51" name="Line 151"/>
          <p:cNvSpPr>
            <a:spLocks noChangeShapeType="1"/>
          </p:cNvSpPr>
          <p:nvPr/>
        </p:nvSpPr>
        <p:spPr bwMode="auto">
          <a:xfrm flipH="1">
            <a:off x="4248150" y="1982788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52" name="Line 152"/>
          <p:cNvSpPr>
            <a:spLocks noChangeShapeType="1"/>
          </p:cNvSpPr>
          <p:nvPr/>
        </p:nvSpPr>
        <p:spPr bwMode="auto">
          <a:xfrm flipH="1">
            <a:off x="4857750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53" name="Line 153"/>
          <p:cNvSpPr>
            <a:spLocks noChangeShapeType="1"/>
          </p:cNvSpPr>
          <p:nvPr/>
        </p:nvSpPr>
        <p:spPr bwMode="auto">
          <a:xfrm flipH="1">
            <a:off x="4857750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54" name="Line 154"/>
          <p:cNvSpPr>
            <a:spLocks noChangeShapeType="1"/>
          </p:cNvSpPr>
          <p:nvPr/>
        </p:nvSpPr>
        <p:spPr bwMode="auto">
          <a:xfrm flipH="1">
            <a:off x="4857750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55" name="Line 155"/>
          <p:cNvSpPr>
            <a:spLocks noChangeShapeType="1"/>
          </p:cNvSpPr>
          <p:nvPr/>
        </p:nvSpPr>
        <p:spPr bwMode="auto">
          <a:xfrm flipH="1">
            <a:off x="4857750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56" name="Line 156"/>
          <p:cNvSpPr>
            <a:spLocks noChangeShapeType="1"/>
          </p:cNvSpPr>
          <p:nvPr/>
        </p:nvSpPr>
        <p:spPr bwMode="auto">
          <a:xfrm flipH="1">
            <a:off x="5467350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57" name="Line 157"/>
          <p:cNvSpPr>
            <a:spLocks noChangeShapeType="1"/>
          </p:cNvSpPr>
          <p:nvPr/>
        </p:nvSpPr>
        <p:spPr bwMode="auto">
          <a:xfrm flipH="1">
            <a:off x="5467350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58" name="Line 158"/>
          <p:cNvSpPr>
            <a:spLocks noChangeShapeType="1"/>
          </p:cNvSpPr>
          <p:nvPr/>
        </p:nvSpPr>
        <p:spPr bwMode="auto">
          <a:xfrm flipH="1">
            <a:off x="5467350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59" name="Line 159"/>
          <p:cNvSpPr>
            <a:spLocks noChangeShapeType="1"/>
          </p:cNvSpPr>
          <p:nvPr/>
        </p:nvSpPr>
        <p:spPr bwMode="auto">
          <a:xfrm flipH="1">
            <a:off x="5467350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60" name="Line 160"/>
          <p:cNvSpPr>
            <a:spLocks noChangeShapeType="1"/>
          </p:cNvSpPr>
          <p:nvPr/>
        </p:nvSpPr>
        <p:spPr bwMode="auto">
          <a:xfrm flipH="1">
            <a:off x="6076950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61" name="Line 161"/>
          <p:cNvSpPr>
            <a:spLocks noChangeShapeType="1"/>
          </p:cNvSpPr>
          <p:nvPr/>
        </p:nvSpPr>
        <p:spPr bwMode="auto">
          <a:xfrm flipH="1">
            <a:off x="6076950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62" name="Line 162"/>
          <p:cNvSpPr>
            <a:spLocks noChangeShapeType="1"/>
          </p:cNvSpPr>
          <p:nvPr/>
        </p:nvSpPr>
        <p:spPr bwMode="auto">
          <a:xfrm flipH="1">
            <a:off x="6076950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63" name="Line 163"/>
          <p:cNvSpPr>
            <a:spLocks noChangeShapeType="1"/>
          </p:cNvSpPr>
          <p:nvPr/>
        </p:nvSpPr>
        <p:spPr bwMode="auto">
          <a:xfrm flipH="1">
            <a:off x="6076950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64" name="Line 164"/>
          <p:cNvSpPr>
            <a:spLocks noChangeShapeType="1"/>
          </p:cNvSpPr>
          <p:nvPr/>
        </p:nvSpPr>
        <p:spPr bwMode="auto">
          <a:xfrm flipH="1">
            <a:off x="6686550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65" name="Line 165"/>
          <p:cNvSpPr>
            <a:spLocks noChangeShapeType="1"/>
          </p:cNvSpPr>
          <p:nvPr/>
        </p:nvSpPr>
        <p:spPr bwMode="auto">
          <a:xfrm flipH="1">
            <a:off x="6686550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66" name="Line 166"/>
          <p:cNvSpPr>
            <a:spLocks noChangeShapeType="1"/>
          </p:cNvSpPr>
          <p:nvPr/>
        </p:nvSpPr>
        <p:spPr bwMode="auto">
          <a:xfrm flipH="1">
            <a:off x="6686550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67" name="Line 167"/>
          <p:cNvSpPr>
            <a:spLocks noChangeShapeType="1"/>
          </p:cNvSpPr>
          <p:nvPr/>
        </p:nvSpPr>
        <p:spPr bwMode="auto">
          <a:xfrm flipH="1">
            <a:off x="6686550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68" name="Line 168"/>
          <p:cNvSpPr>
            <a:spLocks noChangeShapeType="1"/>
          </p:cNvSpPr>
          <p:nvPr/>
        </p:nvSpPr>
        <p:spPr bwMode="auto">
          <a:xfrm flipH="1">
            <a:off x="7286625" y="40497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69" name="Line 169"/>
          <p:cNvSpPr>
            <a:spLocks noChangeShapeType="1"/>
          </p:cNvSpPr>
          <p:nvPr/>
        </p:nvSpPr>
        <p:spPr bwMode="auto">
          <a:xfrm flipH="1">
            <a:off x="7286625" y="33639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70" name="Line 170"/>
          <p:cNvSpPr>
            <a:spLocks noChangeShapeType="1"/>
          </p:cNvSpPr>
          <p:nvPr/>
        </p:nvSpPr>
        <p:spPr bwMode="auto">
          <a:xfrm flipH="1">
            <a:off x="7286625" y="26781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71" name="Line 171"/>
          <p:cNvSpPr>
            <a:spLocks noChangeShapeType="1"/>
          </p:cNvSpPr>
          <p:nvPr/>
        </p:nvSpPr>
        <p:spPr bwMode="auto">
          <a:xfrm flipH="1">
            <a:off x="7286625" y="1992313"/>
            <a:ext cx="1524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72" name="Text Box 172"/>
          <p:cNvSpPr txBox="1">
            <a:spLocks noChangeArrowheads="1"/>
          </p:cNvSpPr>
          <p:nvPr/>
        </p:nvSpPr>
        <p:spPr bwMode="auto">
          <a:xfrm>
            <a:off x="4114800" y="1081088"/>
            <a:ext cx="1677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8x4  Memory</a:t>
            </a:r>
          </a:p>
        </p:txBody>
      </p:sp>
      <p:sp>
        <p:nvSpPr>
          <p:cNvPr id="281773" name="Text Box 173"/>
          <p:cNvSpPr txBox="1">
            <a:spLocks noChangeArrowheads="1"/>
          </p:cNvSpPr>
          <p:nvPr/>
        </p:nvSpPr>
        <p:spPr bwMode="auto">
          <a:xfrm>
            <a:off x="1143000" y="2208213"/>
            <a:ext cx="10191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2-to-4</a:t>
            </a:r>
          </a:p>
          <a:p>
            <a:r>
              <a:rPr lang="en-US" sz="1800" b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Row</a:t>
            </a:r>
          </a:p>
          <a:p>
            <a:r>
              <a:rPr lang="en-US" sz="1800" b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Decoder</a:t>
            </a:r>
          </a:p>
        </p:txBody>
      </p:sp>
      <p:sp>
        <p:nvSpPr>
          <p:cNvPr id="281774" name="Line 174"/>
          <p:cNvSpPr>
            <a:spLocks noChangeShapeType="1"/>
          </p:cNvSpPr>
          <p:nvPr/>
        </p:nvSpPr>
        <p:spPr bwMode="auto">
          <a:xfrm>
            <a:off x="609600" y="2373313"/>
            <a:ext cx="30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75" name="Line 175"/>
          <p:cNvSpPr>
            <a:spLocks noChangeShapeType="1"/>
          </p:cNvSpPr>
          <p:nvPr/>
        </p:nvSpPr>
        <p:spPr bwMode="auto">
          <a:xfrm>
            <a:off x="609600" y="3592513"/>
            <a:ext cx="304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78" name="Rectangle 178"/>
          <p:cNvSpPr>
            <a:spLocks noChangeArrowheads="1"/>
          </p:cNvSpPr>
          <p:nvPr/>
        </p:nvSpPr>
        <p:spPr bwMode="auto">
          <a:xfrm>
            <a:off x="2209800" y="5715000"/>
            <a:ext cx="3886200" cy="685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779" name="Line 179"/>
          <p:cNvSpPr>
            <a:spLocks noChangeShapeType="1"/>
          </p:cNvSpPr>
          <p:nvPr/>
        </p:nvSpPr>
        <p:spPr bwMode="auto">
          <a:xfrm flipV="1">
            <a:off x="2819400" y="5019675"/>
            <a:ext cx="0" cy="695325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80" name="Line 180"/>
          <p:cNvSpPr>
            <a:spLocks noChangeShapeType="1"/>
          </p:cNvSpPr>
          <p:nvPr/>
        </p:nvSpPr>
        <p:spPr bwMode="auto">
          <a:xfrm>
            <a:off x="2819400" y="5095875"/>
            <a:ext cx="18288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81" name="Line 181"/>
          <p:cNvSpPr>
            <a:spLocks noChangeShapeType="1"/>
          </p:cNvSpPr>
          <p:nvPr/>
        </p:nvSpPr>
        <p:spPr bwMode="auto">
          <a:xfrm flipV="1">
            <a:off x="4648200" y="4867275"/>
            <a:ext cx="0" cy="228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82" name="Line 182"/>
          <p:cNvSpPr>
            <a:spLocks noChangeShapeType="1"/>
          </p:cNvSpPr>
          <p:nvPr/>
        </p:nvSpPr>
        <p:spPr bwMode="auto">
          <a:xfrm>
            <a:off x="4648200" y="4867275"/>
            <a:ext cx="762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83" name="Line 183"/>
          <p:cNvSpPr>
            <a:spLocks noChangeShapeType="1"/>
          </p:cNvSpPr>
          <p:nvPr/>
        </p:nvSpPr>
        <p:spPr bwMode="auto">
          <a:xfrm flipV="1">
            <a:off x="4038600" y="4867275"/>
            <a:ext cx="0" cy="228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84" name="Line 184"/>
          <p:cNvSpPr>
            <a:spLocks noChangeShapeType="1"/>
          </p:cNvSpPr>
          <p:nvPr/>
        </p:nvSpPr>
        <p:spPr bwMode="auto">
          <a:xfrm>
            <a:off x="4038600" y="4867275"/>
            <a:ext cx="762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85" name="Line 185"/>
          <p:cNvSpPr>
            <a:spLocks noChangeShapeType="1"/>
          </p:cNvSpPr>
          <p:nvPr/>
        </p:nvSpPr>
        <p:spPr bwMode="auto">
          <a:xfrm flipV="1">
            <a:off x="3429000" y="4867275"/>
            <a:ext cx="0" cy="228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86" name="Line 186"/>
          <p:cNvSpPr>
            <a:spLocks noChangeShapeType="1"/>
          </p:cNvSpPr>
          <p:nvPr/>
        </p:nvSpPr>
        <p:spPr bwMode="auto">
          <a:xfrm>
            <a:off x="3429000" y="4867275"/>
            <a:ext cx="762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87" name="Line 187"/>
          <p:cNvSpPr>
            <a:spLocks noChangeShapeType="1"/>
          </p:cNvSpPr>
          <p:nvPr/>
        </p:nvSpPr>
        <p:spPr bwMode="auto">
          <a:xfrm flipV="1">
            <a:off x="2819400" y="4876800"/>
            <a:ext cx="0" cy="1524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88" name="Line 188"/>
          <p:cNvSpPr>
            <a:spLocks noChangeShapeType="1"/>
          </p:cNvSpPr>
          <p:nvPr/>
        </p:nvSpPr>
        <p:spPr bwMode="auto">
          <a:xfrm>
            <a:off x="2819400" y="4867275"/>
            <a:ext cx="762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89" name="Line 189"/>
          <p:cNvSpPr>
            <a:spLocks noChangeShapeType="1"/>
          </p:cNvSpPr>
          <p:nvPr/>
        </p:nvSpPr>
        <p:spPr bwMode="auto">
          <a:xfrm flipV="1">
            <a:off x="5257800" y="4953000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90" name="Line 190"/>
          <p:cNvSpPr>
            <a:spLocks noChangeShapeType="1"/>
          </p:cNvSpPr>
          <p:nvPr/>
        </p:nvSpPr>
        <p:spPr bwMode="auto">
          <a:xfrm>
            <a:off x="5257800" y="5095875"/>
            <a:ext cx="182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91" name="Line 191"/>
          <p:cNvSpPr>
            <a:spLocks noChangeShapeType="1"/>
          </p:cNvSpPr>
          <p:nvPr/>
        </p:nvSpPr>
        <p:spPr bwMode="auto">
          <a:xfrm flipV="1">
            <a:off x="7086600" y="48672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92" name="Line 192"/>
          <p:cNvSpPr>
            <a:spLocks noChangeShapeType="1"/>
          </p:cNvSpPr>
          <p:nvPr/>
        </p:nvSpPr>
        <p:spPr bwMode="auto">
          <a:xfrm>
            <a:off x="7086600" y="48672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93" name="Line 193"/>
          <p:cNvSpPr>
            <a:spLocks noChangeShapeType="1"/>
          </p:cNvSpPr>
          <p:nvPr/>
        </p:nvSpPr>
        <p:spPr bwMode="auto">
          <a:xfrm flipV="1">
            <a:off x="6477000" y="48672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94" name="Line 194"/>
          <p:cNvSpPr>
            <a:spLocks noChangeShapeType="1"/>
          </p:cNvSpPr>
          <p:nvPr/>
        </p:nvSpPr>
        <p:spPr bwMode="auto">
          <a:xfrm>
            <a:off x="6477000" y="48672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95" name="Line 195"/>
          <p:cNvSpPr>
            <a:spLocks noChangeShapeType="1"/>
          </p:cNvSpPr>
          <p:nvPr/>
        </p:nvSpPr>
        <p:spPr bwMode="auto">
          <a:xfrm flipV="1">
            <a:off x="5867400" y="48672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96" name="Line 196"/>
          <p:cNvSpPr>
            <a:spLocks noChangeShapeType="1"/>
          </p:cNvSpPr>
          <p:nvPr/>
        </p:nvSpPr>
        <p:spPr bwMode="auto">
          <a:xfrm>
            <a:off x="5867400" y="48672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97" name="Line 197"/>
          <p:cNvSpPr>
            <a:spLocks noChangeShapeType="1"/>
          </p:cNvSpPr>
          <p:nvPr/>
        </p:nvSpPr>
        <p:spPr bwMode="auto">
          <a:xfrm flipV="1">
            <a:off x="5257800" y="48672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98" name="Line 198"/>
          <p:cNvSpPr>
            <a:spLocks noChangeShapeType="1"/>
          </p:cNvSpPr>
          <p:nvPr/>
        </p:nvSpPr>
        <p:spPr bwMode="auto">
          <a:xfrm>
            <a:off x="5257800" y="48672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799" name="Text Box 199"/>
          <p:cNvSpPr txBox="1">
            <a:spLocks noChangeArrowheads="1"/>
          </p:cNvSpPr>
          <p:nvPr/>
        </p:nvSpPr>
        <p:spPr bwMode="auto">
          <a:xfrm>
            <a:off x="2971800" y="5900738"/>
            <a:ext cx="2536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1-to-2 Column Decoder</a:t>
            </a:r>
          </a:p>
        </p:txBody>
      </p:sp>
      <p:sp>
        <p:nvSpPr>
          <p:cNvPr id="281800" name="Line 200"/>
          <p:cNvSpPr>
            <a:spLocks noChangeShapeType="1"/>
          </p:cNvSpPr>
          <p:nvPr/>
        </p:nvSpPr>
        <p:spPr bwMode="auto">
          <a:xfrm>
            <a:off x="4838700" y="4975225"/>
            <a:ext cx="0" cy="263525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01" name="Line 201"/>
          <p:cNvSpPr>
            <a:spLocks noChangeShapeType="1"/>
          </p:cNvSpPr>
          <p:nvPr/>
        </p:nvSpPr>
        <p:spPr bwMode="auto">
          <a:xfrm>
            <a:off x="4838700" y="5238750"/>
            <a:ext cx="2971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02" name="Line 202"/>
          <p:cNvSpPr>
            <a:spLocks noChangeShapeType="1"/>
          </p:cNvSpPr>
          <p:nvPr/>
        </p:nvSpPr>
        <p:spPr bwMode="auto">
          <a:xfrm>
            <a:off x="7277100" y="4986338"/>
            <a:ext cx="0" cy="252412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03" name="Oval 203"/>
          <p:cNvSpPr>
            <a:spLocks noChangeArrowheads="1"/>
          </p:cNvSpPr>
          <p:nvPr/>
        </p:nvSpPr>
        <p:spPr bwMode="auto">
          <a:xfrm>
            <a:off x="7229475" y="5200650"/>
            <a:ext cx="76200" cy="76200"/>
          </a:xfrm>
          <a:prstGeom prst="ellipse">
            <a:avLst/>
          </a:prstGeom>
          <a:solidFill>
            <a:srgbClr val="CC0099"/>
          </a:solidFill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804" name="Line 204"/>
          <p:cNvSpPr>
            <a:spLocks noChangeShapeType="1"/>
          </p:cNvSpPr>
          <p:nvPr/>
        </p:nvSpPr>
        <p:spPr bwMode="auto">
          <a:xfrm>
            <a:off x="6664325" y="4984750"/>
            <a:ext cx="3175" cy="37465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05" name="Line 205"/>
          <p:cNvSpPr>
            <a:spLocks noChangeShapeType="1"/>
          </p:cNvSpPr>
          <p:nvPr/>
        </p:nvSpPr>
        <p:spPr bwMode="auto">
          <a:xfrm flipH="1">
            <a:off x="4229100" y="4965700"/>
            <a:ext cx="3175" cy="38735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06" name="Line 206"/>
          <p:cNvSpPr>
            <a:spLocks noChangeShapeType="1"/>
          </p:cNvSpPr>
          <p:nvPr/>
        </p:nvSpPr>
        <p:spPr bwMode="auto">
          <a:xfrm>
            <a:off x="4229100" y="5353050"/>
            <a:ext cx="35814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07" name="Oval 207"/>
          <p:cNvSpPr>
            <a:spLocks noChangeArrowheads="1"/>
          </p:cNvSpPr>
          <p:nvPr/>
        </p:nvSpPr>
        <p:spPr bwMode="auto">
          <a:xfrm>
            <a:off x="6629400" y="5305425"/>
            <a:ext cx="76200" cy="76200"/>
          </a:xfrm>
          <a:prstGeom prst="ellipse">
            <a:avLst/>
          </a:prstGeom>
          <a:solidFill>
            <a:srgbClr val="CC0099"/>
          </a:solidFill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808" name="Line 208"/>
          <p:cNvSpPr>
            <a:spLocks noChangeShapeType="1"/>
          </p:cNvSpPr>
          <p:nvPr/>
        </p:nvSpPr>
        <p:spPr bwMode="auto">
          <a:xfrm>
            <a:off x="3609975" y="4981575"/>
            <a:ext cx="0" cy="4953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09" name="Line 209"/>
          <p:cNvSpPr>
            <a:spLocks noChangeShapeType="1"/>
          </p:cNvSpPr>
          <p:nvPr/>
        </p:nvSpPr>
        <p:spPr bwMode="auto">
          <a:xfrm>
            <a:off x="6048375" y="4984750"/>
            <a:ext cx="0" cy="492125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10" name="Line 210"/>
          <p:cNvSpPr>
            <a:spLocks noChangeShapeType="1"/>
          </p:cNvSpPr>
          <p:nvPr/>
        </p:nvSpPr>
        <p:spPr bwMode="auto">
          <a:xfrm>
            <a:off x="3609975" y="5476875"/>
            <a:ext cx="4191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11" name="Oval 211"/>
          <p:cNvSpPr>
            <a:spLocks noChangeArrowheads="1"/>
          </p:cNvSpPr>
          <p:nvPr/>
        </p:nvSpPr>
        <p:spPr bwMode="auto">
          <a:xfrm>
            <a:off x="6000750" y="5429250"/>
            <a:ext cx="76200" cy="76200"/>
          </a:xfrm>
          <a:prstGeom prst="ellipse">
            <a:avLst/>
          </a:prstGeom>
          <a:solidFill>
            <a:srgbClr val="CC0099"/>
          </a:solidFill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812" name="Line 212"/>
          <p:cNvSpPr>
            <a:spLocks noChangeShapeType="1"/>
          </p:cNvSpPr>
          <p:nvPr/>
        </p:nvSpPr>
        <p:spPr bwMode="auto">
          <a:xfrm>
            <a:off x="5448300" y="4984750"/>
            <a:ext cx="0" cy="61595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13" name="Line 213"/>
          <p:cNvSpPr>
            <a:spLocks noChangeShapeType="1"/>
          </p:cNvSpPr>
          <p:nvPr/>
        </p:nvSpPr>
        <p:spPr bwMode="auto">
          <a:xfrm>
            <a:off x="3009900" y="4978400"/>
            <a:ext cx="0" cy="6223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14" name="Line 214"/>
          <p:cNvSpPr>
            <a:spLocks noChangeShapeType="1"/>
          </p:cNvSpPr>
          <p:nvPr/>
        </p:nvSpPr>
        <p:spPr bwMode="auto">
          <a:xfrm>
            <a:off x="3009900" y="5600700"/>
            <a:ext cx="4800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15" name="Oval 215"/>
          <p:cNvSpPr>
            <a:spLocks noChangeArrowheads="1"/>
          </p:cNvSpPr>
          <p:nvPr/>
        </p:nvSpPr>
        <p:spPr bwMode="auto">
          <a:xfrm>
            <a:off x="5400675" y="5553075"/>
            <a:ext cx="76200" cy="76200"/>
          </a:xfrm>
          <a:prstGeom prst="ellipse">
            <a:avLst/>
          </a:prstGeom>
          <a:solidFill>
            <a:srgbClr val="CC0099"/>
          </a:solidFill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820" name="Text Box 220"/>
          <p:cNvSpPr txBox="1">
            <a:spLocks noChangeArrowheads="1"/>
          </p:cNvSpPr>
          <p:nvPr/>
        </p:nvSpPr>
        <p:spPr bwMode="auto">
          <a:xfrm>
            <a:off x="2662238" y="5672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0</a:t>
            </a:r>
          </a:p>
        </p:txBody>
      </p:sp>
      <p:sp>
        <p:nvSpPr>
          <p:cNvPr id="281821" name="Text Box 221"/>
          <p:cNvSpPr txBox="1">
            <a:spLocks noChangeArrowheads="1"/>
          </p:cNvSpPr>
          <p:nvPr/>
        </p:nvSpPr>
        <p:spPr bwMode="auto">
          <a:xfrm>
            <a:off x="5100638" y="5672138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1</a:t>
            </a:r>
          </a:p>
        </p:txBody>
      </p:sp>
      <p:sp>
        <p:nvSpPr>
          <p:cNvPr id="281824" name="Line 224"/>
          <p:cNvSpPr>
            <a:spLocks noChangeShapeType="1"/>
          </p:cNvSpPr>
          <p:nvPr/>
        </p:nvSpPr>
        <p:spPr bwMode="auto">
          <a:xfrm>
            <a:off x="1676400" y="4343400"/>
            <a:ext cx="0" cy="1752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25" name="Text Box 225"/>
          <p:cNvSpPr txBox="1">
            <a:spLocks noChangeArrowheads="1"/>
          </p:cNvSpPr>
          <p:nvPr/>
        </p:nvSpPr>
        <p:spPr bwMode="auto">
          <a:xfrm>
            <a:off x="1431925" y="3971925"/>
            <a:ext cx="44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CS</a:t>
            </a:r>
          </a:p>
        </p:txBody>
      </p:sp>
      <p:sp>
        <p:nvSpPr>
          <p:cNvPr id="281827" name="Text Box 227"/>
          <p:cNvSpPr txBox="1">
            <a:spLocks noChangeArrowheads="1"/>
          </p:cNvSpPr>
          <p:nvPr/>
        </p:nvSpPr>
        <p:spPr bwMode="auto">
          <a:xfrm>
            <a:off x="2133600" y="5881688"/>
            <a:ext cx="447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CS</a:t>
            </a:r>
          </a:p>
        </p:txBody>
      </p:sp>
      <p:sp>
        <p:nvSpPr>
          <p:cNvPr id="281828" name="Line 228"/>
          <p:cNvSpPr>
            <a:spLocks noChangeShapeType="1"/>
          </p:cNvSpPr>
          <p:nvPr/>
        </p:nvSpPr>
        <p:spPr bwMode="auto">
          <a:xfrm>
            <a:off x="1219200" y="6096000"/>
            <a:ext cx="990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29" name="Line 229"/>
          <p:cNvSpPr>
            <a:spLocks noChangeShapeType="1"/>
          </p:cNvSpPr>
          <p:nvPr/>
        </p:nvSpPr>
        <p:spPr bwMode="auto">
          <a:xfrm>
            <a:off x="3016250" y="1985963"/>
            <a:ext cx="0" cy="22812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30" name="Line 230"/>
          <p:cNvSpPr>
            <a:spLocks noChangeShapeType="1"/>
          </p:cNvSpPr>
          <p:nvPr/>
        </p:nvSpPr>
        <p:spPr bwMode="auto">
          <a:xfrm>
            <a:off x="3625850" y="1985963"/>
            <a:ext cx="0" cy="22812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31" name="Line 231"/>
          <p:cNvSpPr>
            <a:spLocks noChangeShapeType="1"/>
          </p:cNvSpPr>
          <p:nvPr/>
        </p:nvSpPr>
        <p:spPr bwMode="auto">
          <a:xfrm>
            <a:off x="4248150" y="1971675"/>
            <a:ext cx="0" cy="22812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32" name="Line 232"/>
          <p:cNvSpPr>
            <a:spLocks noChangeShapeType="1"/>
          </p:cNvSpPr>
          <p:nvPr/>
        </p:nvSpPr>
        <p:spPr bwMode="auto">
          <a:xfrm>
            <a:off x="4867275" y="1981200"/>
            <a:ext cx="0" cy="22812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33" name="Line 233"/>
          <p:cNvSpPr>
            <a:spLocks noChangeShapeType="1"/>
          </p:cNvSpPr>
          <p:nvPr/>
        </p:nvSpPr>
        <p:spPr bwMode="auto">
          <a:xfrm>
            <a:off x="5467350" y="1985963"/>
            <a:ext cx="0" cy="22812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34" name="Line 234"/>
          <p:cNvSpPr>
            <a:spLocks noChangeShapeType="1"/>
          </p:cNvSpPr>
          <p:nvPr/>
        </p:nvSpPr>
        <p:spPr bwMode="auto">
          <a:xfrm>
            <a:off x="6076950" y="1985963"/>
            <a:ext cx="0" cy="22812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35" name="Line 235"/>
          <p:cNvSpPr>
            <a:spLocks noChangeShapeType="1"/>
          </p:cNvSpPr>
          <p:nvPr/>
        </p:nvSpPr>
        <p:spPr bwMode="auto">
          <a:xfrm>
            <a:off x="6699250" y="1971675"/>
            <a:ext cx="0" cy="22812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36" name="Line 236"/>
          <p:cNvSpPr>
            <a:spLocks noChangeShapeType="1"/>
          </p:cNvSpPr>
          <p:nvPr/>
        </p:nvSpPr>
        <p:spPr bwMode="auto">
          <a:xfrm>
            <a:off x="7318375" y="1981200"/>
            <a:ext cx="0" cy="228123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37" name="Line 237"/>
          <p:cNvSpPr>
            <a:spLocks noChangeShapeType="1"/>
          </p:cNvSpPr>
          <p:nvPr/>
        </p:nvSpPr>
        <p:spPr bwMode="auto">
          <a:xfrm>
            <a:off x="457200" y="4686300"/>
            <a:ext cx="66294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1838" name="Group 238"/>
          <p:cNvGrpSpPr>
            <a:grpSpLocks/>
          </p:cNvGrpSpPr>
          <p:nvPr/>
        </p:nvGrpSpPr>
        <p:grpSpPr bwMode="auto">
          <a:xfrm>
            <a:off x="190500" y="4419600"/>
            <a:ext cx="1263650" cy="366713"/>
            <a:chOff x="120" y="2982"/>
            <a:chExt cx="796" cy="231"/>
          </a:xfrm>
        </p:grpSpPr>
        <p:sp>
          <p:nvSpPr>
            <p:cNvPr id="281839" name="Text Box 239"/>
            <p:cNvSpPr txBox="1">
              <a:spLocks noChangeArrowheads="1"/>
            </p:cNvSpPr>
            <p:nvPr/>
          </p:nvSpPr>
          <p:spPr bwMode="auto">
            <a:xfrm>
              <a:off x="120" y="2982"/>
              <a:ext cx="7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0" dirty="0">
                  <a:latin typeface="Tahoma" charset="0"/>
                </a:rPr>
                <a:t>Rd/</a:t>
              </a:r>
              <a:r>
                <a:rPr lang="en-US" sz="1800" b="0" dirty="0" err="1">
                  <a:latin typeface="Tahoma" charset="0"/>
                </a:rPr>
                <a:t>Wr</a:t>
              </a:r>
              <a:r>
                <a:rPr lang="en-US" sz="1800" b="0" dirty="0">
                  <a:latin typeface="Tahoma" charset="0"/>
                </a:rPr>
                <a:t> </a:t>
              </a:r>
              <a:r>
                <a:rPr lang="en-US" sz="1800" b="0" dirty="0">
                  <a:solidFill>
                    <a:srgbClr val="FF6600"/>
                  </a:solidFill>
                  <a:latin typeface="Tahoma" charset="0"/>
                </a:rPr>
                <a:t>= 1</a:t>
              </a:r>
            </a:p>
          </p:txBody>
        </p:sp>
        <p:sp>
          <p:nvSpPr>
            <p:cNvPr id="281840" name="Line 240"/>
            <p:cNvSpPr>
              <a:spLocks noChangeShapeType="1"/>
            </p:cNvSpPr>
            <p:nvPr/>
          </p:nvSpPr>
          <p:spPr bwMode="auto">
            <a:xfrm flipV="1">
              <a:off x="168" y="3024"/>
              <a:ext cx="168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1841" name="AutoShape 241"/>
          <p:cNvSpPr>
            <a:spLocks noChangeArrowheads="1"/>
          </p:cNvSpPr>
          <p:nvPr/>
        </p:nvSpPr>
        <p:spPr bwMode="auto">
          <a:xfrm flipH="1" flipV="1">
            <a:off x="2828925" y="4365625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842" name="AutoShape 242"/>
          <p:cNvSpPr>
            <a:spLocks noChangeArrowheads="1"/>
          </p:cNvSpPr>
          <p:nvPr/>
        </p:nvSpPr>
        <p:spPr bwMode="auto">
          <a:xfrm flipH="1">
            <a:off x="3043238" y="4365625"/>
            <a:ext cx="228600" cy="152400"/>
          </a:xfrm>
          <a:prstGeom prst="triangle">
            <a:avLst>
              <a:gd name="adj" fmla="val 50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843" name="Line 243"/>
          <p:cNvSpPr>
            <a:spLocks noChangeShapeType="1"/>
          </p:cNvSpPr>
          <p:nvPr/>
        </p:nvSpPr>
        <p:spPr bwMode="auto">
          <a:xfrm flipV="1">
            <a:off x="3157538" y="4237038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44" name="Line 244"/>
          <p:cNvSpPr>
            <a:spLocks noChangeShapeType="1"/>
          </p:cNvSpPr>
          <p:nvPr/>
        </p:nvSpPr>
        <p:spPr bwMode="auto">
          <a:xfrm flipV="1">
            <a:off x="2943225" y="4241800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45" name="Line 245"/>
          <p:cNvSpPr>
            <a:spLocks noChangeShapeType="1"/>
          </p:cNvSpPr>
          <p:nvPr/>
        </p:nvSpPr>
        <p:spPr bwMode="auto">
          <a:xfrm>
            <a:off x="2938463" y="4241800"/>
            <a:ext cx="21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46" name="Line 246"/>
          <p:cNvSpPr>
            <a:spLocks noChangeShapeType="1"/>
          </p:cNvSpPr>
          <p:nvPr/>
        </p:nvSpPr>
        <p:spPr bwMode="auto">
          <a:xfrm flipV="1">
            <a:off x="3148013" y="4513263"/>
            <a:ext cx="9525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47" name="Line 247"/>
          <p:cNvSpPr>
            <a:spLocks noChangeShapeType="1"/>
          </p:cNvSpPr>
          <p:nvPr/>
        </p:nvSpPr>
        <p:spPr bwMode="auto">
          <a:xfrm flipH="1" flipV="1">
            <a:off x="2943225" y="4518025"/>
            <a:ext cx="0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48" name="Line 248"/>
          <p:cNvSpPr>
            <a:spLocks noChangeShapeType="1"/>
          </p:cNvSpPr>
          <p:nvPr/>
        </p:nvSpPr>
        <p:spPr bwMode="auto">
          <a:xfrm>
            <a:off x="2938463" y="4981575"/>
            <a:ext cx="219075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49" name="Line 249"/>
          <p:cNvSpPr>
            <a:spLocks noChangeShapeType="1"/>
          </p:cNvSpPr>
          <p:nvPr/>
        </p:nvSpPr>
        <p:spPr bwMode="auto">
          <a:xfrm flipV="1">
            <a:off x="2790825" y="4457700"/>
            <a:ext cx="0" cy="22860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50" name="Line 250"/>
          <p:cNvSpPr>
            <a:spLocks noChangeShapeType="1"/>
          </p:cNvSpPr>
          <p:nvPr/>
        </p:nvSpPr>
        <p:spPr bwMode="auto">
          <a:xfrm>
            <a:off x="2790825" y="4448175"/>
            <a:ext cx="76200" cy="0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51" name="Oval 251"/>
          <p:cNvSpPr>
            <a:spLocks noChangeArrowheads="1"/>
          </p:cNvSpPr>
          <p:nvPr/>
        </p:nvSpPr>
        <p:spPr bwMode="auto">
          <a:xfrm>
            <a:off x="2838450" y="4422775"/>
            <a:ext cx="44450" cy="444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852" name="Line 252"/>
          <p:cNvSpPr>
            <a:spLocks noChangeShapeType="1"/>
          </p:cNvSpPr>
          <p:nvPr/>
        </p:nvSpPr>
        <p:spPr bwMode="auto">
          <a:xfrm flipV="1">
            <a:off x="2935288" y="4873625"/>
            <a:ext cx="0" cy="119063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53" name="Line 253"/>
          <p:cNvSpPr>
            <a:spLocks noChangeShapeType="1"/>
          </p:cNvSpPr>
          <p:nvPr/>
        </p:nvSpPr>
        <p:spPr bwMode="auto">
          <a:xfrm flipV="1">
            <a:off x="3154363" y="4864100"/>
            <a:ext cx="0" cy="119063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854" name="AutoShape 254"/>
          <p:cNvSpPr>
            <a:spLocks noChangeArrowheads="1"/>
          </p:cNvSpPr>
          <p:nvPr/>
        </p:nvSpPr>
        <p:spPr bwMode="auto">
          <a:xfrm flipH="1" flipV="1">
            <a:off x="2819400" y="4772025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855" name="AutoShape 255"/>
          <p:cNvSpPr>
            <a:spLocks noChangeArrowheads="1"/>
          </p:cNvSpPr>
          <p:nvPr/>
        </p:nvSpPr>
        <p:spPr bwMode="auto">
          <a:xfrm flipH="1">
            <a:off x="3033713" y="4772025"/>
            <a:ext cx="228600" cy="1524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1856" name="Group 256"/>
          <p:cNvGrpSpPr>
            <a:grpSpLocks/>
          </p:cNvGrpSpPr>
          <p:nvPr/>
        </p:nvGrpSpPr>
        <p:grpSpPr bwMode="auto">
          <a:xfrm>
            <a:off x="3409950" y="4246563"/>
            <a:ext cx="481013" cy="755650"/>
            <a:chOff x="1758" y="2669"/>
            <a:chExt cx="303" cy="476"/>
          </a:xfrm>
        </p:grpSpPr>
        <p:sp>
          <p:nvSpPr>
            <p:cNvPr id="281857" name="AutoShape 257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58" name="AutoShape 258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59" name="Line 259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60" name="Line 260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61" name="Line 261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62" name="Line 262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63" name="Line 263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64" name="Line 264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65" name="Line 265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66" name="Line 266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67" name="Oval 267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68" name="Line 268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69" name="Line 269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70" name="AutoShape 270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71" name="AutoShape 271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1872" name="Group 272"/>
          <p:cNvGrpSpPr>
            <a:grpSpLocks/>
          </p:cNvGrpSpPr>
          <p:nvPr/>
        </p:nvGrpSpPr>
        <p:grpSpPr bwMode="auto">
          <a:xfrm>
            <a:off x="4014788" y="4254500"/>
            <a:ext cx="481012" cy="755650"/>
            <a:chOff x="1758" y="2669"/>
            <a:chExt cx="303" cy="476"/>
          </a:xfrm>
        </p:grpSpPr>
        <p:sp>
          <p:nvSpPr>
            <p:cNvPr id="281873" name="AutoShape 273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74" name="AutoShape 274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75" name="Line 275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76" name="Line 276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77" name="Line 277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78" name="Line 278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79" name="Line 279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80" name="Line 280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81" name="Line 281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82" name="Line 282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83" name="Oval 283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84" name="Line 284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85" name="Line 285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86" name="AutoShape 286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87" name="AutoShape 287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1888" name="Group 288"/>
          <p:cNvGrpSpPr>
            <a:grpSpLocks/>
          </p:cNvGrpSpPr>
          <p:nvPr/>
        </p:nvGrpSpPr>
        <p:grpSpPr bwMode="auto">
          <a:xfrm>
            <a:off x="4633913" y="4248150"/>
            <a:ext cx="481012" cy="755650"/>
            <a:chOff x="1758" y="2669"/>
            <a:chExt cx="303" cy="476"/>
          </a:xfrm>
        </p:grpSpPr>
        <p:sp>
          <p:nvSpPr>
            <p:cNvPr id="281889" name="AutoShape 289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90" name="AutoShape 290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891" name="Line 291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92" name="Line 292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93" name="Line 293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94" name="Line 294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95" name="Line 295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96" name="Line 296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97" name="Line 297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98" name="Line 298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899" name="Oval 299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00" name="Line 300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01" name="Line 301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02" name="AutoShape 302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03" name="AutoShape 303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1904" name="Group 304"/>
          <p:cNvGrpSpPr>
            <a:grpSpLocks/>
          </p:cNvGrpSpPr>
          <p:nvPr/>
        </p:nvGrpSpPr>
        <p:grpSpPr bwMode="auto">
          <a:xfrm>
            <a:off x="5229225" y="4254500"/>
            <a:ext cx="481013" cy="755650"/>
            <a:chOff x="1758" y="2669"/>
            <a:chExt cx="303" cy="476"/>
          </a:xfrm>
        </p:grpSpPr>
        <p:sp>
          <p:nvSpPr>
            <p:cNvPr id="281905" name="AutoShape 305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06" name="AutoShape 306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07" name="Line 307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08" name="Line 308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09" name="Line 309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10" name="Line 310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11" name="Line 311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12" name="Line 312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13" name="Line 313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14" name="Line 314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15" name="Oval 315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16" name="Line 316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17" name="Line 317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18" name="AutoShape 318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19" name="AutoShape 319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1920" name="Group 320"/>
          <p:cNvGrpSpPr>
            <a:grpSpLocks/>
          </p:cNvGrpSpPr>
          <p:nvPr/>
        </p:nvGrpSpPr>
        <p:grpSpPr bwMode="auto">
          <a:xfrm>
            <a:off x="5853113" y="4238625"/>
            <a:ext cx="481012" cy="755650"/>
            <a:chOff x="1758" y="2669"/>
            <a:chExt cx="303" cy="476"/>
          </a:xfrm>
        </p:grpSpPr>
        <p:sp>
          <p:nvSpPr>
            <p:cNvPr id="281921" name="AutoShape 321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22" name="AutoShape 322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23" name="Line 323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24" name="Line 324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25" name="Line 325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26" name="Line 326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27" name="Line 327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28" name="Line 328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29" name="Line 329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30" name="Line 330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31" name="Oval 331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32" name="Line 332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33" name="Line 333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34" name="AutoShape 334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35" name="AutoShape 335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1936" name="Group 336"/>
          <p:cNvGrpSpPr>
            <a:grpSpLocks/>
          </p:cNvGrpSpPr>
          <p:nvPr/>
        </p:nvGrpSpPr>
        <p:grpSpPr bwMode="auto">
          <a:xfrm>
            <a:off x="6477000" y="4238625"/>
            <a:ext cx="481013" cy="755650"/>
            <a:chOff x="1758" y="2669"/>
            <a:chExt cx="303" cy="476"/>
          </a:xfrm>
        </p:grpSpPr>
        <p:sp>
          <p:nvSpPr>
            <p:cNvPr id="281937" name="AutoShape 337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38" name="AutoShape 338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39" name="Line 339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40" name="Line 340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41" name="Line 341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42" name="Line 342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43" name="Line 343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44" name="Line 344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45" name="Line 345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46" name="Line 346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47" name="Oval 347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48" name="Line 348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49" name="Line 349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50" name="AutoShape 350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51" name="AutoShape 351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1952" name="Group 352"/>
          <p:cNvGrpSpPr>
            <a:grpSpLocks/>
          </p:cNvGrpSpPr>
          <p:nvPr/>
        </p:nvGrpSpPr>
        <p:grpSpPr bwMode="auto">
          <a:xfrm>
            <a:off x="7072313" y="4254500"/>
            <a:ext cx="481012" cy="755650"/>
            <a:chOff x="1758" y="2669"/>
            <a:chExt cx="303" cy="476"/>
          </a:xfrm>
        </p:grpSpPr>
        <p:sp>
          <p:nvSpPr>
            <p:cNvPr id="281953" name="AutoShape 353"/>
            <p:cNvSpPr>
              <a:spLocks noChangeArrowheads="1"/>
            </p:cNvSpPr>
            <p:nvPr/>
          </p:nvSpPr>
          <p:spPr bwMode="auto">
            <a:xfrm flipH="1" flipV="1">
              <a:off x="1782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54" name="AutoShape 354"/>
            <p:cNvSpPr>
              <a:spLocks noChangeArrowheads="1"/>
            </p:cNvSpPr>
            <p:nvPr/>
          </p:nvSpPr>
          <p:spPr bwMode="auto">
            <a:xfrm flipH="1">
              <a:off x="1917" y="2750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55" name="Line 355"/>
            <p:cNvSpPr>
              <a:spLocks noChangeShapeType="1"/>
            </p:cNvSpPr>
            <p:nvPr/>
          </p:nvSpPr>
          <p:spPr bwMode="auto">
            <a:xfrm flipV="1">
              <a:off x="1989" y="2669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56" name="Line 356"/>
            <p:cNvSpPr>
              <a:spLocks noChangeShapeType="1"/>
            </p:cNvSpPr>
            <p:nvPr/>
          </p:nvSpPr>
          <p:spPr bwMode="auto">
            <a:xfrm flipV="1">
              <a:off x="1854" y="2672"/>
              <a:ext cx="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57" name="Line 357"/>
            <p:cNvSpPr>
              <a:spLocks noChangeShapeType="1"/>
            </p:cNvSpPr>
            <p:nvPr/>
          </p:nvSpPr>
          <p:spPr bwMode="auto">
            <a:xfrm>
              <a:off x="1851" y="2672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58" name="Line 358"/>
            <p:cNvSpPr>
              <a:spLocks noChangeShapeType="1"/>
            </p:cNvSpPr>
            <p:nvPr/>
          </p:nvSpPr>
          <p:spPr bwMode="auto">
            <a:xfrm flipV="1">
              <a:off x="1983" y="2843"/>
              <a:ext cx="6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59" name="Line 359"/>
            <p:cNvSpPr>
              <a:spLocks noChangeShapeType="1"/>
            </p:cNvSpPr>
            <p:nvPr/>
          </p:nvSpPr>
          <p:spPr bwMode="auto">
            <a:xfrm flipH="1" flipV="1">
              <a:off x="1854" y="2846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60" name="Line 360"/>
            <p:cNvSpPr>
              <a:spLocks noChangeShapeType="1"/>
            </p:cNvSpPr>
            <p:nvPr/>
          </p:nvSpPr>
          <p:spPr bwMode="auto">
            <a:xfrm>
              <a:off x="1851" y="3138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61" name="Line 361"/>
            <p:cNvSpPr>
              <a:spLocks noChangeShapeType="1"/>
            </p:cNvSpPr>
            <p:nvPr/>
          </p:nvSpPr>
          <p:spPr bwMode="auto">
            <a:xfrm flipV="1">
              <a:off x="1758" y="2808"/>
              <a:ext cx="0" cy="144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62" name="Line 362"/>
            <p:cNvSpPr>
              <a:spLocks noChangeShapeType="1"/>
            </p:cNvSpPr>
            <p:nvPr/>
          </p:nvSpPr>
          <p:spPr bwMode="auto">
            <a:xfrm>
              <a:off x="1758" y="2802"/>
              <a:ext cx="48" cy="0"/>
            </a:xfrm>
            <a:prstGeom prst="line">
              <a:avLst/>
            </a:prstGeom>
            <a:noFill/>
            <a:ln w="9525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63" name="Oval 363"/>
            <p:cNvSpPr>
              <a:spLocks noChangeArrowheads="1"/>
            </p:cNvSpPr>
            <p:nvPr/>
          </p:nvSpPr>
          <p:spPr bwMode="auto">
            <a:xfrm>
              <a:off x="1788" y="2786"/>
              <a:ext cx="28" cy="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64" name="Line 364"/>
            <p:cNvSpPr>
              <a:spLocks noChangeShapeType="1"/>
            </p:cNvSpPr>
            <p:nvPr/>
          </p:nvSpPr>
          <p:spPr bwMode="auto">
            <a:xfrm flipV="1">
              <a:off x="1849" y="3070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65" name="Line 365"/>
            <p:cNvSpPr>
              <a:spLocks noChangeShapeType="1"/>
            </p:cNvSpPr>
            <p:nvPr/>
          </p:nvSpPr>
          <p:spPr bwMode="auto">
            <a:xfrm flipV="1">
              <a:off x="1987" y="3064"/>
              <a:ext cx="0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966" name="AutoShape 366"/>
            <p:cNvSpPr>
              <a:spLocks noChangeArrowheads="1"/>
            </p:cNvSpPr>
            <p:nvPr/>
          </p:nvSpPr>
          <p:spPr bwMode="auto">
            <a:xfrm flipH="1" flipV="1">
              <a:off x="1776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967" name="AutoShape 367"/>
            <p:cNvSpPr>
              <a:spLocks noChangeArrowheads="1"/>
            </p:cNvSpPr>
            <p:nvPr/>
          </p:nvSpPr>
          <p:spPr bwMode="auto">
            <a:xfrm flipH="1">
              <a:off x="1911" y="3006"/>
              <a:ext cx="144" cy="96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1968" name="Line 368"/>
          <p:cNvSpPr>
            <a:spLocks noChangeShapeType="1"/>
          </p:cNvSpPr>
          <p:nvPr/>
        </p:nvSpPr>
        <p:spPr bwMode="auto">
          <a:xfrm flipV="1">
            <a:off x="3324225" y="4876800"/>
            <a:ext cx="0" cy="228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69" name="Line 369"/>
          <p:cNvSpPr>
            <a:spLocks noChangeShapeType="1"/>
          </p:cNvSpPr>
          <p:nvPr/>
        </p:nvSpPr>
        <p:spPr bwMode="auto">
          <a:xfrm>
            <a:off x="3238500" y="4876800"/>
            <a:ext cx="762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70" name="Line 370"/>
          <p:cNvSpPr>
            <a:spLocks noChangeShapeType="1"/>
          </p:cNvSpPr>
          <p:nvPr/>
        </p:nvSpPr>
        <p:spPr bwMode="auto">
          <a:xfrm flipV="1">
            <a:off x="3905250" y="4848225"/>
            <a:ext cx="0" cy="228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71" name="Line 371"/>
          <p:cNvSpPr>
            <a:spLocks noChangeShapeType="1"/>
          </p:cNvSpPr>
          <p:nvPr/>
        </p:nvSpPr>
        <p:spPr bwMode="auto">
          <a:xfrm>
            <a:off x="3819525" y="4848225"/>
            <a:ext cx="762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72" name="Line 372"/>
          <p:cNvSpPr>
            <a:spLocks noChangeShapeType="1"/>
          </p:cNvSpPr>
          <p:nvPr/>
        </p:nvSpPr>
        <p:spPr bwMode="auto">
          <a:xfrm flipV="1">
            <a:off x="4505325" y="4857750"/>
            <a:ext cx="0" cy="228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73" name="Line 373"/>
          <p:cNvSpPr>
            <a:spLocks noChangeShapeType="1"/>
          </p:cNvSpPr>
          <p:nvPr/>
        </p:nvSpPr>
        <p:spPr bwMode="auto">
          <a:xfrm>
            <a:off x="4419600" y="4857750"/>
            <a:ext cx="762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74" name="Line 374"/>
          <p:cNvSpPr>
            <a:spLocks noChangeShapeType="1"/>
          </p:cNvSpPr>
          <p:nvPr/>
        </p:nvSpPr>
        <p:spPr bwMode="auto">
          <a:xfrm flipV="1">
            <a:off x="5724525" y="48672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75" name="Line 375"/>
          <p:cNvSpPr>
            <a:spLocks noChangeShapeType="1"/>
          </p:cNvSpPr>
          <p:nvPr/>
        </p:nvSpPr>
        <p:spPr bwMode="auto">
          <a:xfrm>
            <a:off x="5638800" y="48672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76" name="Line 376"/>
          <p:cNvSpPr>
            <a:spLocks noChangeShapeType="1"/>
          </p:cNvSpPr>
          <p:nvPr/>
        </p:nvSpPr>
        <p:spPr bwMode="auto">
          <a:xfrm flipV="1">
            <a:off x="6353175" y="485775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77" name="Line 377"/>
          <p:cNvSpPr>
            <a:spLocks noChangeShapeType="1"/>
          </p:cNvSpPr>
          <p:nvPr/>
        </p:nvSpPr>
        <p:spPr bwMode="auto">
          <a:xfrm>
            <a:off x="6267450" y="485775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78" name="Line 378"/>
          <p:cNvSpPr>
            <a:spLocks noChangeShapeType="1"/>
          </p:cNvSpPr>
          <p:nvPr/>
        </p:nvSpPr>
        <p:spPr bwMode="auto">
          <a:xfrm flipV="1">
            <a:off x="7000875" y="485775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79" name="Line 379"/>
          <p:cNvSpPr>
            <a:spLocks noChangeShapeType="1"/>
          </p:cNvSpPr>
          <p:nvPr/>
        </p:nvSpPr>
        <p:spPr bwMode="auto">
          <a:xfrm>
            <a:off x="6915150" y="485775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80" name="Line 380"/>
          <p:cNvSpPr>
            <a:spLocks noChangeShapeType="1"/>
          </p:cNvSpPr>
          <p:nvPr/>
        </p:nvSpPr>
        <p:spPr bwMode="auto">
          <a:xfrm flipV="1">
            <a:off x="7572375" y="485775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81" name="Line 381"/>
          <p:cNvSpPr>
            <a:spLocks noChangeShapeType="1"/>
          </p:cNvSpPr>
          <p:nvPr/>
        </p:nvSpPr>
        <p:spPr bwMode="auto">
          <a:xfrm>
            <a:off x="7486650" y="485775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82" name="Line 382"/>
          <p:cNvSpPr>
            <a:spLocks noChangeShapeType="1"/>
          </p:cNvSpPr>
          <p:nvPr/>
        </p:nvSpPr>
        <p:spPr bwMode="auto">
          <a:xfrm flipV="1">
            <a:off x="5153025" y="4867275"/>
            <a:ext cx="0" cy="228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83" name="Line 383"/>
          <p:cNvSpPr>
            <a:spLocks noChangeShapeType="1"/>
          </p:cNvSpPr>
          <p:nvPr/>
        </p:nvSpPr>
        <p:spPr bwMode="auto">
          <a:xfrm>
            <a:off x="5067300" y="4867275"/>
            <a:ext cx="762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84" name="Line 384"/>
          <p:cNvSpPr>
            <a:spLocks noChangeShapeType="1"/>
          </p:cNvSpPr>
          <p:nvPr/>
        </p:nvSpPr>
        <p:spPr bwMode="auto">
          <a:xfrm>
            <a:off x="4610100" y="5095875"/>
            <a:ext cx="533400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85" name="Line 385"/>
          <p:cNvSpPr>
            <a:spLocks noChangeShapeType="1"/>
          </p:cNvSpPr>
          <p:nvPr/>
        </p:nvSpPr>
        <p:spPr bwMode="auto">
          <a:xfrm>
            <a:off x="7038975" y="5095875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86" name="Line 386"/>
          <p:cNvSpPr>
            <a:spLocks noChangeShapeType="1"/>
          </p:cNvSpPr>
          <p:nvPr/>
        </p:nvSpPr>
        <p:spPr bwMode="auto">
          <a:xfrm flipV="1">
            <a:off x="3324225" y="44577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87" name="Line 387"/>
          <p:cNvSpPr>
            <a:spLocks noChangeShapeType="1"/>
          </p:cNvSpPr>
          <p:nvPr/>
        </p:nvSpPr>
        <p:spPr bwMode="auto">
          <a:xfrm>
            <a:off x="3248025" y="44481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88" name="Line 388"/>
          <p:cNvSpPr>
            <a:spLocks noChangeShapeType="1"/>
          </p:cNvSpPr>
          <p:nvPr/>
        </p:nvSpPr>
        <p:spPr bwMode="auto">
          <a:xfrm flipV="1">
            <a:off x="3933825" y="44577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89" name="Line 389"/>
          <p:cNvSpPr>
            <a:spLocks noChangeShapeType="1"/>
          </p:cNvSpPr>
          <p:nvPr/>
        </p:nvSpPr>
        <p:spPr bwMode="auto">
          <a:xfrm>
            <a:off x="3857625" y="44481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90" name="Line 390"/>
          <p:cNvSpPr>
            <a:spLocks noChangeShapeType="1"/>
          </p:cNvSpPr>
          <p:nvPr/>
        </p:nvSpPr>
        <p:spPr bwMode="auto">
          <a:xfrm flipV="1">
            <a:off x="4533900" y="44577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91" name="Line 391"/>
          <p:cNvSpPr>
            <a:spLocks noChangeShapeType="1"/>
          </p:cNvSpPr>
          <p:nvPr/>
        </p:nvSpPr>
        <p:spPr bwMode="auto">
          <a:xfrm>
            <a:off x="4457700" y="44481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92" name="Line 392"/>
          <p:cNvSpPr>
            <a:spLocks noChangeShapeType="1"/>
          </p:cNvSpPr>
          <p:nvPr/>
        </p:nvSpPr>
        <p:spPr bwMode="auto">
          <a:xfrm flipV="1">
            <a:off x="5143500" y="446722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93" name="Line 393"/>
          <p:cNvSpPr>
            <a:spLocks noChangeShapeType="1"/>
          </p:cNvSpPr>
          <p:nvPr/>
        </p:nvSpPr>
        <p:spPr bwMode="auto">
          <a:xfrm>
            <a:off x="5067300" y="44577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94" name="Line 394"/>
          <p:cNvSpPr>
            <a:spLocks noChangeShapeType="1"/>
          </p:cNvSpPr>
          <p:nvPr/>
        </p:nvSpPr>
        <p:spPr bwMode="auto">
          <a:xfrm flipV="1">
            <a:off x="5743575" y="44577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95" name="Line 395"/>
          <p:cNvSpPr>
            <a:spLocks noChangeShapeType="1"/>
          </p:cNvSpPr>
          <p:nvPr/>
        </p:nvSpPr>
        <p:spPr bwMode="auto">
          <a:xfrm>
            <a:off x="5667375" y="4448175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96" name="Line 396"/>
          <p:cNvSpPr>
            <a:spLocks noChangeShapeType="1"/>
          </p:cNvSpPr>
          <p:nvPr/>
        </p:nvSpPr>
        <p:spPr bwMode="auto">
          <a:xfrm flipV="1">
            <a:off x="6362700" y="44481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97" name="Line 397"/>
          <p:cNvSpPr>
            <a:spLocks noChangeShapeType="1"/>
          </p:cNvSpPr>
          <p:nvPr/>
        </p:nvSpPr>
        <p:spPr bwMode="auto">
          <a:xfrm>
            <a:off x="6286500" y="443865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98" name="Line 398"/>
          <p:cNvSpPr>
            <a:spLocks noChangeShapeType="1"/>
          </p:cNvSpPr>
          <p:nvPr/>
        </p:nvSpPr>
        <p:spPr bwMode="auto">
          <a:xfrm flipV="1">
            <a:off x="6991350" y="444817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999" name="Line 399"/>
          <p:cNvSpPr>
            <a:spLocks noChangeShapeType="1"/>
          </p:cNvSpPr>
          <p:nvPr/>
        </p:nvSpPr>
        <p:spPr bwMode="auto">
          <a:xfrm>
            <a:off x="6915150" y="443865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000" name="Line 400"/>
          <p:cNvSpPr>
            <a:spLocks noChangeShapeType="1"/>
          </p:cNvSpPr>
          <p:nvPr/>
        </p:nvSpPr>
        <p:spPr bwMode="auto">
          <a:xfrm flipV="1">
            <a:off x="7591425" y="4467225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001" name="Line 401"/>
          <p:cNvSpPr>
            <a:spLocks noChangeShapeType="1"/>
          </p:cNvSpPr>
          <p:nvPr/>
        </p:nvSpPr>
        <p:spPr bwMode="auto">
          <a:xfrm>
            <a:off x="7515225" y="4457700"/>
            <a:ext cx="76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002" name="Line 402"/>
          <p:cNvSpPr>
            <a:spLocks noChangeShapeType="1"/>
          </p:cNvSpPr>
          <p:nvPr/>
        </p:nvSpPr>
        <p:spPr bwMode="auto">
          <a:xfrm>
            <a:off x="7067550" y="4686300"/>
            <a:ext cx="533400" cy="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" name="Text Box 253"/>
          <p:cNvSpPr txBox="1">
            <a:spLocks noChangeArrowheads="1"/>
          </p:cNvSpPr>
          <p:nvPr/>
        </p:nvSpPr>
        <p:spPr bwMode="auto">
          <a:xfrm>
            <a:off x="7696200" y="5029200"/>
            <a:ext cx="435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0" dirty="0">
                <a:latin typeface="Tahoma" charset="0"/>
              </a:rPr>
              <a:t>D0</a:t>
            </a:r>
          </a:p>
        </p:txBody>
      </p:sp>
      <p:sp>
        <p:nvSpPr>
          <p:cNvPr id="405" name="Text Box 254"/>
          <p:cNvSpPr txBox="1">
            <a:spLocks noChangeArrowheads="1"/>
          </p:cNvSpPr>
          <p:nvPr/>
        </p:nvSpPr>
        <p:spPr bwMode="auto">
          <a:xfrm>
            <a:off x="7704138" y="5181600"/>
            <a:ext cx="435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0">
                <a:latin typeface="Tahoma" charset="0"/>
              </a:rPr>
              <a:t>D1</a:t>
            </a:r>
          </a:p>
        </p:txBody>
      </p:sp>
      <p:sp>
        <p:nvSpPr>
          <p:cNvPr id="406" name="Text Box 255"/>
          <p:cNvSpPr txBox="1">
            <a:spLocks noChangeArrowheads="1"/>
          </p:cNvSpPr>
          <p:nvPr/>
        </p:nvSpPr>
        <p:spPr bwMode="auto">
          <a:xfrm>
            <a:off x="7704138" y="5334000"/>
            <a:ext cx="435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0" dirty="0">
                <a:latin typeface="Tahoma" charset="0"/>
              </a:rPr>
              <a:t>D2</a:t>
            </a:r>
          </a:p>
        </p:txBody>
      </p:sp>
      <p:sp>
        <p:nvSpPr>
          <p:cNvPr id="407" name="Text Box 256"/>
          <p:cNvSpPr txBox="1">
            <a:spLocks noChangeArrowheads="1"/>
          </p:cNvSpPr>
          <p:nvPr/>
        </p:nvSpPr>
        <p:spPr bwMode="auto">
          <a:xfrm>
            <a:off x="7704138" y="5486400"/>
            <a:ext cx="435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600" b="0">
                <a:latin typeface="Tahoma" charset="0"/>
              </a:rPr>
              <a:t>D3</a:t>
            </a:r>
          </a:p>
        </p:txBody>
      </p:sp>
      <p:sp>
        <p:nvSpPr>
          <p:cNvPr id="40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409" name="Text Box 192"/>
          <p:cNvSpPr txBox="1">
            <a:spLocks noChangeArrowheads="1"/>
          </p:cNvSpPr>
          <p:nvPr/>
        </p:nvSpPr>
        <p:spPr bwMode="auto">
          <a:xfrm>
            <a:off x="239713" y="2209800"/>
            <a:ext cx="449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latin typeface="Tahoma" charset="0"/>
              </a:rPr>
              <a:t>A0</a:t>
            </a:r>
          </a:p>
        </p:txBody>
      </p:sp>
      <p:sp>
        <p:nvSpPr>
          <p:cNvPr id="410" name="Text Box 193"/>
          <p:cNvSpPr txBox="1">
            <a:spLocks noChangeArrowheads="1"/>
          </p:cNvSpPr>
          <p:nvPr/>
        </p:nvSpPr>
        <p:spPr bwMode="auto">
          <a:xfrm>
            <a:off x="239713" y="3395663"/>
            <a:ext cx="4490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latin typeface="Tahoma" charset="0"/>
              </a:rPr>
              <a:t>A1</a:t>
            </a:r>
          </a:p>
        </p:txBody>
      </p:sp>
      <p:sp>
        <p:nvSpPr>
          <p:cNvPr id="411" name="Text Box 265"/>
          <p:cNvSpPr txBox="1">
            <a:spLocks noChangeArrowheads="1"/>
          </p:cNvSpPr>
          <p:nvPr/>
        </p:nvSpPr>
        <p:spPr bwMode="auto">
          <a:xfrm>
            <a:off x="457200" y="5680075"/>
            <a:ext cx="17447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 dirty="0">
                <a:latin typeface="Tahoma" charset="0"/>
              </a:rPr>
              <a:t>Column</a:t>
            </a:r>
          </a:p>
          <a:p>
            <a:pPr algn="l"/>
            <a:r>
              <a:rPr lang="en-US" sz="1800" b="0" dirty="0">
                <a:latin typeface="Tahoma" charset="0"/>
              </a:rPr>
              <a:t>Select (A2) </a:t>
            </a:r>
            <a:r>
              <a:rPr lang="en-US" sz="1800" dirty="0">
                <a:solidFill>
                  <a:srgbClr val="FF6600"/>
                </a:solidFill>
              </a:rPr>
              <a:t>= 1</a:t>
            </a:r>
          </a:p>
        </p:txBody>
      </p:sp>
    </p:spTree>
    <p:extLst>
      <p:ext uri="{BB962C8B-B14F-4D97-AF65-F5344CB8AC3E}">
        <p14:creationId xmlns:p14="http://schemas.microsoft.com/office/powerpoint/2010/main" val="72828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Serial Access Memories</a:t>
            </a:r>
          </a:p>
        </p:txBody>
      </p:sp>
      <p:sp>
        <p:nvSpPr>
          <p:cNvPr id="67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Serial access memories do not use an address</a:t>
            </a:r>
          </a:p>
          <a:p>
            <a:pPr lvl="1"/>
            <a:r>
              <a:rPr lang="en-US" dirty="0"/>
              <a:t>Serial In Parallel Out (SIPO)</a:t>
            </a:r>
          </a:p>
          <a:p>
            <a:pPr lvl="1"/>
            <a:r>
              <a:rPr lang="en-US" dirty="0"/>
              <a:t>Parallel In Serial Out (PISO)</a:t>
            </a:r>
          </a:p>
          <a:p>
            <a:pPr lvl="1"/>
            <a:r>
              <a:rPr lang="en-US" dirty="0"/>
              <a:t>Shift Registers</a:t>
            </a:r>
          </a:p>
          <a:p>
            <a:pPr lvl="1"/>
            <a:r>
              <a:rPr lang="en-US" dirty="0"/>
              <a:t>Queues (FIFO, LIFO)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DCCD8845-8DD4-964E-B549-1494AC418200}" type="slidenum">
              <a:rPr lang="en-US"/>
              <a:pPr/>
              <a:t>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017157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Serial In Parallel Out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1-bit shift register reads in serial data</a:t>
            </a:r>
          </a:p>
          <a:p>
            <a:pPr lvl="1"/>
            <a:r>
              <a:rPr lang="en-US"/>
              <a:t>After N steps, presents N-bit parallel output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30627B2-7FDC-D644-A4C6-DD588764A4BE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676868" name="Object 4"/>
          <p:cNvGraphicFramePr>
            <a:graphicFrameLocks noChangeAspect="1"/>
          </p:cNvGraphicFramePr>
          <p:nvPr/>
        </p:nvGraphicFramePr>
        <p:xfrm>
          <a:off x="1905000" y="3048000"/>
          <a:ext cx="4191000" cy="206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0" name="VISIO" r:id="rId4" imgW="1743120" imgH="857160" progId="Visio.Drawing.6">
                  <p:embed/>
                </p:oleObj>
              </mc:Choice>
              <mc:Fallback>
                <p:oleObj name="VISIO" r:id="rId4" imgW="1743120" imgH="8571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048000"/>
                        <a:ext cx="4191000" cy="206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365791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Parallel In Serial Out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Load all N bits in parallel when shift = 0</a:t>
            </a:r>
          </a:p>
          <a:p>
            <a:pPr lvl="1"/>
            <a:r>
              <a:rPr lang="en-US"/>
              <a:t>Then shift one bit out per cycle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80B8EE0-CBE0-CB43-A4FE-AB39013BC15B}" type="slidenum">
              <a:rPr lang="en-US"/>
              <a:pPr/>
              <a:t>18</a:t>
            </a:fld>
            <a:endParaRPr lang="en-US"/>
          </a:p>
        </p:txBody>
      </p:sp>
      <p:graphicFrame>
        <p:nvGraphicFramePr>
          <p:cNvPr id="677893" name="Object 5"/>
          <p:cNvGraphicFramePr>
            <a:graphicFrameLocks noChangeAspect="1"/>
          </p:cNvGraphicFramePr>
          <p:nvPr/>
        </p:nvGraphicFramePr>
        <p:xfrm>
          <a:off x="1676400" y="3048000"/>
          <a:ext cx="59436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4" name="VISIO" r:id="rId4" imgW="3057480" imgH="888840" progId="Visio.Drawing.6">
                  <p:embed/>
                </p:oleObj>
              </mc:Choice>
              <mc:Fallback>
                <p:oleObj name="VISIO" r:id="rId4" imgW="3057480" imgH="888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048000"/>
                        <a:ext cx="5943600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392106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Shift Register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Shift registers</a:t>
            </a:r>
            <a:r>
              <a:rPr lang="en-US" dirty="0"/>
              <a:t> store and delay data</a:t>
            </a:r>
          </a:p>
          <a:p>
            <a:r>
              <a:rPr lang="en-US" dirty="0"/>
              <a:t>Simple design: cascade of registers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D7BFF11A-C3A1-1649-B4CA-765E9B430FB9}" type="slidenum">
              <a:rPr lang="en-US"/>
              <a:pPr/>
              <a:t>19</a:t>
            </a:fld>
            <a:endParaRPr lang="en-US"/>
          </a:p>
        </p:txBody>
      </p:sp>
      <p:graphicFrame>
        <p:nvGraphicFramePr>
          <p:cNvPr id="673796" name="Object 4"/>
          <p:cNvGraphicFramePr>
            <a:graphicFrameLocks noChangeAspect="1"/>
          </p:cNvGraphicFramePr>
          <p:nvPr/>
        </p:nvGraphicFramePr>
        <p:xfrm>
          <a:off x="1295400" y="3276600"/>
          <a:ext cx="51816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8" name="VISIO" r:id="rId4" imgW="2221560" imgH="628560" progId="Visio.Drawing.6">
                  <p:embed/>
                </p:oleObj>
              </mc:Choice>
              <mc:Fallback>
                <p:oleObj name="VISIO" r:id="rId4" imgW="2221560" imgH="62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76600"/>
                        <a:ext cx="518160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40773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Array examples</a:t>
            </a:r>
          </a:p>
          <a:p>
            <a:r>
              <a:rPr lang="en-US" dirty="0"/>
              <a:t>Serial Access Memories</a:t>
            </a:r>
          </a:p>
          <a:p>
            <a:r>
              <a:rPr lang="en-US" dirty="0"/>
              <a:t>Memory</a:t>
            </a:r>
          </a:p>
          <a:p>
            <a:pPr lvl="1"/>
            <a:r>
              <a:rPr lang="en-US" dirty="0"/>
              <a:t>Memory core</a:t>
            </a:r>
          </a:p>
          <a:p>
            <a:pPr lvl="2"/>
            <a:r>
              <a:rPr lang="en-US" dirty="0"/>
              <a:t>6T SRAM</a:t>
            </a:r>
          </a:p>
          <a:p>
            <a:r>
              <a:rPr lang="en-US" dirty="0">
                <a:solidFill>
                  <a:srgbClr val="FF0000"/>
                </a:solidFill>
              </a:rPr>
              <a:t>Project 2 is on this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FF9834A-9884-9940-90C6-DB48FB7A1FE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969479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Denser Shift Registers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Flip-flops aren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very area-efficient</a:t>
            </a:r>
          </a:p>
          <a:p>
            <a:r>
              <a:rPr lang="en-US" dirty="0"/>
              <a:t>For large shift registers, keep data in SRAM instead</a:t>
            </a:r>
          </a:p>
          <a:p>
            <a:r>
              <a:rPr lang="en-US" dirty="0"/>
              <a:t>Move read/write pointers to RAM rather than move data</a:t>
            </a:r>
          </a:p>
          <a:p>
            <a:pPr lvl="1"/>
            <a:r>
              <a:rPr lang="en-US" dirty="0"/>
              <a:t>Initialize read address to first entry, write to last</a:t>
            </a:r>
          </a:p>
          <a:p>
            <a:pPr lvl="1"/>
            <a:r>
              <a:rPr lang="en-US" dirty="0"/>
              <a:t>Increment address on each cycle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7B14E4B-4D17-8144-B221-96DCF71E6A79}" type="slidenum">
              <a:rPr lang="en-US"/>
              <a:pPr/>
              <a:t>20</a:t>
            </a:fld>
            <a:endParaRPr lang="en-US"/>
          </a:p>
        </p:txBody>
      </p:sp>
      <p:graphicFrame>
        <p:nvGraphicFramePr>
          <p:cNvPr id="67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112084"/>
              </p:ext>
            </p:extLst>
          </p:nvPr>
        </p:nvGraphicFramePr>
        <p:xfrm>
          <a:off x="2476500" y="3885924"/>
          <a:ext cx="3810000" cy="243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3" name="VISIO" r:id="rId4" imgW="2193120" imgH="1400040" progId="Visio.Drawing.6">
                  <p:embed/>
                </p:oleObj>
              </mc:Choice>
              <mc:Fallback>
                <p:oleObj name="VISIO" r:id="rId4" imgW="2193120" imgH="1400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885924"/>
                        <a:ext cx="3810000" cy="243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704583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Queues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Queues</a:t>
            </a:r>
            <a:r>
              <a:rPr lang="en-US" dirty="0"/>
              <a:t> allow data to be read and written at different rates.</a:t>
            </a:r>
          </a:p>
          <a:p>
            <a:r>
              <a:rPr lang="en-US" dirty="0"/>
              <a:t>Read and write each use their own clock, data</a:t>
            </a:r>
          </a:p>
          <a:p>
            <a:r>
              <a:rPr lang="en-US" dirty="0"/>
              <a:t>Queue indicates whether it is full or empty</a:t>
            </a:r>
          </a:p>
          <a:p>
            <a:r>
              <a:rPr lang="en-US" dirty="0"/>
              <a:t>Build with SRAM and read/write counters (pointers) storing read/write address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E6C9E04-CB57-5741-90D8-14ED630A3034}" type="slidenum">
              <a:rPr lang="en-US"/>
              <a:pPr/>
              <a:t>21</a:t>
            </a:fld>
            <a:endParaRPr lang="en-US"/>
          </a:p>
        </p:txBody>
      </p:sp>
      <p:graphicFrame>
        <p:nvGraphicFramePr>
          <p:cNvPr id="678916" name="Object 4"/>
          <p:cNvGraphicFramePr>
            <a:graphicFrameLocks noChangeAspect="1"/>
          </p:cNvGraphicFramePr>
          <p:nvPr/>
        </p:nvGraphicFramePr>
        <p:xfrm>
          <a:off x="2057400" y="4267200"/>
          <a:ext cx="41910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6" name="VISIO" r:id="rId4" imgW="2511000" imgH="720360" progId="Visio.Drawing.6">
                  <p:embed/>
                </p:oleObj>
              </mc:Choice>
              <mc:Fallback>
                <p:oleObj name="VISIO" r:id="rId4" imgW="2511000" imgH="720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67200"/>
                        <a:ext cx="419100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536460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FIFO, LIFO Queues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First In First Out</a:t>
            </a:r>
            <a:r>
              <a:rPr lang="en-US" dirty="0"/>
              <a:t> (FIFO)</a:t>
            </a:r>
          </a:p>
          <a:p>
            <a:pPr lvl="1"/>
            <a:r>
              <a:rPr lang="en-US" dirty="0"/>
              <a:t>Initialize read and write pointers to first element</a:t>
            </a:r>
          </a:p>
          <a:p>
            <a:pPr lvl="1"/>
            <a:r>
              <a:rPr lang="en-US" dirty="0"/>
              <a:t>Queue is EMPTY</a:t>
            </a:r>
          </a:p>
          <a:p>
            <a:pPr lvl="1"/>
            <a:r>
              <a:rPr lang="en-US" dirty="0"/>
              <a:t>On write, increment write pointer</a:t>
            </a:r>
          </a:p>
          <a:p>
            <a:pPr lvl="1"/>
            <a:r>
              <a:rPr lang="en-US" dirty="0"/>
              <a:t>If write catches read, Queue is FULL</a:t>
            </a:r>
          </a:p>
          <a:p>
            <a:pPr lvl="1"/>
            <a:r>
              <a:rPr lang="en-US" dirty="0"/>
              <a:t>On read, increment read pointer</a:t>
            </a:r>
          </a:p>
          <a:p>
            <a:pPr lvl="1"/>
            <a:r>
              <a:rPr lang="en-US" dirty="0"/>
              <a:t>If read catches write, Queue is EMPTY</a:t>
            </a:r>
          </a:p>
          <a:p>
            <a:r>
              <a:rPr lang="en-US" i="1" dirty="0"/>
              <a:t>Last In First Out</a:t>
            </a:r>
            <a:r>
              <a:rPr lang="en-US" dirty="0"/>
              <a:t> (LIFO)</a:t>
            </a:r>
          </a:p>
          <a:p>
            <a:pPr lvl="1"/>
            <a:r>
              <a:rPr lang="en-US" dirty="0"/>
              <a:t>Also called a </a:t>
            </a:r>
            <a:r>
              <a:rPr lang="en-US" i="1" dirty="0"/>
              <a:t>stack</a:t>
            </a:r>
          </a:p>
          <a:p>
            <a:pPr lvl="1"/>
            <a:r>
              <a:rPr lang="en-US" dirty="0"/>
              <a:t>Use a single </a:t>
            </a:r>
            <a:r>
              <a:rPr lang="en-US" i="1" dirty="0"/>
              <a:t>stack pointer</a:t>
            </a:r>
            <a:r>
              <a:rPr lang="en-US" dirty="0"/>
              <a:t> for read and write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5A1FC1C7-4684-0B4C-8866-DE7F94634FFA}" type="slidenum">
              <a:rPr lang="en-US"/>
              <a:pPr/>
              <a:t>22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545239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Array-Structured Memory Architecture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5976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2" t="17790"/>
          <a:stretch>
            <a:fillRect/>
          </a:stretch>
        </p:blipFill>
        <p:spPr bwMode="auto">
          <a:xfrm>
            <a:off x="1752600" y="1447800"/>
            <a:ext cx="6172200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308591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05200"/>
            <a:ext cx="3816096" cy="2298192"/>
          </a:xfrm>
          <a:prstGeom prst="rect">
            <a:avLst/>
          </a:prstGeom>
        </p:spPr>
      </p:pic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6T SRAM Cell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Cell size accounts for most of array size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Reduce cell size at expense of complexity</a:t>
            </a:r>
          </a:p>
          <a:p>
            <a:pPr>
              <a:lnSpc>
                <a:spcPct val="90000"/>
              </a:lnSpc>
            </a:pPr>
            <a:r>
              <a:rPr lang="en-US" dirty="0"/>
              <a:t>6T SRAM Cell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Used in most commercial chips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Data stored in cross-coupled inverters</a:t>
            </a:r>
          </a:p>
          <a:p>
            <a:pPr>
              <a:lnSpc>
                <a:spcPct val="90000"/>
              </a:lnSpc>
            </a:pPr>
            <a:r>
              <a:rPr lang="en-US" dirty="0"/>
              <a:t>Read: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Precharge</a:t>
            </a:r>
            <a:r>
              <a:rPr lang="en-US" dirty="0"/>
              <a:t> BL, BL’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Raise WL</a:t>
            </a:r>
          </a:p>
          <a:p>
            <a:pPr>
              <a:lnSpc>
                <a:spcPct val="90000"/>
              </a:lnSpc>
            </a:pPr>
            <a:r>
              <a:rPr lang="en-US" dirty="0"/>
              <a:t>Write: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Drive data onto BL, BL’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Raise WL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39EC64D-C49C-124C-9055-8BA743CB301D}" type="slidenum">
              <a:rPr lang="en-US"/>
              <a:pPr/>
              <a:t>24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29207" y="3502968"/>
            <a:ext cx="51919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BL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8600" y="3502968"/>
            <a:ext cx="56683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BL’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29200" y="3962400"/>
            <a:ext cx="620683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WL</a:t>
            </a:r>
          </a:p>
        </p:txBody>
      </p:sp>
    </p:spTree>
    <p:extLst>
      <p:ext uri="{BB962C8B-B14F-4D97-AF65-F5344CB8AC3E}">
        <p14:creationId xmlns:p14="http://schemas.microsoft.com/office/powerpoint/2010/main" val="3517848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6-transistor CMOS SRAM Cell 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2" name="Picture 1" descr="6ts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5943600" cy="506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97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6ts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19200"/>
            <a:ext cx="5943600" cy="5063305"/>
          </a:xfrm>
          <a:prstGeom prst="rect">
            <a:avLst/>
          </a:prstGeom>
        </p:spPr>
      </p:pic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6-transistor CMOS SRAM Cell </a:t>
            </a: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438400"/>
            <a:ext cx="1536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320477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6ts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19200"/>
            <a:ext cx="5943600" cy="5063305"/>
          </a:xfrm>
          <a:prstGeom prst="rect">
            <a:avLst/>
          </a:prstGeom>
        </p:spPr>
      </p:pic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6-transistor CMOS SRAM Cell </a:t>
            </a:r>
            <a:r>
              <a:rPr lang="en-US" dirty="0">
                <a:solidFill>
                  <a:srgbClr val="FF6000"/>
                </a:solidFill>
              </a:rPr>
              <a:t>(</a:t>
            </a:r>
            <a:r>
              <a:rPr lang="en-US" dirty="0" err="1">
                <a:solidFill>
                  <a:srgbClr val="FF6000"/>
                </a:solidFill>
              </a:rPr>
              <a:t>preclass</a:t>
            </a:r>
            <a:r>
              <a:rPr lang="en-US" dirty="0">
                <a:solidFill>
                  <a:srgbClr val="FF6000"/>
                </a:solidFill>
              </a:rPr>
              <a:t> 1)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2057400"/>
            <a:ext cx="280684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Assume 1 is stored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</a:rPr>
              <a:t>(Q=1)</a:t>
            </a:r>
          </a:p>
          <a:p>
            <a:pPr algn="l"/>
            <a:endParaRPr lang="en-US" sz="2000" dirty="0">
              <a:solidFill>
                <a:srgbClr val="0000FF"/>
              </a:solidFill>
            </a:endParaRPr>
          </a:p>
          <a:p>
            <a:pPr algn="l"/>
            <a:r>
              <a:rPr lang="en-US" sz="2000" dirty="0">
                <a:solidFill>
                  <a:srgbClr val="0000FF"/>
                </a:solidFill>
              </a:rPr>
              <a:t>Read Operation: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First </a:t>
            </a:r>
            <a:r>
              <a:rPr lang="en-US" sz="2000" dirty="0" err="1">
                <a:solidFill>
                  <a:srgbClr val="0000FF"/>
                </a:solidFill>
              </a:rPr>
              <a:t>bitlines</a:t>
            </a:r>
            <a:r>
              <a:rPr lang="en-US" sz="2000" dirty="0">
                <a:solidFill>
                  <a:srgbClr val="0000FF"/>
                </a:solidFill>
              </a:rPr>
              <a:t> get </a:t>
            </a:r>
            <a:r>
              <a:rPr lang="en-US" sz="2000" dirty="0" err="1">
                <a:solidFill>
                  <a:srgbClr val="0000FF"/>
                </a:solidFill>
              </a:rPr>
              <a:t>precharged</a:t>
            </a:r>
            <a:r>
              <a:rPr lang="en-US" sz="2000" dirty="0">
                <a:solidFill>
                  <a:srgbClr val="0000FF"/>
                </a:solidFill>
              </a:rPr>
              <a:t> high (</a:t>
            </a:r>
            <a:r>
              <a:rPr lang="en-US" sz="2000" dirty="0" err="1">
                <a:solidFill>
                  <a:srgbClr val="0000FF"/>
                </a:solidFill>
              </a:rPr>
              <a:t>Vdd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Then </a:t>
            </a:r>
            <a:r>
              <a:rPr lang="en-US" sz="2000" dirty="0" err="1">
                <a:solidFill>
                  <a:srgbClr val="0000FF"/>
                </a:solidFill>
              </a:rPr>
              <a:t>wordline</a:t>
            </a:r>
            <a:r>
              <a:rPr lang="en-US" sz="2000" dirty="0">
                <a:solidFill>
                  <a:srgbClr val="0000FF"/>
                </a:solidFill>
              </a:rPr>
              <a:t> goes high (</a:t>
            </a:r>
            <a:r>
              <a:rPr lang="en-US" sz="2000" dirty="0" err="1">
                <a:solidFill>
                  <a:srgbClr val="0000FF"/>
                </a:solidFill>
              </a:rPr>
              <a:t>Vdd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pPr marL="800100" lvl="1" indent="-342900" algn="l">
              <a:buFontTx/>
              <a:buChar char="-"/>
            </a:pPr>
            <a:r>
              <a:rPr lang="en-US" sz="1600" dirty="0" err="1">
                <a:solidFill>
                  <a:srgbClr val="0000FF"/>
                </a:solidFill>
              </a:rPr>
              <a:t>Precharge</a:t>
            </a:r>
            <a:r>
              <a:rPr lang="en-US" sz="1600" dirty="0">
                <a:solidFill>
                  <a:srgbClr val="0000FF"/>
                </a:solidFill>
              </a:rPr>
              <a:t> disconnected</a:t>
            </a:r>
          </a:p>
          <a:p>
            <a:pPr algn="l"/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2971800"/>
            <a:ext cx="347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58200" y="2952690"/>
            <a:ext cx="746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VDD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182" y="3333690"/>
            <a:ext cx="746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VDD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3124200"/>
            <a:ext cx="347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66979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 SRAM Analysis (Read) </a:t>
            </a:r>
            <a:r>
              <a:rPr lang="en-US" dirty="0">
                <a:solidFill>
                  <a:srgbClr val="FF6000"/>
                </a:solidFill>
              </a:rPr>
              <a:t>(</a:t>
            </a:r>
            <a:r>
              <a:rPr lang="en-US" dirty="0" err="1">
                <a:solidFill>
                  <a:srgbClr val="FF6000"/>
                </a:solidFill>
              </a:rPr>
              <a:t>preclass</a:t>
            </a:r>
            <a:r>
              <a:rPr lang="en-US" dirty="0">
                <a:solidFill>
                  <a:srgbClr val="FF6000"/>
                </a:solidFill>
              </a:rPr>
              <a:t> 1) </a:t>
            </a:r>
            <a:endParaRPr lang="en-US" dirty="0"/>
          </a:p>
        </p:txBody>
      </p:sp>
      <p:pic>
        <p:nvPicPr>
          <p:cNvPr id="264202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80"/>
          <a:stretch/>
        </p:blipFill>
        <p:spPr bwMode="auto">
          <a:xfrm>
            <a:off x="1219199" y="1219200"/>
            <a:ext cx="6716527" cy="390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2590800"/>
            <a:ext cx="34797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0" y="3257490"/>
            <a:ext cx="74621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VDD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3276600"/>
            <a:ext cx="74621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VDD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2334380"/>
            <a:ext cx="4572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257800" y="2743200"/>
            <a:ext cx="3048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00" y="2438400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ymbol" charset="2"/>
                <a:cs typeface="Symbol" charset="2"/>
              </a:rPr>
              <a:t>D</a:t>
            </a:r>
            <a:r>
              <a:rPr lang="en-US" sz="2800" dirty="0">
                <a:latin typeface="Tahoma"/>
                <a:cs typeface="Tahoma"/>
              </a:rPr>
              <a:t>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3CA6D-C78C-354D-A960-ABD009232559}"/>
              </a:ext>
            </a:extLst>
          </p:cNvPr>
          <p:cNvSpPr txBox="1"/>
          <p:nvPr/>
        </p:nvSpPr>
        <p:spPr>
          <a:xfrm>
            <a:off x="1756532" y="5010561"/>
            <a:ext cx="58555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6000"/>
                </a:solidFill>
              </a:rPr>
              <a:t>Which two transistors are discharging \BL to </a:t>
            </a:r>
            <a:r>
              <a:rPr lang="en-US" sz="2000" dirty="0" err="1">
                <a:solidFill>
                  <a:srgbClr val="FF6000"/>
                </a:solidFill>
              </a:rPr>
              <a:t>Gnd</a:t>
            </a:r>
            <a:r>
              <a:rPr lang="en-US" sz="2000" dirty="0">
                <a:solidFill>
                  <a:srgbClr val="FF6000"/>
                </a:solidFill>
              </a:rPr>
              <a:t>?</a:t>
            </a:r>
          </a:p>
          <a:p>
            <a:pPr algn="l"/>
            <a:r>
              <a:rPr lang="en-US" sz="2000" dirty="0">
                <a:solidFill>
                  <a:srgbClr val="FF6000"/>
                </a:solidFill>
              </a:rPr>
              <a:t>What regions of operation are the transistors in?</a:t>
            </a:r>
          </a:p>
          <a:p>
            <a:pPr algn="l"/>
            <a:r>
              <a:rPr lang="en-US" sz="2000" dirty="0">
                <a:solidFill>
                  <a:srgbClr val="FF6000"/>
                </a:solidFill>
              </a:rPr>
              <a:t>Write the KCL equation for the two transistors</a:t>
            </a:r>
          </a:p>
        </p:txBody>
      </p:sp>
    </p:spTree>
    <p:extLst>
      <p:ext uri="{BB962C8B-B14F-4D97-AF65-F5344CB8AC3E}">
        <p14:creationId xmlns:p14="http://schemas.microsoft.com/office/powerpoint/2010/main" val="3912709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CMOS SRAM Analysis (Read) </a:t>
            </a:r>
          </a:p>
        </p:txBody>
      </p:sp>
      <p:pic>
        <p:nvPicPr>
          <p:cNvPr id="264202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18"/>
          <a:stretch/>
        </p:blipFill>
        <p:spPr bwMode="auto">
          <a:xfrm>
            <a:off x="1219199" y="1219200"/>
            <a:ext cx="6716527" cy="406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2590800"/>
            <a:ext cx="34797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0" y="3257490"/>
            <a:ext cx="74621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VDD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3276600"/>
            <a:ext cx="74621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VDD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2334380"/>
            <a:ext cx="4572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257800" y="2743200"/>
            <a:ext cx="3048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121149"/>
              </p:ext>
            </p:extLst>
          </p:nvPr>
        </p:nvGraphicFramePr>
        <p:xfrm>
          <a:off x="1981200" y="4800600"/>
          <a:ext cx="5029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5" imgW="3352800" imgH="508000" progId="Equation.3">
                  <p:embed/>
                </p:oleObj>
              </mc:Choice>
              <mc:Fallback>
                <p:oleObj name="Equation" r:id="rId5" imgW="33528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81200" y="4800600"/>
                        <a:ext cx="50292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57600" y="2438400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ymbol" charset="2"/>
                <a:cs typeface="Symbol" charset="2"/>
              </a:rPr>
              <a:t>D</a:t>
            </a:r>
            <a:r>
              <a:rPr lang="en-US" sz="2800" dirty="0">
                <a:latin typeface="Tahoma"/>
                <a:cs typeface="Tahoma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11998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Column Capacitance Consequence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Preclass1: What is capacitance of a </a:t>
            </a:r>
            <a:r>
              <a:rPr lang="en-US" dirty="0" err="1">
                <a:solidFill>
                  <a:srgbClr val="FF6600"/>
                </a:solidFill>
              </a:rPr>
              <a:t>bitline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pPr marL="742950" lvl="2" indent="-342900">
              <a:buSzPct val="60000"/>
              <a:buFont typeface="Wingdings" charset="0"/>
              <a:buChar char="q"/>
            </a:pPr>
            <a:r>
              <a:rPr lang="en-US" dirty="0" err="1"/>
              <a:t>W</a:t>
            </a:r>
            <a:r>
              <a:rPr lang="en-US" baseline="-25000" dirty="0" err="1"/>
              <a:t>access</a:t>
            </a:r>
            <a:r>
              <a:rPr lang="en-US" baseline="-25000" dirty="0"/>
              <a:t> </a:t>
            </a:r>
            <a:r>
              <a:rPr lang="en-US" dirty="0"/>
              <a:t>(pass transistor size), d rows,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/>
              <a:t>=C</a:t>
            </a:r>
            <a:r>
              <a:rPr lang="en-US" baseline="-25000" dirty="0"/>
              <a:t>diff0</a:t>
            </a:r>
            <a:r>
              <a:rPr lang="en-US" dirty="0"/>
              <a:t>/C</a:t>
            </a:r>
            <a:r>
              <a:rPr lang="en-US" baseline="-25000" dirty="0"/>
              <a:t>0</a:t>
            </a:r>
          </a:p>
          <a:p>
            <a:pPr marL="342900" lvl="1" indent="-342900">
              <a:buSzPct val="60000"/>
              <a:buFont typeface="Wingdings" charset="0"/>
              <a:buChar char="q"/>
            </a:pPr>
            <a:r>
              <a:rPr lang="en-US" dirty="0">
                <a:solidFill>
                  <a:srgbClr val="FF6600"/>
                </a:solidFill>
              </a:rPr>
              <a:t>Preclass2: What is the delay for the cell to drive the </a:t>
            </a:r>
            <a:r>
              <a:rPr lang="en-US" dirty="0" err="1">
                <a:solidFill>
                  <a:srgbClr val="FF6600"/>
                </a:solidFill>
              </a:rPr>
              <a:t>bitline</a:t>
            </a:r>
            <a:r>
              <a:rPr lang="en-US" dirty="0">
                <a:solidFill>
                  <a:srgbClr val="FF6600"/>
                </a:solidFill>
              </a:rPr>
              <a:t> during a read?</a:t>
            </a:r>
          </a:p>
          <a:p>
            <a:pPr marL="742950" lvl="2" indent="-342900">
              <a:buSzPct val="60000"/>
              <a:buFont typeface="Wingdings" charset="0"/>
              <a:buChar char="q"/>
            </a:pPr>
            <a:r>
              <a:rPr lang="en-US" dirty="0" err="1">
                <a:solidFill>
                  <a:srgbClr val="080808"/>
                </a:solidFill>
              </a:rPr>
              <a:t>W</a:t>
            </a:r>
            <a:r>
              <a:rPr lang="en-US" baseline="-25000" dirty="0" err="1">
                <a:solidFill>
                  <a:srgbClr val="080808"/>
                </a:solidFill>
              </a:rPr>
              <a:t>buf</a:t>
            </a:r>
            <a:r>
              <a:rPr lang="en-US" dirty="0">
                <a:solidFill>
                  <a:srgbClr val="080808"/>
                </a:solidFill>
              </a:rPr>
              <a:t> (inverter size in cell), R</a:t>
            </a:r>
            <a:r>
              <a:rPr lang="en-US" baseline="-25000" dirty="0">
                <a:solidFill>
                  <a:srgbClr val="080808"/>
                </a:solidFill>
              </a:rPr>
              <a:t>0</a:t>
            </a:r>
          </a:p>
          <a:p>
            <a:pPr marL="342900" lvl="1" indent="-342900">
              <a:buSzPct val="60000"/>
              <a:buFont typeface="Wingdings" charset="0"/>
              <a:buChar char="q"/>
            </a:pPr>
            <a:r>
              <a:rPr lang="en-US" b="1" dirty="0">
                <a:solidFill>
                  <a:srgbClr val="FF0000"/>
                </a:solidFill>
              </a:rPr>
              <a:t>Conclude: </a:t>
            </a:r>
            <a:r>
              <a:rPr lang="en-US" dirty="0">
                <a:solidFill>
                  <a:srgbClr val="FF0000"/>
                </a:solidFill>
              </a:rPr>
              <a:t>Can’t size up </a:t>
            </a:r>
            <a:r>
              <a:rPr lang="en-US" dirty="0" err="1">
                <a:solidFill>
                  <a:srgbClr val="FF0000"/>
                </a:solidFill>
              </a:rPr>
              <a:t>cell</a:t>
            </a:r>
            <a:r>
              <a:rPr lang="en-US" dirty="0" err="1">
                <a:solidFill>
                  <a:srgbClr val="FF0000"/>
                </a:solidFill>
                <a:sym typeface="Wingdings"/>
              </a:rPr>
              <a:t></a:t>
            </a:r>
            <a:r>
              <a:rPr lang="en-US" dirty="0" err="1">
                <a:solidFill>
                  <a:srgbClr val="FF0000"/>
                </a:solidFill>
              </a:rPr>
              <a:t>driving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bitline</a:t>
            </a:r>
            <a:r>
              <a:rPr lang="en-US" dirty="0">
                <a:solidFill>
                  <a:srgbClr val="FF0000"/>
                </a:solidFill>
              </a:rPr>
              <a:t> will be slow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0AF3341A-46CC-5B43-AFB0-C06B348FBD1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278" y="317500"/>
            <a:ext cx="1011722" cy="6007100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 </a:t>
            </a:r>
            <a:r>
              <a:rPr lang="is-IS" altLang="ko-KR" dirty="0"/>
              <a:t>2021</a:t>
            </a:r>
            <a:r>
              <a:rPr lang="de-DE" altLang="ko-KR" dirty="0"/>
              <a:t> – </a:t>
            </a:r>
            <a:r>
              <a:rPr lang="en-US" altLang="ko-KR" dirty="0"/>
              <a:t>Khanna</a:t>
            </a:r>
          </a:p>
        </p:txBody>
      </p:sp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191000"/>
            <a:ext cx="3816096" cy="22981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54741" y="552959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</a:t>
            </a:r>
            <a:r>
              <a:rPr lang="en-US" sz="1100" baseline="-25000" dirty="0"/>
              <a:t>access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586740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</a:t>
            </a:r>
            <a:r>
              <a:rPr lang="en-US" sz="1100" baseline="-25000" dirty="0"/>
              <a:t>buf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586740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</a:t>
            </a:r>
            <a:r>
              <a:rPr lang="en-US" sz="1100" baseline="-25000" dirty="0"/>
              <a:t>buf</a:t>
            </a:r>
          </a:p>
        </p:txBody>
      </p:sp>
    </p:spTree>
    <p:extLst>
      <p:ext uri="{BB962C8B-B14F-4D97-AF65-F5344CB8AC3E}">
        <p14:creationId xmlns:p14="http://schemas.microsoft.com/office/powerpoint/2010/main" val="394179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CMOS SRAM Analysis (Read) </a:t>
            </a:r>
          </a:p>
        </p:txBody>
      </p:sp>
      <p:pic>
        <p:nvPicPr>
          <p:cNvPr id="264202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18"/>
          <a:stretch/>
        </p:blipFill>
        <p:spPr bwMode="auto">
          <a:xfrm>
            <a:off x="1219199" y="1219200"/>
            <a:ext cx="6716527" cy="406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2590800"/>
            <a:ext cx="34797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0" y="3257490"/>
            <a:ext cx="74621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VDD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3276600"/>
            <a:ext cx="74621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VDD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2334380"/>
            <a:ext cx="4572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257800" y="2743200"/>
            <a:ext cx="3048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403701"/>
              </p:ext>
            </p:extLst>
          </p:nvPr>
        </p:nvGraphicFramePr>
        <p:xfrm>
          <a:off x="742950" y="4962525"/>
          <a:ext cx="3505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5" imgW="2336800" imgH="914400" progId="Equation.3">
                  <p:embed/>
                </p:oleObj>
              </mc:Choice>
              <mc:Fallback>
                <p:oleObj name="Equation" r:id="rId5" imgW="233680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2950" y="4962525"/>
                        <a:ext cx="35052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57600" y="2438400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ymbol" charset="2"/>
                <a:cs typeface="Symbol" charset="2"/>
              </a:rPr>
              <a:t>D</a:t>
            </a:r>
            <a:r>
              <a:rPr lang="en-US" sz="2800" dirty="0">
                <a:latin typeface="Tahoma"/>
                <a:cs typeface="Tahoma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656821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CMOS SRAM Analysis (Read) </a:t>
            </a:r>
          </a:p>
        </p:txBody>
      </p:sp>
      <p:pic>
        <p:nvPicPr>
          <p:cNvPr id="264202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18"/>
          <a:stretch/>
        </p:blipFill>
        <p:spPr bwMode="auto">
          <a:xfrm>
            <a:off x="1219199" y="1219200"/>
            <a:ext cx="6716527" cy="406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2590800"/>
            <a:ext cx="34797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0" y="3257490"/>
            <a:ext cx="74621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VDD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3276600"/>
            <a:ext cx="74621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VDD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2334380"/>
            <a:ext cx="4572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257800" y="2743200"/>
            <a:ext cx="3048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4648200" y="5638799"/>
            <a:ext cx="990600" cy="123825"/>
          </a:xfrm>
          <a:prstGeom prst="right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612247"/>
              </p:ext>
            </p:extLst>
          </p:nvPr>
        </p:nvGraphicFramePr>
        <p:xfrm>
          <a:off x="5972175" y="5191125"/>
          <a:ext cx="23812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" name="Equation" r:id="rId5" imgW="1587500" imgH="914400" progId="Equation.3">
                  <p:embed/>
                </p:oleObj>
              </mc:Choice>
              <mc:Fallback>
                <p:oleObj name="Equation" r:id="rId5" imgW="158750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72175" y="5191125"/>
                        <a:ext cx="238125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713811"/>
              </p:ext>
            </p:extLst>
          </p:nvPr>
        </p:nvGraphicFramePr>
        <p:xfrm>
          <a:off x="4667250" y="5181600"/>
          <a:ext cx="8953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" name="Equation" r:id="rId7" imgW="596900" imgH="254000" progId="Equation.3">
                  <p:embed/>
                </p:oleObj>
              </mc:Choice>
              <mc:Fallback>
                <p:oleObj name="Equation" r:id="rId7" imgW="596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667250" y="5181600"/>
                        <a:ext cx="8953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5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2209800"/>
            <a:ext cx="1689100" cy="838200"/>
          </a:xfrm>
          <a:prstGeom prst="rect">
            <a:avLst/>
          </a:prstGeom>
          <a:solidFill>
            <a:srgbClr val="EAEAEA"/>
          </a:solidFill>
          <a:ln w="28575" cap="flat" cmpd="sng">
            <a:solidFill>
              <a:srgbClr val="0000FF"/>
            </a:solidFill>
            <a:miter lim="800000"/>
            <a:headEnd/>
            <a:tailEnd/>
          </a:ln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490226"/>
              </p:ext>
            </p:extLst>
          </p:nvPr>
        </p:nvGraphicFramePr>
        <p:xfrm>
          <a:off x="742950" y="4962525"/>
          <a:ext cx="35052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" name="Equation" r:id="rId10" imgW="2336800" imgH="914400" progId="Equation.3">
                  <p:embed/>
                </p:oleObj>
              </mc:Choice>
              <mc:Fallback>
                <p:oleObj name="Equation" r:id="rId10" imgW="233680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2950" y="4962525"/>
                        <a:ext cx="350520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57600" y="2438400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ymbol" charset="2"/>
                <a:cs typeface="Symbol" charset="2"/>
              </a:rPr>
              <a:t>D</a:t>
            </a:r>
            <a:r>
              <a:rPr lang="en-US" sz="2800" dirty="0">
                <a:latin typeface="Tahoma"/>
                <a:cs typeface="Tahoma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908663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/>
                <a:ea typeface="ＭＳ Ｐゴシック" charset="0"/>
                <a:cs typeface="Garamond"/>
              </a:rPr>
              <a:t>CMOS SRAM Analysis (Read)</a:t>
            </a:r>
          </a:p>
        </p:txBody>
      </p:sp>
      <p:pic>
        <p:nvPicPr>
          <p:cNvPr id="46130" name="Picture 5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2895600"/>
            <a:ext cx="1266825" cy="628650"/>
          </a:xfrm>
          <a:solidFill>
            <a:srgbClr val="EAEAEA"/>
          </a:solidFill>
          <a:ln w="12700" cap="flat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083" name="Line 8"/>
          <p:cNvSpPr>
            <a:spLocks noChangeShapeType="1"/>
          </p:cNvSpPr>
          <p:nvPr/>
        </p:nvSpPr>
        <p:spPr bwMode="auto">
          <a:xfrm>
            <a:off x="2954338" y="4741863"/>
            <a:ext cx="1587" cy="193675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Line 9"/>
          <p:cNvSpPr>
            <a:spLocks noChangeShapeType="1"/>
          </p:cNvSpPr>
          <p:nvPr/>
        </p:nvSpPr>
        <p:spPr bwMode="auto">
          <a:xfrm>
            <a:off x="2762250" y="4741863"/>
            <a:ext cx="192088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Line 10"/>
          <p:cNvSpPr>
            <a:spLocks noChangeShapeType="1"/>
          </p:cNvSpPr>
          <p:nvPr/>
        </p:nvSpPr>
        <p:spPr bwMode="auto">
          <a:xfrm>
            <a:off x="2762250" y="1889125"/>
            <a:ext cx="192088" cy="1588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11"/>
          <p:cNvSpPr>
            <a:spLocks noChangeShapeType="1"/>
          </p:cNvSpPr>
          <p:nvPr/>
        </p:nvSpPr>
        <p:spPr bwMode="auto">
          <a:xfrm>
            <a:off x="2762250" y="2370138"/>
            <a:ext cx="192088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12"/>
          <p:cNvSpPr>
            <a:spLocks noChangeShapeType="1"/>
          </p:cNvSpPr>
          <p:nvPr/>
        </p:nvSpPr>
        <p:spPr bwMode="auto">
          <a:xfrm>
            <a:off x="2762250" y="2843213"/>
            <a:ext cx="192088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Line 13"/>
          <p:cNvSpPr>
            <a:spLocks noChangeShapeType="1"/>
          </p:cNvSpPr>
          <p:nvPr/>
        </p:nvSpPr>
        <p:spPr bwMode="auto">
          <a:xfrm>
            <a:off x="2762250" y="3316288"/>
            <a:ext cx="192088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Line 14"/>
          <p:cNvSpPr>
            <a:spLocks noChangeShapeType="1"/>
          </p:cNvSpPr>
          <p:nvPr/>
        </p:nvSpPr>
        <p:spPr bwMode="auto">
          <a:xfrm>
            <a:off x="2762250" y="3789363"/>
            <a:ext cx="192088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0" name="Line 15"/>
          <p:cNvSpPr>
            <a:spLocks noChangeShapeType="1"/>
          </p:cNvSpPr>
          <p:nvPr/>
        </p:nvSpPr>
        <p:spPr bwMode="auto">
          <a:xfrm>
            <a:off x="2762250" y="4270375"/>
            <a:ext cx="192088" cy="1588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16"/>
          <p:cNvSpPr>
            <a:spLocks noChangeShapeType="1"/>
          </p:cNvSpPr>
          <p:nvPr/>
        </p:nvSpPr>
        <p:spPr bwMode="auto">
          <a:xfrm flipV="1">
            <a:off x="3595688" y="1889125"/>
            <a:ext cx="1587" cy="285273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17"/>
          <p:cNvSpPr>
            <a:spLocks noChangeShapeType="1"/>
          </p:cNvSpPr>
          <p:nvPr/>
        </p:nvSpPr>
        <p:spPr bwMode="auto">
          <a:xfrm flipV="1">
            <a:off x="4237038" y="1889125"/>
            <a:ext cx="1587" cy="285273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3" name="Line 18"/>
          <p:cNvSpPr>
            <a:spLocks noChangeShapeType="1"/>
          </p:cNvSpPr>
          <p:nvPr/>
        </p:nvSpPr>
        <p:spPr bwMode="auto">
          <a:xfrm flipV="1">
            <a:off x="4878388" y="1889125"/>
            <a:ext cx="1587" cy="285273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4" name="Line 19"/>
          <p:cNvSpPr>
            <a:spLocks noChangeShapeType="1"/>
          </p:cNvSpPr>
          <p:nvPr/>
        </p:nvSpPr>
        <p:spPr bwMode="auto">
          <a:xfrm flipV="1">
            <a:off x="5519738" y="1889125"/>
            <a:ext cx="1587" cy="285273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5" name="Line 20"/>
          <p:cNvSpPr>
            <a:spLocks noChangeShapeType="1"/>
          </p:cNvSpPr>
          <p:nvPr/>
        </p:nvSpPr>
        <p:spPr bwMode="auto">
          <a:xfrm flipV="1">
            <a:off x="6161088" y="1889125"/>
            <a:ext cx="1587" cy="285273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Line 21"/>
          <p:cNvSpPr>
            <a:spLocks noChangeShapeType="1"/>
          </p:cNvSpPr>
          <p:nvPr/>
        </p:nvSpPr>
        <p:spPr bwMode="auto">
          <a:xfrm>
            <a:off x="2954338" y="3789363"/>
            <a:ext cx="3846512" cy="15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22"/>
          <p:cNvSpPr>
            <a:spLocks noChangeShapeType="1"/>
          </p:cNvSpPr>
          <p:nvPr/>
        </p:nvSpPr>
        <p:spPr bwMode="auto">
          <a:xfrm>
            <a:off x="2954338" y="4270375"/>
            <a:ext cx="3846512" cy="158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23"/>
          <p:cNvSpPr>
            <a:spLocks noChangeShapeType="1"/>
          </p:cNvSpPr>
          <p:nvPr/>
        </p:nvSpPr>
        <p:spPr bwMode="auto">
          <a:xfrm>
            <a:off x="2954338" y="3316288"/>
            <a:ext cx="3846512" cy="15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Line 24"/>
          <p:cNvSpPr>
            <a:spLocks noChangeShapeType="1"/>
          </p:cNvSpPr>
          <p:nvPr/>
        </p:nvSpPr>
        <p:spPr bwMode="auto">
          <a:xfrm>
            <a:off x="2954338" y="2843213"/>
            <a:ext cx="3846512" cy="15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0" name="Line 25"/>
          <p:cNvSpPr>
            <a:spLocks noChangeShapeType="1"/>
          </p:cNvSpPr>
          <p:nvPr/>
        </p:nvSpPr>
        <p:spPr bwMode="auto">
          <a:xfrm>
            <a:off x="2954338" y="2370138"/>
            <a:ext cx="3846512" cy="15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Line 26"/>
          <p:cNvSpPr>
            <a:spLocks noChangeShapeType="1"/>
          </p:cNvSpPr>
          <p:nvPr/>
        </p:nvSpPr>
        <p:spPr bwMode="auto">
          <a:xfrm>
            <a:off x="3595688" y="4741863"/>
            <a:ext cx="1587" cy="193675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Line 27"/>
          <p:cNvSpPr>
            <a:spLocks noChangeShapeType="1"/>
          </p:cNvSpPr>
          <p:nvPr/>
        </p:nvSpPr>
        <p:spPr bwMode="auto">
          <a:xfrm>
            <a:off x="4237038" y="4741863"/>
            <a:ext cx="1587" cy="193675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3" name="Line 28"/>
          <p:cNvSpPr>
            <a:spLocks noChangeShapeType="1"/>
          </p:cNvSpPr>
          <p:nvPr/>
        </p:nvSpPr>
        <p:spPr bwMode="auto">
          <a:xfrm>
            <a:off x="4878388" y="4741863"/>
            <a:ext cx="1587" cy="193675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4" name="Line 29"/>
          <p:cNvSpPr>
            <a:spLocks noChangeShapeType="1"/>
          </p:cNvSpPr>
          <p:nvPr/>
        </p:nvSpPr>
        <p:spPr bwMode="auto">
          <a:xfrm>
            <a:off x="5519738" y="4741863"/>
            <a:ext cx="1587" cy="193675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5" name="Line 30"/>
          <p:cNvSpPr>
            <a:spLocks noChangeShapeType="1"/>
          </p:cNvSpPr>
          <p:nvPr/>
        </p:nvSpPr>
        <p:spPr bwMode="auto">
          <a:xfrm>
            <a:off x="6161088" y="4741863"/>
            <a:ext cx="1587" cy="193675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6" name="Rectangle 31"/>
          <p:cNvSpPr>
            <a:spLocks noChangeArrowheads="1"/>
          </p:cNvSpPr>
          <p:nvPr/>
        </p:nvSpPr>
        <p:spPr bwMode="auto">
          <a:xfrm>
            <a:off x="2894013" y="4967288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46107" name="Rectangle 32"/>
          <p:cNvSpPr>
            <a:spLocks noChangeArrowheads="1"/>
          </p:cNvSpPr>
          <p:nvPr/>
        </p:nvSpPr>
        <p:spPr bwMode="auto">
          <a:xfrm>
            <a:off x="2541588" y="4587875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</a:rPr>
              <a:t>0</a:t>
            </a:r>
            <a:endParaRPr lang="en-US"/>
          </a:p>
        </p:txBody>
      </p:sp>
      <p:sp>
        <p:nvSpPr>
          <p:cNvPr id="46108" name="Rectangle 33"/>
          <p:cNvSpPr>
            <a:spLocks noChangeArrowheads="1"/>
          </p:cNvSpPr>
          <p:nvPr/>
        </p:nvSpPr>
        <p:spPr bwMode="auto">
          <a:xfrm>
            <a:off x="2349500" y="4113213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</a:rPr>
              <a:t>0.2</a:t>
            </a:r>
            <a:endParaRPr lang="en-US"/>
          </a:p>
        </p:txBody>
      </p:sp>
      <p:sp>
        <p:nvSpPr>
          <p:cNvPr id="46109" name="Rectangle 34"/>
          <p:cNvSpPr>
            <a:spLocks noChangeArrowheads="1"/>
          </p:cNvSpPr>
          <p:nvPr/>
        </p:nvSpPr>
        <p:spPr bwMode="auto">
          <a:xfrm>
            <a:off x="2349500" y="3638550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</a:rPr>
              <a:t>0.4</a:t>
            </a:r>
            <a:endParaRPr lang="en-US"/>
          </a:p>
        </p:txBody>
      </p:sp>
      <p:sp>
        <p:nvSpPr>
          <p:cNvPr id="46110" name="Rectangle 35"/>
          <p:cNvSpPr>
            <a:spLocks noChangeArrowheads="1"/>
          </p:cNvSpPr>
          <p:nvPr/>
        </p:nvSpPr>
        <p:spPr bwMode="auto">
          <a:xfrm>
            <a:off x="2349500" y="3165475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</a:rPr>
              <a:t>0.6</a:t>
            </a:r>
            <a:endParaRPr lang="en-US"/>
          </a:p>
        </p:txBody>
      </p:sp>
      <p:sp>
        <p:nvSpPr>
          <p:cNvPr id="46111" name="Rectangle 36"/>
          <p:cNvSpPr>
            <a:spLocks noChangeArrowheads="1"/>
          </p:cNvSpPr>
          <p:nvPr/>
        </p:nvSpPr>
        <p:spPr bwMode="auto">
          <a:xfrm>
            <a:off x="2349500" y="2690813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</a:rPr>
              <a:t>0.8</a:t>
            </a:r>
            <a:endParaRPr lang="en-US"/>
          </a:p>
        </p:txBody>
      </p:sp>
      <p:sp>
        <p:nvSpPr>
          <p:cNvPr id="46112" name="Rectangle 37"/>
          <p:cNvSpPr>
            <a:spLocks noChangeArrowheads="1"/>
          </p:cNvSpPr>
          <p:nvPr/>
        </p:nvSpPr>
        <p:spPr bwMode="auto">
          <a:xfrm>
            <a:off x="2541588" y="2216150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6113" name="Rectangle 38"/>
          <p:cNvSpPr>
            <a:spLocks noChangeArrowheads="1"/>
          </p:cNvSpPr>
          <p:nvPr/>
        </p:nvSpPr>
        <p:spPr bwMode="auto">
          <a:xfrm>
            <a:off x="2349500" y="1741488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</a:rPr>
              <a:t>1.2</a:t>
            </a:r>
            <a:endParaRPr lang="en-US"/>
          </a:p>
        </p:txBody>
      </p:sp>
      <p:sp>
        <p:nvSpPr>
          <p:cNvPr id="46114" name="Rectangle 39"/>
          <p:cNvSpPr>
            <a:spLocks noChangeArrowheads="1"/>
          </p:cNvSpPr>
          <p:nvPr/>
        </p:nvSpPr>
        <p:spPr bwMode="auto">
          <a:xfrm>
            <a:off x="3440113" y="4967288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</a:rPr>
              <a:t>0.5</a:t>
            </a:r>
            <a:endParaRPr lang="en-US"/>
          </a:p>
        </p:txBody>
      </p:sp>
      <p:sp>
        <p:nvSpPr>
          <p:cNvPr id="46116" name="Rectangle 41"/>
          <p:cNvSpPr>
            <a:spLocks noChangeArrowheads="1"/>
          </p:cNvSpPr>
          <p:nvPr/>
        </p:nvSpPr>
        <p:spPr bwMode="auto">
          <a:xfrm>
            <a:off x="4151313" y="4967288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46117" name="Rectangle 42"/>
          <p:cNvSpPr>
            <a:spLocks noChangeArrowheads="1"/>
          </p:cNvSpPr>
          <p:nvPr/>
        </p:nvSpPr>
        <p:spPr bwMode="auto">
          <a:xfrm>
            <a:off x="4337050" y="4967288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</a:rPr>
              <a:t>1.2</a:t>
            </a:r>
            <a:endParaRPr lang="en-US"/>
          </a:p>
        </p:txBody>
      </p:sp>
      <p:sp>
        <p:nvSpPr>
          <p:cNvPr id="46118" name="Rectangle 43"/>
          <p:cNvSpPr>
            <a:spLocks noChangeArrowheads="1"/>
          </p:cNvSpPr>
          <p:nvPr/>
        </p:nvSpPr>
        <p:spPr bwMode="auto">
          <a:xfrm>
            <a:off x="4792663" y="4967288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</a:rPr>
              <a:t>1.5</a:t>
            </a:r>
            <a:endParaRPr lang="en-US"/>
          </a:p>
        </p:txBody>
      </p:sp>
      <p:sp>
        <p:nvSpPr>
          <p:cNvPr id="46119" name="Rectangle 44"/>
          <p:cNvSpPr>
            <a:spLocks noChangeArrowheads="1"/>
          </p:cNvSpPr>
          <p:nvPr/>
        </p:nvSpPr>
        <p:spPr bwMode="auto">
          <a:xfrm>
            <a:off x="5459413" y="4967288"/>
            <a:ext cx="141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46120" name="Rectangle 45"/>
          <p:cNvSpPr>
            <a:spLocks noChangeArrowheads="1"/>
          </p:cNvSpPr>
          <p:nvPr/>
        </p:nvSpPr>
        <p:spPr bwMode="auto">
          <a:xfrm>
            <a:off x="3984625" y="5321300"/>
            <a:ext cx="1709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</a:rPr>
              <a:t>Cell Ratio (CR)</a:t>
            </a:r>
            <a:endParaRPr lang="en-US"/>
          </a:p>
        </p:txBody>
      </p:sp>
      <p:sp>
        <p:nvSpPr>
          <p:cNvPr id="46121" name="Rectangle 46"/>
          <p:cNvSpPr>
            <a:spLocks noChangeArrowheads="1"/>
          </p:cNvSpPr>
          <p:nvPr/>
        </p:nvSpPr>
        <p:spPr bwMode="auto">
          <a:xfrm>
            <a:off x="6003925" y="4967288"/>
            <a:ext cx="35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</a:rPr>
              <a:t>2.5</a:t>
            </a:r>
            <a:endParaRPr lang="en-US"/>
          </a:p>
        </p:txBody>
      </p:sp>
      <p:sp>
        <p:nvSpPr>
          <p:cNvPr id="46122" name="Rectangle 47"/>
          <p:cNvSpPr>
            <a:spLocks noChangeArrowheads="1"/>
          </p:cNvSpPr>
          <p:nvPr/>
        </p:nvSpPr>
        <p:spPr bwMode="auto">
          <a:xfrm>
            <a:off x="6740525" y="4967288"/>
            <a:ext cx="141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46123" name="Freeform 48"/>
          <p:cNvSpPr>
            <a:spLocks/>
          </p:cNvSpPr>
          <p:nvPr/>
        </p:nvSpPr>
        <p:spPr bwMode="auto">
          <a:xfrm>
            <a:off x="2954338" y="3789363"/>
            <a:ext cx="1498600" cy="952500"/>
          </a:xfrm>
          <a:custGeom>
            <a:avLst/>
            <a:gdLst>
              <a:gd name="T0" fmla="*/ 1498600 w 944"/>
              <a:gd name="T1" fmla="*/ 952500 h 600"/>
              <a:gd name="T2" fmla="*/ 1498600 w 944"/>
              <a:gd name="T3" fmla="*/ 0 h 600"/>
              <a:gd name="T4" fmla="*/ 0 w 944"/>
              <a:gd name="T5" fmla="*/ 0 h 600"/>
              <a:gd name="T6" fmla="*/ 0 60000 65536"/>
              <a:gd name="T7" fmla="*/ 0 60000 65536"/>
              <a:gd name="T8" fmla="*/ 0 60000 65536"/>
              <a:gd name="T9" fmla="*/ 0 w 944"/>
              <a:gd name="T10" fmla="*/ 0 h 600"/>
              <a:gd name="T11" fmla="*/ 944 w 944"/>
              <a:gd name="T12" fmla="*/ 600 h 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4" h="600">
                <a:moveTo>
                  <a:pt x="944" y="600"/>
                </a:moveTo>
                <a:lnTo>
                  <a:pt x="944" y="0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4" name="Freeform 49"/>
          <p:cNvSpPr>
            <a:spLocks/>
          </p:cNvSpPr>
          <p:nvPr/>
        </p:nvSpPr>
        <p:spPr bwMode="auto">
          <a:xfrm>
            <a:off x="2954338" y="1889125"/>
            <a:ext cx="3846512" cy="2852738"/>
          </a:xfrm>
          <a:custGeom>
            <a:avLst/>
            <a:gdLst>
              <a:gd name="T0" fmla="*/ 3846512 w 2423"/>
              <a:gd name="T1" fmla="*/ 2852738 h 1797"/>
              <a:gd name="T2" fmla="*/ 3846512 w 2423"/>
              <a:gd name="T3" fmla="*/ 0 h 1797"/>
              <a:gd name="T4" fmla="*/ 0 w 2423"/>
              <a:gd name="T5" fmla="*/ 0 h 1797"/>
              <a:gd name="T6" fmla="*/ 0 60000 65536"/>
              <a:gd name="T7" fmla="*/ 0 60000 65536"/>
              <a:gd name="T8" fmla="*/ 0 60000 65536"/>
              <a:gd name="T9" fmla="*/ 0 w 2423"/>
              <a:gd name="T10" fmla="*/ 0 h 1797"/>
              <a:gd name="T11" fmla="*/ 2423 w 2423"/>
              <a:gd name="T12" fmla="*/ 1797 h 17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23" h="1797">
                <a:moveTo>
                  <a:pt x="2423" y="1797"/>
                </a:moveTo>
                <a:lnTo>
                  <a:pt x="2423" y="0"/>
                </a:lnTo>
                <a:lnTo>
                  <a:pt x="0" y="0"/>
                </a:lnTo>
              </a:path>
            </a:pathLst>
          </a:custGeom>
          <a:noFill/>
          <a:ln w="23813">
            <a:solidFill>
              <a:srgbClr val="9999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5" name="Freeform 50"/>
          <p:cNvSpPr>
            <a:spLocks/>
          </p:cNvSpPr>
          <p:nvPr/>
        </p:nvSpPr>
        <p:spPr bwMode="auto">
          <a:xfrm>
            <a:off x="2954338" y="1889125"/>
            <a:ext cx="3846512" cy="2852738"/>
          </a:xfrm>
          <a:custGeom>
            <a:avLst/>
            <a:gdLst>
              <a:gd name="T0" fmla="*/ 0 w 2423"/>
              <a:gd name="T1" fmla="*/ 0 h 1797"/>
              <a:gd name="T2" fmla="*/ 0 w 2423"/>
              <a:gd name="T3" fmla="*/ 2852738 h 1797"/>
              <a:gd name="T4" fmla="*/ 3846512 w 2423"/>
              <a:gd name="T5" fmla="*/ 2852738 h 1797"/>
              <a:gd name="T6" fmla="*/ 0 60000 65536"/>
              <a:gd name="T7" fmla="*/ 0 60000 65536"/>
              <a:gd name="T8" fmla="*/ 0 60000 65536"/>
              <a:gd name="T9" fmla="*/ 0 w 2423"/>
              <a:gd name="T10" fmla="*/ 0 h 1797"/>
              <a:gd name="T11" fmla="*/ 2423 w 2423"/>
              <a:gd name="T12" fmla="*/ 1797 h 17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23" h="1797">
                <a:moveTo>
                  <a:pt x="0" y="0"/>
                </a:moveTo>
                <a:lnTo>
                  <a:pt x="0" y="1797"/>
                </a:lnTo>
                <a:lnTo>
                  <a:pt x="2423" y="1797"/>
                </a:lnTo>
              </a:path>
            </a:pathLst>
          </a:custGeom>
          <a:noFill/>
          <a:ln w="2381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6" name="Line 51"/>
          <p:cNvSpPr>
            <a:spLocks noChangeShapeType="1"/>
          </p:cNvSpPr>
          <p:nvPr/>
        </p:nvSpPr>
        <p:spPr bwMode="auto">
          <a:xfrm>
            <a:off x="6800850" y="4741863"/>
            <a:ext cx="1588" cy="193675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7" name="Freeform 52"/>
          <p:cNvSpPr>
            <a:spLocks/>
          </p:cNvSpPr>
          <p:nvPr/>
        </p:nvSpPr>
        <p:spPr bwMode="auto">
          <a:xfrm>
            <a:off x="3340100" y="2338388"/>
            <a:ext cx="3452813" cy="2011362"/>
          </a:xfrm>
          <a:custGeom>
            <a:avLst/>
            <a:gdLst>
              <a:gd name="T0" fmla="*/ 0 w 431"/>
              <a:gd name="T1" fmla="*/ 0 h 251"/>
              <a:gd name="T2" fmla="*/ 3452813 w 431"/>
              <a:gd name="T3" fmla="*/ 2011362 h 251"/>
              <a:gd name="T4" fmla="*/ 0 60000 65536"/>
              <a:gd name="T5" fmla="*/ 0 60000 65536"/>
              <a:gd name="T6" fmla="*/ 0 w 431"/>
              <a:gd name="T7" fmla="*/ 0 h 251"/>
              <a:gd name="T8" fmla="*/ 431 w 431"/>
              <a:gd name="T9" fmla="*/ 251 h 2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1" h="251">
                <a:moveTo>
                  <a:pt x="0" y="0"/>
                </a:moveTo>
                <a:cubicBezTo>
                  <a:pt x="52" y="169"/>
                  <a:pt x="161" y="223"/>
                  <a:pt x="431" y="251"/>
                </a:cubicBezTo>
              </a:path>
            </a:pathLst>
          </a:custGeom>
          <a:noFill/>
          <a:ln w="39688">
            <a:solidFill>
              <a:srgbClr val="31526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28" name="Oval 53"/>
          <p:cNvSpPr>
            <a:spLocks noChangeArrowheads="1"/>
          </p:cNvSpPr>
          <p:nvPr/>
        </p:nvSpPr>
        <p:spPr bwMode="auto">
          <a:xfrm>
            <a:off x="4381500" y="37211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9" name="Rectangle 54"/>
          <p:cNvSpPr>
            <a:spLocks noChangeArrowheads="1"/>
          </p:cNvSpPr>
          <p:nvPr/>
        </p:nvSpPr>
        <p:spPr bwMode="auto">
          <a:xfrm rot="-5400000">
            <a:off x="1056481" y="3363119"/>
            <a:ext cx="1849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000" b="0" i="0">
                <a:solidFill>
                  <a:srgbClr val="000000"/>
                </a:solidFill>
              </a:rPr>
              <a:t>Voltage Rise (V)</a:t>
            </a:r>
            <a:endParaRPr lang="en-US"/>
          </a:p>
        </p:txBody>
      </p:sp>
      <p:sp>
        <p:nvSpPr>
          <p:cNvPr id="2" name="Right Arrow 1"/>
          <p:cNvSpPr/>
          <p:nvPr/>
        </p:nvSpPr>
        <p:spPr bwMode="auto">
          <a:xfrm>
            <a:off x="4572000" y="4343400"/>
            <a:ext cx="762000" cy="152400"/>
          </a:xfrm>
          <a:prstGeom prst="rightArrow">
            <a:avLst/>
          </a:prstGeom>
          <a:solidFill>
            <a:srgbClr val="F225EF"/>
          </a:solidFill>
          <a:ln w="25400" cap="flat" cmpd="sng" algn="ctr">
            <a:solidFill>
              <a:srgbClr val="F225E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15191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968" y="4738055"/>
            <a:ext cx="2237232" cy="1767840"/>
          </a:xfrm>
          <a:prstGeom prst="rect">
            <a:avLst/>
          </a:prstGeom>
        </p:spPr>
      </p:pic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SRAM Read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Precharge</a:t>
            </a:r>
            <a:r>
              <a:rPr lang="en-US" dirty="0"/>
              <a:t> both </a:t>
            </a:r>
            <a:r>
              <a:rPr lang="en-US" dirty="0" err="1"/>
              <a:t>bitlines</a:t>
            </a:r>
            <a:r>
              <a:rPr lang="en-US" dirty="0"/>
              <a:t> high</a:t>
            </a:r>
          </a:p>
          <a:p>
            <a:r>
              <a:rPr lang="en-US" dirty="0"/>
              <a:t>Then turn on </a:t>
            </a:r>
            <a:r>
              <a:rPr lang="en-US" dirty="0" err="1"/>
              <a:t>wordline</a:t>
            </a:r>
            <a:r>
              <a:rPr lang="en-US" dirty="0"/>
              <a:t>, WL</a:t>
            </a:r>
          </a:p>
          <a:p>
            <a:r>
              <a:rPr lang="en-US" dirty="0"/>
              <a:t>One of the two </a:t>
            </a:r>
            <a:r>
              <a:rPr lang="en-US" dirty="0" err="1"/>
              <a:t>bitlines</a:t>
            </a:r>
            <a:r>
              <a:rPr lang="en-US" dirty="0"/>
              <a:t> will be pulled down by the cell</a:t>
            </a:r>
          </a:p>
          <a:p>
            <a:r>
              <a:rPr lang="en-US" dirty="0"/>
              <a:t>Ex: A = 0, </a:t>
            </a:r>
            <a:r>
              <a:rPr lang="en-US" dirty="0" err="1"/>
              <a:t>A_b</a:t>
            </a:r>
            <a:r>
              <a:rPr lang="en-US" dirty="0"/>
              <a:t> = 1</a:t>
            </a:r>
          </a:p>
          <a:p>
            <a:pPr lvl="1"/>
            <a:r>
              <a:rPr lang="en-US" dirty="0"/>
              <a:t>BL discharges, BL’ stays high</a:t>
            </a:r>
          </a:p>
          <a:p>
            <a:pPr lvl="1"/>
            <a:r>
              <a:rPr lang="en-US" dirty="0"/>
              <a:t>But A bumps up slightly</a:t>
            </a:r>
          </a:p>
          <a:p>
            <a:r>
              <a:rPr lang="en-US" i="1" dirty="0"/>
              <a:t>Read stability</a:t>
            </a:r>
          </a:p>
          <a:p>
            <a:pPr lvl="1"/>
            <a:r>
              <a:rPr lang="en-US" dirty="0"/>
              <a:t>A must not flip</a:t>
            </a:r>
          </a:p>
          <a:p>
            <a:pPr lvl="1"/>
            <a:r>
              <a:rPr lang="en-US" dirty="0"/>
              <a:t>N1 &gt; N2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85008B2-4B12-0C48-87DE-4205FA8F936C}" type="slidenum">
              <a:rPr lang="en-US"/>
              <a:pPr/>
              <a:t>33</a:t>
            </a:fld>
            <a:endParaRPr lang="en-US" dirty="0"/>
          </a:p>
        </p:txBody>
      </p:sp>
      <p:graphicFrame>
        <p:nvGraphicFramePr>
          <p:cNvPr id="65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570271"/>
              </p:ext>
            </p:extLst>
          </p:nvPr>
        </p:nvGraphicFramePr>
        <p:xfrm>
          <a:off x="5867400" y="2743200"/>
          <a:ext cx="3067051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2" name="VISIO" r:id="rId5" imgW="2100240" imgH="1199880" progId="Visio.Drawing.6">
                  <p:embed/>
                </p:oleObj>
              </mc:Choice>
              <mc:Fallback>
                <p:oleObj name="VISIO" r:id="rId5" imgW="2100240" imgH="1199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743200"/>
                        <a:ext cx="3067051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5137" y="2667000"/>
            <a:ext cx="44114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BL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69113" y="2667000"/>
            <a:ext cx="47961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BL’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7400" y="3059668"/>
            <a:ext cx="5076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WL</a:t>
            </a:r>
          </a:p>
        </p:txBody>
      </p:sp>
      <p:sp>
        <p:nvSpPr>
          <p:cNvPr id="2" name="Rectangle 1"/>
          <p:cNvSpPr/>
          <p:nvPr/>
        </p:nvSpPr>
        <p:spPr bwMode="auto">
          <a:xfrm flipV="1">
            <a:off x="6299200" y="5486400"/>
            <a:ext cx="177800" cy="12065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 flipV="1">
            <a:off x="6553200" y="4800600"/>
            <a:ext cx="3048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 flipV="1">
            <a:off x="5486400" y="5486400"/>
            <a:ext cx="3048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5410200"/>
            <a:ext cx="396537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1200" dirty="0"/>
              <a:t>BL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0" y="4724400"/>
            <a:ext cx="396537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1200" dirty="0"/>
              <a:t>BL’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00" y="5486400"/>
            <a:ext cx="396537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1200" dirty="0"/>
              <a:t>WL</a:t>
            </a:r>
          </a:p>
        </p:txBody>
      </p:sp>
    </p:spTree>
    <p:extLst>
      <p:ext uri="{BB962C8B-B14F-4D97-AF65-F5344CB8AC3E}">
        <p14:creationId xmlns:p14="http://schemas.microsoft.com/office/powerpoint/2010/main" val="307375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6ts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19200"/>
            <a:ext cx="5943600" cy="5063305"/>
          </a:xfrm>
          <a:prstGeom prst="rect">
            <a:avLst/>
          </a:prstGeom>
        </p:spPr>
      </p:pic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6-transistor CMOS SRAM Cell </a:t>
            </a:r>
            <a:r>
              <a:rPr lang="en-US" dirty="0">
                <a:solidFill>
                  <a:srgbClr val="FF6000"/>
                </a:solidFill>
              </a:rPr>
              <a:t>(</a:t>
            </a:r>
            <a:r>
              <a:rPr lang="en-US" dirty="0" err="1">
                <a:solidFill>
                  <a:srgbClr val="FF6000"/>
                </a:solidFill>
              </a:rPr>
              <a:t>preclass</a:t>
            </a:r>
            <a:r>
              <a:rPr lang="en-US" dirty="0">
                <a:solidFill>
                  <a:srgbClr val="FF6000"/>
                </a:solidFill>
              </a:rPr>
              <a:t> 2)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2057400"/>
            <a:ext cx="28068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Assume 1 is stored</a:t>
            </a:r>
          </a:p>
          <a:p>
            <a:pPr algn="l"/>
            <a:r>
              <a:rPr lang="en-US" sz="2000" dirty="0">
                <a:solidFill>
                  <a:srgbClr val="0000FF"/>
                </a:solidFill>
              </a:rPr>
              <a:t>(Q=1)</a:t>
            </a:r>
          </a:p>
          <a:p>
            <a:pPr algn="l"/>
            <a:endParaRPr lang="en-US" sz="2000" dirty="0">
              <a:solidFill>
                <a:srgbClr val="0000FF"/>
              </a:solidFill>
            </a:endParaRPr>
          </a:p>
          <a:p>
            <a:pPr algn="l"/>
            <a:r>
              <a:rPr lang="en-US" sz="2000" dirty="0">
                <a:solidFill>
                  <a:srgbClr val="0000FF"/>
                </a:solidFill>
              </a:rPr>
              <a:t>Write  Operation: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Want to write a 0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First drive </a:t>
            </a:r>
            <a:r>
              <a:rPr lang="en-US" sz="2000" dirty="0" err="1">
                <a:solidFill>
                  <a:srgbClr val="0000FF"/>
                </a:solidFill>
              </a:rPr>
              <a:t>bitlines</a:t>
            </a:r>
            <a:r>
              <a:rPr lang="en-US" sz="2000" dirty="0">
                <a:solidFill>
                  <a:srgbClr val="0000FF"/>
                </a:solidFill>
              </a:rPr>
              <a:t> with input data</a:t>
            </a:r>
          </a:p>
          <a:p>
            <a:pPr marL="342900" indent="-342900" algn="l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Then </a:t>
            </a:r>
            <a:r>
              <a:rPr lang="en-US" sz="2000" dirty="0" err="1">
                <a:solidFill>
                  <a:srgbClr val="0000FF"/>
                </a:solidFill>
              </a:rPr>
              <a:t>wordline</a:t>
            </a:r>
            <a:r>
              <a:rPr lang="en-US" sz="2000" dirty="0">
                <a:solidFill>
                  <a:srgbClr val="0000FF"/>
                </a:solidFill>
              </a:rPr>
              <a:t> goes high (</a:t>
            </a:r>
            <a:r>
              <a:rPr lang="en-US" sz="2000" dirty="0" err="1">
                <a:solidFill>
                  <a:srgbClr val="0000FF"/>
                </a:solidFill>
              </a:rPr>
              <a:t>Vdd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  <a:p>
            <a:pPr marL="800100" lvl="1" indent="-342900" algn="l">
              <a:buFontTx/>
              <a:buChar char="-"/>
            </a:pPr>
            <a:r>
              <a:rPr lang="en-US" sz="1600" dirty="0">
                <a:solidFill>
                  <a:srgbClr val="0000FF"/>
                </a:solidFill>
              </a:rPr>
              <a:t>Still driving </a:t>
            </a:r>
            <a:r>
              <a:rPr lang="en-US" sz="1600" dirty="0" err="1">
                <a:solidFill>
                  <a:srgbClr val="0000FF"/>
                </a:solidFill>
              </a:rPr>
              <a:t>bitlines</a:t>
            </a:r>
            <a:endParaRPr lang="en-US" sz="1600" dirty="0">
              <a:solidFill>
                <a:srgbClr val="0000FF"/>
              </a:solidFill>
            </a:endParaRPr>
          </a:p>
          <a:p>
            <a:pPr algn="l"/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2971800"/>
            <a:ext cx="347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57323" y="2952690"/>
            <a:ext cx="347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6582" y="3333690"/>
            <a:ext cx="746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VDD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6028" y="3200400"/>
            <a:ext cx="347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4010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 SRAM Analysis (Write) </a:t>
            </a:r>
            <a:r>
              <a:rPr lang="en-US" dirty="0">
                <a:solidFill>
                  <a:srgbClr val="FF6000"/>
                </a:solidFill>
              </a:rPr>
              <a:t>(</a:t>
            </a:r>
            <a:r>
              <a:rPr lang="en-US" dirty="0" err="1">
                <a:solidFill>
                  <a:srgbClr val="FF6000"/>
                </a:solidFill>
              </a:rPr>
              <a:t>preclass</a:t>
            </a:r>
            <a:r>
              <a:rPr lang="en-US" dirty="0">
                <a:solidFill>
                  <a:srgbClr val="FF6000"/>
                </a:solidFill>
              </a:rPr>
              <a:t> 2) </a:t>
            </a:r>
            <a:endParaRPr lang="en-US" dirty="0"/>
          </a:p>
        </p:txBody>
      </p:sp>
      <p:pic>
        <p:nvPicPr>
          <p:cNvPr id="263178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10"/>
          <a:stretch/>
        </p:blipFill>
        <p:spPr bwMode="auto">
          <a:xfrm>
            <a:off x="990599" y="1295400"/>
            <a:ext cx="7274577" cy="361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2743200"/>
            <a:ext cx="4572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76610" y="3733800"/>
            <a:ext cx="55759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3657600"/>
            <a:ext cx="74621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VDD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2419290"/>
            <a:ext cx="5334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8200" y="2590800"/>
            <a:ext cx="568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/>
                <a:cs typeface="Tahoma"/>
              </a:rPr>
              <a:t>V</a:t>
            </a:r>
            <a:r>
              <a:rPr lang="en-US" sz="2800" baseline="-25000" dirty="0">
                <a:latin typeface="Tahoma"/>
                <a:cs typeface="Tahoma"/>
              </a:rPr>
              <a:t>Q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CD0DDA-279F-7C42-9671-AD944B2DAC84}"/>
              </a:ext>
            </a:extLst>
          </p:cNvPr>
          <p:cNvSpPr txBox="1"/>
          <p:nvPr/>
        </p:nvSpPr>
        <p:spPr>
          <a:xfrm>
            <a:off x="1756532" y="5010561"/>
            <a:ext cx="56716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FF6000"/>
                </a:solidFill>
              </a:rPr>
              <a:t>Which transistor discharges Q to </a:t>
            </a:r>
            <a:r>
              <a:rPr lang="en-US" sz="2000" dirty="0" err="1">
                <a:solidFill>
                  <a:srgbClr val="FF6000"/>
                </a:solidFill>
              </a:rPr>
              <a:t>Gnd</a:t>
            </a:r>
            <a:r>
              <a:rPr lang="en-US" sz="2000" dirty="0">
                <a:solidFill>
                  <a:srgbClr val="FF6000"/>
                </a:solidFill>
              </a:rPr>
              <a:t>?</a:t>
            </a:r>
          </a:p>
          <a:p>
            <a:pPr algn="l"/>
            <a:r>
              <a:rPr lang="en-US" sz="2000" dirty="0">
                <a:solidFill>
                  <a:srgbClr val="FF6000"/>
                </a:solidFill>
              </a:rPr>
              <a:t>Which transistor must it overpower?</a:t>
            </a:r>
          </a:p>
          <a:p>
            <a:pPr algn="l"/>
            <a:r>
              <a:rPr lang="en-US" sz="2000" dirty="0">
                <a:solidFill>
                  <a:srgbClr val="FF6000"/>
                </a:solidFill>
              </a:rPr>
              <a:t>What regions of operation are the transistors in?</a:t>
            </a:r>
          </a:p>
          <a:p>
            <a:pPr algn="l"/>
            <a:r>
              <a:rPr lang="en-US" sz="2000" dirty="0">
                <a:solidFill>
                  <a:srgbClr val="FF6000"/>
                </a:solidFill>
              </a:rPr>
              <a:t>Write the KCL equation for the two transistors</a:t>
            </a:r>
          </a:p>
        </p:txBody>
      </p:sp>
    </p:spTree>
    <p:extLst>
      <p:ext uri="{BB962C8B-B14F-4D97-AF65-F5344CB8AC3E}">
        <p14:creationId xmlns:p14="http://schemas.microsoft.com/office/powerpoint/2010/main" val="3598422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CMOS SRAM Analysis (Write)</a:t>
            </a:r>
          </a:p>
        </p:txBody>
      </p:sp>
      <p:pic>
        <p:nvPicPr>
          <p:cNvPr id="26317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 bwMode="auto">
          <a:xfrm>
            <a:off x="990599" y="1295400"/>
            <a:ext cx="7274577" cy="36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743200"/>
            <a:ext cx="4572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6610" y="3733800"/>
            <a:ext cx="55759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657600"/>
            <a:ext cx="74621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VDD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2419290"/>
            <a:ext cx="5334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719618"/>
              </p:ext>
            </p:extLst>
          </p:nvPr>
        </p:nvGraphicFramePr>
        <p:xfrm>
          <a:off x="2362200" y="4762500"/>
          <a:ext cx="426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" name="Equation" r:id="rId5" imgW="2844800" imgH="558800" progId="Equation.3">
                  <p:embed/>
                </p:oleObj>
              </mc:Choice>
              <mc:Fallback>
                <p:oleObj name="Equation" r:id="rId5" imgW="28448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200" y="4762500"/>
                        <a:ext cx="4267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48200" y="2590800"/>
            <a:ext cx="568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/>
                <a:cs typeface="Tahoma"/>
              </a:rPr>
              <a:t>V</a:t>
            </a:r>
            <a:r>
              <a:rPr lang="en-US" sz="2800" baseline="-25000" dirty="0">
                <a:latin typeface="Tahoma"/>
                <a:cs typeface="Tahoma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ACA34C-B934-554B-B60F-7976C41FC52A}"/>
                  </a:ext>
                </a:extLst>
              </p:cNvPr>
              <p:cNvSpPr txBox="1"/>
              <p:nvPr/>
            </p:nvSpPr>
            <p:spPr>
              <a:xfrm>
                <a:off x="2333171" y="5052128"/>
                <a:ext cx="541559" cy="2818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7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3ACA34C-B934-554B-B60F-7976C41FC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171" y="5052128"/>
                <a:ext cx="541559" cy="281872"/>
              </a:xfrm>
              <a:prstGeom prst="rect">
                <a:avLst/>
              </a:prstGeom>
              <a:blipFill>
                <a:blip r:embed="rId7"/>
                <a:stretch>
                  <a:fillRect l="-1363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384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CMOS SRAM Analysis (Write)</a:t>
            </a:r>
          </a:p>
        </p:txBody>
      </p:sp>
      <p:pic>
        <p:nvPicPr>
          <p:cNvPr id="26317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 bwMode="auto">
          <a:xfrm>
            <a:off x="990599" y="1295400"/>
            <a:ext cx="7274577" cy="36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743200"/>
            <a:ext cx="4572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6610" y="3733800"/>
            <a:ext cx="55759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657600"/>
            <a:ext cx="74621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VDD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2419290"/>
            <a:ext cx="5334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789392"/>
              </p:ext>
            </p:extLst>
          </p:nvPr>
        </p:nvGraphicFramePr>
        <p:xfrm>
          <a:off x="942975" y="5153025"/>
          <a:ext cx="25146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Equation" r:id="rId5" imgW="1676400" imgH="787400" progId="Equation.3">
                  <p:embed/>
                </p:oleObj>
              </mc:Choice>
              <mc:Fallback>
                <p:oleObj name="Equation" r:id="rId5" imgW="1676400" imgH="787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2975" y="5153025"/>
                        <a:ext cx="25146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48200" y="2590800"/>
            <a:ext cx="568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/>
                <a:cs typeface="Tahoma"/>
              </a:rPr>
              <a:t>V</a:t>
            </a:r>
            <a:r>
              <a:rPr lang="en-US" sz="2800" baseline="-25000" dirty="0">
                <a:latin typeface="Tahoma"/>
                <a:cs typeface="Tahoma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0B69C1-F3DE-A541-9765-082977CFFAE6}"/>
                  </a:ext>
                </a:extLst>
              </p:cNvPr>
              <p:cNvSpPr txBox="1"/>
              <p:nvPr/>
            </p:nvSpPr>
            <p:spPr>
              <a:xfrm>
                <a:off x="990599" y="5509328"/>
                <a:ext cx="541559" cy="2818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7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0B69C1-F3DE-A541-9765-082977CFF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5509328"/>
                <a:ext cx="541559" cy="281872"/>
              </a:xfrm>
              <a:prstGeom prst="rect">
                <a:avLst/>
              </a:prstGeom>
              <a:blipFill>
                <a:blip r:embed="rId7"/>
                <a:stretch>
                  <a:fillRect l="-1136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4084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CMOS SRAM Analysis (Write)</a:t>
            </a:r>
          </a:p>
        </p:txBody>
      </p:sp>
      <p:pic>
        <p:nvPicPr>
          <p:cNvPr id="26317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61"/>
          <a:stretch/>
        </p:blipFill>
        <p:spPr bwMode="auto">
          <a:xfrm>
            <a:off x="990599" y="1295400"/>
            <a:ext cx="7274577" cy="36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743200"/>
            <a:ext cx="4572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76610" y="3733800"/>
            <a:ext cx="55759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657600"/>
            <a:ext cx="74621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VDD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0" y="2419290"/>
            <a:ext cx="5334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25EF"/>
                </a:solidFill>
                <a:latin typeface="Tahoma"/>
                <a:cs typeface="Tahoma"/>
              </a:rPr>
              <a:t>0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086154"/>
              </p:ext>
            </p:extLst>
          </p:nvPr>
        </p:nvGraphicFramePr>
        <p:xfrm>
          <a:off x="5514975" y="5229225"/>
          <a:ext cx="25527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7" name="Equation" r:id="rId5" imgW="1701800" imgH="774700" progId="Equation.3">
                  <p:embed/>
                </p:oleObj>
              </mc:Choice>
              <mc:Fallback>
                <p:oleObj name="Equation" r:id="rId5" imgW="17018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4975" y="5229225"/>
                        <a:ext cx="2552700" cy="116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103399"/>
              </p:ext>
            </p:extLst>
          </p:nvPr>
        </p:nvGraphicFramePr>
        <p:xfrm>
          <a:off x="7086600" y="2057400"/>
          <a:ext cx="1411941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8" name="Equation" r:id="rId7" imgW="800100" imgH="431800" progId="Equation.3">
                  <p:embed/>
                </p:oleObj>
              </mc:Choice>
              <mc:Fallback>
                <p:oleObj name="Equation" r:id="rId7" imgW="800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86600" y="2057400"/>
                        <a:ext cx="1411941" cy="762000"/>
                      </a:xfrm>
                      <a:prstGeom prst="rect">
                        <a:avLst/>
                      </a:prstGeom>
                      <a:ln w="1270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 bwMode="auto">
          <a:xfrm>
            <a:off x="4019550" y="5867399"/>
            <a:ext cx="990600" cy="123825"/>
          </a:xfrm>
          <a:prstGeom prst="right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777648"/>
              </p:ext>
            </p:extLst>
          </p:nvPr>
        </p:nvGraphicFramePr>
        <p:xfrm>
          <a:off x="4076700" y="5410200"/>
          <a:ext cx="8191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9" name="Equation" r:id="rId9" imgW="546100" imgH="254000" progId="Equation.3">
                  <p:embed/>
                </p:oleObj>
              </mc:Choice>
              <mc:Fallback>
                <p:oleObj name="Equation" r:id="rId9" imgW="546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76700" y="5410200"/>
                        <a:ext cx="8191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485972"/>
              </p:ext>
            </p:extLst>
          </p:nvPr>
        </p:nvGraphicFramePr>
        <p:xfrm>
          <a:off x="942975" y="5153025"/>
          <a:ext cx="25146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0" name="Equation" r:id="rId11" imgW="1676400" imgH="787400" progId="Equation.3">
                  <p:embed/>
                </p:oleObj>
              </mc:Choice>
              <mc:Fallback>
                <p:oleObj name="Equation" r:id="rId11" imgW="1676400" imgH="787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42975" y="5153025"/>
                        <a:ext cx="25146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648200" y="2590800"/>
            <a:ext cx="568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ahoma"/>
                <a:cs typeface="Tahoma"/>
              </a:rPr>
              <a:t>V</a:t>
            </a:r>
            <a:r>
              <a:rPr lang="en-US" sz="2800" baseline="-25000" dirty="0">
                <a:latin typeface="Tahoma"/>
                <a:cs typeface="Tahoma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2F123A-944A-694D-BFFB-D04F4303E626}"/>
                  </a:ext>
                </a:extLst>
              </p:cNvPr>
              <p:cNvSpPr txBox="1"/>
              <p:nvPr/>
            </p:nvSpPr>
            <p:spPr>
              <a:xfrm>
                <a:off x="990599" y="5509328"/>
                <a:ext cx="541559" cy="2818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7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22F123A-944A-694D-BFFB-D04F4303E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99" y="5509328"/>
                <a:ext cx="541559" cy="281872"/>
              </a:xfrm>
              <a:prstGeom prst="rect">
                <a:avLst/>
              </a:prstGeom>
              <a:blipFill>
                <a:blip r:embed="rId13"/>
                <a:stretch>
                  <a:fillRect l="-1136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96A2C0-F460-7D48-9904-65D4017E4EFB}"/>
                  </a:ext>
                </a:extLst>
              </p:cNvPr>
              <p:cNvSpPr txBox="1"/>
              <p:nvPr/>
            </p:nvSpPr>
            <p:spPr>
              <a:xfrm>
                <a:off x="5554441" y="5562600"/>
                <a:ext cx="541559" cy="28187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700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96A2C0-F460-7D48-9904-65D4017E4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41" y="5562600"/>
                <a:ext cx="541559" cy="281872"/>
              </a:xfrm>
              <a:prstGeom prst="rect">
                <a:avLst/>
              </a:prstGeom>
              <a:blipFill>
                <a:blip r:embed="rId14"/>
                <a:stretch>
                  <a:fillRect l="-1363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497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aramond"/>
                <a:ea typeface="ＭＳ Ｐゴシック" charset="0"/>
                <a:cs typeface="Garamond"/>
              </a:rPr>
              <a:t>CMOS SRAM Analysis (Write)</a:t>
            </a:r>
          </a:p>
        </p:txBody>
      </p:sp>
      <p:pic>
        <p:nvPicPr>
          <p:cNvPr id="48131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00200"/>
            <a:ext cx="5974127" cy="3581400"/>
          </a:xfrm>
          <a:noFill/>
        </p:spPr>
      </p:pic>
      <p:sp>
        <p:nvSpPr>
          <p:cNvPr id="48132" name="Oval 6"/>
          <p:cNvSpPr>
            <a:spLocks noChangeArrowheads="1"/>
          </p:cNvSpPr>
          <p:nvPr/>
        </p:nvSpPr>
        <p:spPr bwMode="auto">
          <a:xfrm>
            <a:off x="6495956" y="2286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945624"/>
              </p:ext>
            </p:extLst>
          </p:nvPr>
        </p:nvGraphicFramePr>
        <p:xfrm>
          <a:off x="7772400" y="1905000"/>
          <a:ext cx="990601" cy="534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Equation" r:id="rId4" imgW="800100" imgH="431800" progId="Equation.3">
                  <p:embed/>
                </p:oleObj>
              </mc:Choice>
              <mc:Fallback>
                <p:oleObj name="Equation" r:id="rId4" imgW="800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72400" y="1905000"/>
                        <a:ext cx="990601" cy="534610"/>
                      </a:xfrm>
                      <a:prstGeom prst="rect">
                        <a:avLst/>
                      </a:prstGeom>
                      <a:ln w="1270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 bwMode="auto">
          <a:xfrm rot="10800000">
            <a:off x="5715000" y="3048000"/>
            <a:ext cx="762000" cy="152400"/>
          </a:xfrm>
          <a:prstGeom prst="rightArrow">
            <a:avLst/>
          </a:prstGeom>
          <a:solidFill>
            <a:srgbClr val="F225EF"/>
          </a:solidFill>
          <a:ln w="25400" cap="flat" cmpd="sng" algn="ctr">
            <a:solidFill>
              <a:srgbClr val="F225E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</a:t>
            </a:r>
            <a:r>
              <a:rPr lang="en-US" altLang="ko-KR" dirty="0"/>
              <a:t>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95835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Sense Amplifiers</a:t>
            </a:r>
          </a:p>
        </p:txBody>
      </p:sp>
      <p:sp>
        <p:nvSpPr>
          <p:cNvPr id="66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Bitlines</a:t>
            </a:r>
            <a:r>
              <a:rPr lang="en-US" dirty="0"/>
              <a:t> have many cells attached</a:t>
            </a:r>
          </a:p>
          <a:p>
            <a:pPr lvl="1"/>
            <a:r>
              <a:rPr lang="en-US" dirty="0"/>
              <a:t>Ex: 32-kbit SRAM has 128 rows x 256 cols</a:t>
            </a:r>
          </a:p>
          <a:p>
            <a:pPr lvl="1"/>
            <a:r>
              <a:rPr lang="en-US" dirty="0"/>
              <a:t>128 cells on each </a:t>
            </a:r>
            <a:r>
              <a:rPr lang="en-US" dirty="0" err="1"/>
              <a:t>bitline</a:t>
            </a:r>
            <a:endParaRPr lang="en-US" dirty="0"/>
          </a:p>
          <a:p>
            <a:r>
              <a:rPr lang="en-US" dirty="0" err="1"/>
              <a:t>t</a:t>
            </a:r>
            <a:r>
              <a:rPr lang="en-US" baseline="-25000" dirty="0" err="1"/>
              <a:t>pd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</a:t>
            </a:r>
            <a:r>
              <a:rPr lang="en-US" dirty="0"/>
              <a:t> (C/I) </a:t>
            </a:r>
            <a:r>
              <a:rPr lang="en-US" dirty="0">
                <a:latin typeface="Symbol" charset="0"/>
              </a:rPr>
              <a:t>D</a:t>
            </a:r>
            <a:r>
              <a:rPr lang="en-US" dirty="0"/>
              <a:t>V</a:t>
            </a:r>
          </a:p>
          <a:p>
            <a:pPr lvl="1"/>
            <a:r>
              <a:rPr lang="en-US" dirty="0"/>
              <a:t>Even with shared diffusion contacts, 64C of diffusion capacitance (big C)</a:t>
            </a:r>
          </a:p>
          <a:p>
            <a:pPr lvl="1"/>
            <a:r>
              <a:rPr lang="en-US" dirty="0"/>
              <a:t>Discharged slowly through small transistors in each memory cell (small I)</a:t>
            </a:r>
          </a:p>
          <a:p>
            <a:r>
              <a:rPr lang="en-US" i="1" dirty="0"/>
              <a:t>Sense amplifiers</a:t>
            </a:r>
            <a:r>
              <a:rPr lang="en-US" dirty="0"/>
              <a:t> are triggered on small voltage swing (</a:t>
            </a:r>
            <a:r>
              <a:rPr lang="en-US" dirty="0">
                <a:latin typeface="Symbol" charset="0"/>
              </a:rPr>
              <a:t>D</a:t>
            </a:r>
            <a:r>
              <a:rPr lang="en-US" dirty="0"/>
              <a:t>V)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1A9B4B7C-0C30-B542-AD28-CB0874A8C7FC}" type="slidenum">
              <a:rPr lang="en-US"/>
              <a:pPr/>
              <a:t>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de-DE" altLang="ko-KR" dirty="0"/>
              <a:t>370 Fall </a:t>
            </a:r>
            <a:r>
              <a:rPr lang="is-IS" altLang="ko-KR" dirty="0"/>
              <a:t>2021</a:t>
            </a:r>
            <a:r>
              <a:rPr lang="de-DE" altLang="ko-KR" dirty="0"/>
              <a:t> – </a:t>
            </a:r>
            <a:r>
              <a:rPr lang="en-US" altLang="ko-KR" dirty="0"/>
              <a:t>Khanna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19618" y="5181600"/>
            <a:ext cx="2785596" cy="1554281"/>
            <a:chOff x="1028702" y="1752600"/>
            <a:chExt cx="6791326" cy="3789363"/>
          </a:xfrm>
        </p:grpSpPr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1028702" y="1752600"/>
              <a:ext cx="6791326" cy="3789363"/>
              <a:chOff x="648" y="1104"/>
              <a:chExt cx="4278" cy="2387"/>
            </a:xfrm>
          </p:grpSpPr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 flipV="1">
                <a:off x="1189" y="1250"/>
                <a:ext cx="1" cy="176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1148" y="1157"/>
                <a:ext cx="76" cy="122"/>
              </a:xfrm>
              <a:custGeom>
                <a:avLst/>
                <a:gdLst>
                  <a:gd name="T0" fmla="*/ 41 w 13"/>
                  <a:gd name="T1" fmla="*/ 99 h 21"/>
                  <a:gd name="T2" fmla="*/ 0 w 13"/>
                  <a:gd name="T3" fmla="*/ 122 h 21"/>
                  <a:gd name="T4" fmla="*/ 0 w 13"/>
                  <a:gd name="T5" fmla="*/ 122 h 21"/>
                  <a:gd name="T6" fmla="*/ 23 w 13"/>
                  <a:gd name="T7" fmla="*/ 64 h 21"/>
                  <a:gd name="T8" fmla="*/ 41 w 13"/>
                  <a:gd name="T9" fmla="*/ 0 h 21"/>
                  <a:gd name="T10" fmla="*/ 53 w 13"/>
                  <a:gd name="T11" fmla="*/ 64 h 21"/>
                  <a:gd name="T12" fmla="*/ 76 w 13"/>
                  <a:gd name="T13" fmla="*/ 122 h 21"/>
                  <a:gd name="T14" fmla="*/ 76 w 13"/>
                  <a:gd name="T15" fmla="*/ 122 h 21"/>
                  <a:gd name="T16" fmla="*/ 41 w 13"/>
                  <a:gd name="T17" fmla="*/ 99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21"/>
                  <a:gd name="T29" fmla="*/ 13 w 13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21">
                    <a:moveTo>
                      <a:pt x="7" y="17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7"/>
                      <a:pt x="6" y="3"/>
                      <a:pt x="7" y="0"/>
                    </a:cubicBezTo>
                    <a:cubicBezTo>
                      <a:pt x="8" y="3"/>
                      <a:pt x="8" y="7"/>
                      <a:pt x="9" y="1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1803" y="2104"/>
                <a:ext cx="1" cy="1316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auto">
              <a:xfrm>
                <a:off x="2236" y="1970"/>
                <a:ext cx="1" cy="1234"/>
              </a:xfrm>
              <a:prstGeom prst="line">
                <a:avLst/>
              </a:prstGeom>
              <a:noFill/>
              <a:ln w="9525">
                <a:solidFill>
                  <a:srgbClr val="66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1189" y="2104"/>
                <a:ext cx="614" cy="1"/>
              </a:xfrm>
              <a:prstGeom prst="line">
                <a:avLst/>
              </a:prstGeom>
              <a:noFill/>
              <a:ln w="460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6" name="Group 36"/>
              <p:cNvGrpSpPr>
                <a:grpSpLocks/>
              </p:cNvGrpSpPr>
              <p:nvPr/>
            </p:nvGrpSpPr>
            <p:grpSpPr bwMode="auto">
              <a:xfrm>
                <a:off x="2388" y="1925"/>
                <a:ext cx="70" cy="427"/>
                <a:chOff x="2388" y="1925"/>
                <a:chExt cx="70" cy="427"/>
              </a:xfrm>
            </p:grpSpPr>
            <p:sp>
              <p:nvSpPr>
                <p:cNvPr id="2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23" y="1925"/>
                  <a:ext cx="1" cy="4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2388" y="2206"/>
                  <a:ext cx="70" cy="111"/>
                </a:xfrm>
                <a:custGeom>
                  <a:avLst/>
                  <a:gdLst>
                    <a:gd name="T0" fmla="*/ 35 w 12"/>
                    <a:gd name="T1" fmla="*/ 93 h 19"/>
                    <a:gd name="T2" fmla="*/ 0 w 12"/>
                    <a:gd name="T3" fmla="*/ 111 h 19"/>
                    <a:gd name="T4" fmla="*/ 0 w 12"/>
                    <a:gd name="T5" fmla="*/ 111 h 19"/>
                    <a:gd name="T6" fmla="*/ 23 w 12"/>
                    <a:gd name="T7" fmla="*/ 53 h 19"/>
                    <a:gd name="T8" fmla="*/ 35 w 12"/>
                    <a:gd name="T9" fmla="*/ 0 h 19"/>
                    <a:gd name="T10" fmla="*/ 47 w 12"/>
                    <a:gd name="T11" fmla="*/ 53 h 19"/>
                    <a:gd name="T12" fmla="*/ 70 w 12"/>
                    <a:gd name="T13" fmla="*/ 111 h 19"/>
                    <a:gd name="T14" fmla="*/ 70 w 12"/>
                    <a:gd name="T15" fmla="*/ 111 h 19"/>
                    <a:gd name="T16" fmla="*/ 35 w 12"/>
                    <a:gd name="T17" fmla="*/ 93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19"/>
                    <a:gd name="T29" fmla="*/ 12 w 12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19">
                      <a:moveTo>
                        <a:pt x="6" y="16"/>
                      </a:move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6"/>
                        <a:pt x="5" y="3"/>
                        <a:pt x="6" y="0"/>
                      </a:cubicBezTo>
                      <a:cubicBezTo>
                        <a:pt x="6" y="3"/>
                        <a:pt x="7" y="6"/>
                        <a:pt x="8" y="9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lnTo>
                        <a:pt x="6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2388" y="1955"/>
                  <a:ext cx="70" cy="117"/>
                </a:xfrm>
                <a:custGeom>
                  <a:avLst/>
                  <a:gdLst>
                    <a:gd name="T0" fmla="*/ 35 w 12"/>
                    <a:gd name="T1" fmla="*/ 23 h 20"/>
                    <a:gd name="T2" fmla="*/ 0 w 12"/>
                    <a:gd name="T3" fmla="*/ 0 h 20"/>
                    <a:gd name="T4" fmla="*/ 0 w 12"/>
                    <a:gd name="T5" fmla="*/ 6 h 20"/>
                    <a:gd name="T6" fmla="*/ 23 w 12"/>
                    <a:gd name="T7" fmla="*/ 59 h 20"/>
                    <a:gd name="T8" fmla="*/ 35 w 12"/>
                    <a:gd name="T9" fmla="*/ 117 h 20"/>
                    <a:gd name="T10" fmla="*/ 47 w 12"/>
                    <a:gd name="T11" fmla="*/ 59 h 20"/>
                    <a:gd name="T12" fmla="*/ 70 w 12"/>
                    <a:gd name="T13" fmla="*/ 6 h 20"/>
                    <a:gd name="T14" fmla="*/ 70 w 12"/>
                    <a:gd name="T15" fmla="*/ 0 h 20"/>
                    <a:gd name="T16" fmla="*/ 35 w 12"/>
                    <a:gd name="T17" fmla="*/ 23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2"/>
                    <a:gd name="T28" fmla="*/ 0 h 20"/>
                    <a:gd name="T29" fmla="*/ 12 w 12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2" h="20">
                      <a:moveTo>
                        <a:pt x="6" y="4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3"/>
                        <a:pt x="5" y="17"/>
                        <a:pt x="6" y="20"/>
                      </a:cubicBezTo>
                      <a:cubicBezTo>
                        <a:pt x="6" y="17"/>
                        <a:pt x="7" y="13"/>
                        <a:pt x="8" y="10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4415" y="2739"/>
                <a:ext cx="414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50" b="0" i="0" dirty="0">
                    <a:solidFill>
                      <a:srgbClr val="000000"/>
                    </a:solidFill>
                  </a:rPr>
                  <a:t>V(0)</a:t>
                </a:r>
                <a:endParaRPr lang="en-US" sz="1800" dirty="0"/>
              </a:p>
            </p:txBody>
          </p:sp>
          <p:sp>
            <p:nvSpPr>
              <p:cNvPr id="18" name="Rectangle 24"/>
              <p:cNvSpPr>
                <a:spLocks noChangeArrowheads="1"/>
              </p:cNvSpPr>
              <p:nvPr/>
            </p:nvSpPr>
            <p:spPr bwMode="auto">
              <a:xfrm>
                <a:off x="4734" y="3026"/>
                <a:ext cx="69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50" b="0">
                    <a:solidFill>
                      <a:srgbClr val="000000"/>
                    </a:solidFill>
                  </a:rPr>
                  <a:t>t</a:t>
                </a:r>
                <a:endParaRPr lang="en-US" sz="1800"/>
              </a:p>
            </p:txBody>
          </p:sp>
          <p:sp>
            <p:nvSpPr>
              <p:cNvPr id="19" name="Rectangle 25"/>
              <p:cNvSpPr>
                <a:spLocks noChangeArrowheads="1"/>
              </p:cNvSpPr>
              <p:nvPr/>
            </p:nvSpPr>
            <p:spPr bwMode="auto">
              <a:xfrm>
                <a:off x="648" y="1873"/>
                <a:ext cx="433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0" dirty="0">
                    <a:solidFill>
                      <a:srgbClr val="000000"/>
                    </a:solidFill>
                  </a:rPr>
                  <a:t>V</a:t>
                </a:r>
                <a:r>
                  <a:rPr lang="en-US" sz="1200" b="0" baseline="-25000" dirty="0">
                    <a:solidFill>
                      <a:srgbClr val="000000"/>
                    </a:solidFill>
                  </a:rPr>
                  <a:t>PRE</a:t>
                </a:r>
                <a:endParaRPr lang="en-US" sz="1200" baseline="-25000" dirty="0"/>
              </a:p>
            </p:txBody>
          </p:sp>
          <p:sp>
            <p:nvSpPr>
              <p:cNvPr id="21" name="Rectangle 27"/>
              <p:cNvSpPr>
                <a:spLocks noChangeArrowheads="1"/>
              </p:cNvSpPr>
              <p:nvPr/>
            </p:nvSpPr>
            <p:spPr bwMode="auto">
              <a:xfrm>
                <a:off x="755" y="1104"/>
                <a:ext cx="143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50" b="0">
                    <a:solidFill>
                      <a:srgbClr val="000000"/>
                    </a:solidFill>
                  </a:rPr>
                  <a:t>V</a:t>
                </a:r>
                <a:endParaRPr lang="en-US" sz="1800"/>
              </a:p>
            </p:txBody>
          </p:sp>
          <p:sp>
            <p:nvSpPr>
              <p:cNvPr id="22" name="Rectangle 28"/>
              <p:cNvSpPr>
                <a:spLocks noChangeArrowheads="1"/>
              </p:cNvSpPr>
              <p:nvPr/>
            </p:nvSpPr>
            <p:spPr bwMode="auto">
              <a:xfrm>
                <a:off x="893" y="1198"/>
                <a:ext cx="19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 b="0">
                    <a:solidFill>
                      <a:srgbClr val="000000"/>
                    </a:solidFill>
                  </a:rPr>
                  <a:t>BL</a:t>
                </a:r>
                <a:endParaRPr lang="en-US" sz="1800"/>
              </a:p>
            </p:txBody>
          </p:sp>
          <p:sp>
            <p:nvSpPr>
              <p:cNvPr id="23" name="Rectangle 29"/>
              <p:cNvSpPr>
                <a:spLocks noChangeArrowheads="1"/>
              </p:cNvSpPr>
              <p:nvPr/>
            </p:nvSpPr>
            <p:spPr bwMode="auto">
              <a:xfrm>
                <a:off x="2286" y="3029"/>
                <a:ext cx="188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50" b="0" i="0" dirty="0">
                    <a:solidFill>
                      <a:srgbClr val="000000"/>
                    </a:solidFill>
                  </a:rPr>
                  <a:t>Sense amp activated</a:t>
                </a:r>
                <a:endParaRPr lang="en-US" sz="1800" dirty="0"/>
              </a:p>
            </p:txBody>
          </p:sp>
          <p:sp>
            <p:nvSpPr>
              <p:cNvPr id="24" name="Rectangle 30"/>
              <p:cNvSpPr>
                <a:spLocks noChangeArrowheads="1"/>
              </p:cNvSpPr>
              <p:nvPr/>
            </p:nvSpPr>
            <p:spPr bwMode="auto">
              <a:xfrm>
                <a:off x="1807" y="3243"/>
                <a:ext cx="176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50" b="0" i="0" dirty="0">
                    <a:solidFill>
                      <a:srgbClr val="000000"/>
                    </a:solidFill>
                  </a:rPr>
                  <a:t>Word line activated</a:t>
                </a:r>
                <a:endParaRPr lang="en-US" sz="1800" dirty="0"/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auto">
              <a:xfrm>
                <a:off x="1803" y="2104"/>
                <a:ext cx="2527" cy="907"/>
              </a:xfrm>
              <a:custGeom>
                <a:avLst/>
                <a:gdLst>
                  <a:gd name="T0" fmla="*/ 0 w 432"/>
                  <a:gd name="T1" fmla="*/ 0 h 155"/>
                  <a:gd name="T2" fmla="*/ 433 w 432"/>
                  <a:gd name="T3" fmla="*/ 199 h 155"/>
                  <a:gd name="T4" fmla="*/ 2527 w 432"/>
                  <a:gd name="T5" fmla="*/ 907 h 155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55"/>
                  <a:gd name="T11" fmla="*/ 432 w 432"/>
                  <a:gd name="T12" fmla="*/ 155 h 1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55">
                    <a:moveTo>
                      <a:pt x="0" y="0"/>
                    </a:moveTo>
                    <a:cubicBezTo>
                      <a:pt x="7" y="7"/>
                      <a:pt x="25" y="34"/>
                      <a:pt x="74" y="34"/>
                    </a:cubicBezTo>
                    <a:cubicBezTo>
                      <a:pt x="74" y="34"/>
                      <a:pt x="78" y="155"/>
                      <a:pt x="432" y="155"/>
                    </a:cubicBezTo>
                  </a:path>
                </a:pathLst>
              </a:custGeom>
              <a:noFill/>
              <a:ln w="46038">
                <a:solidFill>
                  <a:srgbClr val="31526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auto">
              <a:xfrm>
                <a:off x="1803" y="1314"/>
                <a:ext cx="2527" cy="790"/>
              </a:xfrm>
              <a:custGeom>
                <a:avLst/>
                <a:gdLst>
                  <a:gd name="T0" fmla="*/ 0 w 432"/>
                  <a:gd name="T1" fmla="*/ 790 h 135"/>
                  <a:gd name="T2" fmla="*/ 433 w 432"/>
                  <a:gd name="T3" fmla="*/ 655 h 135"/>
                  <a:gd name="T4" fmla="*/ 2527 w 432"/>
                  <a:gd name="T5" fmla="*/ 0 h 135"/>
                  <a:gd name="T6" fmla="*/ 0 60000 65536"/>
                  <a:gd name="T7" fmla="*/ 0 60000 65536"/>
                  <a:gd name="T8" fmla="*/ 0 60000 65536"/>
                  <a:gd name="T9" fmla="*/ 0 w 432"/>
                  <a:gd name="T10" fmla="*/ 0 h 135"/>
                  <a:gd name="T11" fmla="*/ 432 w 432"/>
                  <a:gd name="T12" fmla="*/ 135 h 1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" h="135">
                    <a:moveTo>
                      <a:pt x="0" y="135"/>
                    </a:moveTo>
                    <a:cubicBezTo>
                      <a:pt x="7" y="127"/>
                      <a:pt x="25" y="112"/>
                      <a:pt x="74" y="112"/>
                    </a:cubicBezTo>
                    <a:cubicBezTo>
                      <a:pt x="74" y="112"/>
                      <a:pt x="124" y="0"/>
                      <a:pt x="432" y="0"/>
                    </a:cubicBezTo>
                  </a:path>
                </a:pathLst>
              </a:custGeom>
              <a:noFill/>
              <a:ln w="46038">
                <a:solidFill>
                  <a:srgbClr val="C66B5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7" name="Line 33"/>
              <p:cNvSpPr>
                <a:spLocks noChangeShapeType="1"/>
              </p:cNvSpPr>
              <p:nvPr/>
            </p:nvSpPr>
            <p:spPr bwMode="auto">
              <a:xfrm>
                <a:off x="1189" y="3011"/>
                <a:ext cx="3638" cy="1"/>
              </a:xfrm>
              <a:prstGeom prst="line">
                <a:avLst/>
              </a:prstGeom>
              <a:noFill/>
              <a:ln w="2698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auto">
              <a:xfrm>
                <a:off x="4798" y="2970"/>
                <a:ext cx="128" cy="76"/>
              </a:xfrm>
              <a:custGeom>
                <a:avLst/>
                <a:gdLst>
                  <a:gd name="T0" fmla="*/ 23 w 22"/>
                  <a:gd name="T1" fmla="*/ 41 h 13"/>
                  <a:gd name="T2" fmla="*/ 0 w 22"/>
                  <a:gd name="T3" fmla="*/ 0 h 13"/>
                  <a:gd name="T4" fmla="*/ 0 w 22"/>
                  <a:gd name="T5" fmla="*/ 0 h 13"/>
                  <a:gd name="T6" fmla="*/ 58 w 22"/>
                  <a:gd name="T7" fmla="*/ 23 h 13"/>
                  <a:gd name="T8" fmla="*/ 128 w 22"/>
                  <a:gd name="T9" fmla="*/ 41 h 13"/>
                  <a:gd name="T10" fmla="*/ 58 w 22"/>
                  <a:gd name="T11" fmla="*/ 53 h 13"/>
                  <a:gd name="T12" fmla="*/ 0 w 22"/>
                  <a:gd name="T13" fmla="*/ 76 h 13"/>
                  <a:gd name="T14" fmla="*/ 0 w 22"/>
                  <a:gd name="T15" fmla="*/ 76 h 13"/>
                  <a:gd name="T16" fmla="*/ 23 w 22"/>
                  <a:gd name="T17" fmla="*/ 41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3"/>
                  <a:gd name="T29" fmla="*/ 22 w 22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3">
                    <a:moveTo>
                      <a:pt x="4" y="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5"/>
                      <a:pt x="18" y="6"/>
                      <a:pt x="22" y="7"/>
                    </a:cubicBezTo>
                    <a:cubicBezTo>
                      <a:pt x="18" y="8"/>
                      <a:pt x="14" y="8"/>
                      <a:pt x="10" y="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6933532" y="1905000"/>
              <a:ext cx="657699" cy="393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50" b="0" i="0" dirty="0">
                  <a:solidFill>
                    <a:srgbClr val="000000"/>
                  </a:solidFill>
                </a:rPr>
                <a:t>V(</a:t>
              </a:r>
              <a:r>
                <a:rPr lang="en-US" sz="1050" dirty="0">
                  <a:solidFill>
                    <a:srgbClr val="000000"/>
                  </a:solidFill>
                </a:rPr>
                <a:t>1</a:t>
              </a:r>
              <a:r>
                <a:rPr lang="en-US" sz="1050" b="0" i="0" dirty="0">
                  <a:solidFill>
                    <a:srgbClr val="000000"/>
                  </a:solidFill>
                </a:rPr>
                <a:t>)</a:t>
              </a:r>
              <a:endParaRPr lang="en-US" sz="1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76789" y="3048001"/>
              <a:ext cx="903624" cy="6753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Symbol" charset="0"/>
                </a:rPr>
                <a:t>D</a:t>
              </a:r>
              <a:r>
                <a:rPr lang="en-US" sz="1200" dirty="0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46163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572256"/>
            <a:ext cx="2590800" cy="2218944"/>
          </a:xfrm>
          <a:prstGeom prst="rect">
            <a:avLst/>
          </a:prstGeom>
        </p:spPr>
      </p:pic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SRAM Write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5715000" cy="5029200"/>
          </a:xfrm>
        </p:spPr>
        <p:txBody>
          <a:bodyPr/>
          <a:lstStyle/>
          <a:p>
            <a:r>
              <a:rPr lang="en-US" dirty="0"/>
              <a:t>Drive one </a:t>
            </a:r>
            <a:r>
              <a:rPr lang="en-US" dirty="0" err="1"/>
              <a:t>bitline</a:t>
            </a:r>
            <a:r>
              <a:rPr lang="en-US" dirty="0"/>
              <a:t> high, the other low</a:t>
            </a:r>
          </a:p>
          <a:p>
            <a:pPr lvl="1"/>
            <a:r>
              <a:rPr lang="en-US" dirty="0"/>
              <a:t>Depending on write data</a:t>
            </a:r>
          </a:p>
          <a:p>
            <a:r>
              <a:rPr lang="en-US" dirty="0"/>
              <a:t>Then turn on </a:t>
            </a:r>
            <a:r>
              <a:rPr lang="en-US" dirty="0" err="1"/>
              <a:t>wordline</a:t>
            </a:r>
            <a:r>
              <a:rPr lang="en-US" dirty="0"/>
              <a:t>, WL</a:t>
            </a:r>
          </a:p>
          <a:p>
            <a:r>
              <a:rPr lang="en-US" dirty="0" err="1"/>
              <a:t>Bitlines</a:t>
            </a:r>
            <a:r>
              <a:rPr lang="en-US" dirty="0"/>
              <a:t> overpower cell with new value</a:t>
            </a:r>
          </a:p>
          <a:p>
            <a:r>
              <a:rPr lang="en-US" dirty="0"/>
              <a:t>Ex: A = 0, </a:t>
            </a:r>
            <a:r>
              <a:rPr lang="en-US" dirty="0" err="1"/>
              <a:t>A_b</a:t>
            </a:r>
            <a:r>
              <a:rPr lang="en-US" dirty="0"/>
              <a:t> = 1, BL = 1, BL’ = 0</a:t>
            </a:r>
          </a:p>
          <a:p>
            <a:pPr lvl="1"/>
            <a:r>
              <a:rPr lang="en-US" dirty="0"/>
              <a:t>Force </a:t>
            </a:r>
            <a:r>
              <a:rPr lang="en-US" dirty="0" err="1"/>
              <a:t>A_b</a:t>
            </a:r>
            <a:r>
              <a:rPr lang="en-US" dirty="0"/>
              <a:t> low, then A charges high</a:t>
            </a:r>
          </a:p>
          <a:p>
            <a:r>
              <a:rPr lang="en-US" i="1" dirty="0" err="1"/>
              <a:t>Writability</a:t>
            </a:r>
            <a:endParaRPr lang="en-US" i="1" dirty="0"/>
          </a:p>
          <a:p>
            <a:pPr lvl="1"/>
            <a:r>
              <a:rPr lang="en-US" dirty="0"/>
              <a:t>Must overpower feedback inverter</a:t>
            </a:r>
          </a:p>
          <a:p>
            <a:pPr lvl="1"/>
            <a:r>
              <a:rPr lang="en-US" dirty="0"/>
              <a:t>N4 &gt;&gt; P2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F2654DB2-A1A2-244A-90DB-71E7FB6A68A7}" type="slidenum">
              <a:rPr lang="en-US"/>
              <a:pPr/>
              <a:t>40</a:t>
            </a:fld>
            <a:endParaRPr lang="en-US"/>
          </a:p>
        </p:txBody>
      </p:sp>
      <p:graphicFrame>
        <p:nvGraphicFramePr>
          <p:cNvPr id="6809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865251"/>
              </p:ext>
            </p:extLst>
          </p:nvPr>
        </p:nvGraphicFramePr>
        <p:xfrm>
          <a:off x="5909191" y="1600200"/>
          <a:ext cx="3200401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4" name="VISIO" r:id="rId5" imgW="2100240" imgH="1199880" progId="Visio.Drawing.6">
                  <p:embed/>
                </p:oleObj>
              </mc:Choice>
              <mc:Fallback>
                <p:oleObj name="VISIO" r:id="rId5" imgW="2100240" imgH="1199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9191" y="1600200"/>
                        <a:ext cx="3200401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1551801"/>
            <a:ext cx="44114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BL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24776" y="1551801"/>
            <a:ext cx="47961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BL’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4420" y="1944469"/>
            <a:ext cx="50769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800" dirty="0"/>
              <a:t>WL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769101" y="4419600"/>
            <a:ext cx="3048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714066" y="4953000"/>
            <a:ext cx="304800" cy="1524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0998" y="4821765"/>
            <a:ext cx="396537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1200" dirty="0"/>
              <a:t>WL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4343400"/>
            <a:ext cx="396537" cy="27699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l"/>
            <a:r>
              <a:rPr lang="en-US" sz="1200" dirty="0"/>
              <a:t>BL’</a:t>
            </a:r>
          </a:p>
        </p:txBody>
      </p:sp>
    </p:spTree>
    <p:extLst>
      <p:ext uri="{BB962C8B-B14F-4D97-AF65-F5344CB8AC3E}">
        <p14:creationId xmlns:p14="http://schemas.microsoft.com/office/powerpoint/2010/main" val="157383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CB541ED5-658C-E74B-8923-AE4852513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SRAM Column Example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62C78F37-1F81-A549-A00E-D01448100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					</a:t>
            </a:r>
          </a:p>
        </p:txBody>
      </p:sp>
      <p:graphicFrame>
        <p:nvGraphicFramePr>
          <p:cNvPr id="114692" name="Object 4">
            <a:extLst>
              <a:ext uri="{FF2B5EF4-FFF2-40B4-BE49-F238E27FC236}">
                <a16:creationId xmlns:a16="http://schemas.microsoft.com/office/drawing/2014/main" id="{445C672B-8DEE-374B-974C-4465BFD9B0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1524000"/>
          <a:ext cx="34385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VISIO" r:id="rId3" imgW="10579100" imgH="14058900" progId="Visio.Drawing.6">
                  <p:embed/>
                </p:oleObj>
              </mc:Choice>
              <mc:Fallback>
                <p:oleObj name="VISIO" r:id="rId3" imgW="10579100" imgH="14058900" progId="Visio.Drawing.6">
                  <p:embed/>
                  <p:pic>
                    <p:nvPicPr>
                      <p:cNvPr id="114692" name="Object 4">
                        <a:extLst>
                          <a:ext uri="{FF2B5EF4-FFF2-40B4-BE49-F238E27FC236}">
                            <a16:creationId xmlns:a16="http://schemas.microsoft.com/office/drawing/2014/main" id="{445C672B-8DEE-374B-974C-4465BFD9B0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43852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693" name="Picture 5">
            <a:extLst>
              <a:ext uri="{FF2B5EF4-FFF2-40B4-BE49-F238E27FC236}">
                <a16:creationId xmlns:a16="http://schemas.microsoft.com/office/drawing/2014/main" id="{36D11E0D-FDE9-174D-A3ED-1353B2E0E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662363" cy="4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694" name="Text Box 6">
            <a:extLst>
              <a:ext uri="{FF2B5EF4-FFF2-40B4-BE49-F238E27FC236}">
                <a16:creationId xmlns:a16="http://schemas.microsoft.com/office/drawing/2014/main" id="{4148AE86-5BF0-D448-BC9C-8A697DA37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64" y="1336675"/>
            <a:ext cx="7770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chemeClr val="tx1"/>
                </a:solidFill>
                <a:latin typeface="Times New Roman" panose="02020603050405020304" pitchFamily="18" charset="0"/>
              </a:rPr>
              <a:t>read</a:t>
            </a:r>
          </a:p>
        </p:txBody>
      </p:sp>
      <p:sp>
        <p:nvSpPr>
          <p:cNvPr id="114695" name="Text Box 7">
            <a:extLst>
              <a:ext uri="{FF2B5EF4-FFF2-40B4-BE49-F238E27FC236}">
                <a16:creationId xmlns:a16="http://schemas.microsoft.com/office/drawing/2014/main" id="{29E07CA5-E0E8-D243-AC38-985D0AC75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3716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write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2B55B9D-8FA5-1E45-9540-DDFAFB7D1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fld id="{F2654DB2-A1A2-244A-90DB-71E7FB6A68A7}" type="slidenum">
              <a:rPr lang="en-US"/>
              <a:pPr/>
              <a:t>41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C7A0640-25E4-EA4D-A4B9-379669CE4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4321135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5T SRAM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 descr="sram5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019800" cy="50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510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6T SRAM</a:t>
            </a:r>
          </a:p>
          <a:p>
            <a:pPr lvl="1"/>
            <a:r>
              <a:rPr lang="en-US" dirty="0"/>
              <a:t>Robust cell when sized carefully</a:t>
            </a:r>
          </a:p>
          <a:p>
            <a:r>
              <a:rPr lang="en-US" dirty="0"/>
              <a:t>5T SRAM </a:t>
            </a:r>
          </a:p>
          <a:p>
            <a:pPr lvl="1"/>
            <a:r>
              <a:rPr lang="en-US" dirty="0"/>
              <a:t>More sensitive to sizing than 6T SRAM</a:t>
            </a:r>
          </a:p>
          <a:p>
            <a:pPr lvl="1"/>
            <a:r>
              <a:rPr lang="en-US" dirty="0"/>
              <a:t>More next time…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45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Project 2 </a:t>
            </a:r>
            <a:r>
              <a:rPr lang="en-US" dirty="0"/>
              <a:t>out - START NOW!</a:t>
            </a:r>
          </a:p>
          <a:p>
            <a:pPr lvl="1"/>
            <a:r>
              <a:rPr lang="en-US" dirty="0"/>
              <a:t>Work in teams up to 2</a:t>
            </a:r>
          </a:p>
          <a:p>
            <a:pPr lvl="1"/>
            <a:r>
              <a:rPr lang="en-US" dirty="0"/>
              <a:t>Milestone due Monday 11/22</a:t>
            </a:r>
          </a:p>
          <a:p>
            <a:pPr lvl="2"/>
            <a:r>
              <a:rPr lang="en-US" dirty="0"/>
              <a:t>I will give feedback by Wed (night) 11/24</a:t>
            </a:r>
          </a:p>
          <a:p>
            <a:pPr lvl="1"/>
            <a:r>
              <a:rPr lang="en-US" dirty="0"/>
              <a:t>Final report due 12/3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60FAC9D-E49D-DF46-90A5-FDFE1A3BC54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40764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Pair Amp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Differential pair requires no clock</a:t>
            </a:r>
          </a:p>
          <a:p>
            <a:r>
              <a:rPr lang="en-US"/>
              <a:t>But always dissipates static power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E391082-5E06-0B4B-B523-00EA99751C21}" type="slidenum">
              <a:rPr lang="en-US"/>
              <a:pPr/>
              <a:t>5</a:t>
            </a:fld>
            <a:endParaRPr lang="en-US"/>
          </a:p>
        </p:txBody>
      </p:sp>
      <p:graphicFrame>
        <p:nvGraphicFramePr>
          <p:cNvPr id="662532" name="Object 4"/>
          <p:cNvGraphicFramePr>
            <a:graphicFrameLocks noChangeAspect="1"/>
          </p:cNvGraphicFramePr>
          <p:nvPr/>
        </p:nvGraphicFramePr>
        <p:xfrm>
          <a:off x="2133600" y="3200400"/>
          <a:ext cx="4343400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VISIO" r:id="rId4" imgW="1763280" imgH="799920" progId="Visio.Drawing.6">
                  <p:embed/>
                </p:oleObj>
              </mc:Choice>
              <mc:Fallback>
                <p:oleObj name="VISIO" r:id="rId4" imgW="1763280" imgH="799920" progId="Visio.Drawing.6">
                  <p:embed/>
                  <p:pic>
                    <p:nvPicPr>
                      <p:cNvPr id="66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00400"/>
                        <a:ext cx="4343400" cy="197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3962400"/>
            <a:ext cx="407684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BL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3928646"/>
            <a:ext cx="838200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BL’</a:t>
            </a:r>
          </a:p>
        </p:txBody>
      </p:sp>
    </p:spTree>
    <p:extLst>
      <p:ext uri="{BB962C8B-B14F-4D97-AF65-F5344CB8AC3E}">
        <p14:creationId xmlns:p14="http://schemas.microsoft.com/office/powerpoint/2010/main" val="75405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Clocked Sense Amp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Clocked sense amp saves power</a:t>
            </a:r>
          </a:p>
          <a:p>
            <a:r>
              <a:rPr lang="en-US"/>
              <a:t>Requires sense_clk after enough bitline swing</a:t>
            </a:r>
          </a:p>
          <a:p>
            <a:r>
              <a:rPr lang="en-US"/>
              <a:t>Isolation transistors cut off large bitline capacitance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88F16FC-1F95-8049-A5AD-59B3138B5E12}" type="slidenum">
              <a:rPr lang="en-US"/>
              <a:pPr/>
              <a:t>6</a:t>
            </a:fld>
            <a:endParaRPr lang="en-US"/>
          </a:p>
        </p:txBody>
      </p:sp>
      <p:graphicFrame>
        <p:nvGraphicFramePr>
          <p:cNvPr id="663556" name="Object 4"/>
          <p:cNvGraphicFramePr>
            <a:graphicFrameLocks noChangeAspect="1"/>
          </p:cNvGraphicFramePr>
          <p:nvPr/>
        </p:nvGraphicFramePr>
        <p:xfrm>
          <a:off x="1752600" y="3200400"/>
          <a:ext cx="3886200" cy="266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0" name="VISIO" r:id="rId4" imgW="2263320" imgH="1552680" progId="Visio.Drawing.6">
                  <p:embed/>
                </p:oleObj>
              </mc:Choice>
              <mc:Fallback>
                <p:oleObj name="VISIO" r:id="rId4" imgW="2263320" imgH="1552680" progId="Visio.Drawing.6">
                  <p:embed/>
                  <p:pic>
                    <p:nvPicPr>
                      <p:cNvPr id="663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00400"/>
                        <a:ext cx="3886200" cy="266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80006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81400"/>
            <a:ext cx="3816096" cy="2298192"/>
          </a:xfrm>
          <a:prstGeom prst="rect">
            <a:avLst/>
          </a:prstGeom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Line Capacitance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Preclass4: What is capacitance of word line (row)?</a:t>
            </a:r>
          </a:p>
          <a:p>
            <a:pPr lvl="1"/>
            <a:r>
              <a:rPr lang="en-US" dirty="0"/>
              <a:t>W</a:t>
            </a:r>
            <a:r>
              <a:rPr lang="en-US" baseline="-25000" dirty="0"/>
              <a:t>access</a:t>
            </a:r>
            <a:r>
              <a:rPr lang="en-US" dirty="0"/>
              <a:t>– transistor width of column device</a:t>
            </a:r>
            <a:endParaRPr lang="en-US" baseline="-25000" dirty="0"/>
          </a:p>
          <a:p>
            <a:pPr lvl="1"/>
            <a:r>
              <a:rPr lang="en-US" dirty="0"/>
              <a:t>w columns</a:t>
            </a:r>
          </a:p>
          <a:p>
            <a:pPr lvl="1"/>
            <a:r>
              <a:rPr lang="en-US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/>
              <a:t>=C</a:t>
            </a:r>
            <a:r>
              <a:rPr lang="en-US" baseline="-25000" dirty="0"/>
              <a:t>diff0</a:t>
            </a:r>
            <a:r>
              <a:rPr lang="en-US" dirty="0"/>
              <a:t>/C</a:t>
            </a:r>
            <a:r>
              <a:rPr lang="en-US" baseline="-25000" dirty="0"/>
              <a:t>0</a:t>
            </a:r>
          </a:p>
          <a:p>
            <a:r>
              <a:rPr lang="en-US" dirty="0">
                <a:solidFill>
                  <a:srgbClr val="FF6600"/>
                </a:solidFill>
              </a:rPr>
              <a:t>Preclass5: Delay driving word line?</a:t>
            </a:r>
          </a:p>
          <a:p>
            <a:pPr lvl="1"/>
            <a:r>
              <a:rPr lang="en-US" dirty="0" err="1"/>
              <a:t>W</a:t>
            </a:r>
            <a:r>
              <a:rPr lang="en-US" baseline="-25000" dirty="0" err="1"/>
              <a:t>wldrive</a:t>
            </a:r>
            <a:r>
              <a:rPr lang="en-US" dirty="0"/>
              <a:t> Drive inverter</a:t>
            </a:r>
          </a:p>
          <a:p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945341" y="491999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</a:t>
            </a:r>
            <a:r>
              <a:rPr lang="en-US" sz="1100" baseline="-25000" dirty="0"/>
              <a:t>access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525780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</a:t>
            </a:r>
            <a:r>
              <a:rPr lang="en-US" sz="1100" baseline="-25000" dirty="0"/>
              <a:t>buf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7600" y="525780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</a:t>
            </a:r>
            <a:r>
              <a:rPr lang="en-US" sz="1100" baseline="-25000" dirty="0"/>
              <a:t>buf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5943600"/>
            <a:ext cx="7048500" cy="749728"/>
          </a:xfrm>
          <a:prstGeom prst="rect">
            <a:avLst/>
          </a:prstGeom>
        </p:spPr>
      </p:pic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/>
          <a:lstStyle/>
          <a:p>
            <a:fld id="{A88F16FC-1F95-8049-A5AD-59B3138B5E12}" type="slidenum">
              <a:rPr lang="en-US"/>
              <a:pPr/>
              <a:t>7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10151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95400"/>
            <a:ext cx="5861050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Drivers: Memory Bank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D75D586-022C-6145-BB46-61B885A40D4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362200" y="1676400"/>
            <a:ext cx="5181600" cy="533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56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Tristate Buffer</a:t>
            </a:r>
          </a:p>
        </p:txBody>
      </p:sp>
      <p:sp>
        <p:nvSpPr>
          <p:cNvPr id="186381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Typically used for signal traveling, e.g. bus</a:t>
            </a:r>
          </a:p>
          <a:p>
            <a:pPr>
              <a:lnSpc>
                <a:spcPct val="90000"/>
              </a:lnSpc>
            </a:pPr>
            <a:r>
              <a:rPr lang="en-US" dirty="0"/>
              <a:t>Ideally all devices connected to a bus should be disconnected except for active device reading or writing to bus</a:t>
            </a:r>
          </a:p>
          <a:p>
            <a:pPr>
              <a:lnSpc>
                <a:spcPct val="90000"/>
              </a:lnSpc>
            </a:pPr>
            <a:r>
              <a:rPr lang="en-US" dirty="0"/>
              <a:t>Use high-impedance state to simulate disconnecting</a:t>
            </a:r>
          </a:p>
        </p:txBody>
      </p:sp>
      <p:sp>
        <p:nvSpPr>
          <p:cNvPr id="86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938265-0E83-094C-9B85-BD916E7FD855}" type="slidenum">
              <a:rPr lang="zh-TW" altLang="en-US"/>
              <a:pPr/>
              <a:t>9</a:t>
            </a:fld>
            <a:endParaRPr lang="en-US" altLang="zh-TW"/>
          </a:p>
        </p:txBody>
      </p:sp>
      <p:sp>
        <p:nvSpPr>
          <p:cNvPr id="186372" name="AutoShape 4"/>
          <p:cNvSpPr>
            <a:spLocks noChangeArrowheads="1"/>
          </p:cNvSpPr>
          <p:nvPr/>
        </p:nvSpPr>
        <p:spPr bwMode="auto">
          <a:xfrm rot="5400000">
            <a:off x="1749425" y="4595813"/>
            <a:ext cx="762000" cy="685800"/>
          </a:xfrm>
          <a:prstGeom prst="triangle">
            <a:avLst>
              <a:gd name="adj" fmla="val 50000"/>
            </a:avLst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Line 5"/>
          <p:cNvSpPr>
            <a:spLocks noChangeShapeType="1"/>
          </p:cNvSpPr>
          <p:nvPr/>
        </p:nvSpPr>
        <p:spPr bwMode="auto">
          <a:xfrm>
            <a:off x="1177925" y="4938713"/>
            <a:ext cx="609600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5" name="Line 7"/>
          <p:cNvSpPr>
            <a:spLocks noChangeShapeType="1"/>
          </p:cNvSpPr>
          <p:nvPr/>
        </p:nvSpPr>
        <p:spPr bwMode="auto">
          <a:xfrm flipH="1">
            <a:off x="2473325" y="4938713"/>
            <a:ext cx="285750" cy="15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376" name="Line 8"/>
          <p:cNvSpPr>
            <a:spLocks noChangeShapeType="1"/>
          </p:cNvSpPr>
          <p:nvPr/>
        </p:nvSpPr>
        <p:spPr bwMode="auto">
          <a:xfrm>
            <a:off x="2168525" y="4329113"/>
            <a:ext cx="0" cy="4572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568325" y="4633913"/>
            <a:ext cx="727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Input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2473325" y="4633913"/>
            <a:ext cx="879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Output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1822450" y="3962400"/>
            <a:ext cx="439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 b="0">
                <a:latin typeface="Tahoma" charset="0"/>
              </a:rPr>
              <a:t>En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114800" y="3733800"/>
          <a:ext cx="3429000" cy="27178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Input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Ouptut</a:t>
                      </a:r>
                      <a:endParaRPr lang="en-US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5715000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Active-high buffer </a:t>
            </a:r>
          </a:p>
        </p:txBody>
      </p:sp>
      <p:sp>
        <p:nvSpPr>
          <p:cNvPr id="8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776083763"/>
      </p:ext>
    </p:extLst>
  </p:cSld>
  <p:clrMapOvr>
    <a:masterClrMapping/>
  </p:clrMapOvr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25473</TotalTime>
  <Words>1799</Words>
  <Application>Microsoft Macintosh PowerPoint</Application>
  <PresentationFormat>On-screen Show (4:3)</PresentationFormat>
  <Paragraphs>636</Paragraphs>
  <Slides>44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Cambria Math</vt:lpstr>
      <vt:lpstr>Garamond</vt:lpstr>
      <vt:lpstr>Symbol</vt:lpstr>
      <vt:lpstr>Tahoma</vt:lpstr>
      <vt:lpstr>Times New Roman</vt:lpstr>
      <vt:lpstr>Wingdings</vt:lpstr>
      <vt:lpstr>Penn</vt:lpstr>
      <vt:lpstr>VISIO</vt:lpstr>
      <vt:lpstr>Equation</vt:lpstr>
      <vt:lpstr>PowerPoint Presentation</vt:lpstr>
      <vt:lpstr>Today</vt:lpstr>
      <vt:lpstr>Column Capacitance Consequence</vt:lpstr>
      <vt:lpstr>Sense Amplifiers</vt:lpstr>
      <vt:lpstr>Differential Pair Amp</vt:lpstr>
      <vt:lpstr>Clocked Sense Amp</vt:lpstr>
      <vt:lpstr>Word Line Capacitance</vt:lpstr>
      <vt:lpstr>Column Drivers: Memory Bank</vt:lpstr>
      <vt:lpstr>Tristate Buffer</vt:lpstr>
      <vt:lpstr>Tristate Buffer</vt:lpstr>
      <vt:lpstr>Tristate Inverters</vt:lpstr>
      <vt:lpstr>8x4 Memory with column decoder</vt:lpstr>
      <vt:lpstr>Read/Write Memory</vt:lpstr>
      <vt:lpstr>Read/Write Memory</vt:lpstr>
      <vt:lpstr>Read/Write Memory</vt:lpstr>
      <vt:lpstr>Serial Access Memories</vt:lpstr>
      <vt:lpstr>Serial In Parallel Out</vt:lpstr>
      <vt:lpstr>Parallel In Serial Out</vt:lpstr>
      <vt:lpstr>Shift Register</vt:lpstr>
      <vt:lpstr>Denser Shift Registers</vt:lpstr>
      <vt:lpstr>Queues</vt:lpstr>
      <vt:lpstr>FIFO, LIFO Queues</vt:lpstr>
      <vt:lpstr>Array-Structured Memory Architecture</vt:lpstr>
      <vt:lpstr>6T SRAM Cell</vt:lpstr>
      <vt:lpstr>6-transistor CMOS SRAM Cell </vt:lpstr>
      <vt:lpstr>6-transistor CMOS SRAM Cell </vt:lpstr>
      <vt:lpstr>6-transistor CMOS SRAM Cell (preclass 1) </vt:lpstr>
      <vt:lpstr>CMOS SRAM Analysis (Read) (preclass 1) </vt:lpstr>
      <vt:lpstr>CMOS SRAM Analysis (Read) </vt:lpstr>
      <vt:lpstr>CMOS SRAM Analysis (Read) </vt:lpstr>
      <vt:lpstr>CMOS SRAM Analysis (Read) </vt:lpstr>
      <vt:lpstr>CMOS SRAM Analysis (Read)</vt:lpstr>
      <vt:lpstr>SRAM Read</vt:lpstr>
      <vt:lpstr>6-transistor CMOS SRAM Cell (preclass 2) </vt:lpstr>
      <vt:lpstr>CMOS SRAM Analysis (Write) (preclass 2) </vt:lpstr>
      <vt:lpstr>CMOS SRAM Analysis (Write)</vt:lpstr>
      <vt:lpstr>CMOS SRAM Analysis (Write)</vt:lpstr>
      <vt:lpstr>CMOS SRAM Analysis (Write)</vt:lpstr>
      <vt:lpstr>CMOS SRAM Analysis (Write)</vt:lpstr>
      <vt:lpstr>SRAM Write</vt:lpstr>
      <vt:lpstr>SRAM Column Example</vt:lpstr>
      <vt:lpstr>5T SRAM</vt:lpstr>
      <vt:lpstr>Idea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2086</cp:revision>
  <cp:lastPrinted>2021-11-14T23:56:03Z</cp:lastPrinted>
  <dcterms:created xsi:type="dcterms:W3CDTF">2001-05-14T03:33:13Z</dcterms:created>
  <dcterms:modified xsi:type="dcterms:W3CDTF">2021-11-14T23:56:19Z</dcterms:modified>
</cp:coreProperties>
</file>