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45"/>
  </p:notesMasterIdLst>
  <p:handoutMasterIdLst>
    <p:handoutMasterId r:id="rId46"/>
  </p:handoutMasterIdLst>
  <p:sldIdLst>
    <p:sldId id="328" r:id="rId2"/>
    <p:sldId id="259" r:id="rId3"/>
    <p:sldId id="384" r:id="rId4"/>
    <p:sldId id="318" r:id="rId5"/>
    <p:sldId id="309" r:id="rId6"/>
    <p:sldId id="321" r:id="rId7"/>
    <p:sldId id="323" r:id="rId8"/>
    <p:sldId id="325" r:id="rId9"/>
    <p:sldId id="322" r:id="rId10"/>
    <p:sldId id="465" r:id="rId11"/>
    <p:sldId id="268" r:id="rId12"/>
    <p:sldId id="372" r:id="rId13"/>
    <p:sldId id="374" r:id="rId14"/>
    <p:sldId id="382" r:id="rId15"/>
    <p:sldId id="375" r:id="rId16"/>
    <p:sldId id="376" r:id="rId17"/>
    <p:sldId id="377" r:id="rId18"/>
    <p:sldId id="379" r:id="rId19"/>
    <p:sldId id="347" r:id="rId20"/>
    <p:sldId id="348" r:id="rId21"/>
    <p:sldId id="349" r:id="rId22"/>
    <p:sldId id="350" r:id="rId23"/>
    <p:sldId id="352" r:id="rId24"/>
    <p:sldId id="355" r:id="rId25"/>
    <p:sldId id="357" r:id="rId26"/>
    <p:sldId id="358" r:id="rId27"/>
    <p:sldId id="361" r:id="rId28"/>
    <p:sldId id="362" r:id="rId29"/>
    <p:sldId id="363" r:id="rId30"/>
    <p:sldId id="364" r:id="rId31"/>
    <p:sldId id="365" r:id="rId32"/>
    <p:sldId id="329" r:id="rId33"/>
    <p:sldId id="330" r:id="rId34"/>
    <p:sldId id="331" r:id="rId35"/>
    <p:sldId id="368" r:id="rId36"/>
    <p:sldId id="367" r:id="rId37"/>
    <p:sldId id="333" r:id="rId38"/>
    <p:sldId id="369" r:id="rId39"/>
    <p:sldId id="370" r:id="rId40"/>
    <p:sldId id="334" r:id="rId41"/>
    <p:sldId id="335" r:id="rId42"/>
    <p:sldId id="298" r:id="rId43"/>
    <p:sldId id="299" r:id="rId44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500"/>
    <a:srgbClr val="0000FF"/>
    <a:srgbClr val="23FFF8"/>
    <a:srgbClr val="FF30ED"/>
    <a:srgbClr val="5F5F5F"/>
    <a:srgbClr val="808080"/>
    <a:srgbClr val="080808"/>
    <a:srgbClr val="FF0000"/>
    <a:srgbClr val="B2B2B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0" autoAdjust="0"/>
    <p:restoredTop sz="78935" autoAdjust="0"/>
  </p:normalViewPr>
  <p:slideViewPr>
    <p:cSldViewPr>
      <p:cViewPr varScale="1">
        <p:scale>
          <a:sx n="84" d="100"/>
          <a:sy n="84" d="100"/>
        </p:scale>
        <p:origin x="416" y="1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3CCA-B6C1-2C44-8B62-D9D70A8ABDEB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D1BE4-8821-6C4A-90AF-6BA82D2E9141}" type="slidenum">
              <a:rPr lang="en-US"/>
              <a:pPr/>
              <a:t>28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D1BE4-8821-6C4A-90AF-6BA82D2E9141}" type="slidenum">
              <a:rPr lang="en-US"/>
              <a:pPr/>
              <a:t>29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17D58-2431-3C4D-AE93-4DDBC369EF9C}" type="slidenum">
              <a:rPr lang="en-US"/>
              <a:pPr/>
              <a:t>30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64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37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37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37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37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1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32A31-1A13-824A-A143-E2C0F7925FF5}" type="slidenum">
              <a:rPr lang="en-US"/>
              <a:pPr/>
              <a:t>3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62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1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1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3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71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9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0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2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366F8-F240-AD41-A426-84BEBA25DF30}" type="slidenum">
              <a:rPr lang="en-US"/>
              <a:pPr/>
              <a:t>10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70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77416E-E7B6-0340-B1E3-429F63D0E51E}" type="slidenum">
              <a:rPr lang="en-US"/>
              <a:pPr/>
              <a:t>27</a:t>
            </a:fld>
            <a:endParaRPr 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270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e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29:  November 17,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RAM Core Part 2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09277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572256"/>
            <a:ext cx="2590800" cy="2218944"/>
          </a:xfrm>
          <a:prstGeom prst="rect">
            <a:avLst/>
          </a:prstGeom>
        </p:spPr>
      </p:pic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SRAM Write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5715000" cy="5029200"/>
          </a:xfrm>
        </p:spPr>
        <p:txBody>
          <a:bodyPr/>
          <a:lstStyle/>
          <a:p>
            <a:r>
              <a:rPr lang="en-US" dirty="0"/>
              <a:t>Drive one </a:t>
            </a:r>
            <a:r>
              <a:rPr lang="en-US" dirty="0" err="1"/>
              <a:t>bitline</a:t>
            </a:r>
            <a:r>
              <a:rPr lang="en-US" dirty="0"/>
              <a:t> high, the other low</a:t>
            </a:r>
          </a:p>
          <a:p>
            <a:pPr lvl="1"/>
            <a:r>
              <a:rPr lang="en-US" dirty="0"/>
              <a:t>Depending on write data</a:t>
            </a:r>
          </a:p>
          <a:p>
            <a:r>
              <a:rPr lang="en-US" dirty="0"/>
              <a:t>Then turn on </a:t>
            </a:r>
            <a:r>
              <a:rPr lang="en-US" dirty="0" err="1"/>
              <a:t>wordline</a:t>
            </a:r>
            <a:r>
              <a:rPr lang="en-US" dirty="0"/>
              <a:t>, WL</a:t>
            </a:r>
          </a:p>
          <a:p>
            <a:r>
              <a:rPr lang="en-US" dirty="0" err="1"/>
              <a:t>Bitlines</a:t>
            </a:r>
            <a:r>
              <a:rPr lang="en-US" dirty="0"/>
              <a:t> overpower cell with new value</a:t>
            </a:r>
          </a:p>
          <a:p>
            <a:r>
              <a:rPr lang="en-US" dirty="0"/>
              <a:t>Ex: A = 0, </a:t>
            </a:r>
            <a:r>
              <a:rPr lang="en-US" dirty="0" err="1"/>
              <a:t>A_b</a:t>
            </a:r>
            <a:r>
              <a:rPr lang="en-US" dirty="0"/>
              <a:t> = 1, BL = 1, BL’ = 0</a:t>
            </a:r>
          </a:p>
          <a:p>
            <a:pPr lvl="1"/>
            <a:r>
              <a:rPr lang="en-US" dirty="0"/>
              <a:t>Force </a:t>
            </a:r>
            <a:r>
              <a:rPr lang="en-US" dirty="0" err="1"/>
              <a:t>A_b</a:t>
            </a:r>
            <a:r>
              <a:rPr lang="en-US" dirty="0"/>
              <a:t> low, then A charges high</a:t>
            </a:r>
          </a:p>
          <a:p>
            <a:r>
              <a:rPr lang="en-US" i="1" dirty="0" err="1"/>
              <a:t>Writability</a:t>
            </a:r>
            <a:endParaRPr lang="en-US" i="1" dirty="0"/>
          </a:p>
          <a:p>
            <a:pPr lvl="1"/>
            <a:r>
              <a:rPr lang="en-US" dirty="0"/>
              <a:t>Must overpower feedback inverter</a:t>
            </a:r>
          </a:p>
          <a:p>
            <a:pPr lvl="1"/>
            <a:r>
              <a:rPr lang="en-US" dirty="0"/>
              <a:t>N4 &gt;&gt; P2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2654DB2-A1A2-244A-90DB-71E7FB6A68A7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680965" name="Object 5"/>
          <p:cNvGraphicFramePr>
            <a:graphicFrameLocks noChangeAspect="1"/>
          </p:cNvGraphicFramePr>
          <p:nvPr/>
        </p:nvGraphicFramePr>
        <p:xfrm>
          <a:off x="5909191" y="1600200"/>
          <a:ext cx="3200401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VISIO" r:id="rId5" imgW="2100240" imgH="1199880" progId="Visio.Drawing.6">
                  <p:embed/>
                </p:oleObj>
              </mc:Choice>
              <mc:Fallback>
                <p:oleObj name="VISIO" r:id="rId5" imgW="2100240" imgH="1199880" progId="Visio.Drawing.6">
                  <p:embed/>
                  <p:pic>
                    <p:nvPicPr>
                      <p:cNvPr id="680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9191" y="1600200"/>
                        <a:ext cx="3200401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551801"/>
            <a:ext cx="44114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BL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24776" y="1551801"/>
            <a:ext cx="47961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BL’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4420" y="1944469"/>
            <a:ext cx="5076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WL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769101" y="4419600"/>
            <a:ext cx="3048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714066" y="4953000"/>
            <a:ext cx="3048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0998" y="4821765"/>
            <a:ext cx="396537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1200" dirty="0"/>
              <a:t>WL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4343400"/>
            <a:ext cx="396537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1200" dirty="0"/>
              <a:t>BL’</a:t>
            </a:r>
          </a:p>
        </p:txBody>
      </p:sp>
    </p:spTree>
    <p:extLst>
      <p:ext uri="{BB962C8B-B14F-4D97-AF65-F5344CB8AC3E}">
        <p14:creationId xmlns:p14="http://schemas.microsoft.com/office/powerpoint/2010/main" val="173016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CB541ED5-658C-E74B-8923-AE4852513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SRAM Column Example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62C78F37-1F81-A549-A00E-D01448100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					</a:t>
            </a:r>
          </a:p>
        </p:txBody>
      </p:sp>
      <p:graphicFrame>
        <p:nvGraphicFramePr>
          <p:cNvPr id="114692" name="Object 4">
            <a:extLst>
              <a:ext uri="{FF2B5EF4-FFF2-40B4-BE49-F238E27FC236}">
                <a16:creationId xmlns:a16="http://schemas.microsoft.com/office/drawing/2014/main" id="{445C672B-8DEE-374B-974C-4465BFD9B0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524000"/>
          <a:ext cx="34385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VISIO" r:id="rId3" imgW="10579100" imgH="14058900" progId="Visio.Drawing.6">
                  <p:embed/>
                </p:oleObj>
              </mc:Choice>
              <mc:Fallback>
                <p:oleObj name="VISIO" r:id="rId3" imgW="10579100" imgH="14058900" progId="Visio.Drawing.6">
                  <p:embed/>
                  <p:pic>
                    <p:nvPicPr>
                      <p:cNvPr id="114692" name="Object 4">
                        <a:extLst>
                          <a:ext uri="{FF2B5EF4-FFF2-40B4-BE49-F238E27FC236}">
                            <a16:creationId xmlns:a16="http://schemas.microsoft.com/office/drawing/2014/main" id="{445C672B-8DEE-374B-974C-4465BFD9B0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43852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693" name="Picture 5">
            <a:extLst>
              <a:ext uri="{FF2B5EF4-FFF2-40B4-BE49-F238E27FC236}">
                <a16:creationId xmlns:a16="http://schemas.microsoft.com/office/drawing/2014/main" id="{36D11E0D-FDE9-174D-A3ED-1353B2E0E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662363" cy="4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4" name="Text Box 6">
            <a:extLst>
              <a:ext uri="{FF2B5EF4-FFF2-40B4-BE49-F238E27FC236}">
                <a16:creationId xmlns:a16="http://schemas.microsoft.com/office/drawing/2014/main" id="{4148AE86-5BF0-D448-BC9C-8A697DA37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64" y="1336675"/>
            <a:ext cx="7770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read</a:t>
            </a:r>
          </a:p>
        </p:txBody>
      </p:sp>
      <p:sp>
        <p:nvSpPr>
          <p:cNvPr id="114695" name="Text Box 7">
            <a:extLst>
              <a:ext uri="{FF2B5EF4-FFF2-40B4-BE49-F238E27FC236}">
                <a16:creationId xmlns:a16="http://schemas.microsoft.com/office/drawing/2014/main" id="{29E07CA5-E0E8-D243-AC38-985D0AC75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3716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write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2B55B9D-8FA5-1E45-9540-DDFAFB7D1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fld id="{F2654DB2-A1A2-244A-90DB-71E7FB6A68A7}" type="slidenum">
              <a:rPr lang="en-US"/>
              <a:pPr/>
              <a:t>11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C7A0640-25E4-EA4D-A4B9-379669CE4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2506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5T SRAM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sram5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019800" cy="50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36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Sharing </a:t>
            </a:r>
            <a:r>
              <a:rPr lang="en-US" dirty="0">
                <a:solidFill>
                  <a:srgbClr val="FF7500"/>
                </a:solidFill>
              </a:rPr>
              <a:t>(</a:t>
            </a:r>
            <a:r>
              <a:rPr lang="en-US" dirty="0" err="1">
                <a:solidFill>
                  <a:srgbClr val="FF7500"/>
                </a:solidFill>
              </a:rPr>
              <a:t>Preclass</a:t>
            </a:r>
            <a:r>
              <a:rPr lang="en-US" dirty="0">
                <a:solidFill>
                  <a:srgbClr val="FF7500"/>
                </a:solidFill>
              </a:rPr>
              <a:t>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Initially</a:t>
            </a:r>
          </a:p>
          <a:p>
            <a:pPr lvl="1"/>
            <a:r>
              <a:rPr lang="en-US" dirty="0"/>
              <a:t>A @ 1V</a:t>
            </a:r>
          </a:p>
          <a:p>
            <a:pPr lvl="1"/>
            <a:r>
              <a:rPr lang="en-US" dirty="0"/>
              <a:t>B @ 0V</a:t>
            </a:r>
          </a:p>
          <a:p>
            <a:r>
              <a:rPr lang="en-US" dirty="0"/>
              <a:t>Q</a:t>
            </a:r>
            <a:r>
              <a:rPr lang="en-US" baseline="-25000" dirty="0"/>
              <a:t>A</a:t>
            </a:r>
            <a:r>
              <a:rPr lang="en-US" dirty="0"/>
              <a:t>=1V*C1=C1</a:t>
            </a:r>
          </a:p>
          <a:p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4CC6422-D507-4C43-B315-03308ADD3B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77" y="1828800"/>
            <a:ext cx="4498923" cy="280035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8353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Sharing </a:t>
            </a:r>
            <a:r>
              <a:rPr lang="en-US" dirty="0">
                <a:solidFill>
                  <a:srgbClr val="FF7500"/>
                </a:solidFill>
              </a:rPr>
              <a:t>(</a:t>
            </a:r>
            <a:r>
              <a:rPr lang="en-US" dirty="0" err="1">
                <a:solidFill>
                  <a:srgbClr val="FF7500"/>
                </a:solidFill>
              </a:rPr>
              <a:t>Preclass</a:t>
            </a:r>
            <a:r>
              <a:rPr lang="en-US" dirty="0">
                <a:solidFill>
                  <a:srgbClr val="FF7500"/>
                </a:solidFill>
              </a:rPr>
              <a:t>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Initially</a:t>
            </a:r>
          </a:p>
          <a:p>
            <a:pPr lvl="1"/>
            <a:r>
              <a:rPr lang="en-US" dirty="0"/>
              <a:t>A @ 1V</a:t>
            </a:r>
          </a:p>
          <a:p>
            <a:pPr lvl="1"/>
            <a:r>
              <a:rPr lang="en-US" dirty="0"/>
              <a:t>B @ 0V</a:t>
            </a:r>
          </a:p>
          <a:p>
            <a:r>
              <a:rPr lang="en-US" dirty="0"/>
              <a:t>Q</a:t>
            </a:r>
            <a:r>
              <a:rPr lang="en-US" baseline="-25000" dirty="0"/>
              <a:t>A</a:t>
            </a:r>
            <a:r>
              <a:rPr lang="en-US" dirty="0"/>
              <a:t>=1V*C1=C1</a:t>
            </a:r>
          </a:p>
          <a:p>
            <a:pPr>
              <a:buNone/>
            </a:pPr>
            <a:r>
              <a:rPr lang="en-US" dirty="0"/>
              <a:t>Close switch</a:t>
            </a:r>
          </a:p>
          <a:p>
            <a:r>
              <a:rPr lang="en-US" dirty="0" err="1">
                <a:solidFill>
                  <a:srgbClr val="000000"/>
                </a:solidFill>
              </a:rPr>
              <a:t>Q</a:t>
            </a:r>
            <a:r>
              <a:rPr lang="en-US" baseline="-25000" dirty="0" err="1">
                <a:solidFill>
                  <a:srgbClr val="000000"/>
                </a:solidFill>
              </a:rPr>
              <a:t>tot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final</a:t>
            </a:r>
            <a:r>
              <a:rPr lang="en-US" dirty="0">
                <a:solidFill>
                  <a:srgbClr val="000000"/>
                </a:solidFill>
              </a:rPr>
              <a:t>*(C1+C0)</a:t>
            </a:r>
          </a:p>
          <a:p>
            <a:r>
              <a:rPr lang="en-US" dirty="0">
                <a:solidFill>
                  <a:srgbClr val="000000"/>
                </a:solidFill>
              </a:rPr>
              <a:t>Charge conservation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Q</a:t>
            </a:r>
            <a:r>
              <a:rPr lang="en-US" baseline="-25000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 err="1">
                <a:solidFill>
                  <a:srgbClr val="000000"/>
                </a:solidFill>
              </a:rPr>
              <a:t>Q</a:t>
            </a:r>
            <a:r>
              <a:rPr lang="en-US" baseline="-25000" dirty="0" err="1">
                <a:solidFill>
                  <a:srgbClr val="000000"/>
                </a:solidFill>
              </a:rPr>
              <a:t>tot</a:t>
            </a:r>
            <a:endParaRPr lang="en-US" baseline="-250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C1=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final</a:t>
            </a:r>
            <a:r>
              <a:rPr lang="en-US" dirty="0">
                <a:solidFill>
                  <a:srgbClr val="000000"/>
                </a:solidFill>
              </a:rPr>
              <a:t>*(C1+C0)</a:t>
            </a:r>
          </a:p>
          <a:p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4CC6422-D507-4C43-B315-03308ADD3B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77" y="1828800"/>
            <a:ext cx="4498923" cy="280035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648200" y="5029200"/>
          <a:ext cx="3516086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4" imgW="965200" imgH="355600" progId="Equation.3">
                  <p:embed/>
                </p:oleObj>
              </mc:Choice>
              <mc:Fallback>
                <p:oleObj name="Equation" r:id="rId4" imgW="965200" imgH="3556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029200"/>
                        <a:ext cx="3516086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92770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</a:t>
            </a:r>
            <a:r>
              <a:rPr lang="en-US" dirty="0">
                <a:solidFill>
                  <a:srgbClr val="FF7500"/>
                </a:solidFill>
              </a:rPr>
              <a:t>(</a:t>
            </a:r>
            <a:r>
              <a:rPr lang="en-US" dirty="0" err="1">
                <a:solidFill>
                  <a:srgbClr val="FF7500"/>
                </a:solidFill>
              </a:rPr>
              <a:t>preclass</a:t>
            </a:r>
            <a:r>
              <a:rPr lang="en-US" dirty="0">
                <a:solidFill>
                  <a:srgbClr val="FF7500"/>
                </a:solidFill>
              </a:rPr>
              <a:t> 2)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Read: </a:t>
            </a:r>
            <a:r>
              <a:rPr lang="en-US" dirty="0">
                <a:solidFill>
                  <a:srgbClr val="FF6600"/>
                </a:solidFill>
              </a:rPr>
              <a:t>What happens to voltage at A when WL turns from 0</a:t>
            </a:r>
            <a:r>
              <a:rPr lang="en-US" dirty="0">
                <a:solidFill>
                  <a:srgbClr val="FF6600"/>
                </a:solidFill>
                <a:sym typeface="Wingdings" charset="2"/>
              </a:rPr>
              <a:t>1?</a:t>
            </a:r>
          </a:p>
          <a:p>
            <a:pPr lvl="1"/>
            <a:r>
              <a:rPr lang="en-US" dirty="0">
                <a:sym typeface="Wingdings" charset="2"/>
              </a:rPr>
              <a:t>Assume </a:t>
            </a:r>
            <a:r>
              <a:rPr lang="en-US" dirty="0" err="1">
                <a:sym typeface="Wingdings" charset="2"/>
              </a:rPr>
              <a:t>W</a:t>
            </a:r>
            <a:r>
              <a:rPr lang="en-US" baseline="-25000" dirty="0" err="1">
                <a:sym typeface="Wingdings" charset="2"/>
              </a:rPr>
              <a:t>access</a:t>
            </a:r>
            <a:r>
              <a:rPr lang="en-US" dirty="0">
                <a:sym typeface="Wingdings" charset="2"/>
              </a:rPr>
              <a:t> large</a:t>
            </a:r>
          </a:p>
          <a:p>
            <a:pPr lvl="1"/>
            <a:r>
              <a:rPr lang="en-US" dirty="0" err="1">
                <a:sym typeface="Wingdings" charset="2"/>
              </a:rPr>
              <a:t>W</a:t>
            </a:r>
            <a:r>
              <a:rPr lang="en-US" baseline="-25000" dirty="0" err="1">
                <a:sym typeface="Wingdings" charset="2"/>
              </a:rPr>
              <a:t>access</a:t>
            </a:r>
            <a:r>
              <a:rPr lang="en-US" dirty="0">
                <a:sym typeface="Wingdings" charset="2"/>
              </a:rPr>
              <a:t> &gt;&gt; </a:t>
            </a:r>
            <a:r>
              <a:rPr lang="en-US" dirty="0" err="1">
                <a:sym typeface="Wingdings" charset="2"/>
              </a:rPr>
              <a:t>W</a:t>
            </a:r>
            <a:r>
              <a:rPr lang="en-US" baseline="-25000" dirty="0" err="1">
                <a:sym typeface="Wingdings" charset="2"/>
              </a:rPr>
              <a:t>pu</a:t>
            </a:r>
            <a:r>
              <a:rPr lang="en-US" dirty="0">
                <a:sym typeface="Wingdings" charset="2"/>
              </a:rPr>
              <a:t>=1</a:t>
            </a:r>
          </a:p>
          <a:p>
            <a:pPr lvl="1"/>
            <a:r>
              <a:rPr lang="en-US" dirty="0">
                <a:sym typeface="Wingdings" charset="2"/>
              </a:rPr>
              <a:t>BL initially 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B10C3A1-08BE-084B-914A-33CC380AC09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355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064126"/>
            <a:ext cx="2735263" cy="387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93471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600200"/>
            <a:ext cx="22860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Voltage After enable Word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baseline="-25000" dirty="0"/>
              <a:t>BL</a:t>
            </a:r>
            <a:r>
              <a:rPr lang="en-US" dirty="0"/>
              <a:t> = 0</a:t>
            </a:r>
          </a:p>
          <a:p>
            <a:r>
              <a:rPr lang="en-US" dirty="0"/>
              <a:t>Q</a:t>
            </a:r>
            <a:r>
              <a:rPr lang="en-US" baseline="-25000" dirty="0"/>
              <a:t>A</a:t>
            </a:r>
            <a:r>
              <a:rPr lang="en-US" dirty="0"/>
              <a:t> = (1V)(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/>
              <a:t>2C</a:t>
            </a:r>
            <a:r>
              <a:rPr lang="en-US" baseline="-25000" dirty="0"/>
              <a:t>0</a:t>
            </a:r>
            <a:r>
              <a:rPr lang="en-US" dirty="0"/>
              <a:t>+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/>
              <a:t>W</a:t>
            </a:r>
            <a:r>
              <a:rPr lang="en-US" baseline="-25000" dirty="0"/>
              <a:t>access</a:t>
            </a:r>
            <a:r>
              <a:rPr lang="en-US" dirty="0"/>
              <a:t>C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1453C56-18DD-8348-950B-CDEEFFD27D8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552102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600200"/>
            <a:ext cx="22860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Voltage After enable Word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baseline="-25000" dirty="0"/>
              <a:t>BL</a:t>
            </a:r>
            <a:r>
              <a:rPr lang="en-US" dirty="0"/>
              <a:t> = 0</a:t>
            </a:r>
          </a:p>
          <a:p>
            <a:r>
              <a:rPr lang="en-US" dirty="0"/>
              <a:t>Q</a:t>
            </a:r>
            <a:r>
              <a:rPr lang="en-US" baseline="-25000" dirty="0"/>
              <a:t>A</a:t>
            </a:r>
            <a:r>
              <a:rPr lang="en-US" dirty="0"/>
              <a:t> = (1V)(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/>
              <a:t>2C</a:t>
            </a:r>
            <a:r>
              <a:rPr lang="en-US" baseline="-25000" dirty="0"/>
              <a:t>0</a:t>
            </a:r>
            <a:r>
              <a:rPr lang="en-US" dirty="0"/>
              <a:t>+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/>
              <a:t>W</a:t>
            </a:r>
            <a:r>
              <a:rPr lang="en-US" baseline="-25000" dirty="0"/>
              <a:t>access</a:t>
            </a:r>
            <a:r>
              <a:rPr lang="en-US" dirty="0"/>
              <a:t>C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100fF=C</a:t>
            </a:r>
            <a:r>
              <a:rPr lang="en-US" baseline="-25000" dirty="0"/>
              <a:t>BL</a:t>
            </a:r>
            <a:r>
              <a:rPr lang="en-US" dirty="0"/>
              <a:t>&gt;&gt;C</a:t>
            </a:r>
            <a:r>
              <a:rPr lang="en-US" baseline="-25000" dirty="0"/>
              <a:t>A</a:t>
            </a:r>
            <a:r>
              <a:rPr lang="en-US" dirty="0"/>
              <a:t>=(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/>
              <a:t>(2+W</a:t>
            </a:r>
            <a:r>
              <a:rPr lang="en-US" baseline="-25000" dirty="0"/>
              <a:t>access</a:t>
            </a:r>
            <a:r>
              <a:rPr lang="en-US" dirty="0"/>
              <a:t>)C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After enable </a:t>
            </a:r>
            <a:r>
              <a:rPr lang="en-US" dirty="0" err="1"/>
              <a:t>W</a:t>
            </a:r>
            <a:r>
              <a:rPr lang="en-US" baseline="-25000" dirty="0" err="1"/>
              <a:t>access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dirty="0" err="1"/>
              <a:t>W</a:t>
            </a:r>
            <a:r>
              <a:rPr lang="en-US" baseline="-25000" dirty="0" err="1"/>
              <a:t>access</a:t>
            </a:r>
            <a:r>
              <a:rPr lang="en-US" dirty="0"/>
              <a:t> large)</a:t>
            </a:r>
            <a:endParaRPr lang="en-US" baseline="-25000" dirty="0"/>
          </a:p>
          <a:p>
            <a:pPr lvl="1"/>
            <a:r>
              <a:rPr lang="en-US" dirty="0"/>
              <a:t>Total charge Q</a:t>
            </a:r>
            <a:r>
              <a:rPr lang="en-US" baseline="-25000" dirty="0"/>
              <a:t>BL </a:t>
            </a:r>
            <a:r>
              <a:rPr lang="en-US" dirty="0"/>
              <a:t>+Q</a:t>
            </a:r>
            <a:r>
              <a:rPr lang="en-US" baseline="-25000" dirty="0"/>
              <a:t>A</a:t>
            </a:r>
            <a:r>
              <a:rPr lang="en-US" dirty="0"/>
              <a:t> unchanged</a:t>
            </a:r>
          </a:p>
          <a:p>
            <a:pPr lvl="2"/>
            <a:r>
              <a:rPr lang="en-US" dirty="0"/>
              <a:t>Charge conservation</a:t>
            </a:r>
          </a:p>
          <a:p>
            <a:pPr lvl="1"/>
            <a:r>
              <a:rPr lang="en-US" dirty="0"/>
              <a:t>Distributed over larger capacitance~=C</a:t>
            </a:r>
            <a:r>
              <a:rPr lang="en-US" baseline="-25000" dirty="0"/>
              <a:t>BL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A</a:t>
            </a:r>
            <a:r>
              <a:rPr lang="en-US" dirty="0"/>
              <a:t>=V</a:t>
            </a:r>
            <a:r>
              <a:rPr lang="en-US" baseline="-25000" dirty="0"/>
              <a:t>BL</a:t>
            </a:r>
            <a:r>
              <a:rPr lang="en-US" dirty="0"/>
              <a:t>~= C</a:t>
            </a:r>
            <a:r>
              <a:rPr lang="en-US" baseline="-25000" dirty="0"/>
              <a:t>A</a:t>
            </a:r>
            <a:r>
              <a:rPr lang="en-US" dirty="0"/>
              <a:t>/C</a:t>
            </a:r>
            <a:r>
              <a:rPr lang="en-US" baseline="-25000" dirty="0"/>
              <a:t>BL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1453C56-18DD-8348-950B-CDEEFFD27D8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657368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1149350"/>
            <a:ext cx="781685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Simulation: W</a:t>
            </a:r>
            <a:r>
              <a:rPr lang="en-US" baseline="-25000"/>
              <a:t>access</a:t>
            </a:r>
            <a:r>
              <a:rPr lang="en-US"/>
              <a:t>=100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F188366-3D75-B447-AF75-C5E0B57705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0"/>
            <a:ext cx="1313693" cy="18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>
            <a:spLocks noChangeAspect="1"/>
          </p:cNvSpPr>
          <p:nvPr/>
        </p:nvSpPr>
        <p:spPr bwMode="auto">
          <a:xfrm>
            <a:off x="8122923" y="807723"/>
            <a:ext cx="106677" cy="10667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8610600" y="960123"/>
            <a:ext cx="106677" cy="106677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8404282" y="457200"/>
            <a:ext cx="106677" cy="106677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59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0" y="1917700"/>
            <a:ext cx="3843338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(5T SRAM) </a:t>
            </a:r>
            <a:r>
              <a:rPr lang="en-US" dirty="0">
                <a:solidFill>
                  <a:srgbClr val="FF7500"/>
                </a:solidFill>
              </a:rPr>
              <a:t>(</a:t>
            </a:r>
            <a:r>
              <a:rPr lang="en-US" dirty="0" err="1">
                <a:solidFill>
                  <a:srgbClr val="FF7500"/>
                </a:solidFill>
              </a:rPr>
              <a:t>preclass</a:t>
            </a:r>
            <a:r>
              <a:rPr lang="en-US" dirty="0">
                <a:solidFill>
                  <a:srgbClr val="FF7500"/>
                </a:solidFill>
              </a:rPr>
              <a:t> 3)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to voltage at A when WL turns from 0</a:t>
            </a:r>
            <a:r>
              <a:rPr lang="en-US" dirty="0">
                <a:solidFill>
                  <a:srgbClr val="FF6600"/>
                </a:solidFill>
                <a:sym typeface="Wingdings" charset="2"/>
              </a:rPr>
              <a:t>1?</a:t>
            </a:r>
          </a:p>
          <a:p>
            <a:pPr lvl="1"/>
            <a:r>
              <a:rPr lang="en-US" dirty="0">
                <a:sym typeface="Wingdings" charset="2"/>
              </a:rPr>
              <a:t>Assume </a:t>
            </a:r>
            <a:r>
              <a:rPr lang="en-US" dirty="0" err="1">
                <a:sym typeface="Wingdings" charset="2"/>
              </a:rPr>
              <a:t>W</a:t>
            </a:r>
            <a:r>
              <a:rPr lang="en-US" baseline="-25000" dirty="0" err="1">
                <a:sym typeface="Wingdings" charset="2"/>
              </a:rPr>
              <a:t>access</a:t>
            </a:r>
            <a:r>
              <a:rPr lang="en-US" dirty="0">
                <a:sym typeface="Wingdings" charset="2"/>
              </a:rPr>
              <a:t> large</a:t>
            </a:r>
          </a:p>
          <a:p>
            <a:pPr lvl="1"/>
            <a:r>
              <a:rPr lang="en-US" dirty="0">
                <a:sym typeface="Wingdings" charset="2"/>
              </a:rPr>
              <a:t>A initially 1</a:t>
            </a:r>
          </a:p>
          <a:p>
            <a:pPr lvl="1"/>
            <a:r>
              <a:rPr lang="en-US" dirty="0">
                <a:sym typeface="Wingdings" charset="2"/>
              </a:rPr>
              <a:t>BL initially 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99C8F68-5C55-0948-AF16-F290022E1BF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48650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6T SRAM</a:t>
            </a:r>
          </a:p>
          <a:p>
            <a:r>
              <a:rPr lang="en-US" dirty="0"/>
              <a:t>5T SRAM</a:t>
            </a:r>
          </a:p>
          <a:p>
            <a:r>
              <a:rPr lang="en-US" dirty="0" err="1"/>
              <a:t>Multiported</a:t>
            </a:r>
            <a:r>
              <a:rPr lang="en-US" dirty="0"/>
              <a:t> SRAM</a:t>
            </a:r>
          </a:p>
          <a:p>
            <a:r>
              <a:rPr lang="en-US" dirty="0"/>
              <a:t>DRAM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52136FC-E5B4-7447-9253-7B9728738F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423964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/>
          </p:cNvPicPr>
          <p:nvPr/>
        </p:nvPicPr>
        <p:blipFill rotWithShape="1">
          <a:blip r:embed="rId2"/>
          <a:srcRect t="3393"/>
          <a:stretch/>
        </p:blipFill>
        <p:spPr bwMode="auto">
          <a:xfrm>
            <a:off x="241300" y="1181100"/>
            <a:ext cx="8025658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</a:t>
            </a:r>
            <a:r>
              <a:rPr lang="en-US" dirty="0" err="1"/>
              <a:t>W</a:t>
            </a:r>
            <a:r>
              <a:rPr lang="en-US" baseline="-25000" dirty="0" err="1"/>
              <a:t>access</a:t>
            </a:r>
            <a:r>
              <a:rPr lang="en-US" dirty="0"/>
              <a:t>=20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8EEB6B8-AB70-BF45-9449-A89A7DE01F2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8400" y="88900"/>
            <a:ext cx="143868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 bwMode="auto">
          <a:xfrm>
            <a:off x="8232530" y="877004"/>
            <a:ext cx="85233" cy="85233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902330" y="864304"/>
            <a:ext cx="85233" cy="85233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759580" y="870654"/>
            <a:ext cx="85233" cy="85233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562730" y="508704"/>
            <a:ext cx="85233" cy="85233"/>
          </a:xfrm>
          <a:prstGeom prst="ellipse">
            <a:avLst/>
          </a:prstGeom>
          <a:solidFill>
            <a:srgbClr val="E738F4"/>
          </a:solidFill>
          <a:ln w="25400" cap="flat" cmpd="sng" algn="ctr">
            <a:solidFill>
              <a:srgbClr val="E738F4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548435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/>
          </p:cNvPicPr>
          <p:nvPr/>
        </p:nvPicPr>
        <p:blipFill rotWithShape="1">
          <a:blip r:embed="rId2"/>
          <a:srcRect l="4513" t="3975"/>
          <a:stretch/>
        </p:blipFill>
        <p:spPr bwMode="auto">
          <a:xfrm>
            <a:off x="383575" y="1150634"/>
            <a:ext cx="8115900" cy="570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W</a:t>
            </a:r>
            <a:r>
              <a:rPr lang="en-US" baseline="-25000"/>
              <a:t>access</a:t>
            </a:r>
            <a:r>
              <a:rPr lang="en-US"/>
              <a:t>=4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DD680EF-1ED9-BE45-AC36-727DD5BE3E0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8400" y="88900"/>
            <a:ext cx="143868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8232530" y="877004"/>
            <a:ext cx="85233" cy="85233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902330" y="864304"/>
            <a:ext cx="85233" cy="85233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759580" y="870654"/>
            <a:ext cx="85233" cy="85233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562730" y="508704"/>
            <a:ext cx="85233" cy="85233"/>
          </a:xfrm>
          <a:prstGeom prst="ellipse">
            <a:avLst/>
          </a:prstGeom>
          <a:solidFill>
            <a:srgbClr val="E738F4"/>
          </a:solidFill>
          <a:ln w="25400" cap="flat" cmpd="sng" algn="ctr">
            <a:solidFill>
              <a:srgbClr val="E738F4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830592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6616" y="2337519"/>
            <a:ext cx="4140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Charge Sharing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Conclude: </a:t>
            </a:r>
            <a:r>
              <a:rPr lang="en-US" dirty="0"/>
              <a:t>charge sharing can lead to read upset</a:t>
            </a:r>
          </a:p>
          <a:p>
            <a:pPr lvl="1"/>
            <a:r>
              <a:rPr lang="en-US" dirty="0"/>
              <a:t>Charge redistribution/sharing adequate to flip state of bit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8BE1AF3-FB3A-204A-A115-1D9A066033F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277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16" y="2261319"/>
            <a:ext cx="42497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8179" y="5410200"/>
            <a:ext cx="1253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FF"/>
                </a:solidFill>
              </a:rPr>
              <a:t>W</a:t>
            </a:r>
            <a:r>
              <a:rPr lang="en-US" sz="1800" baseline="-25000" dirty="0" err="1">
                <a:solidFill>
                  <a:srgbClr val="0000FF"/>
                </a:solidFill>
              </a:rPr>
              <a:t>access</a:t>
            </a:r>
            <a:r>
              <a:rPr lang="en-US" sz="1800" dirty="0">
                <a:solidFill>
                  <a:srgbClr val="0000FF"/>
                </a:solidFill>
              </a:rPr>
              <a:t>=20</a:t>
            </a:r>
          </a:p>
        </p:txBody>
      </p:sp>
      <p:sp>
        <p:nvSpPr>
          <p:cNvPr id="9" name="Rectangle 8"/>
          <p:cNvSpPr/>
          <p:nvPr/>
        </p:nvSpPr>
        <p:spPr>
          <a:xfrm>
            <a:off x="5989785" y="5410200"/>
            <a:ext cx="1127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FF"/>
                </a:solidFill>
              </a:rPr>
              <a:t>W</a:t>
            </a:r>
            <a:r>
              <a:rPr lang="en-US" sz="1800" baseline="-25000" dirty="0" err="1">
                <a:solidFill>
                  <a:srgbClr val="0000FF"/>
                </a:solidFill>
              </a:rPr>
              <a:t>access</a:t>
            </a:r>
            <a:r>
              <a:rPr lang="en-US" sz="1800" dirty="0">
                <a:solidFill>
                  <a:srgbClr val="0000FF"/>
                </a:solidFill>
              </a:rPr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2345453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22" y="2801627"/>
            <a:ext cx="3949700" cy="3065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196" y="3350935"/>
            <a:ext cx="2649810" cy="1854867"/>
          </a:xfrm>
          <a:prstGeom prst="rect">
            <a:avLst/>
          </a:prstGeom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to middle Voltage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Pre-charge </a:t>
            </a:r>
            <a:r>
              <a:rPr lang="en-US" dirty="0" err="1"/>
              <a:t>bitlines</a:t>
            </a:r>
            <a:r>
              <a:rPr lang="en-US" dirty="0"/>
              <a:t> to V</a:t>
            </a:r>
            <a:r>
              <a:rPr lang="en-US" baseline="-25000" dirty="0"/>
              <a:t>dd</a:t>
            </a:r>
            <a:r>
              <a:rPr lang="en-US" dirty="0"/>
              <a:t>/2 before begin read operation</a:t>
            </a:r>
          </a:p>
          <a:p>
            <a:r>
              <a:rPr lang="en-US" dirty="0"/>
              <a:t>Now charge sharing doesn’t swing to opposite side of midpoint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2C0B134-22A5-BB46-B8C8-B381B756C4D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93761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</a:t>
            </a:r>
            <a:r>
              <a:rPr lang="en-US" dirty="0" err="1"/>
              <a:t>W</a:t>
            </a:r>
            <a:r>
              <a:rPr lang="en-US" baseline="-25000" dirty="0" err="1"/>
              <a:t>access</a:t>
            </a:r>
            <a:r>
              <a:rPr lang="en-US" dirty="0"/>
              <a:t>=20; vary BL </a:t>
            </a:r>
            <a:r>
              <a:rPr lang="en-US" dirty="0" err="1"/>
              <a:t>precharge</a:t>
            </a:r>
            <a:r>
              <a:rPr lang="en-US" dirty="0"/>
              <a:t> voltage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4CC6422-D507-4C43-B315-03308ADD3B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794068"/>
            <a:ext cx="446744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94068"/>
            <a:ext cx="435782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25" y="5181600"/>
            <a:ext cx="137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0</a:t>
            </a:r>
            <a:r>
              <a:rPr lang="en-US" sz="1800" baseline="-250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precharge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3172" y="5181600"/>
            <a:ext cx="177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0000FF"/>
                </a:solidFill>
              </a:rPr>
              <a:t>V</a:t>
            </a:r>
            <a:r>
              <a:rPr lang="en-US" sz="1800" baseline="-25000" dirty="0" err="1">
                <a:solidFill>
                  <a:srgbClr val="0000FF"/>
                </a:solidFill>
              </a:rPr>
              <a:t>dd</a:t>
            </a:r>
            <a:r>
              <a:rPr lang="en-US" sz="1800" dirty="0">
                <a:solidFill>
                  <a:srgbClr val="0000FF"/>
                </a:solidFill>
              </a:rPr>
              <a:t>/2</a:t>
            </a:r>
            <a:r>
              <a:rPr lang="en-US" sz="1800" baseline="-250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precharge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77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Simulation </a:t>
            </a:r>
            <a:r>
              <a:rPr lang="en-US" sz="2400" dirty="0" err="1"/>
              <a:t>W</a:t>
            </a:r>
            <a:r>
              <a:rPr lang="en-US" sz="2400" baseline="-25000" dirty="0" err="1"/>
              <a:t>access</a:t>
            </a:r>
            <a:r>
              <a:rPr lang="en-US" sz="2400" dirty="0"/>
              <a:t>=20 (</a:t>
            </a:r>
            <a:r>
              <a:rPr lang="en-US" sz="2400" dirty="0" err="1"/>
              <a:t>precharge</a:t>
            </a:r>
            <a:r>
              <a:rPr lang="en-US" sz="2400" dirty="0"/>
              <a:t> Vdd/2, reading 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4CC6422-D507-4C43-B315-03308ADD3B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35" y="1181545"/>
            <a:ext cx="6934200" cy="4858265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8400" y="88900"/>
            <a:ext cx="143868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8232530" y="877004"/>
            <a:ext cx="85233" cy="85233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902330" y="864304"/>
            <a:ext cx="85233" cy="85233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759580" y="870654"/>
            <a:ext cx="85233" cy="85233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562730" y="508704"/>
            <a:ext cx="85233" cy="85233"/>
          </a:xfrm>
          <a:prstGeom prst="ellipse">
            <a:avLst/>
          </a:prstGeom>
          <a:solidFill>
            <a:srgbClr val="E738F4"/>
          </a:solidFill>
          <a:ln w="25400" cap="flat" cmpd="sng" algn="ctr">
            <a:solidFill>
              <a:srgbClr val="E738F4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25513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Simulation </a:t>
            </a:r>
            <a:r>
              <a:rPr lang="en-US" sz="2800" dirty="0" err="1"/>
              <a:t>W</a:t>
            </a:r>
            <a:r>
              <a:rPr lang="en-US" sz="2800" baseline="-25000" dirty="0" err="1"/>
              <a:t>access</a:t>
            </a:r>
            <a:r>
              <a:rPr lang="en-US" sz="2800" dirty="0"/>
              <a:t>=20 (with </a:t>
            </a:r>
            <a:r>
              <a:rPr lang="en-US" sz="2800" dirty="0" err="1"/>
              <a:t>precharge</a:t>
            </a:r>
            <a:r>
              <a:rPr lang="en-US" sz="2800" dirty="0"/>
              <a:t> Vdd/2)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4CC6422-D507-4C43-B315-03308ADD3B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601" y="1829688"/>
            <a:ext cx="4106434" cy="2877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7288"/>
            <a:ext cx="446744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EB734-3765-C54D-AA61-39FCD75508DC}"/>
              </a:ext>
            </a:extLst>
          </p:cNvPr>
          <p:cNvSpPr txBox="1"/>
          <p:nvPr/>
        </p:nvSpPr>
        <p:spPr>
          <a:xfrm>
            <a:off x="1933433" y="5181600"/>
            <a:ext cx="89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Read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554BC6-49CC-B04B-8FDA-6055FEB3DDC6}"/>
              </a:ext>
            </a:extLst>
          </p:cNvPr>
          <p:cNvSpPr txBox="1"/>
          <p:nvPr/>
        </p:nvSpPr>
        <p:spPr>
          <a:xfrm>
            <a:off x="6353033" y="5181600"/>
            <a:ext cx="89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Read 0</a:t>
            </a:r>
          </a:p>
        </p:txBody>
      </p:sp>
    </p:spTree>
    <p:extLst>
      <p:ext uri="{BB962C8B-B14F-4D97-AF65-F5344CB8AC3E}">
        <p14:creationId xmlns:p14="http://schemas.microsoft.com/office/powerpoint/2010/main" val="4275027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027" y="2540000"/>
            <a:ext cx="6737172" cy="3960865"/>
          </a:xfrm>
          <a:prstGeom prst="rect">
            <a:avLst/>
          </a:prstGeom>
        </p:spPr>
      </p:pic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Ports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considered single-ported SRAM</a:t>
            </a:r>
          </a:p>
          <a:p>
            <a:pPr lvl="1"/>
            <a:r>
              <a:rPr lang="en-US" dirty="0"/>
              <a:t>One read or one write on each cycle</a:t>
            </a:r>
          </a:p>
          <a:p>
            <a:r>
              <a:rPr lang="en-US" i="1" dirty="0" err="1"/>
              <a:t>Multiported</a:t>
            </a:r>
            <a:r>
              <a:rPr lang="en-US" dirty="0"/>
              <a:t> SRAM are needed for register files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Pipelined ALU register file:</a:t>
            </a:r>
          </a:p>
          <a:p>
            <a:pPr lvl="2"/>
            <a:r>
              <a:rPr lang="en-US" dirty="0"/>
              <a:t>add r1,r2,r3</a:t>
            </a:r>
          </a:p>
          <a:p>
            <a:pPr lvl="2"/>
            <a:r>
              <a:rPr lang="en-US" dirty="0"/>
              <a:t>R3</a:t>
            </a:r>
            <a:r>
              <a:rPr lang="en-US" dirty="0">
                <a:sym typeface="Wingdings" charset="2"/>
              </a:rPr>
              <a:t>R1+R2</a:t>
            </a:r>
          </a:p>
          <a:p>
            <a:pPr lvl="2"/>
            <a:r>
              <a:rPr lang="en-US" dirty="0">
                <a:sym typeface="Wingdings" charset="2"/>
              </a:rPr>
              <a:t>Requires two </a:t>
            </a:r>
            <a:br>
              <a:rPr lang="en-US" dirty="0">
                <a:sym typeface="Wingdings" charset="2"/>
              </a:rPr>
            </a:br>
            <a:r>
              <a:rPr lang="en-US" dirty="0">
                <a:sym typeface="Wingdings" charset="2"/>
              </a:rPr>
              <a:t>reads and </a:t>
            </a:r>
            <a:br>
              <a:rPr lang="en-US" dirty="0">
                <a:sym typeface="Wingdings" charset="2"/>
              </a:rPr>
            </a:br>
            <a:r>
              <a:rPr lang="en-US" dirty="0">
                <a:sym typeface="Wingdings" charset="2"/>
              </a:rPr>
              <a:t>one write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458A6EA-C147-1E45-9DAB-3984F4FB5007}" type="slidenum">
              <a:rPr lang="en-US"/>
              <a:pPr/>
              <a:t>27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538946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Dual-Ported SRAM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dual-ported SRAM</a:t>
            </a:r>
          </a:p>
          <a:p>
            <a:pPr lvl="1"/>
            <a:r>
              <a:rPr lang="en-US" dirty="0"/>
              <a:t>Two independent single-ended reads</a:t>
            </a:r>
          </a:p>
          <a:p>
            <a:pPr lvl="1"/>
            <a:r>
              <a:rPr lang="en-US" dirty="0"/>
              <a:t>Or one differential write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4E42CE1-0622-B44B-96E7-562B94E9BE2B}" type="slidenum">
              <a:rPr lang="en-US"/>
              <a:pPr/>
              <a:t>28</a:t>
            </a:fld>
            <a:endParaRPr lang="en-US"/>
          </a:p>
        </p:txBody>
      </p:sp>
      <p:graphicFrame>
        <p:nvGraphicFramePr>
          <p:cNvPr id="67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41489"/>
              </p:ext>
            </p:extLst>
          </p:nvPr>
        </p:nvGraphicFramePr>
        <p:xfrm>
          <a:off x="2186926" y="2738801"/>
          <a:ext cx="4907979" cy="323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VISIO" r:id="rId4" imgW="1714680" imgH="1130040" progId="Visio.Drawing.6">
                  <p:embed/>
                </p:oleObj>
              </mc:Choice>
              <mc:Fallback>
                <p:oleObj name="VISIO" r:id="rId4" imgW="1714680" imgH="1130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6926" y="2738801"/>
                        <a:ext cx="4907979" cy="3236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481645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Dual-Ported SRAM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Simple dual-ported SRAM</a:t>
            </a:r>
          </a:p>
          <a:p>
            <a:pPr lvl="1"/>
            <a:r>
              <a:rPr lang="en-US"/>
              <a:t>Two independent single-ended reads</a:t>
            </a:r>
          </a:p>
          <a:p>
            <a:pPr lvl="1"/>
            <a:r>
              <a:rPr lang="en-US"/>
              <a:t>Or one differential write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Do two reads and one write by time multiplexing</a:t>
            </a:r>
          </a:p>
          <a:p>
            <a:pPr lvl="1"/>
            <a:r>
              <a:rPr lang="en-US"/>
              <a:t>Read during ph1, write during ph2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4E42CE1-0622-B44B-96E7-562B94E9BE2B}" type="slidenum">
              <a:rPr lang="en-US"/>
              <a:pPr/>
              <a:t>29</a:t>
            </a:fld>
            <a:endParaRPr lang="en-US"/>
          </a:p>
        </p:txBody>
      </p:sp>
      <p:graphicFrame>
        <p:nvGraphicFramePr>
          <p:cNvPr id="670724" name="Object 4"/>
          <p:cNvGraphicFramePr>
            <a:graphicFrameLocks noChangeAspect="1"/>
          </p:cNvGraphicFramePr>
          <p:nvPr/>
        </p:nvGraphicFramePr>
        <p:xfrm>
          <a:off x="1371600" y="2895600"/>
          <a:ext cx="304800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VISIO" r:id="rId4" imgW="1714680" imgH="1130040" progId="Visio.Drawing.6">
                  <p:embed/>
                </p:oleObj>
              </mc:Choice>
              <mc:Fallback>
                <p:oleObj name="VISIO" r:id="rId4" imgW="1714680" imgH="1130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95600"/>
                        <a:ext cx="304800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04684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68" y="4738055"/>
            <a:ext cx="2237232" cy="1767840"/>
          </a:xfrm>
          <a:prstGeom prst="rect">
            <a:avLst/>
          </a:prstGeom>
        </p:spPr>
      </p:pic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SRAM Read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Precharge</a:t>
            </a:r>
            <a:r>
              <a:rPr lang="en-US" dirty="0"/>
              <a:t> both </a:t>
            </a:r>
            <a:r>
              <a:rPr lang="en-US" dirty="0" err="1"/>
              <a:t>bitlines</a:t>
            </a:r>
            <a:r>
              <a:rPr lang="en-US" dirty="0"/>
              <a:t> high</a:t>
            </a:r>
          </a:p>
          <a:p>
            <a:r>
              <a:rPr lang="en-US" dirty="0"/>
              <a:t>Then turn on </a:t>
            </a:r>
            <a:r>
              <a:rPr lang="en-US" dirty="0" err="1"/>
              <a:t>wordline</a:t>
            </a:r>
            <a:r>
              <a:rPr lang="en-US" dirty="0"/>
              <a:t>, WL</a:t>
            </a:r>
          </a:p>
          <a:p>
            <a:r>
              <a:rPr lang="en-US" dirty="0"/>
              <a:t>One of the two </a:t>
            </a:r>
            <a:r>
              <a:rPr lang="en-US" dirty="0" err="1"/>
              <a:t>bitlines</a:t>
            </a:r>
            <a:r>
              <a:rPr lang="en-US" dirty="0"/>
              <a:t> will be pulled down by the cell</a:t>
            </a:r>
          </a:p>
          <a:p>
            <a:r>
              <a:rPr lang="en-US" dirty="0"/>
              <a:t>Ex: A = 0, </a:t>
            </a:r>
            <a:r>
              <a:rPr lang="en-US" dirty="0" err="1"/>
              <a:t>A_b</a:t>
            </a:r>
            <a:r>
              <a:rPr lang="en-US" dirty="0"/>
              <a:t> = 1</a:t>
            </a:r>
          </a:p>
          <a:p>
            <a:pPr lvl="1"/>
            <a:r>
              <a:rPr lang="en-US" dirty="0"/>
              <a:t>BL discharges, BL’ stays high</a:t>
            </a:r>
          </a:p>
          <a:p>
            <a:pPr lvl="1"/>
            <a:r>
              <a:rPr lang="en-US" dirty="0"/>
              <a:t>But A bumps up slightly</a:t>
            </a:r>
          </a:p>
          <a:p>
            <a:r>
              <a:rPr lang="en-US" i="1" dirty="0"/>
              <a:t>Read stability</a:t>
            </a:r>
          </a:p>
          <a:p>
            <a:pPr lvl="1"/>
            <a:r>
              <a:rPr lang="en-US" dirty="0"/>
              <a:t>A must not flip</a:t>
            </a:r>
          </a:p>
          <a:p>
            <a:pPr lvl="1"/>
            <a:r>
              <a:rPr lang="en-US" dirty="0"/>
              <a:t>N1 &gt; N2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85008B2-4B12-0C48-87DE-4205FA8F936C}" type="slidenum">
              <a:rPr lang="en-US"/>
              <a:pPr/>
              <a:t>3</a:t>
            </a:fld>
            <a:endParaRPr lang="en-US" dirty="0"/>
          </a:p>
        </p:txBody>
      </p:sp>
      <p:graphicFrame>
        <p:nvGraphicFramePr>
          <p:cNvPr id="653316" name="Object 4"/>
          <p:cNvGraphicFramePr>
            <a:graphicFrameLocks noChangeAspect="1"/>
          </p:cNvGraphicFramePr>
          <p:nvPr/>
        </p:nvGraphicFramePr>
        <p:xfrm>
          <a:off x="5867400" y="2743200"/>
          <a:ext cx="3067051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VISIO" r:id="rId5" imgW="2100240" imgH="1199880" progId="Visio.Drawing.6">
                  <p:embed/>
                </p:oleObj>
              </mc:Choice>
              <mc:Fallback>
                <p:oleObj name="VISIO" r:id="rId5" imgW="2100240" imgH="1199880" progId="Visio.Drawing.6">
                  <p:embed/>
                  <p:pic>
                    <p:nvPicPr>
                      <p:cNvPr id="653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743200"/>
                        <a:ext cx="3067051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5137" y="2667000"/>
            <a:ext cx="44114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BL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69113" y="2667000"/>
            <a:ext cx="47961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BL’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3059668"/>
            <a:ext cx="5076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WL</a:t>
            </a:r>
          </a:p>
        </p:txBody>
      </p:sp>
      <p:sp>
        <p:nvSpPr>
          <p:cNvPr id="2" name="Rectangle 1"/>
          <p:cNvSpPr/>
          <p:nvPr/>
        </p:nvSpPr>
        <p:spPr bwMode="auto">
          <a:xfrm flipV="1">
            <a:off x="6299200" y="5486400"/>
            <a:ext cx="177800" cy="12065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V="1">
            <a:off x="6553200" y="4800600"/>
            <a:ext cx="3048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 flipV="1">
            <a:off x="5486400" y="5486400"/>
            <a:ext cx="3048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5410200"/>
            <a:ext cx="396537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1200" dirty="0"/>
              <a:t>BL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0" y="4724400"/>
            <a:ext cx="396537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1200" dirty="0"/>
              <a:t>BL’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5486400"/>
            <a:ext cx="396537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1200" dirty="0"/>
              <a:t>WL</a:t>
            </a:r>
          </a:p>
        </p:txBody>
      </p:sp>
    </p:spTree>
    <p:extLst>
      <p:ext uri="{BB962C8B-B14F-4D97-AF65-F5344CB8AC3E}">
        <p14:creationId xmlns:p14="http://schemas.microsoft.com/office/powerpoint/2010/main" val="109694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Multi-Ported SRAM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Adding more access transistors hurts read stability</a:t>
            </a:r>
          </a:p>
          <a:p>
            <a:r>
              <a:rPr lang="en-US"/>
              <a:t>Multiported SRAM isolates reads from state node</a:t>
            </a:r>
          </a:p>
          <a:p>
            <a:r>
              <a:rPr lang="en-US"/>
              <a:t>Single-ended bitlines save area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5206150E-EEDA-1C45-AC16-E4423900D434}" type="slidenum">
              <a:rPr lang="en-US"/>
              <a:pPr/>
              <a:t>30</a:t>
            </a:fld>
            <a:endParaRPr lang="en-US"/>
          </a:p>
        </p:txBody>
      </p:sp>
      <p:pic>
        <p:nvPicPr>
          <p:cNvPr id="67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20" y="2597681"/>
            <a:ext cx="4609467" cy="397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863589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File Cell</a:t>
            </a:r>
          </a:p>
        </p:txBody>
      </p:sp>
      <p:pic>
        <p:nvPicPr>
          <p:cNvPr id="6" name="Content Placeholder 5" descr="screen-captur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44" b="-22244"/>
          <a:stretch>
            <a:fillRect/>
          </a:stretch>
        </p:blipFill>
        <p:spPr>
          <a:xfrm>
            <a:off x="0" y="1156448"/>
            <a:ext cx="9164780" cy="593015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 Single-ended 2-read/1-write ports (Slow-write)</a:t>
            </a:r>
          </a:p>
        </p:txBody>
      </p:sp>
    </p:spTree>
    <p:extLst>
      <p:ext uri="{BB962C8B-B14F-4D97-AF65-F5344CB8AC3E}">
        <p14:creationId xmlns:p14="http://schemas.microsoft.com/office/powerpoint/2010/main" val="2409034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Smaller than SRAM</a:t>
            </a:r>
          </a:p>
          <a:p>
            <a:r>
              <a:rPr lang="en-US" dirty="0"/>
              <a:t>Require data refresh to compensate for leakage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69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3-Transistor DRAM Cell </a:t>
            </a:r>
            <a:r>
              <a:rPr lang="en-US" dirty="0">
                <a:solidFill>
                  <a:srgbClr val="FF7500"/>
                </a:solidFill>
              </a:rPr>
              <a:t>(</a:t>
            </a:r>
            <a:r>
              <a:rPr lang="en-US" dirty="0" err="1">
                <a:solidFill>
                  <a:srgbClr val="FF7500"/>
                </a:solidFill>
              </a:rPr>
              <a:t>preclass</a:t>
            </a:r>
            <a:r>
              <a:rPr lang="en-US" dirty="0">
                <a:solidFill>
                  <a:srgbClr val="FF7500"/>
                </a:solidFill>
              </a:rPr>
              <a:t>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dirty="0"/>
              <a:t>Cell is inverting on read operation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26727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1" b="19002"/>
          <a:stretch/>
        </p:blipFill>
        <p:spPr bwMode="auto">
          <a:xfrm>
            <a:off x="1219200" y="1828801"/>
            <a:ext cx="278618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1751112"/>
            <a:ext cx="60034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/>
                <a:cs typeface="Times New Roman"/>
              </a:rPr>
              <a:t>WBL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1751112"/>
            <a:ext cx="560453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/>
                <a:cs typeface="Times New Roman"/>
              </a:rPr>
              <a:t>RBL</a:t>
            </a:r>
          </a:p>
        </p:txBody>
      </p:sp>
    </p:spTree>
    <p:extLst>
      <p:ext uri="{BB962C8B-B14F-4D97-AF65-F5344CB8AC3E}">
        <p14:creationId xmlns:p14="http://schemas.microsoft.com/office/powerpoint/2010/main" val="182768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3-Transistor DRAM Cell</a:t>
            </a:r>
          </a:p>
        </p:txBody>
      </p:sp>
      <p:pic>
        <p:nvPicPr>
          <p:cNvPr id="26727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9" b="16745"/>
          <a:stretch/>
        </p:blipFill>
        <p:spPr bwMode="auto">
          <a:xfrm>
            <a:off x="1219201" y="1828801"/>
            <a:ext cx="4876800" cy="360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815606" y="1932490"/>
            <a:ext cx="0" cy="329460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5093740" y="1932490"/>
            <a:ext cx="0" cy="329460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0" y="1751112"/>
            <a:ext cx="60034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/>
                <a:cs typeface="Times New Roman"/>
              </a:rPr>
              <a:t>WBL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1751112"/>
            <a:ext cx="560453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/>
                <a:cs typeface="Times New Roman"/>
              </a:rPr>
              <a:t>RBL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3959423"/>
            <a:ext cx="60034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/>
                <a:cs typeface="Times New Roman"/>
              </a:rPr>
              <a:t>WBL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4744" y="4572000"/>
            <a:ext cx="560453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/>
                <a:cs typeface="Times New Roman"/>
              </a:rPr>
              <a:t>RBL</a:t>
            </a: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7" t="64157" r="19539" b="30199"/>
          <a:stretch/>
        </p:blipFill>
        <p:spPr bwMode="auto">
          <a:xfrm>
            <a:off x="5638800" y="3429000"/>
            <a:ext cx="640863" cy="24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Content Placeholder 3"/>
          <p:cNvSpPr>
            <a:spLocks noGrp="1"/>
          </p:cNvSpPr>
          <p:nvPr>
            <p:ph sz="half" idx="4294967295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Cell is inverting on read operation</a:t>
            </a:r>
          </a:p>
        </p:txBody>
      </p:sp>
    </p:spTree>
    <p:extLst>
      <p:ext uri="{BB962C8B-B14F-4D97-AF65-F5344CB8AC3E}">
        <p14:creationId xmlns:p14="http://schemas.microsoft.com/office/powerpoint/2010/main" val="1260922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3-Transistor DRAM Cell</a:t>
            </a:r>
          </a:p>
        </p:txBody>
      </p:sp>
      <p:pic>
        <p:nvPicPr>
          <p:cNvPr id="26727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5"/>
          <a:stretch/>
        </p:blipFill>
        <p:spPr bwMode="auto">
          <a:xfrm>
            <a:off x="1219200" y="1828801"/>
            <a:ext cx="6061075" cy="360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113704" y="1932490"/>
            <a:ext cx="0" cy="3294607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0" y="1751112"/>
            <a:ext cx="60034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/>
                <a:cs typeface="Times New Roman"/>
              </a:rPr>
              <a:t>WBL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1751112"/>
            <a:ext cx="560453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/>
                <a:cs typeface="Times New Roman"/>
              </a:rPr>
              <a:t>RBL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3959423"/>
            <a:ext cx="60034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/>
                <a:cs typeface="Times New Roman"/>
              </a:rPr>
              <a:t>WBL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4744" y="4572000"/>
            <a:ext cx="560453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/>
                <a:cs typeface="Times New Roman"/>
              </a:rPr>
              <a:t>RBL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4294967295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Cell is inverting on read operation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697128" y="4495800"/>
            <a:ext cx="8382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8" t="61563" r="-3099" b="32259"/>
          <a:stretch/>
        </p:blipFill>
        <p:spPr bwMode="auto">
          <a:xfrm>
            <a:off x="6703116" y="4495800"/>
            <a:ext cx="535884" cy="26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688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3-Transistor DRAM Cell</a:t>
            </a:r>
          </a:p>
        </p:txBody>
      </p:sp>
      <p:pic>
        <p:nvPicPr>
          <p:cNvPr id="26727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5"/>
          <a:stretch/>
        </p:blipFill>
        <p:spPr bwMode="auto">
          <a:xfrm>
            <a:off x="1219200" y="1828800"/>
            <a:ext cx="6061075" cy="333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815606" y="1932490"/>
            <a:ext cx="0" cy="329460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5093740" y="1932490"/>
            <a:ext cx="0" cy="329460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6113704" y="1932490"/>
            <a:ext cx="0" cy="3294607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0" y="1751112"/>
            <a:ext cx="60034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/>
                <a:cs typeface="Times New Roman"/>
              </a:rPr>
              <a:t>WBL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1751112"/>
            <a:ext cx="560453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/>
                <a:cs typeface="Times New Roman"/>
              </a:rPr>
              <a:t>RBL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3959423"/>
            <a:ext cx="60034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/>
                <a:cs typeface="Times New Roman"/>
              </a:rPr>
              <a:t>WBL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4744" y="4572000"/>
            <a:ext cx="560453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/>
                <a:cs typeface="Times New Roman"/>
              </a:rPr>
              <a:t>RBL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4294967295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Cell is inverting on read operation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sz="1600" dirty="0"/>
              <a:t>No constraints on device ratios</a:t>
            </a:r>
          </a:p>
          <a:p>
            <a:pPr lvl="1"/>
            <a:r>
              <a:rPr lang="en-US" sz="1600" dirty="0"/>
              <a:t>Reads are non-destructive</a:t>
            </a:r>
          </a:p>
          <a:p>
            <a:pPr lvl="1"/>
            <a:r>
              <a:rPr lang="en-US" sz="1600" dirty="0"/>
              <a:t>Data stored has a V</a:t>
            </a:r>
            <a:r>
              <a:rPr lang="en-US" sz="1600" baseline="-25000" dirty="0"/>
              <a:t>T</a:t>
            </a:r>
            <a:r>
              <a:rPr lang="en-US" sz="1600" dirty="0"/>
              <a:t> drop</a:t>
            </a:r>
          </a:p>
          <a:p>
            <a:pPr lvl="2"/>
            <a:r>
              <a:rPr lang="en-US" sz="1400" dirty="0"/>
              <a:t>When storing a 1, value at X = V</a:t>
            </a:r>
            <a:r>
              <a:rPr lang="en-US" sz="1400" baseline="-25000" dirty="0"/>
              <a:t>WWL</a:t>
            </a:r>
            <a:r>
              <a:rPr lang="en-US" sz="1400" dirty="0"/>
              <a:t>-</a:t>
            </a:r>
            <a:r>
              <a:rPr lang="en-US" sz="1400" dirty="0" err="1"/>
              <a:t>V</a:t>
            </a:r>
            <a:r>
              <a:rPr lang="en-US" sz="1400" baseline="-25000" dirty="0" err="1"/>
              <a:t>Tn</a:t>
            </a:r>
            <a:endParaRPr lang="en-US" sz="1400" baseline="-250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6697128" y="4495800"/>
            <a:ext cx="8382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8" t="61563" r="-3099" b="32259"/>
          <a:stretch/>
        </p:blipFill>
        <p:spPr bwMode="auto">
          <a:xfrm>
            <a:off x="6703116" y="4495800"/>
            <a:ext cx="535884" cy="26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553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1-Transistor DRAM Cell </a:t>
            </a:r>
            <a:r>
              <a:rPr lang="en-US" dirty="0">
                <a:solidFill>
                  <a:srgbClr val="FF7500"/>
                </a:solidFill>
              </a:rPr>
              <a:t>(</a:t>
            </a:r>
            <a:r>
              <a:rPr lang="en-US" dirty="0" err="1">
                <a:solidFill>
                  <a:srgbClr val="FF7500"/>
                </a:solidFill>
              </a:rPr>
              <a:t>preclass</a:t>
            </a:r>
            <a:r>
              <a:rPr lang="en-US" dirty="0">
                <a:solidFill>
                  <a:srgbClr val="FF7500"/>
                </a:solidFill>
              </a:rPr>
              <a:t> 5)</a:t>
            </a:r>
          </a:p>
        </p:txBody>
      </p:sp>
      <p:pic>
        <p:nvPicPr>
          <p:cNvPr id="269322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4" b="31331"/>
          <a:stretch/>
        </p:blipFill>
        <p:spPr bwMode="auto">
          <a:xfrm>
            <a:off x="990600" y="1676400"/>
            <a:ext cx="3434862" cy="32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2438400"/>
            <a:ext cx="37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/>
                <a:cs typeface="Times New Roman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68160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1-Transistor DRAM Cell</a:t>
            </a:r>
          </a:p>
        </p:txBody>
      </p:sp>
      <p:pic>
        <p:nvPicPr>
          <p:cNvPr id="269322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12" b="24640"/>
          <a:stretch/>
        </p:blipFill>
        <p:spPr bwMode="auto">
          <a:xfrm>
            <a:off x="990600" y="1676400"/>
            <a:ext cx="5437554" cy="352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7" t="64157" r="19539" b="30199"/>
          <a:stretch/>
        </p:blipFill>
        <p:spPr bwMode="auto">
          <a:xfrm>
            <a:off x="5943600" y="2866293"/>
            <a:ext cx="640863" cy="2442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667000" y="2438400"/>
            <a:ext cx="37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/>
                <a:cs typeface="Times New Roman"/>
              </a:rPr>
              <a:t>X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318542" y="1693569"/>
            <a:ext cx="0" cy="2669899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5521235" y="1695071"/>
            <a:ext cx="0" cy="2669899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031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1-Transistor DRAM Cell</a:t>
            </a:r>
          </a:p>
        </p:txBody>
      </p:sp>
      <p:pic>
        <p:nvPicPr>
          <p:cNvPr id="2693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858000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2438400"/>
            <a:ext cx="37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/>
                <a:cs typeface="Times New Roman"/>
              </a:rPr>
              <a:t>X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538210" y="1696573"/>
            <a:ext cx="0" cy="2669899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87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6ts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19200"/>
            <a:ext cx="5943600" cy="5063305"/>
          </a:xfrm>
          <a:prstGeom prst="rect">
            <a:avLst/>
          </a:prstGeom>
        </p:spPr>
      </p:pic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6-transistor CMOS SRAM Cell</a:t>
            </a:r>
            <a:endParaRPr lang="en-US" dirty="0">
              <a:solidFill>
                <a:srgbClr val="FF6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057400"/>
            <a:ext cx="28068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Assume 1 is stored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</a:rPr>
              <a:t>(Q=1)</a:t>
            </a:r>
          </a:p>
          <a:p>
            <a:pPr algn="l"/>
            <a:endParaRPr lang="en-US" sz="2000" dirty="0">
              <a:solidFill>
                <a:srgbClr val="0000FF"/>
              </a:solidFill>
            </a:endParaRPr>
          </a:p>
          <a:p>
            <a:pPr algn="l"/>
            <a:r>
              <a:rPr lang="en-US" sz="2000" dirty="0">
                <a:solidFill>
                  <a:srgbClr val="0000FF"/>
                </a:solidFill>
              </a:rPr>
              <a:t>Write  Operation: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Want to write a 0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First drive </a:t>
            </a:r>
            <a:r>
              <a:rPr lang="en-US" sz="2000" dirty="0" err="1">
                <a:solidFill>
                  <a:srgbClr val="0000FF"/>
                </a:solidFill>
              </a:rPr>
              <a:t>bitlines</a:t>
            </a:r>
            <a:r>
              <a:rPr lang="en-US" sz="2000" dirty="0">
                <a:solidFill>
                  <a:srgbClr val="0000FF"/>
                </a:solidFill>
              </a:rPr>
              <a:t> with input data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Then </a:t>
            </a:r>
            <a:r>
              <a:rPr lang="en-US" sz="2000" dirty="0" err="1">
                <a:solidFill>
                  <a:srgbClr val="0000FF"/>
                </a:solidFill>
              </a:rPr>
              <a:t>wordline</a:t>
            </a:r>
            <a:r>
              <a:rPr lang="en-US" sz="2000" dirty="0">
                <a:solidFill>
                  <a:srgbClr val="0000FF"/>
                </a:solidFill>
              </a:rPr>
              <a:t> goes high (</a:t>
            </a:r>
            <a:r>
              <a:rPr lang="en-US" sz="2000" dirty="0" err="1">
                <a:solidFill>
                  <a:srgbClr val="0000FF"/>
                </a:solidFill>
              </a:rPr>
              <a:t>Vdd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pPr marL="800100" lvl="1" indent="-342900" algn="l">
              <a:buFontTx/>
              <a:buChar char="-"/>
            </a:pPr>
            <a:r>
              <a:rPr lang="en-US" sz="1600" dirty="0">
                <a:solidFill>
                  <a:srgbClr val="0000FF"/>
                </a:solidFill>
              </a:rPr>
              <a:t>Still driving </a:t>
            </a:r>
            <a:r>
              <a:rPr lang="en-US" sz="1600" dirty="0" err="1">
                <a:solidFill>
                  <a:srgbClr val="0000FF"/>
                </a:solidFill>
              </a:rPr>
              <a:t>bitlines</a:t>
            </a:r>
            <a:endParaRPr lang="en-US" sz="1600" dirty="0">
              <a:solidFill>
                <a:srgbClr val="0000FF"/>
              </a:solidFill>
            </a:endParaRPr>
          </a:p>
          <a:p>
            <a:pPr algn="l"/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2971800"/>
            <a:ext cx="347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57323" y="2952690"/>
            <a:ext cx="347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6582" y="3333690"/>
            <a:ext cx="746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VDD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6028" y="3200400"/>
            <a:ext cx="347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41336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1-Transistor DRAM Cell</a:t>
            </a:r>
          </a:p>
        </p:txBody>
      </p:sp>
      <p:pic>
        <p:nvPicPr>
          <p:cNvPr id="2693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858000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318542" y="1693569"/>
            <a:ext cx="0" cy="2669899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5521235" y="1695071"/>
            <a:ext cx="0" cy="2669899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2438400"/>
            <a:ext cx="37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/>
                <a:cs typeface="Times New Roman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8BB87A-1A1A-2049-8F02-F0A691EA051F}"/>
              </a:ext>
            </a:extLst>
          </p:cNvPr>
          <p:cNvCxnSpPr/>
          <p:nvPr/>
        </p:nvCxnSpPr>
        <p:spPr bwMode="auto">
          <a:xfrm>
            <a:off x="6538210" y="1696573"/>
            <a:ext cx="0" cy="2669899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774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Cell Observations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1T DRAM requires a sense amplifier for each bit line, due to charge redistribution read-out</a:t>
            </a:r>
          </a:p>
          <a:p>
            <a:r>
              <a:rPr lang="en-US" sz="2400" dirty="0"/>
              <a:t>DRAM memory cells are single ended in contrast to SRAM cells</a:t>
            </a:r>
          </a:p>
          <a:p>
            <a:r>
              <a:rPr lang="en-US" sz="2400" dirty="0"/>
              <a:t>The read-out of the 1T DRAM cell is destructive; read and refresh operation are necessary for correct operation</a:t>
            </a:r>
          </a:p>
          <a:p>
            <a:r>
              <a:rPr lang="en-US" sz="2400" dirty="0"/>
              <a:t>Unlike 3T cell, 1T cell requires presence of an extra capacitance that must be explicitly included in the design</a:t>
            </a:r>
          </a:p>
          <a:p>
            <a:r>
              <a:rPr lang="en-US" sz="2400" dirty="0"/>
              <a:t>When writing a “1” into a DRAM cell, a threshold voltage is lost.  This loss can be circumvented by bootstrapping the word lines to a higher value than V</a:t>
            </a:r>
            <a:r>
              <a:rPr lang="en-US" sz="2400" baseline="-25000" dirty="0"/>
              <a:t>DD.</a:t>
            </a:r>
          </a:p>
          <a:p>
            <a:endParaRPr lang="en-US" sz="24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56081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 area of repeated cell</a:t>
            </a:r>
          </a:p>
          <a:p>
            <a:pPr lvl="1"/>
            <a:r>
              <a:rPr lang="en-US" dirty="0"/>
              <a:t>6T/5T SRAM</a:t>
            </a:r>
          </a:p>
          <a:p>
            <a:pPr lvl="1"/>
            <a:r>
              <a:rPr lang="en-US" dirty="0" err="1"/>
              <a:t>Mulitport</a:t>
            </a:r>
            <a:r>
              <a:rPr lang="en-US" dirty="0"/>
              <a:t> trade off area for function</a:t>
            </a:r>
          </a:p>
          <a:p>
            <a:pPr lvl="1"/>
            <a:r>
              <a:rPr lang="en-US" dirty="0"/>
              <a:t>1T/3T DRAM helps but slower</a:t>
            </a:r>
          </a:p>
          <a:p>
            <a:r>
              <a:rPr lang="en-US" dirty="0"/>
              <a:t>Compensate with periphery</a:t>
            </a:r>
          </a:p>
          <a:p>
            <a:pPr lvl="1"/>
            <a:r>
              <a:rPr lang="en-US" dirty="0"/>
              <a:t>Decoders</a:t>
            </a:r>
          </a:p>
          <a:p>
            <a:pPr lvl="1"/>
            <a:r>
              <a:rPr lang="en-US" dirty="0" err="1"/>
              <a:t>Bitline</a:t>
            </a:r>
            <a:r>
              <a:rPr lang="en-US" dirty="0"/>
              <a:t> (column) drivers</a:t>
            </a:r>
          </a:p>
          <a:p>
            <a:pPr lvl="1"/>
            <a:r>
              <a:rPr lang="en-US" dirty="0"/>
              <a:t>Sensing/Amplification (regeneration/restoration)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461A3AD-2CFE-6B4A-A5C1-AB3057DE011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566907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 out </a:t>
            </a:r>
          </a:p>
          <a:p>
            <a:pPr lvl="1"/>
            <a:r>
              <a:rPr lang="en-US" dirty="0"/>
              <a:t>Milestone due Monday 11/22</a:t>
            </a:r>
          </a:p>
          <a:p>
            <a:pPr lvl="2"/>
            <a:r>
              <a:rPr lang="en-US" dirty="0"/>
              <a:t>I will give feedback by Wed (night) 11/24</a:t>
            </a:r>
          </a:p>
          <a:p>
            <a:pPr lvl="1"/>
            <a:r>
              <a:rPr lang="en-US" dirty="0"/>
              <a:t>Final report due 12/3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53D3ADF-BC51-CF41-AEBC-845AC95B454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0559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 SRAM Analysis (Write)</a:t>
            </a:r>
          </a:p>
        </p:txBody>
      </p:sp>
      <p:pic>
        <p:nvPicPr>
          <p:cNvPr id="263178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10"/>
          <a:stretch/>
        </p:blipFill>
        <p:spPr bwMode="auto">
          <a:xfrm>
            <a:off x="990599" y="1295400"/>
            <a:ext cx="7274577" cy="361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2743200"/>
            <a:ext cx="4572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6610" y="3733800"/>
            <a:ext cx="55759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3657600"/>
            <a:ext cx="74621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VDD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2419290"/>
            <a:ext cx="5334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2590800"/>
            <a:ext cx="568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/>
                <a:cs typeface="Tahoma"/>
              </a:rPr>
              <a:t>V</a:t>
            </a:r>
            <a:r>
              <a:rPr lang="en-US" sz="2800" baseline="-25000" dirty="0">
                <a:latin typeface="Tahoma"/>
                <a:cs typeface="Tahoma"/>
              </a:rPr>
              <a:t>Q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CD0DDA-279F-7C42-9671-AD944B2DAC84}"/>
              </a:ext>
            </a:extLst>
          </p:cNvPr>
          <p:cNvSpPr txBox="1"/>
          <p:nvPr/>
        </p:nvSpPr>
        <p:spPr>
          <a:xfrm>
            <a:off x="1756532" y="5010561"/>
            <a:ext cx="56716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6000"/>
                </a:solidFill>
              </a:rPr>
              <a:t>Which transistor discharges Q to </a:t>
            </a:r>
            <a:r>
              <a:rPr lang="en-US" sz="2000" dirty="0" err="1">
                <a:solidFill>
                  <a:srgbClr val="FF6000"/>
                </a:solidFill>
              </a:rPr>
              <a:t>Gnd</a:t>
            </a:r>
            <a:r>
              <a:rPr lang="en-US" sz="2000" dirty="0">
                <a:solidFill>
                  <a:srgbClr val="FF6000"/>
                </a:solidFill>
              </a:rPr>
              <a:t>?</a:t>
            </a:r>
          </a:p>
          <a:p>
            <a:pPr algn="l"/>
            <a:r>
              <a:rPr lang="en-US" sz="2000" dirty="0">
                <a:solidFill>
                  <a:srgbClr val="FF6000"/>
                </a:solidFill>
              </a:rPr>
              <a:t>Which transistor must it overpower?</a:t>
            </a:r>
          </a:p>
          <a:p>
            <a:pPr algn="l"/>
            <a:r>
              <a:rPr lang="en-US" sz="2000" dirty="0">
                <a:solidFill>
                  <a:srgbClr val="FF6000"/>
                </a:solidFill>
              </a:rPr>
              <a:t>What regions of operation are the transistors in?</a:t>
            </a:r>
          </a:p>
          <a:p>
            <a:pPr algn="l"/>
            <a:r>
              <a:rPr lang="en-US" sz="2000" dirty="0">
                <a:solidFill>
                  <a:srgbClr val="FF6000"/>
                </a:solidFill>
              </a:rPr>
              <a:t>Write the KCL equation for the two transistors</a:t>
            </a:r>
          </a:p>
        </p:txBody>
      </p:sp>
    </p:spTree>
    <p:extLst>
      <p:ext uri="{BB962C8B-B14F-4D97-AF65-F5344CB8AC3E}">
        <p14:creationId xmlns:p14="http://schemas.microsoft.com/office/powerpoint/2010/main" val="338717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CMOS SRAM Analysis (Write)</a:t>
            </a:r>
          </a:p>
        </p:txBody>
      </p:sp>
      <p:pic>
        <p:nvPicPr>
          <p:cNvPr id="26317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 bwMode="auto">
          <a:xfrm>
            <a:off x="990599" y="1295400"/>
            <a:ext cx="7274577" cy="36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743200"/>
            <a:ext cx="4572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6610" y="3733800"/>
            <a:ext cx="55759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657600"/>
            <a:ext cx="74621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VDD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2419290"/>
            <a:ext cx="5334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362200" y="4762500"/>
          <a:ext cx="426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5" imgW="2844800" imgH="558800" progId="Equation.3">
                  <p:embed/>
                </p:oleObj>
              </mc:Choice>
              <mc:Fallback>
                <p:oleObj name="Equation" r:id="rId5" imgW="2844800" imgH="5588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200" y="4762500"/>
                        <a:ext cx="4267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48200" y="2590800"/>
            <a:ext cx="568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/>
                <a:cs typeface="Tahoma"/>
              </a:rPr>
              <a:t>V</a:t>
            </a:r>
            <a:r>
              <a:rPr lang="en-US" sz="2800" baseline="-25000" dirty="0">
                <a:latin typeface="Tahoma"/>
                <a:cs typeface="Tahoma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ACA34C-B934-554B-B60F-7976C41FC52A}"/>
                  </a:ext>
                </a:extLst>
              </p:cNvPr>
              <p:cNvSpPr txBox="1"/>
              <p:nvPr/>
            </p:nvSpPr>
            <p:spPr>
              <a:xfrm>
                <a:off x="2333171" y="5052128"/>
                <a:ext cx="541559" cy="2818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7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ACA34C-B934-554B-B60F-7976C41FC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171" y="5052128"/>
                <a:ext cx="541559" cy="281872"/>
              </a:xfrm>
              <a:prstGeom prst="rect">
                <a:avLst/>
              </a:prstGeom>
              <a:blipFill>
                <a:blip r:embed="rId7"/>
                <a:stretch>
                  <a:fillRect l="-1363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74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CMOS SRAM Analysis (Write)</a:t>
            </a:r>
          </a:p>
        </p:txBody>
      </p:sp>
      <p:pic>
        <p:nvPicPr>
          <p:cNvPr id="26317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 bwMode="auto">
          <a:xfrm>
            <a:off x="990599" y="1295400"/>
            <a:ext cx="7274577" cy="36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743200"/>
            <a:ext cx="4572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6610" y="3733800"/>
            <a:ext cx="55759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657600"/>
            <a:ext cx="74621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VDD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2419290"/>
            <a:ext cx="5334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942975" y="5153025"/>
          <a:ext cx="25146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5" imgW="1676400" imgH="787400" progId="Equation.3">
                  <p:embed/>
                </p:oleObj>
              </mc:Choice>
              <mc:Fallback>
                <p:oleObj name="Equation" r:id="rId5" imgW="1676400" imgH="7874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2975" y="5153025"/>
                        <a:ext cx="25146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48200" y="2590800"/>
            <a:ext cx="568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/>
                <a:cs typeface="Tahoma"/>
              </a:rPr>
              <a:t>V</a:t>
            </a:r>
            <a:r>
              <a:rPr lang="en-US" sz="2800" baseline="-25000" dirty="0">
                <a:latin typeface="Tahoma"/>
                <a:cs typeface="Tahoma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0B69C1-F3DE-A541-9765-082977CFFAE6}"/>
                  </a:ext>
                </a:extLst>
              </p:cNvPr>
              <p:cNvSpPr txBox="1"/>
              <p:nvPr/>
            </p:nvSpPr>
            <p:spPr>
              <a:xfrm>
                <a:off x="990599" y="5509328"/>
                <a:ext cx="541559" cy="2818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7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0B69C1-F3DE-A541-9765-082977CFF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5509328"/>
                <a:ext cx="541559" cy="281872"/>
              </a:xfrm>
              <a:prstGeom prst="rect">
                <a:avLst/>
              </a:prstGeom>
              <a:blipFill>
                <a:blip r:embed="rId7"/>
                <a:stretch>
                  <a:fillRect l="-1136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07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CMOS SRAM Analysis (Write)</a:t>
            </a:r>
          </a:p>
        </p:txBody>
      </p:sp>
      <p:pic>
        <p:nvPicPr>
          <p:cNvPr id="26317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 bwMode="auto">
          <a:xfrm>
            <a:off x="990599" y="1295400"/>
            <a:ext cx="7274577" cy="36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743200"/>
            <a:ext cx="4572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6610" y="3733800"/>
            <a:ext cx="55759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657600"/>
            <a:ext cx="74621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VDD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2419290"/>
            <a:ext cx="5334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514975" y="5229225"/>
          <a:ext cx="25527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5" imgW="1701800" imgH="774700" progId="Equation.3">
                  <p:embed/>
                </p:oleObj>
              </mc:Choice>
              <mc:Fallback>
                <p:oleObj name="Equation" r:id="rId5" imgW="1701800" imgH="7747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4975" y="5229225"/>
                        <a:ext cx="2552700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086600" y="2057400"/>
          <a:ext cx="141194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7" imgW="800100" imgH="431800" progId="Equation.3">
                  <p:embed/>
                </p:oleObj>
              </mc:Choice>
              <mc:Fallback>
                <p:oleObj name="Equation" r:id="rId7" imgW="800100" imgH="4318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86600" y="2057400"/>
                        <a:ext cx="1411941" cy="762000"/>
                      </a:xfrm>
                      <a:prstGeom prst="rect">
                        <a:avLst/>
                      </a:prstGeom>
                      <a:ln w="1270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 bwMode="auto">
          <a:xfrm>
            <a:off x="4019550" y="5867399"/>
            <a:ext cx="990600" cy="123825"/>
          </a:xfrm>
          <a:prstGeom prst="right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076700" y="5410200"/>
          <a:ext cx="8191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9" imgW="546100" imgH="254000" progId="Equation.3">
                  <p:embed/>
                </p:oleObj>
              </mc:Choice>
              <mc:Fallback>
                <p:oleObj name="Equation" r:id="rId9" imgW="546100" imgH="2540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76700" y="5410200"/>
                        <a:ext cx="8191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42975" y="5153025"/>
          <a:ext cx="25146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11" imgW="1676400" imgH="787400" progId="Equation.3">
                  <p:embed/>
                </p:oleObj>
              </mc:Choice>
              <mc:Fallback>
                <p:oleObj name="Equation" r:id="rId11" imgW="1676400" imgH="7874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42975" y="5153025"/>
                        <a:ext cx="25146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48200" y="2590800"/>
            <a:ext cx="568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/>
                <a:cs typeface="Tahoma"/>
              </a:rPr>
              <a:t>V</a:t>
            </a:r>
            <a:r>
              <a:rPr lang="en-US" sz="2800" baseline="-25000" dirty="0">
                <a:latin typeface="Tahoma"/>
                <a:cs typeface="Tahoma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2F123A-944A-694D-BFFB-D04F4303E626}"/>
                  </a:ext>
                </a:extLst>
              </p:cNvPr>
              <p:cNvSpPr txBox="1"/>
              <p:nvPr/>
            </p:nvSpPr>
            <p:spPr>
              <a:xfrm>
                <a:off x="990599" y="5509328"/>
                <a:ext cx="541559" cy="2818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7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2F123A-944A-694D-BFFB-D04F4303E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5509328"/>
                <a:ext cx="541559" cy="281872"/>
              </a:xfrm>
              <a:prstGeom prst="rect">
                <a:avLst/>
              </a:prstGeom>
              <a:blipFill>
                <a:blip r:embed="rId13"/>
                <a:stretch>
                  <a:fillRect l="-1136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96A2C0-F460-7D48-9904-65D4017E4EFB}"/>
                  </a:ext>
                </a:extLst>
              </p:cNvPr>
              <p:cNvSpPr txBox="1"/>
              <p:nvPr/>
            </p:nvSpPr>
            <p:spPr>
              <a:xfrm>
                <a:off x="5554441" y="5562600"/>
                <a:ext cx="541559" cy="2818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7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96A2C0-F460-7D48-9904-65D4017E4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41" y="5562600"/>
                <a:ext cx="541559" cy="281872"/>
              </a:xfrm>
              <a:prstGeom prst="rect">
                <a:avLst/>
              </a:prstGeom>
              <a:blipFill>
                <a:blip r:embed="rId14"/>
                <a:stretch>
                  <a:fillRect l="-1363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78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/>
                <a:ea typeface="ＭＳ Ｐゴシック" charset="0"/>
                <a:cs typeface="Garamond"/>
              </a:rPr>
              <a:t>CMOS SRAM Analysis (Write)</a:t>
            </a:r>
          </a:p>
        </p:txBody>
      </p:sp>
      <p:pic>
        <p:nvPicPr>
          <p:cNvPr id="48131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5974127" cy="3581400"/>
          </a:xfrm>
          <a:noFill/>
        </p:spPr>
      </p:pic>
      <p:sp>
        <p:nvSpPr>
          <p:cNvPr id="48132" name="Oval 6"/>
          <p:cNvSpPr>
            <a:spLocks noChangeArrowheads="1"/>
          </p:cNvSpPr>
          <p:nvPr/>
        </p:nvSpPr>
        <p:spPr bwMode="auto">
          <a:xfrm>
            <a:off x="6495956" y="2286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772400" y="1905000"/>
          <a:ext cx="990601" cy="534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4" imgW="800100" imgH="431800" progId="Equation.3">
                  <p:embed/>
                </p:oleObj>
              </mc:Choice>
              <mc:Fallback>
                <p:oleObj name="Equation" r:id="rId4" imgW="800100" imgH="4318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72400" y="1905000"/>
                        <a:ext cx="990601" cy="534610"/>
                      </a:xfrm>
                      <a:prstGeom prst="rect">
                        <a:avLst/>
                      </a:prstGeom>
                      <a:ln w="1270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 bwMode="auto">
          <a:xfrm rot="10800000">
            <a:off x="5715000" y="3048000"/>
            <a:ext cx="762000" cy="152400"/>
          </a:xfrm>
          <a:prstGeom prst="rightArrow">
            <a:avLst/>
          </a:prstGeom>
          <a:solidFill>
            <a:srgbClr val="F225EF"/>
          </a:solidFill>
          <a:ln w="25400" cap="flat" cmpd="sng" algn="ctr">
            <a:solidFill>
              <a:srgbClr val="F225E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796076903"/>
      </p:ext>
    </p:extLst>
  </p:cSld>
  <p:clrMapOvr>
    <a:masterClrMapping/>
  </p:clrMapOvr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29345</TotalTime>
  <Words>1359</Words>
  <Application>Microsoft Macintosh PowerPoint</Application>
  <PresentationFormat>On-screen Show (4:3)</PresentationFormat>
  <Paragraphs>337</Paragraphs>
  <Slides>43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Cambria Math</vt:lpstr>
      <vt:lpstr>Garamond</vt:lpstr>
      <vt:lpstr>Symbol</vt:lpstr>
      <vt:lpstr>Tahoma</vt:lpstr>
      <vt:lpstr>Times New Roman</vt:lpstr>
      <vt:lpstr>Wingdings</vt:lpstr>
      <vt:lpstr>Penn</vt:lpstr>
      <vt:lpstr>Equation</vt:lpstr>
      <vt:lpstr>VISIO</vt:lpstr>
      <vt:lpstr>PowerPoint Presentation</vt:lpstr>
      <vt:lpstr>Today</vt:lpstr>
      <vt:lpstr>SRAM Read</vt:lpstr>
      <vt:lpstr>6-transistor CMOS SRAM Cell</vt:lpstr>
      <vt:lpstr>CMOS SRAM Analysis (Write)</vt:lpstr>
      <vt:lpstr>CMOS SRAM Analysis (Write)</vt:lpstr>
      <vt:lpstr>CMOS SRAM Analysis (Write)</vt:lpstr>
      <vt:lpstr>CMOS SRAM Analysis (Write)</vt:lpstr>
      <vt:lpstr>CMOS SRAM Analysis (Write)</vt:lpstr>
      <vt:lpstr>SRAM Write</vt:lpstr>
      <vt:lpstr>SRAM Column Example</vt:lpstr>
      <vt:lpstr>5T SRAM</vt:lpstr>
      <vt:lpstr>Charge Sharing (Preclass 1)</vt:lpstr>
      <vt:lpstr>Charge Sharing (Preclass 1)</vt:lpstr>
      <vt:lpstr>Consider (preclass 2)</vt:lpstr>
      <vt:lpstr>Voltage After enable Word Line</vt:lpstr>
      <vt:lpstr>Voltage After enable Word Line</vt:lpstr>
      <vt:lpstr>Simulation: Waccess=100</vt:lpstr>
      <vt:lpstr>Consider (5T SRAM) (preclass 3)</vt:lpstr>
      <vt:lpstr>Simulation Waccess=20</vt:lpstr>
      <vt:lpstr>Simulation Waccess=4</vt:lpstr>
      <vt:lpstr>Charge Sharing</vt:lpstr>
      <vt:lpstr>Charge to middle Voltage</vt:lpstr>
      <vt:lpstr>Compare</vt:lpstr>
      <vt:lpstr>Simulation Waccess=20 (precharge Vdd/2, reading 0)</vt:lpstr>
      <vt:lpstr>Simulation Waccess=20 (with precharge Vdd/2)</vt:lpstr>
      <vt:lpstr>Multiple Ports</vt:lpstr>
      <vt:lpstr>Dual-Ported SRAM</vt:lpstr>
      <vt:lpstr>Dual-Ported SRAM</vt:lpstr>
      <vt:lpstr>Multi-Ported SRAM</vt:lpstr>
      <vt:lpstr>Register File Cell</vt:lpstr>
      <vt:lpstr>DRAM</vt:lpstr>
      <vt:lpstr>3-Transistor DRAM Cell (preclass 4)</vt:lpstr>
      <vt:lpstr>3-Transistor DRAM Cell</vt:lpstr>
      <vt:lpstr>3-Transistor DRAM Cell</vt:lpstr>
      <vt:lpstr>3-Transistor DRAM Cell</vt:lpstr>
      <vt:lpstr>1-Transistor DRAM Cell (preclass 5)</vt:lpstr>
      <vt:lpstr>1-Transistor DRAM Cell</vt:lpstr>
      <vt:lpstr>1-Transistor DRAM Cell</vt:lpstr>
      <vt:lpstr>1-Transistor DRAM Cell</vt:lpstr>
      <vt:lpstr>DRAM Cell Observations</vt:lpstr>
      <vt:lpstr>Idea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2088</cp:revision>
  <cp:lastPrinted>2020-11-18T16:15:40Z</cp:lastPrinted>
  <dcterms:created xsi:type="dcterms:W3CDTF">2001-05-14T03:33:13Z</dcterms:created>
  <dcterms:modified xsi:type="dcterms:W3CDTF">2021-11-16T17:40:54Z</dcterms:modified>
</cp:coreProperties>
</file>