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55"/>
  </p:notesMasterIdLst>
  <p:handoutMasterIdLst>
    <p:handoutMasterId r:id="rId56"/>
  </p:handoutMasterIdLst>
  <p:sldIdLst>
    <p:sldId id="376" r:id="rId2"/>
    <p:sldId id="307" r:id="rId3"/>
    <p:sldId id="260" r:id="rId4"/>
    <p:sldId id="262" r:id="rId5"/>
    <p:sldId id="263" r:id="rId6"/>
    <p:sldId id="265" r:id="rId7"/>
    <p:sldId id="334" r:id="rId8"/>
    <p:sldId id="348" r:id="rId9"/>
    <p:sldId id="346" r:id="rId10"/>
    <p:sldId id="344" r:id="rId11"/>
    <p:sldId id="345" r:id="rId12"/>
    <p:sldId id="347" r:id="rId13"/>
    <p:sldId id="349" r:id="rId14"/>
    <p:sldId id="368" r:id="rId15"/>
    <p:sldId id="369" r:id="rId16"/>
    <p:sldId id="267" r:id="rId17"/>
    <p:sldId id="273" r:id="rId18"/>
    <p:sldId id="274" r:id="rId19"/>
    <p:sldId id="335" r:id="rId20"/>
    <p:sldId id="276" r:id="rId21"/>
    <p:sldId id="379" r:id="rId22"/>
    <p:sldId id="277" r:id="rId23"/>
    <p:sldId id="278" r:id="rId24"/>
    <p:sldId id="337" r:id="rId25"/>
    <p:sldId id="280" r:id="rId26"/>
    <p:sldId id="380" r:id="rId27"/>
    <p:sldId id="281" r:id="rId28"/>
    <p:sldId id="282" r:id="rId29"/>
    <p:sldId id="283" r:id="rId30"/>
    <p:sldId id="350" r:id="rId31"/>
    <p:sldId id="351" r:id="rId32"/>
    <p:sldId id="352" r:id="rId33"/>
    <p:sldId id="353" r:id="rId34"/>
    <p:sldId id="354" r:id="rId35"/>
    <p:sldId id="371" r:id="rId36"/>
    <p:sldId id="372" r:id="rId37"/>
    <p:sldId id="373" r:id="rId38"/>
    <p:sldId id="374" r:id="rId39"/>
    <p:sldId id="356" r:id="rId40"/>
    <p:sldId id="357" r:id="rId41"/>
    <p:sldId id="358" r:id="rId42"/>
    <p:sldId id="359" r:id="rId43"/>
    <p:sldId id="360" r:id="rId44"/>
    <p:sldId id="361" r:id="rId45"/>
    <p:sldId id="365" r:id="rId46"/>
    <p:sldId id="364" r:id="rId47"/>
    <p:sldId id="375" r:id="rId48"/>
    <p:sldId id="338" r:id="rId49"/>
    <p:sldId id="339" r:id="rId50"/>
    <p:sldId id="340" r:id="rId51"/>
    <p:sldId id="343" r:id="rId52"/>
    <p:sldId id="304" r:id="rId53"/>
    <p:sldId id="381" r:id="rId54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0F73C"/>
    <a:srgbClr val="0000FF"/>
    <a:srgbClr val="FF7500"/>
    <a:srgbClr val="47B32C"/>
    <a:srgbClr val="FC00FF"/>
    <a:srgbClr val="5F5F5F"/>
    <a:srgbClr val="808080"/>
    <a:srgbClr val="080808"/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7" autoAdjust="0"/>
    <p:restoredTop sz="82750" autoAdjust="0"/>
  </p:normalViewPr>
  <p:slideViewPr>
    <p:cSldViewPr>
      <p:cViewPr varScale="1">
        <p:scale>
          <a:sx n="88" d="100"/>
          <a:sy n="88" d="100"/>
        </p:scale>
        <p:origin x="2096" y="19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6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6E8CE658-02DC-3C45-B410-19E6CC333A4E}" type="slidenum">
              <a:rPr lang="en-US" sz="1300"/>
              <a:pPr algn="r" defTabSz="948612" eaLnBrk="0" hangingPunct="0"/>
              <a:t>44</a:t>
            </a:fld>
            <a:endParaRPr 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3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1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6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3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74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1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07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5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9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31:  November 24,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Crosstalk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172162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Driven Wire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to a driven “neighbor” wire?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One wire switches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Neighbors driven but not switch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happens to neighbors?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06138F-AC09-FB46-9473-9E332C8C02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76600"/>
            <a:ext cx="8204200" cy="288620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rot="5400000" flipH="1" flipV="1">
            <a:off x="6629400" y="3505200"/>
            <a:ext cx="304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0800000">
            <a:off x="6477000" y="3352800"/>
            <a:ext cx="304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781800" y="3657600"/>
            <a:ext cx="304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622315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Driven Wire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 this be a problem?</a:t>
            </a:r>
          </a:p>
          <a:p>
            <a:r>
              <a:rPr lang="en-US" dirty="0"/>
              <a:t>What if switching neighbor is: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Clock line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Non-clock signal used in synchronous system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Asynchronous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9A9C7C3-A345-ED41-AB87-69542C05F0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191000"/>
            <a:ext cx="6283638" cy="221056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98916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Clocked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CMOS driven lines</a:t>
            </a:r>
          </a:p>
          <a:p>
            <a:r>
              <a:rPr lang="en-US" dirty="0"/>
              <a:t>Clocked logic</a:t>
            </a:r>
          </a:p>
          <a:p>
            <a:pPr lvl="1"/>
            <a:r>
              <a:rPr lang="en-US" dirty="0"/>
              <a:t>Willing to wait to settle/evaluate</a:t>
            </a:r>
          </a:p>
          <a:p>
            <a:endParaRPr lang="en-US" dirty="0"/>
          </a:p>
          <a:p>
            <a:r>
              <a:rPr lang="en-US" dirty="0"/>
              <a:t>Impact is on delay</a:t>
            </a:r>
          </a:p>
          <a:p>
            <a:pPr lvl="1"/>
            <a:r>
              <a:rPr lang="en-US" dirty="0"/>
              <a:t>May increase delay of transitions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D62C7B1-71A7-CA44-9891-FF738DEDB7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60531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Quantitative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23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Wire RC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1676400"/>
            <a:ext cx="2754542" cy="2642974"/>
            <a:chOff x="2569550" y="1063149"/>
            <a:chExt cx="3304031" cy="3170208"/>
          </a:xfrm>
        </p:grpSpPr>
        <p:sp>
          <p:nvSpPr>
            <p:cNvPr id="8" name="Cube 7"/>
            <p:cNvSpPr/>
            <p:nvPr/>
          </p:nvSpPr>
          <p:spPr>
            <a:xfrm>
              <a:off x="3681975" y="1346906"/>
              <a:ext cx="1757598" cy="2180705"/>
            </a:xfrm>
            <a:prstGeom prst="cube">
              <a:avLst>
                <a:gd name="adj" fmla="val 74147"/>
              </a:avLst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408833" y="2650112"/>
              <a:ext cx="0" cy="877499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81975" y="3832868"/>
              <a:ext cx="454392" cy="0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408833" y="1346906"/>
              <a:ext cx="1303206" cy="130320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593801" y="1611211"/>
              <a:ext cx="534977" cy="3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 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69550" y="2879619"/>
              <a:ext cx="846647" cy="3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0.2 mm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54424" y="3901101"/>
              <a:ext cx="846647" cy="3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0.1 mm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2909630" y="3097398"/>
              <a:ext cx="1008320" cy="1008321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439573" y="1143000"/>
              <a:ext cx="434008" cy="434008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420562" y="2979817"/>
              <a:ext cx="332184" cy="3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2049" y="1063149"/>
              <a:ext cx="330291" cy="3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aphicFrame>
        <p:nvGraphicFramePr>
          <p:cNvPr id="20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041796"/>
              </p:ext>
            </p:extLst>
          </p:nvPr>
        </p:nvGraphicFramePr>
        <p:xfrm>
          <a:off x="457200" y="1371600"/>
          <a:ext cx="1143000" cy="82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5" name="Equation" r:id="rId3" imgW="495300" imgH="355600" progId="Equation.3">
                  <p:embed/>
                </p:oleObj>
              </mc:Choice>
              <mc:Fallback>
                <p:oleObj name="Equation" r:id="rId3" imgW="495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1143000" cy="8203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14</a:t>
            </a:fld>
            <a:endParaRPr lang="en-US" sz="1800" dirty="0">
              <a:latin typeface="Garamond"/>
              <a:cs typeface="Garamond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114800" y="1905000"/>
            <a:ext cx="5181600" cy="2438400"/>
            <a:chOff x="197602" y="681744"/>
            <a:chExt cx="9330112" cy="4161192"/>
          </a:xfrm>
        </p:grpSpPr>
        <p:sp>
          <p:nvSpPr>
            <p:cNvPr id="24" name="Cube 23"/>
            <p:cNvSpPr/>
            <p:nvPr/>
          </p:nvSpPr>
          <p:spPr>
            <a:xfrm>
              <a:off x="197602" y="1569481"/>
              <a:ext cx="8458200" cy="2923526"/>
            </a:xfrm>
            <a:prstGeom prst="cube">
              <a:avLst>
                <a:gd name="adj" fmla="val 9652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5" name="Cube 24"/>
            <p:cNvSpPr/>
            <p:nvPr/>
          </p:nvSpPr>
          <p:spPr>
            <a:xfrm rot="16200000" flipH="1">
              <a:off x="3921870" y="2139745"/>
              <a:ext cx="1303208" cy="1757598"/>
            </a:xfrm>
            <a:prstGeom prst="cube">
              <a:avLst>
                <a:gd name="adj" fmla="val 100000"/>
              </a:avLst>
            </a:prstGeom>
            <a:solidFill>
              <a:schemeClr val="bg1">
                <a:lumMod val="65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6" name="Cube 25"/>
            <p:cNvSpPr/>
            <p:nvPr/>
          </p:nvSpPr>
          <p:spPr>
            <a:xfrm>
              <a:off x="197602" y="1051076"/>
              <a:ext cx="8458200" cy="3347865"/>
            </a:xfrm>
            <a:prstGeom prst="cube">
              <a:avLst>
                <a:gd name="adj" fmla="val 84405"/>
              </a:avLst>
            </a:prstGeom>
            <a:solidFill>
              <a:schemeClr val="bg1">
                <a:lumMod val="85000"/>
                <a:alpha val="14000"/>
              </a:schemeClr>
            </a:solidFill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247897" y="681744"/>
              <a:ext cx="3625684" cy="3241719"/>
              <a:chOff x="2247897" y="1063149"/>
              <a:chExt cx="3625684" cy="3241719"/>
            </a:xfrm>
          </p:grpSpPr>
          <p:sp>
            <p:nvSpPr>
              <p:cNvPr id="34" name="Cube 33"/>
              <p:cNvSpPr/>
              <p:nvPr/>
            </p:nvSpPr>
            <p:spPr>
              <a:xfrm>
                <a:off x="3681975" y="1346906"/>
                <a:ext cx="1757598" cy="2180705"/>
              </a:xfrm>
              <a:prstGeom prst="cube">
                <a:avLst>
                  <a:gd name="adj" fmla="val 74147"/>
                </a:avLst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3408833" y="2650112"/>
                <a:ext cx="0" cy="877499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681975" y="3705868"/>
                <a:ext cx="454392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3408833" y="1346906"/>
                <a:ext cx="1303206" cy="1303206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3384185" y="1611211"/>
                <a:ext cx="954206" cy="58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4 m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47897" y="2879619"/>
                <a:ext cx="1489949" cy="58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0.2 mm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232772" y="3716433"/>
                <a:ext cx="1489949" cy="58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0.1 mm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2909630" y="3097398"/>
                <a:ext cx="1008320" cy="1008321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5439573" y="1143000"/>
                <a:ext cx="434008" cy="434008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3263594" y="2979816"/>
                <a:ext cx="646124" cy="58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A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56012" y="1063149"/>
                <a:ext cx="602364" cy="58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B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567833" y="1838494"/>
              <a:ext cx="0" cy="52844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417622" y="1896720"/>
              <a:ext cx="1489949" cy="58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0.1 mm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6118825" y="4267201"/>
              <a:ext cx="617151" cy="1317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6427401" y="3591458"/>
              <a:ext cx="621099" cy="786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372570" y="4254502"/>
              <a:ext cx="1980762" cy="58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metal plate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40932" y="3485484"/>
              <a:ext cx="2886782" cy="58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dielectric material</a:t>
              </a:r>
            </a:p>
          </p:txBody>
        </p:sp>
      </p:grpSp>
      <p:graphicFrame>
        <p:nvGraphicFramePr>
          <p:cNvPr id="45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630292"/>
              </p:ext>
            </p:extLst>
          </p:nvPr>
        </p:nvGraphicFramePr>
        <p:xfrm>
          <a:off x="7467600" y="1143000"/>
          <a:ext cx="1336675" cy="82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6" name="Equation" r:id="rId5" imgW="558800" imgH="342900" progId="Equation.3">
                  <p:embed/>
                </p:oleObj>
              </mc:Choice>
              <mc:Fallback>
                <p:oleObj name="Equation" r:id="rId5" imgW="558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143000"/>
                        <a:ext cx="1336675" cy="8203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51852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Wire RC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1676400"/>
            <a:ext cx="2754542" cy="2642974"/>
            <a:chOff x="2569550" y="1063149"/>
            <a:chExt cx="3304031" cy="3170208"/>
          </a:xfrm>
        </p:grpSpPr>
        <p:sp>
          <p:nvSpPr>
            <p:cNvPr id="8" name="Cube 7"/>
            <p:cNvSpPr/>
            <p:nvPr/>
          </p:nvSpPr>
          <p:spPr>
            <a:xfrm>
              <a:off x="3681975" y="1346906"/>
              <a:ext cx="1757598" cy="2180705"/>
            </a:xfrm>
            <a:prstGeom prst="cube">
              <a:avLst>
                <a:gd name="adj" fmla="val 74147"/>
              </a:avLst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408833" y="2650112"/>
              <a:ext cx="0" cy="877499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81975" y="3832868"/>
              <a:ext cx="454392" cy="0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408833" y="1346906"/>
              <a:ext cx="1303206" cy="130320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593801" y="1611211"/>
              <a:ext cx="534977" cy="3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 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69550" y="2879619"/>
              <a:ext cx="846647" cy="3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0.2 mm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54424" y="3901101"/>
              <a:ext cx="846647" cy="3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0.1 mm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2909630" y="3097398"/>
              <a:ext cx="1008320" cy="1008321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439573" y="1143000"/>
              <a:ext cx="434008" cy="434008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420562" y="2979817"/>
              <a:ext cx="332184" cy="3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2049" y="1063149"/>
              <a:ext cx="330291" cy="3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aphicFrame>
        <p:nvGraphicFramePr>
          <p:cNvPr id="20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739426"/>
              </p:ext>
            </p:extLst>
          </p:nvPr>
        </p:nvGraphicFramePr>
        <p:xfrm>
          <a:off x="457200" y="1371600"/>
          <a:ext cx="1143000" cy="82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" name="Equation" r:id="rId3" imgW="495300" imgH="355600" progId="Equation.3">
                  <p:embed/>
                </p:oleObj>
              </mc:Choice>
              <mc:Fallback>
                <p:oleObj name="Equation" r:id="rId3" imgW="495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1143000" cy="8203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15</a:t>
            </a:fld>
            <a:endParaRPr lang="en-US" sz="1800" dirty="0">
              <a:latin typeface="Garamond"/>
              <a:cs typeface="Garamond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114800" y="1905000"/>
            <a:ext cx="5181600" cy="2438400"/>
            <a:chOff x="197602" y="681744"/>
            <a:chExt cx="9330112" cy="4161192"/>
          </a:xfrm>
        </p:grpSpPr>
        <p:sp>
          <p:nvSpPr>
            <p:cNvPr id="24" name="Cube 23"/>
            <p:cNvSpPr/>
            <p:nvPr/>
          </p:nvSpPr>
          <p:spPr>
            <a:xfrm>
              <a:off x="197602" y="1569481"/>
              <a:ext cx="8458200" cy="2923526"/>
            </a:xfrm>
            <a:prstGeom prst="cube">
              <a:avLst>
                <a:gd name="adj" fmla="val 9652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5" name="Cube 24"/>
            <p:cNvSpPr/>
            <p:nvPr/>
          </p:nvSpPr>
          <p:spPr>
            <a:xfrm rot="16200000" flipH="1">
              <a:off x="3921870" y="2139745"/>
              <a:ext cx="1303208" cy="1757598"/>
            </a:xfrm>
            <a:prstGeom prst="cube">
              <a:avLst>
                <a:gd name="adj" fmla="val 100000"/>
              </a:avLst>
            </a:prstGeom>
            <a:solidFill>
              <a:schemeClr val="bg1">
                <a:lumMod val="65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6" name="Cube 25"/>
            <p:cNvSpPr/>
            <p:nvPr/>
          </p:nvSpPr>
          <p:spPr>
            <a:xfrm>
              <a:off x="197602" y="1051076"/>
              <a:ext cx="8458200" cy="3347865"/>
            </a:xfrm>
            <a:prstGeom prst="cube">
              <a:avLst>
                <a:gd name="adj" fmla="val 84405"/>
              </a:avLst>
            </a:prstGeom>
            <a:solidFill>
              <a:schemeClr val="bg1">
                <a:lumMod val="85000"/>
                <a:alpha val="14000"/>
              </a:schemeClr>
            </a:solidFill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247897" y="681744"/>
              <a:ext cx="3625684" cy="3241719"/>
              <a:chOff x="2247897" y="1063149"/>
              <a:chExt cx="3625684" cy="3241719"/>
            </a:xfrm>
          </p:grpSpPr>
          <p:sp>
            <p:nvSpPr>
              <p:cNvPr id="34" name="Cube 33"/>
              <p:cNvSpPr/>
              <p:nvPr/>
            </p:nvSpPr>
            <p:spPr>
              <a:xfrm>
                <a:off x="3681975" y="1346906"/>
                <a:ext cx="1757598" cy="2180705"/>
              </a:xfrm>
              <a:prstGeom prst="cube">
                <a:avLst>
                  <a:gd name="adj" fmla="val 74147"/>
                </a:avLst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3408833" y="2650112"/>
                <a:ext cx="0" cy="877499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681975" y="3705868"/>
                <a:ext cx="454392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3408833" y="1346906"/>
                <a:ext cx="1303206" cy="1303206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3384185" y="1611211"/>
                <a:ext cx="954206" cy="58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4 m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47897" y="2879619"/>
                <a:ext cx="1489949" cy="58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0.2 mm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232772" y="3716433"/>
                <a:ext cx="1489949" cy="58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0.1 mm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2909630" y="3097398"/>
                <a:ext cx="1008320" cy="1008321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5439573" y="1143000"/>
                <a:ext cx="434008" cy="434008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3263594" y="2979816"/>
                <a:ext cx="646124" cy="58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A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56012" y="1063149"/>
                <a:ext cx="602364" cy="58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B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567833" y="1838494"/>
              <a:ext cx="0" cy="52844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417622" y="1896720"/>
              <a:ext cx="1489949" cy="58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0.1 mm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6118825" y="4267201"/>
              <a:ext cx="617151" cy="1317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6427401" y="3591458"/>
              <a:ext cx="621099" cy="786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372570" y="4254502"/>
              <a:ext cx="1980762" cy="58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metal plate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40932" y="3485484"/>
              <a:ext cx="2886782" cy="58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dielectric material</a:t>
              </a:r>
            </a:p>
          </p:txBody>
        </p:sp>
      </p:grpSp>
      <p:graphicFrame>
        <p:nvGraphicFramePr>
          <p:cNvPr id="45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582402"/>
              </p:ext>
            </p:extLst>
          </p:nvPr>
        </p:nvGraphicFramePr>
        <p:xfrm>
          <a:off x="7467600" y="1143000"/>
          <a:ext cx="1336675" cy="82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" name="Equation" r:id="rId5" imgW="558800" imgH="342900" progId="Equation.3">
                  <p:embed/>
                </p:oleObj>
              </mc:Choice>
              <mc:Fallback>
                <p:oleObj name="Equation" r:id="rId5" imgW="558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143000"/>
                        <a:ext cx="1336675" cy="8203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4724400"/>
            <a:ext cx="2743200" cy="1590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362200" y="4495800"/>
            <a:ext cx="3429000" cy="198120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06343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step response </a:t>
            </a:r>
            <a:r>
              <a:rPr lang="en-US" dirty="0">
                <a:solidFill>
                  <a:srgbClr val="FF7500"/>
                </a:solidFill>
              </a:rPr>
              <a:t>(</a:t>
            </a:r>
            <a:r>
              <a:rPr lang="en-US" dirty="0" err="1">
                <a:solidFill>
                  <a:srgbClr val="FF7500"/>
                </a:solidFill>
              </a:rPr>
              <a:t>preclass</a:t>
            </a:r>
            <a:r>
              <a:rPr lang="en-US" dirty="0">
                <a:solidFill>
                  <a:srgbClr val="FF7500"/>
                </a:solidFill>
              </a:rPr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Step response for isolated wire?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06138F-AC09-FB46-9473-9E332C8C020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912477"/>
            <a:ext cx="4965665" cy="2878723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74302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53213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Undriven Adjacent Wire </a:t>
            </a:r>
            <a:r>
              <a:rPr lang="en-US" dirty="0">
                <a:solidFill>
                  <a:srgbClr val="FF7500"/>
                </a:solidFill>
              </a:rPr>
              <a:t>(</a:t>
            </a:r>
            <a:r>
              <a:rPr lang="en-US" dirty="0" err="1">
                <a:solidFill>
                  <a:srgbClr val="FF7500"/>
                </a:solidFill>
              </a:rPr>
              <a:t>preclass</a:t>
            </a:r>
            <a:r>
              <a:rPr lang="en-US" dirty="0">
                <a:solidFill>
                  <a:srgbClr val="FF7500"/>
                </a:solidFill>
              </a:rPr>
              <a:t> 2)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1</a:t>
            </a:r>
            <a:r>
              <a:rPr lang="en-US" dirty="0">
                <a:solidFill>
                  <a:srgbClr val="FF6600"/>
                </a:solidFill>
              </a:rPr>
              <a:t> transitions from 0 to V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big is the noise on V</a:t>
            </a:r>
            <a:r>
              <a:rPr lang="en-US" baseline="-25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?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46978F6-93A9-EC4F-8B04-29EC794454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852870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4E780B8-D8D9-2040-B7D3-CF17562867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695798"/>
              </p:ext>
            </p:extLst>
          </p:nvPr>
        </p:nvGraphicFramePr>
        <p:xfrm>
          <a:off x="6667500" y="1371600"/>
          <a:ext cx="2235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3" imgW="889000" imgH="393700" progId="Equation.3">
                  <p:embed/>
                </p:oleObj>
              </mc:Choice>
              <mc:Fallback>
                <p:oleObj name="Equation" r:id="rId3" imgW="889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1371600"/>
                        <a:ext cx="223520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905000"/>
            <a:ext cx="53213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 err="1"/>
              <a:t>Undriven</a:t>
            </a:r>
            <a:r>
              <a:rPr lang="en-US" dirty="0"/>
              <a:t> Adjacent Wire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02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1</a:t>
            </a:r>
            <a:r>
              <a:rPr lang="en-US" dirty="0">
                <a:solidFill>
                  <a:srgbClr val="FF6600"/>
                </a:solidFill>
              </a:rPr>
              <a:t> transitions from 0 to V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big is the noise on V</a:t>
            </a:r>
            <a:r>
              <a:rPr lang="en-US" baseline="-25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?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1660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4E780B8-D8D9-2040-B7D3-CF17562867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009710"/>
              </p:ext>
            </p:extLst>
          </p:nvPr>
        </p:nvGraphicFramePr>
        <p:xfrm>
          <a:off x="6667500" y="1371600"/>
          <a:ext cx="2235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1" name="Equation" r:id="rId3" imgW="889000" imgH="393700" progId="Equation.3">
                  <p:embed/>
                </p:oleObj>
              </mc:Choice>
              <mc:Fallback>
                <p:oleObj name="Equation" r:id="rId3" imgW="889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1371600"/>
                        <a:ext cx="223520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905000"/>
            <a:ext cx="53213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 err="1"/>
              <a:t>Undriven</a:t>
            </a:r>
            <a:r>
              <a:rPr lang="en-US" dirty="0"/>
              <a:t> Adjacent Wire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02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1</a:t>
            </a:r>
            <a:r>
              <a:rPr lang="en-US" dirty="0">
                <a:solidFill>
                  <a:srgbClr val="FF6600"/>
                </a:solidFill>
              </a:rPr>
              <a:t> transitions from 0 to V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big is the noise on V</a:t>
            </a:r>
            <a:r>
              <a:rPr lang="en-US" baseline="-25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2457"/>
              </p:ext>
            </p:extLst>
          </p:nvPr>
        </p:nvGraphicFramePr>
        <p:xfrm>
          <a:off x="2895600" y="3657600"/>
          <a:ext cx="3810000" cy="30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2" name="Equation" r:id="rId6" imgW="1816100" imgH="1460500" progId="Equation.3">
                  <p:embed/>
                </p:oleObj>
              </mc:Choice>
              <mc:Fallback>
                <p:oleObj name="Equation" r:id="rId6" imgW="1816100" imgH="146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57600"/>
                        <a:ext cx="3810000" cy="3063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5325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Crosstalk</a:t>
            </a:r>
          </a:p>
          <a:p>
            <a:pPr lvl="1"/>
            <a:r>
              <a:rPr lang="en-US" dirty="0"/>
              <a:t>Characterization</a:t>
            </a:r>
          </a:p>
          <a:p>
            <a:pPr lvl="2"/>
            <a:r>
              <a:rPr lang="en-US" dirty="0"/>
              <a:t>Magnitude</a:t>
            </a:r>
          </a:p>
          <a:p>
            <a:pPr lvl="1"/>
            <a:r>
              <a:rPr lang="en-US" dirty="0"/>
              <a:t>Avoiding</a:t>
            </a:r>
          </a:p>
          <a:p>
            <a:pPr lvl="2"/>
            <a:r>
              <a:rPr lang="en-US" dirty="0"/>
              <a:t>Design practices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52136FC-E5B4-7447-9253-7B9728738F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687671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SPICE C</a:t>
            </a:r>
            <a:r>
              <a:rPr lang="en-US" baseline="-25000" dirty="0"/>
              <a:t>1</a:t>
            </a:r>
            <a:r>
              <a:rPr lang="en-US" dirty="0"/>
              <a:t>=10pF, C</a:t>
            </a:r>
            <a:r>
              <a:rPr lang="en-US" baseline="-25000" dirty="0"/>
              <a:t>2</a:t>
            </a:r>
            <a:r>
              <a:rPr lang="en-US" dirty="0"/>
              <a:t>=20pF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06138F-AC09-FB46-9473-9E332C8C020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549571" cy="45847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5000" y="2133600"/>
            <a:ext cx="914400" cy="381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5800" y="2263973"/>
            <a:ext cx="389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F73C"/>
                </a:solidFill>
              </a:rPr>
              <a:t>V1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2057400"/>
            <a:ext cx="389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209800" cy="10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8305800" y="423332"/>
            <a:ext cx="152400" cy="152400"/>
          </a:xfrm>
          <a:prstGeom prst="ellipse">
            <a:avLst/>
          </a:prstGeom>
          <a:solidFill>
            <a:srgbClr val="60F73C"/>
          </a:solidFill>
          <a:ln w="25400" cap="flat" cmpd="sng" algn="ctr">
            <a:solidFill>
              <a:srgbClr val="60F73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305800" y="6858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75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SPICE C</a:t>
            </a:r>
            <a:r>
              <a:rPr lang="en-US" baseline="-25000" dirty="0"/>
              <a:t>1</a:t>
            </a:r>
            <a:r>
              <a:rPr lang="en-US" dirty="0"/>
              <a:t>=10pF, C</a:t>
            </a:r>
            <a:r>
              <a:rPr lang="en-US" baseline="-25000" dirty="0"/>
              <a:t>2</a:t>
            </a:r>
            <a:r>
              <a:rPr lang="en-US" dirty="0"/>
              <a:t>=20pF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06138F-AC09-FB46-9473-9E332C8C020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549571" cy="45847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5000" y="2133600"/>
            <a:ext cx="914400" cy="381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5800" y="2263973"/>
            <a:ext cx="389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F73C"/>
                </a:solidFill>
              </a:rPr>
              <a:t>V1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2057400"/>
            <a:ext cx="389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209800" cy="10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8305800" y="423332"/>
            <a:ext cx="152400" cy="152400"/>
          </a:xfrm>
          <a:prstGeom prst="ellipse">
            <a:avLst/>
          </a:prstGeom>
          <a:solidFill>
            <a:srgbClr val="60F73C"/>
          </a:solidFill>
          <a:ln w="25400" cap="flat" cmpd="sng" algn="ctr">
            <a:solidFill>
              <a:srgbClr val="60F73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305800" y="6858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8BF4B3-E292-534D-AD50-204C7FAEA4E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78824"/>
            <a:ext cx="5521784" cy="322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12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(?) Capacitance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capacitance to ground plane (C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Limits node swing from adjacent conductors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C05963E-DFA9-3042-9552-F45D9937D1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482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90800"/>
            <a:ext cx="6623050" cy="157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713649"/>
              </p:ext>
            </p:extLst>
          </p:nvPr>
        </p:nvGraphicFramePr>
        <p:xfrm>
          <a:off x="2971800" y="4648200"/>
          <a:ext cx="355600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4" imgW="1016000" imgH="444500" progId="Equation.3">
                  <p:embed/>
                </p:oleObj>
              </mc:Choice>
              <mc:Fallback>
                <p:oleObj name="Equation" r:id="rId4" imgW="1016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648200"/>
                        <a:ext cx="3556000" cy="155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974661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5836278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Driven Adjacent Wire </a:t>
            </a:r>
            <a:r>
              <a:rPr lang="en-US" dirty="0">
                <a:solidFill>
                  <a:srgbClr val="FF7500"/>
                </a:solidFill>
              </a:rPr>
              <a:t>(</a:t>
            </a:r>
            <a:r>
              <a:rPr lang="en-US" dirty="0" err="1">
                <a:solidFill>
                  <a:srgbClr val="FF7500"/>
                </a:solidFill>
              </a:rPr>
              <a:t>preclass</a:t>
            </a:r>
            <a:r>
              <a:rPr lang="en-US" dirty="0">
                <a:solidFill>
                  <a:srgbClr val="FF7500"/>
                </a:solidFill>
              </a:rPr>
              <a:t> 2)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when neighbor line is driven?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72BF8B-2343-4C4F-A151-44B9A561E4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756753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5836278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Driven Adjacent Wire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when neighbor line is driven?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Recovers with time constant: R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(C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+C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72BF8B-2343-4C4F-A151-44B9A561E4C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812971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Spice</a:t>
            </a:r>
            <a:r>
              <a:rPr lang="en-US" sz="4000" dirty="0"/>
              <a:t>: R</a:t>
            </a:r>
            <a:r>
              <a:rPr lang="en-US" sz="4000" baseline="-25000" dirty="0"/>
              <a:t>2</a:t>
            </a:r>
            <a:r>
              <a:rPr lang="en-US" sz="4000" dirty="0"/>
              <a:t>=1K, C</a:t>
            </a:r>
            <a:r>
              <a:rPr lang="en-US" sz="4000" baseline="-25000" dirty="0"/>
              <a:t>1</a:t>
            </a:r>
            <a:r>
              <a:rPr lang="en-US" sz="4000" dirty="0"/>
              <a:t>=10pF, C</a:t>
            </a:r>
            <a:r>
              <a:rPr lang="en-US" sz="4000" baseline="-25000" dirty="0"/>
              <a:t>2</a:t>
            </a:r>
            <a:r>
              <a:rPr lang="en-US" sz="4000" dirty="0"/>
              <a:t>=20pF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06138F-AC09-FB46-9473-9E332C8C020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6821714" cy="47752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286000" y="4114800"/>
            <a:ext cx="1219200" cy="5334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505200" y="3733800"/>
            <a:ext cx="17988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diversion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729270" y="2395593"/>
            <a:ext cx="976329" cy="381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5800" y="2511623"/>
            <a:ext cx="389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F73C"/>
                </a:solidFill>
              </a:rPr>
              <a:t>V1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2305050"/>
            <a:ext cx="389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V2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914400"/>
            <a:ext cx="266546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8382000" y="1067714"/>
            <a:ext cx="152400" cy="152400"/>
          </a:xfrm>
          <a:prstGeom prst="ellipse">
            <a:avLst/>
          </a:prstGeom>
          <a:solidFill>
            <a:srgbClr val="60F73C"/>
          </a:solidFill>
          <a:ln w="25400" cap="flat" cmpd="sng" algn="ctr">
            <a:solidFill>
              <a:srgbClr val="60F73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382000" y="13716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20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Spice</a:t>
            </a:r>
            <a:r>
              <a:rPr lang="en-US" sz="4000" dirty="0"/>
              <a:t>: R</a:t>
            </a:r>
            <a:r>
              <a:rPr lang="en-US" sz="4000" baseline="-25000" dirty="0"/>
              <a:t>2</a:t>
            </a:r>
            <a:r>
              <a:rPr lang="en-US" sz="4000" dirty="0"/>
              <a:t>=1K, C</a:t>
            </a:r>
            <a:r>
              <a:rPr lang="en-US" sz="4000" baseline="-25000" dirty="0"/>
              <a:t>1</a:t>
            </a:r>
            <a:r>
              <a:rPr lang="en-US" sz="4000" dirty="0"/>
              <a:t>=10pF, C</a:t>
            </a:r>
            <a:r>
              <a:rPr lang="en-US" sz="4000" baseline="-25000" dirty="0"/>
              <a:t>2</a:t>
            </a:r>
            <a:r>
              <a:rPr lang="en-US" sz="4000" dirty="0"/>
              <a:t>=20pF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06138F-AC09-FB46-9473-9E332C8C020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6821714" cy="47752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286000" y="4114800"/>
            <a:ext cx="1219200" cy="5334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505200" y="3733800"/>
            <a:ext cx="17988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diversion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729270" y="2395593"/>
            <a:ext cx="976329" cy="381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5800" y="2511623"/>
            <a:ext cx="389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F73C"/>
                </a:solidFill>
              </a:rPr>
              <a:t>V1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2305050"/>
            <a:ext cx="389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V2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914400"/>
            <a:ext cx="266546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8382000" y="1067714"/>
            <a:ext cx="152400" cy="152400"/>
          </a:xfrm>
          <a:prstGeom prst="ellipse">
            <a:avLst/>
          </a:prstGeom>
          <a:solidFill>
            <a:srgbClr val="60F73C"/>
          </a:solidFill>
          <a:ln w="25400" cap="flat" cmpd="sng" algn="ctr">
            <a:solidFill>
              <a:srgbClr val="60F73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382000" y="13716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AD405B-A6F2-D541-8A99-59771EFEF8A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14" y="1888474"/>
            <a:ext cx="5698400" cy="35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55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Magnitude of Noise on Driven Line</a:t>
            </a:r>
            <a:r>
              <a:rPr lang="en-US" sz="3200" dirty="0">
                <a:solidFill>
                  <a:srgbClr val="FF7500"/>
                </a:solidFill>
              </a:rPr>
              <a:t> (</a:t>
            </a:r>
            <a:r>
              <a:rPr lang="en-US" sz="3200" dirty="0" err="1">
                <a:solidFill>
                  <a:srgbClr val="FF7500"/>
                </a:solidFill>
              </a:rPr>
              <a:t>preclass</a:t>
            </a:r>
            <a:r>
              <a:rPr lang="en-US" sz="3200" dirty="0">
                <a:solidFill>
                  <a:srgbClr val="FF7500"/>
                </a:solidFill>
              </a:rPr>
              <a:t> 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Magnitude of diversion depends on relative time constants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baseline="-250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&lt;&lt; </a:t>
            </a:r>
            <a:r>
              <a:rPr lang="en-US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&gt;&gt; </a:t>
            </a:r>
            <a:r>
              <a:rPr lang="en-US" dirty="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  <a:p>
            <a:pPr lvl="1"/>
            <a:r>
              <a:rPr lang="en-US" dirty="0">
                <a:solidFill>
                  <a:srgbClr val="60F73C"/>
                </a:solidFill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baseline="-25000" dirty="0">
                <a:solidFill>
                  <a:srgbClr val="60F73C"/>
                </a:solidFill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dirty="0">
                <a:solidFill>
                  <a:srgbClr val="60F73C"/>
                </a:solidFill>
              </a:rPr>
              <a:t>~= </a:t>
            </a:r>
            <a:r>
              <a:rPr lang="en-US" dirty="0">
                <a:solidFill>
                  <a:srgbClr val="60F73C"/>
                </a:solidFill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baseline="-25000" dirty="0">
                <a:solidFill>
                  <a:srgbClr val="60F73C"/>
                </a:solidFill>
              </a:rPr>
              <a:t>2</a:t>
            </a:r>
          </a:p>
          <a:p>
            <a:pPr lvl="1"/>
            <a:endParaRPr lang="en-US" baseline="-25000" dirty="0">
              <a:solidFill>
                <a:srgbClr val="FF66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783C7BF-BA9B-AC48-804D-D301D5D2473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789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048000"/>
            <a:ext cx="35687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1843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 of Noise on Driven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Magnitude of diversion depends on relative time constants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baseline="-250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&lt;&lt; </a:t>
            </a:r>
            <a:r>
              <a:rPr lang="en-US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  <a:p>
            <a:pPr lvl="2"/>
            <a:r>
              <a:rPr lang="en-US" dirty="0"/>
              <a:t>full diversion, then recover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&gt;&gt; </a:t>
            </a:r>
            <a:r>
              <a:rPr lang="en-US" dirty="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  <a:p>
            <a:pPr lvl="2"/>
            <a:r>
              <a:rPr lang="en-US" dirty="0"/>
              <a:t>Drive capacitor (C</a:t>
            </a:r>
            <a:r>
              <a:rPr lang="en-US" baseline="-25000" dirty="0"/>
              <a:t>2</a:t>
            </a:r>
            <a:r>
              <a:rPr lang="en-US" dirty="0"/>
              <a:t>) faster than line 1 can change</a:t>
            </a:r>
          </a:p>
          <a:p>
            <a:pPr lvl="3"/>
            <a:r>
              <a:rPr lang="en-US" dirty="0"/>
              <a:t>little noise</a:t>
            </a:r>
          </a:p>
          <a:p>
            <a:pPr lvl="1"/>
            <a:r>
              <a:rPr lang="en-US" dirty="0">
                <a:solidFill>
                  <a:srgbClr val="60F73C"/>
                </a:solidFill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baseline="-25000" dirty="0">
                <a:solidFill>
                  <a:srgbClr val="60F73C"/>
                </a:solidFill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dirty="0">
                <a:solidFill>
                  <a:srgbClr val="60F73C"/>
                </a:solidFill>
              </a:rPr>
              <a:t>~= </a:t>
            </a:r>
            <a:r>
              <a:rPr lang="en-US" dirty="0">
                <a:solidFill>
                  <a:srgbClr val="60F73C"/>
                </a:solidFill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baseline="-25000" dirty="0">
                <a:solidFill>
                  <a:srgbClr val="60F73C"/>
                </a:solidFill>
              </a:rPr>
              <a:t>2</a:t>
            </a:r>
          </a:p>
          <a:p>
            <a:pPr lvl="2"/>
            <a:r>
              <a:rPr lang="en-US" dirty="0"/>
              <a:t>Somewhere in between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783C7BF-BA9B-AC48-804D-D301D5D2473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789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343400"/>
            <a:ext cx="35687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5229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Spice: C</a:t>
            </a:r>
            <a:r>
              <a:rPr lang="en-US" baseline="-25000" dirty="0"/>
              <a:t>1</a:t>
            </a:r>
            <a:r>
              <a:rPr lang="en-US" dirty="0"/>
              <a:t>=1pF, C</a:t>
            </a:r>
            <a:r>
              <a:rPr lang="en-US" baseline="-25000" dirty="0"/>
              <a:t>2</a:t>
            </a:r>
            <a:r>
              <a:rPr lang="en-US" dirty="0"/>
              <a:t>=2pF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06138F-AC09-FB46-9473-9E332C8C020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358743" cy="515112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0" y="1828800"/>
            <a:ext cx="784815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1"/>
            <a:r>
              <a:rPr lang="en-US" sz="1400" dirty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sz="1400" baseline="-25000" dirty="0"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sz="1400" dirty="0"/>
              <a:t>&lt;&lt; </a:t>
            </a:r>
            <a:r>
              <a:rPr lang="en-US" sz="1400" dirty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sz="1400" baseline="-25000" dirty="0"/>
              <a:t>2</a:t>
            </a:r>
          </a:p>
          <a:p>
            <a:pPr lvl="1"/>
            <a:r>
              <a:rPr lang="en-US" sz="1400" dirty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sz="1400" baseline="-25000" dirty="0"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sz="1400" dirty="0"/>
              <a:t>= </a:t>
            </a:r>
            <a:r>
              <a:rPr lang="en-US" sz="1400" dirty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sz="1400" baseline="-25000" dirty="0"/>
              <a:t>2</a:t>
            </a:r>
          </a:p>
          <a:p>
            <a:pPr lvl="1"/>
            <a:r>
              <a:rPr lang="en-US" sz="1400" dirty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sz="1400" baseline="-25000" dirty="0">
                <a:latin typeface="Symbol" charset="2"/>
                <a:ea typeface="Symbol" charset="2"/>
                <a:cs typeface="Symbol" charset="2"/>
              </a:rPr>
              <a:t>1</a:t>
            </a:r>
            <a:r>
              <a:rPr lang="en-US" sz="1400" dirty="0"/>
              <a:t>&gt;&gt; </a:t>
            </a:r>
            <a:r>
              <a:rPr lang="en-US" sz="1400" dirty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sz="14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233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5791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343400"/>
            <a:ext cx="16970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capacitors everywhere</a:t>
            </a:r>
          </a:p>
          <a:p>
            <a:r>
              <a:rPr lang="en-US" dirty="0"/>
              <a:t>Already talked about</a:t>
            </a:r>
          </a:p>
          <a:p>
            <a:pPr lvl="1"/>
            <a:r>
              <a:rPr lang="en-US" dirty="0"/>
              <a:t>Wires modeled as a distributed RC network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Parasitic capacitances between terminals on transistor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9525DEB-C15B-C543-8A57-6115366CE79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49854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05200"/>
            <a:ext cx="4102100" cy="2378092"/>
          </a:xfrm>
          <a:prstGeom prst="rect">
            <a:avLst/>
          </a:prstGeom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Line with Finite Drive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impact does the presence of the </a:t>
            </a:r>
            <a:r>
              <a:rPr lang="en-US" dirty="0" err="1">
                <a:solidFill>
                  <a:srgbClr val="FF6600"/>
                </a:solidFill>
              </a:rPr>
              <a:t>neighbour</a:t>
            </a:r>
            <a:r>
              <a:rPr lang="en-US" dirty="0">
                <a:solidFill>
                  <a:srgbClr val="FF6600"/>
                </a:solidFill>
              </a:rPr>
              <a:t> line have on the </a:t>
            </a:r>
            <a:r>
              <a:rPr lang="en-US" b="1" dirty="0">
                <a:solidFill>
                  <a:srgbClr val="FF6600"/>
                </a:solidFill>
              </a:rPr>
              <a:t>switching</a:t>
            </a:r>
            <a:r>
              <a:rPr lang="en-US" dirty="0">
                <a:solidFill>
                  <a:srgbClr val="FF6600"/>
                </a:solidFill>
              </a:rPr>
              <a:t> line?</a:t>
            </a:r>
          </a:p>
          <a:p>
            <a:pPr lvl="1"/>
            <a:r>
              <a:rPr lang="en-US" dirty="0"/>
              <a:t>All previous questions were about noise on non-switching wire</a:t>
            </a:r>
          </a:p>
          <a:p>
            <a:pPr lvl="1"/>
            <a:r>
              <a:rPr lang="en-US" dirty="0"/>
              <a:t>Finite drive (R)</a:t>
            </a:r>
          </a:p>
          <a:p>
            <a:pPr marL="457200" lvl="1" indent="0">
              <a:buNone/>
            </a:pP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72BF8B-2343-4C4F-A151-44B9A561E4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429000"/>
            <a:ext cx="4279865" cy="2481147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756612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Simultaneous Transition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if lines transition in opposite directions?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AB33417-82CF-834C-9095-B8128214F7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276600"/>
            <a:ext cx="44069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404944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276600"/>
            <a:ext cx="44069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Simultaneous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if lines transition in opposite directions?</a:t>
            </a:r>
          </a:p>
          <a:p>
            <a:pPr lvl="1"/>
            <a:r>
              <a:rPr lang="en-US" dirty="0"/>
              <a:t>Must charge C</a:t>
            </a:r>
            <a:r>
              <a:rPr lang="en-US" baseline="-25000" dirty="0"/>
              <a:t>1</a:t>
            </a:r>
            <a:r>
              <a:rPr lang="en-US" dirty="0"/>
              <a:t> by 2V</a:t>
            </a:r>
          </a:p>
          <a:p>
            <a:pPr lvl="1"/>
            <a:r>
              <a:rPr lang="en-US" dirty="0"/>
              <a:t>Or looks like 2C</a:t>
            </a:r>
            <a:r>
              <a:rPr lang="en-US" baseline="-25000" dirty="0"/>
              <a:t>1</a:t>
            </a:r>
            <a:r>
              <a:rPr lang="en-US" dirty="0"/>
              <a:t> between wires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4E69EF7-47F1-894F-A8CC-C603C0774EA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511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Simultaneous Transition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if lines transition in same direction?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AB33417-82CF-834C-9095-B8128214F72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276600"/>
            <a:ext cx="44069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3"/>
          <a:srcRect t="58526" r="85965"/>
          <a:stretch/>
        </p:blipFill>
        <p:spPr bwMode="auto">
          <a:xfrm>
            <a:off x="3148668" y="4795745"/>
            <a:ext cx="618519" cy="106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012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81400"/>
            <a:ext cx="44069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 switching at ¼ frequency of V</a:t>
            </a:r>
            <a:r>
              <a:rPr lang="en-US" baseline="-25000" dirty="0"/>
              <a:t>1</a:t>
            </a:r>
          </a:p>
          <a:p>
            <a:r>
              <a:rPr lang="en-US" dirty="0"/>
              <a:t>No crosstalk reference case where no V</a:t>
            </a:r>
            <a:r>
              <a:rPr lang="en-US" baseline="-25000" dirty="0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4E69EF7-47F1-894F-A8CC-C603C0774EA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733800"/>
            <a:ext cx="4279865" cy="2481147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02824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Crosstalk Neighbor Simulations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06138F-AC09-FB46-9473-9E332C8C020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539"/>
          <a:stretch/>
        </p:blipFill>
        <p:spPr>
          <a:xfrm>
            <a:off x="381000" y="1932802"/>
            <a:ext cx="6836348" cy="437838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918648"/>
            <a:ext cx="2133600" cy="123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447800"/>
            <a:ext cx="1913918" cy="110954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8432799" y="1735666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534400" y="3225801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610600" y="3479799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3" name="Oval 2"/>
          <p:cNvSpPr>
            <a:spLocks noChangeAspect="1"/>
          </p:cNvSpPr>
          <p:nvPr/>
        </p:nvSpPr>
        <p:spPr bwMode="auto">
          <a:xfrm>
            <a:off x="7068824" y="3721102"/>
            <a:ext cx="182876" cy="18287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7448550" y="3721100"/>
            <a:ext cx="182876" cy="18287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71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Crosstalk Neighbor Simulations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06138F-AC09-FB46-9473-9E332C8C020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8251"/>
          <a:stretch/>
        </p:blipFill>
        <p:spPr>
          <a:xfrm>
            <a:off x="381000" y="1918996"/>
            <a:ext cx="6836348" cy="4392191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918648"/>
            <a:ext cx="2133600" cy="123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1447800"/>
            <a:ext cx="1913918" cy="110954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8432799" y="1735666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534400" y="3225801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610600" y="3479799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627810" y="1828800"/>
            <a:ext cx="1295400" cy="41910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7448550" y="3721100"/>
            <a:ext cx="182876" cy="18287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1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Crosstalk Neighbor Simulations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06138F-AC09-FB46-9473-9E332C8C020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8251"/>
          <a:stretch/>
        </p:blipFill>
        <p:spPr>
          <a:xfrm>
            <a:off x="381000" y="1918996"/>
            <a:ext cx="6836348" cy="4392191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918648"/>
            <a:ext cx="2133600" cy="123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1447800"/>
            <a:ext cx="1913918" cy="110954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8432799" y="1735666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534400" y="3225801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610600" y="3479799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2514600" y="1828800"/>
            <a:ext cx="914400" cy="41910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93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Crosstalk Neighbor Simulations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06138F-AC09-FB46-9473-9E332C8C020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8251"/>
          <a:stretch/>
        </p:blipFill>
        <p:spPr>
          <a:xfrm>
            <a:off x="381000" y="1918996"/>
            <a:ext cx="6836348" cy="4392191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918648"/>
            <a:ext cx="2133600" cy="123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1447800"/>
            <a:ext cx="1913918" cy="110954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8432799" y="1735666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534400" y="3225801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610600" y="3479799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810000" y="1828800"/>
            <a:ext cx="914400" cy="4191000"/>
          </a:xfrm>
          <a:prstGeom prst="ellipse">
            <a:avLst/>
          </a:prstGeom>
          <a:noFill/>
          <a:ln w="57150" cap="flat" cmpd="sng" algn="ctr">
            <a:solidFill>
              <a:srgbClr val="08080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4"/>
          <a:srcRect t="58526" r="85965"/>
          <a:stretch/>
        </p:blipFill>
        <p:spPr bwMode="auto">
          <a:xfrm>
            <a:off x="7382933" y="3657600"/>
            <a:ext cx="3112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992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06138F-AC09-FB46-9473-9E332C8C020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8178603" cy="41021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7866" y="1610380"/>
            <a:ext cx="59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3124200"/>
            <a:ext cx="59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0" y="2526268"/>
            <a:ext cx="44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3671" y="47244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4400" y="43434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228535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Capacitance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Potentially a capacitor between any two conductors </a:t>
            </a:r>
          </a:p>
          <a:p>
            <a:pPr lvl="1"/>
            <a:r>
              <a:rPr lang="en-US" sz="2400" dirty="0"/>
              <a:t>On the chip</a:t>
            </a:r>
          </a:p>
          <a:p>
            <a:pPr lvl="1"/>
            <a:r>
              <a:rPr lang="en-US" sz="2400" dirty="0"/>
              <a:t>On the package</a:t>
            </a:r>
          </a:p>
          <a:p>
            <a:pPr lvl="1"/>
            <a:r>
              <a:rPr lang="en-US" sz="2400" dirty="0"/>
              <a:t>On the board</a:t>
            </a:r>
          </a:p>
          <a:p>
            <a:r>
              <a:rPr lang="en-US" dirty="0"/>
              <a:t>All wires</a:t>
            </a:r>
          </a:p>
          <a:p>
            <a:pPr lvl="1"/>
            <a:r>
              <a:rPr lang="en-US" sz="2400" dirty="0"/>
              <a:t>Package pins</a:t>
            </a:r>
          </a:p>
          <a:p>
            <a:pPr lvl="1"/>
            <a:r>
              <a:rPr lang="en-US" sz="2400" dirty="0"/>
              <a:t>PCB traces</a:t>
            </a:r>
          </a:p>
          <a:p>
            <a:pPr lvl="1"/>
            <a:r>
              <a:rPr lang="en-US" sz="2400" dirty="0"/>
              <a:t>Cable wires</a:t>
            </a:r>
          </a:p>
          <a:p>
            <a:pPr lvl="1"/>
            <a:r>
              <a:rPr lang="en-US" sz="2400" dirty="0"/>
              <a:t>Bit/word lines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27D729B-B594-B64F-940B-46AD000AA1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8249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Crosstalk Simulation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06138F-AC09-FB46-9473-9E332C8C020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8060"/>
          <a:stretch/>
        </p:blipFill>
        <p:spPr>
          <a:xfrm>
            <a:off x="0" y="1518630"/>
            <a:ext cx="8001000" cy="515385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19200" y="3810000"/>
            <a:ext cx="1147849" cy="537865"/>
            <a:chOff x="1219200" y="3810000"/>
            <a:chExt cx="1147849" cy="537865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3886200"/>
              <a:ext cx="843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1.3ns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219200" y="3810000"/>
              <a:ext cx="304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3886200" y="3810000"/>
            <a:ext cx="1300249" cy="537865"/>
            <a:chOff x="3886200" y="3810000"/>
            <a:chExt cx="1300249" cy="537865"/>
          </a:xfrm>
        </p:grpSpPr>
        <p:sp>
          <p:nvSpPr>
            <p:cNvPr id="8" name="TextBox 7"/>
            <p:cNvSpPr txBox="1"/>
            <p:nvPr/>
          </p:nvSpPr>
          <p:spPr>
            <a:xfrm>
              <a:off x="4343400" y="3886200"/>
              <a:ext cx="843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1.8ns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3886200" y="3810000"/>
              <a:ext cx="304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6477000" y="3810000"/>
            <a:ext cx="1605049" cy="537865"/>
            <a:chOff x="6477000" y="3810000"/>
            <a:chExt cx="1605049" cy="537865"/>
          </a:xfrm>
        </p:grpSpPr>
        <p:sp>
          <p:nvSpPr>
            <p:cNvPr id="9" name="TextBox 8"/>
            <p:cNvSpPr txBox="1"/>
            <p:nvPr/>
          </p:nvSpPr>
          <p:spPr>
            <a:xfrm>
              <a:off x="7239000" y="3886200"/>
              <a:ext cx="843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2.8ns</a:t>
              </a: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6477000" y="3810000"/>
              <a:ext cx="4572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480" y="152400"/>
            <a:ext cx="2709320" cy="13589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 bwMode="auto">
          <a:xfrm>
            <a:off x="6400800" y="1524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39000" y="381000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 rot="1800000">
            <a:off x="8864601" y="152400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 rot="1800000">
            <a:off x="8409892" y="408891"/>
            <a:ext cx="152400" cy="152400"/>
          </a:xfrm>
          <a:prstGeom prst="ellipse">
            <a:avLst/>
          </a:prstGeom>
          <a:solidFill>
            <a:srgbClr val="FC00FF"/>
          </a:solidFill>
          <a:ln w="25400" cap="flat" cmpd="sng" algn="ctr">
            <a:solidFill>
              <a:srgbClr val="FC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68301" y="228600"/>
            <a:ext cx="431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V1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82501" y="457200"/>
            <a:ext cx="431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C00FF"/>
                </a:solidFill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258467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Does it Arise?</a:t>
            </a:r>
          </a:p>
        </p:txBody>
      </p:sp>
      <p:sp>
        <p:nvSpPr>
          <p:cNvPr id="40963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CA9AE6-7D3E-3049-8FBC-B9677ED4812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29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Cables and PCB Wires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853F958-39C6-A641-A7CF-A678413EDF8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4199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038600"/>
            <a:ext cx="353568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3276600" cy="136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447800"/>
            <a:ext cx="4191000" cy="2879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4419600"/>
            <a:ext cx="4895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Source; http://</a:t>
            </a:r>
            <a:r>
              <a:rPr lang="en-US" sz="1400" dirty="0" err="1">
                <a:latin typeface="+mn-lt"/>
              </a:rPr>
              <a:t>en.wikipedia.org/wiki/File:Flachbandkabel.jpg</a:t>
            </a:r>
            <a:endParaRPr lang="en-US" sz="1400" dirty="0">
              <a:latin typeface="+mn-lt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219312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Printed Circuit Board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06138F-AC09-FB46-9473-9E332C8C020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6800"/>
            <a:ext cx="6591300" cy="502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6172200"/>
            <a:ext cx="615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Source: http://</a:t>
            </a:r>
            <a:r>
              <a:rPr lang="en-US" sz="2000" dirty="0" err="1">
                <a:latin typeface="+mn-lt"/>
              </a:rPr>
              <a:t>en.wikipedia.org/wiki/File:Testpad.JPG</a:t>
            </a:r>
            <a:endParaRPr lang="en-US" sz="2000" dirty="0">
              <a:latin typeface="+mn-lt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368980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Interconnect Cross Section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0A0160-6135-C04E-AF4C-81E969EDA3D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440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475" y="1447800"/>
            <a:ext cx="6002338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981200"/>
            <a:ext cx="3943586" cy="4025900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094640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Cell Area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1143000" y="2133600"/>
            <a:ext cx="4572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inv</a:t>
            </a:r>
            <a:endParaRPr lang="en-US"/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1676400" y="2133600"/>
            <a:ext cx="10668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nand3</a:t>
            </a:r>
            <a:endParaRPr lang="en-US"/>
          </a:p>
        </p:txBody>
      </p:sp>
      <p:grpSp>
        <p:nvGrpSpPr>
          <p:cNvPr id="89094" name="Group 30"/>
          <p:cNvGrpSpPr>
            <a:grpSpLocks/>
          </p:cNvGrpSpPr>
          <p:nvPr/>
        </p:nvGrpSpPr>
        <p:grpSpPr bwMode="auto">
          <a:xfrm>
            <a:off x="914400" y="3810000"/>
            <a:ext cx="6096000" cy="1143000"/>
            <a:chOff x="720" y="2400"/>
            <a:chExt cx="3456" cy="720"/>
          </a:xfrm>
        </p:grpSpPr>
        <p:sp>
          <p:nvSpPr>
            <p:cNvPr id="89108" name="Line 9"/>
            <p:cNvSpPr>
              <a:spLocks noChangeShapeType="1"/>
            </p:cNvSpPr>
            <p:nvPr/>
          </p:nvSpPr>
          <p:spPr bwMode="auto">
            <a:xfrm>
              <a:off x="720" y="2544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9" name="Line 10"/>
            <p:cNvSpPr>
              <a:spLocks noChangeShapeType="1"/>
            </p:cNvSpPr>
            <p:nvPr/>
          </p:nvSpPr>
          <p:spPr bwMode="auto">
            <a:xfrm>
              <a:off x="720" y="2400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0" name="Line 11"/>
            <p:cNvSpPr>
              <a:spLocks noChangeShapeType="1"/>
            </p:cNvSpPr>
            <p:nvPr/>
          </p:nvSpPr>
          <p:spPr bwMode="auto">
            <a:xfrm>
              <a:off x="720" y="2688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1" name="Line 12"/>
            <p:cNvSpPr>
              <a:spLocks noChangeShapeType="1"/>
            </p:cNvSpPr>
            <p:nvPr/>
          </p:nvSpPr>
          <p:spPr bwMode="auto">
            <a:xfrm>
              <a:off x="720" y="2832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2" name="Line 13"/>
            <p:cNvSpPr>
              <a:spLocks noChangeShapeType="1"/>
            </p:cNvSpPr>
            <p:nvPr/>
          </p:nvSpPr>
          <p:spPr bwMode="auto">
            <a:xfrm>
              <a:off x="720" y="2976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3" name="Line 14"/>
            <p:cNvSpPr>
              <a:spLocks noChangeShapeType="1"/>
            </p:cNvSpPr>
            <p:nvPr/>
          </p:nvSpPr>
          <p:spPr bwMode="auto">
            <a:xfrm>
              <a:off x="720" y="3120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095" name="Line 16"/>
          <p:cNvSpPr>
            <a:spLocks noChangeShapeType="1"/>
          </p:cNvSpPr>
          <p:nvPr/>
        </p:nvSpPr>
        <p:spPr bwMode="auto">
          <a:xfrm>
            <a:off x="6934200" y="21336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Line 17"/>
          <p:cNvSpPr>
            <a:spLocks noChangeShapeType="1"/>
          </p:cNvSpPr>
          <p:nvPr/>
        </p:nvSpPr>
        <p:spPr bwMode="auto">
          <a:xfrm>
            <a:off x="7162800" y="36576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7" name="Text Box 18"/>
          <p:cNvSpPr txBox="1">
            <a:spLocks noChangeArrowheads="1"/>
          </p:cNvSpPr>
          <p:nvPr/>
        </p:nvSpPr>
        <p:spPr bwMode="auto">
          <a:xfrm>
            <a:off x="7364406" y="2098675"/>
            <a:ext cx="123032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All cells</a:t>
            </a:r>
          </a:p>
          <a:p>
            <a:r>
              <a:rPr lang="en-US" sz="2400"/>
              <a:t>uniform</a:t>
            </a:r>
          </a:p>
          <a:p>
            <a:r>
              <a:rPr lang="en-US" sz="2400"/>
              <a:t>height</a:t>
            </a:r>
          </a:p>
        </p:txBody>
      </p:sp>
      <p:sp>
        <p:nvSpPr>
          <p:cNvPr id="89098" name="Text Box 19"/>
          <p:cNvSpPr txBox="1">
            <a:spLocks noChangeArrowheads="1"/>
          </p:cNvSpPr>
          <p:nvPr/>
        </p:nvSpPr>
        <p:spPr bwMode="auto">
          <a:xfrm>
            <a:off x="7290799" y="3698875"/>
            <a:ext cx="17252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Width of</a:t>
            </a:r>
          </a:p>
          <a:p>
            <a:r>
              <a:rPr lang="en-US" sz="2400"/>
              <a:t>channel</a:t>
            </a:r>
          </a:p>
          <a:p>
            <a:r>
              <a:rPr lang="en-US" sz="2400"/>
              <a:t>determined</a:t>
            </a:r>
          </a:p>
          <a:p>
            <a:r>
              <a:rPr lang="en-US" sz="2400"/>
              <a:t>by routing</a:t>
            </a:r>
          </a:p>
        </p:txBody>
      </p:sp>
      <p:sp>
        <p:nvSpPr>
          <p:cNvPr id="89099" name="Line 20"/>
          <p:cNvSpPr>
            <a:spLocks noChangeShapeType="1"/>
          </p:cNvSpPr>
          <p:nvPr/>
        </p:nvSpPr>
        <p:spPr bwMode="auto">
          <a:xfrm>
            <a:off x="2667000" y="5181600"/>
            <a:ext cx="685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0" name="Text Box 21"/>
          <p:cNvSpPr txBox="1">
            <a:spLocks noChangeArrowheads="1"/>
          </p:cNvSpPr>
          <p:nvPr/>
        </p:nvSpPr>
        <p:spPr bwMode="auto">
          <a:xfrm>
            <a:off x="3352800" y="5105400"/>
            <a:ext cx="1273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Cell area</a:t>
            </a:r>
          </a:p>
        </p:txBody>
      </p:sp>
      <p:pic>
        <p:nvPicPr>
          <p:cNvPr id="89102" name="Picture 25" descr="inv1xmin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33600"/>
            <a:ext cx="7588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3" name="Picture 26" descr="nand2_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133600"/>
            <a:ext cx="12620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4" name="Picture 27" descr="inv1xmin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133600"/>
            <a:ext cx="7588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5" name="Rectangle 15"/>
          <p:cNvSpPr>
            <a:spLocks noChangeArrowheads="1"/>
          </p:cNvSpPr>
          <p:nvPr/>
        </p:nvSpPr>
        <p:spPr bwMode="auto">
          <a:xfrm>
            <a:off x="1676400" y="2057400"/>
            <a:ext cx="1295400" cy="3124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106" name="Picture 28" descr="nand3_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7438" y="2133600"/>
            <a:ext cx="178276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7" name="Picture 29" descr="and2_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2133600"/>
            <a:ext cx="177323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45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2857959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Wires</a:t>
            </a:r>
          </a:p>
        </p:txBody>
      </p:sp>
      <p:sp>
        <p:nvSpPr>
          <p:cNvPr id="49155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be </a:t>
            </a:r>
            <a:r>
              <a:rPr lang="en-US" dirty="0" err="1"/>
              <a:t>capacitively</a:t>
            </a:r>
            <a:r>
              <a:rPr lang="en-US" dirty="0"/>
              <a:t> coupled to many adjacent wires of varying degrees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478377D-80DF-9646-A779-F68BEDB3415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9158" name="Line 2"/>
          <p:cNvSpPr>
            <a:spLocks noChangeShapeType="1"/>
          </p:cNvSpPr>
          <p:nvPr/>
        </p:nvSpPr>
        <p:spPr bwMode="auto">
          <a:xfrm>
            <a:off x="6858000" y="3657600"/>
            <a:ext cx="0" cy="1828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Line 3"/>
          <p:cNvSpPr>
            <a:spLocks noChangeShapeType="1"/>
          </p:cNvSpPr>
          <p:nvPr/>
        </p:nvSpPr>
        <p:spPr bwMode="auto">
          <a:xfrm>
            <a:off x="6096000" y="4953000"/>
            <a:ext cx="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Line 4"/>
          <p:cNvSpPr>
            <a:spLocks noChangeShapeType="1"/>
          </p:cNvSpPr>
          <p:nvPr/>
        </p:nvSpPr>
        <p:spPr bwMode="auto">
          <a:xfrm>
            <a:off x="5715000" y="4648200"/>
            <a:ext cx="0" cy="838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Line 6"/>
          <p:cNvSpPr>
            <a:spLocks noChangeShapeType="1"/>
          </p:cNvSpPr>
          <p:nvPr/>
        </p:nvSpPr>
        <p:spPr bwMode="auto">
          <a:xfrm>
            <a:off x="5334000" y="3352800"/>
            <a:ext cx="0" cy="21336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>
            <a:off x="4953000" y="4343400"/>
            <a:ext cx="0" cy="1143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>
            <a:off x="4953000" y="3962400"/>
            <a:ext cx="152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>
            <a:off x="4953000" y="4343400"/>
            <a:ext cx="76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Line 14"/>
          <p:cNvSpPr>
            <a:spLocks noChangeShapeType="1"/>
          </p:cNvSpPr>
          <p:nvPr/>
        </p:nvSpPr>
        <p:spPr bwMode="auto">
          <a:xfrm>
            <a:off x="6096000" y="4953000"/>
            <a:ext cx="1143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>
            <a:off x="5334000" y="2895600"/>
            <a:ext cx="76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>
            <a:off x="6477000" y="36576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Line 17"/>
          <p:cNvSpPr>
            <a:spLocks noChangeShapeType="1"/>
          </p:cNvSpPr>
          <p:nvPr/>
        </p:nvSpPr>
        <p:spPr bwMode="auto">
          <a:xfrm>
            <a:off x="4953000" y="2438400"/>
            <a:ext cx="0" cy="1524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Line 18"/>
          <p:cNvSpPr>
            <a:spLocks noChangeShapeType="1"/>
          </p:cNvSpPr>
          <p:nvPr/>
        </p:nvSpPr>
        <p:spPr bwMode="auto">
          <a:xfrm>
            <a:off x="6477000" y="3962400"/>
            <a:ext cx="0" cy="1524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0" name="Line 19"/>
          <p:cNvSpPr>
            <a:spLocks noChangeShapeType="1"/>
          </p:cNvSpPr>
          <p:nvPr/>
        </p:nvSpPr>
        <p:spPr bwMode="auto">
          <a:xfrm flipV="1">
            <a:off x="5715000" y="2438400"/>
            <a:ext cx="0" cy="1905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1" name="Line 20"/>
          <p:cNvSpPr>
            <a:spLocks noChangeShapeType="1"/>
          </p:cNvSpPr>
          <p:nvPr/>
        </p:nvSpPr>
        <p:spPr bwMode="auto">
          <a:xfrm>
            <a:off x="7239000" y="4953000"/>
            <a:ext cx="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2" name="Line 21"/>
          <p:cNvSpPr>
            <a:spLocks noChangeShapeType="1"/>
          </p:cNvSpPr>
          <p:nvPr/>
        </p:nvSpPr>
        <p:spPr bwMode="auto">
          <a:xfrm flipV="1">
            <a:off x="5334000" y="2438400"/>
            <a:ext cx="0" cy="457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3" name="Line 22"/>
          <p:cNvSpPr>
            <a:spLocks noChangeShapeType="1"/>
          </p:cNvSpPr>
          <p:nvPr/>
        </p:nvSpPr>
        <p:spPr bwMode="auto">
          <a:xfrm>
            <a:off x="5715000" y="4648200"/>
            <a:ext cx="152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4" name="Line 23"/>
          <p:cNvSpPr>
            <a:spLocks noChangeShapeType="1"/>
          </p:cNvSpPr>
          <p:nvPr/>
        </p:nvSpPr>
        <p:spPr bwMode="auto">
          <a:xfrm>
            <a:off x="5334000" y="3352800"/>
            <a:ext cx="152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5" name="Line 24"/>
          <p:cNvSpPr>
            <a:spLocks noChangeShapeType="1"/>
          </p:cNvSpPr>
          <p:nvPr/>
        </p:nvSpPr>
        <p:spPr bwMode="auto">
          <a:xfrm flipV="1">
            <a:off x="6858000" y="2438400"/>
            <a:ext cx="0" cy="914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6" name="Line 25"/>
          <p:cNvSpPr>
            <a:spLocks noChangeShapeType="1"/>
          </p:cNvSpPr>
          <p:nvPr/>
        </p:nvSpPr>
        <p:spPr bwMode="auto">
          <a:xfrm flipV="1">
            <a:off x="7239000" y="2438400"/>
            <a:ext cx="0" cy="2209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7" name="Line 26"/>
          <p:cNvSpPr>
            <a:spLocks noChangeShapeType="1"/>
          </p:cNvSpPr>
          <p:nvPr/>
        </p:nvSpPr>
        <p:spPr bwMode="auto">
          <a:xfrm flipV="1">
            <a:off x="6477000" y="2438400"/>
            <a:ext cx="0" cy="1219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8" name="Line 28"/>
          <p:cNvSpPr>
            <a:spLocks noChangeShapeType="1"/>
          </p:cNvSpPr>
          <p:nvPr/>
        </p:nvSpPr>
        <p:spPr bwMode="auto">
          <a:xfrm flipV="1">
            <a:off x="6096000" y="2438400"/>
            <a:ext cx="0" cy="457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5985657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Rowhammer</a:t>
            </a:r>
            <a:r>
              <a:rPr lang="en-US" dirty="0"/>
              <a:t>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Smaller and higher density DRAMs leads to increase electromagnetic interactions between memory cells</a:t>
            </a:r>
          </a:p>
          <a:p>
            <a:r>
              <a:rPr lang="en-US" dirty="0"/>
              <a:t>Rapid </a:t>
            </a:r>
            <a:r>
              <a:rPr lang="en-US" dirty="0" err="1"/>
              <a:t>wordline</a:t>
            </a:r>
            <a:r>
              <a:rPr lang="en-US" dirty="0"/>
              <a:t> switching can affect adjacent words causing them to flip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971800"/>
            <a:ext cx="3302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581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Implications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So what</a:t>
            </a:r>
            <a:r>
              <a:rPr lang="en-US" dirty="0"/>
              <a:t> if we have noise?</a:t>
            </a:r>
          </a:p>
          <a:p>
            <a:r>
              <a:rPr lang="en-US" dirty="0"/>
              <a:t>If the noise is less than the noise margin, nothing happens</a:t>
            </a:r>
          </a:p>
          <a:p>
            <a:r>
              <a:rPr lang="en-US" dirty="0"/>
              <a:t>Static CMOS logic will eventually settle to correct output even if disturbed by large noise spikes</a:t>
            </a:r>
          </a:p>
          <a:p>
            <a:pPr lvl="1"/>
            <a:r>
              <a:rPr lang="en-US" dirty="0"/>
              <a:t>But glitches cause extra delay</a:t>
            </a:r>
          </a:p>
          <a:p>
            <a:pPr lvl="1"/>
            <a:r>
              <a:rPr lang="en-US" dirty="0"/>
              <a:t>Also cause extra power from false transitions</a:t>
            </a:r>
          </a:p>
          <a:p>
            <a:r>
              <a:rPr lang="en-US" dirty="0"/>
              <a:t>Dynamic logic never recovers from glitches</a:t>
            </a:r>
          </a:p>
          <a:p>
            <a:pPr lvl="1"/>
            <a:r>
              <a:rPr lang="en-US" dirty="0"/>
              <a:t>Can’t correct mid-cycle, need </a:t>
            </a:r>
            <a:r>
              <a:rPr lang="en-US" dirty="0" err="1"/>
              <a:t>precharge</a:t>
            </a:r>
            <a:r>
              <a:rPr lang="en-US" dirty="0"/>
              <a:t> nodes</a:t>
            </a:r>
          </a:p>
          <a:p>
            <a:r>
              <a:rPr lang="en-US" dirty="0"/>
              <a:t>Memories and other sensitive circuits also can produce the wrong result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F3EE0663-CF57-EF47-A20B-D58E43FF5FEE}" type="slidenum">
              <a:rPr lang="en-US"/>
              <a:pPr/>
              <a:t>48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4207172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Engineering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Goal: achieve delay, area, power goals with acceptable noise</a:t>
            </a:r>
          </a:p>
          <a:p>
            <a:r>
              <a:rPr lang="en-US"/>
              <a:t>Degrees of freedom: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C33415F0-FCBA-ED4D-B879-179773967FDE}" type="slidenum">
              <a:rPr lang="en-US"/>
              <a:pPr/>
              <a:t>49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06447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Capacitance…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…decreases with conductor separation </a:t>
            </a:r>
          </a:p>
          <a:p>
            <a:r>
              <a:rPr lang="en-US" dirty="0"/>
              <a:t>…increases with size</a:t>
            </a:r>
          </a:p>
          <a:p>
            <a:r>
              <a:rPr lang="en-US" dirty="0"/>
              <a:t>…depends on dielectric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CDC9BF4-E2B6-D44A-B8AF-9B6984FBD1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22530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410855"/>
              </p:ext>
            </p:extLst>
          </p:nvPr>
        </p:nvGraphicFramePr>
        <p:xfrm>
          <a:off x="4800600" y="3276600"/>
          <a:ext cx="3276600" cy="173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3" imgW="673100" imgH="355600" progId="Equation.3">
                  <p:embed/>
                </p:oleObj>
              </mc:Choice>
              <mc:Fallback>
                <p:oleObj name="Equation" r:id="rId3" imgW="673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76600"/>
                        <a:ext cx="3276600" cy="1730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3131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Engineering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achieve delay, area, power goals with acceptable noise</a:t>
            </a:r>
          </a:p>
          <a:p>
            <a:r>
              <a:rPr lang="en-US" dirty="0"/>
              <a:t>Degrees of freedom:</a:t>
            </a:r>
          </a:p>
          <a:p>
            <a:pPr lvl="1"/>
            <a:r>
              <a:rPr lang="en-US" dirty="0"/>
              <a:t>Width </a:t>
            </a:r>
          </a:p>
          <a:p>
            <a:pPr lvl="1"/>
            <a:r>
              <a:rPr lang="en-US" dirty="0"/>
              <a:t>Spacing</a:t>
            </a:r>
          </a:p>
          <a:p>
            <a:pPr lvl="1"/>
            <a:r>
              <a:rPr lang="en-US" dirty="0"/>
              <a:t>Layer</a:t>
            </a:r>
          </a:p>
          <a:p>
            <a:pPr lvl="1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F3D878FA-07DA-BE4B-AA57-F547C3E1876B}" type="slidenum">
              <a:rPr lang="en-US"/>
              <a:pPr/>
              <a:t>50</a:t>
            </a:fld>
            <a:endParaRPr lang="en-US"/>
          </a:p>
        </p:txBody>
      </p:sp>
      <p:graphicFrame>
        <p:nvGraphicFramePr>
          <p:cNvPr id="424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734398"/>
              </p:ext>
            </p:extLst>
          </p:nvPr>
        </p:nvGraphicFramePr>
        <p:xfrm>
          <a:off x="3124200" y="2514600"/>
          <a:ext cx="6169025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7" name="VISIO" r:id="rId3" imgW="6168960" imgH="2293920" progId="Visio.Drawing.6">
                  <p:embed/>
                </p:oleObj>
              </mc:Choice>
              <mc:Fallback>
                <p:oleObj name="VISIO" r:id="rId3" imgW="6168960" imgH="229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6169025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988073"/>
              </p:ext>
            </p:extLst>
          </p:nvPr>
        </p:nvGraphicFramePr>
        <p:xfrm>
          <a:off x="990600" y="4495800"/>
          <a:ext cx="3260211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8" name="VISIO" r:id="rId5" imgW="3247200" imgH="1821600" progId="Visio.Drawing.6">
                  <p:embed/>
                </p:oleObj>
              </mc:Choice>
              <mc:Fallback>
                <p:oleObj name="VISIO" r:id="rId5" imgW="3247200" imgH="1821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5800"/>
                        <a:ext cx="3260211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1378205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Engineering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achieve delay, area, power goals with acceptable noise</a:t>
            </a:r>
          </a:p>
          <a:p>
            <a:r>
              <a:rPr lang="en-US" dirty="0"/>
              <a:t>Degrees of freedom:</a:t>
            </a:r>
          </a:p>
          <a:p>
            <a:pPr lvl="1"/>
            <a:r>
              <a:rPr lang="en-US" dirty="0"/>
              <a:t>Width </a:t>
            </a:r>
          </a:p>
          <a:p>
            <a:pPr lvl="1"/>
            <a:r>
              <a:rPr lang="en-US" dirty="0"/>
              <a:t>Spacing</a:t>
            </a:r>
          </a:p>
          <a:p>
            <a:pPr lvl="1"/>
            <a:r>
              <a:rPr lang="en-US" dirty="0"/>
              <a:t>Layer</a:t>
            </a:r>
          </a:p>
          <a:p>
            <a:pPr lvl="1"/>
            <a:r>
              <a:rPr lang="en-US" dirty="0"/>
              <a:t>Shielding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F3D878FA-07DA-BE4B-AA57-F547C3E1876B}" type="slidenum">
              <a:rPr lang="en-US"/>
              <a:pPr/>
              <a:t>51</a:t>
            </a:fld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022564"/>
              </p:ext>
            </p:extLst>
          </p:nvPr>
        </p:nvGraphicFramePr>
        <p:xfrm>
          <a:off x="1371600" y="5029200"/>
          <a:ext cx="639844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9" name="VISIO" r:id="rId3" imgW="5172120" imgH="923400" progId="Visio.Drawing.6">
                  <p:embed/>
                </p:oleObj>
              </mc:Choice>
              <mc:Fallback>
                <p:oleObj name="VISIO" r:id="rId3" imgW="5172120" imgH="923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9200"/>
                        <a:ext cx="639844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156588"/>
              </p:ext>
            </p:extLst>
          </p:nvPr>
        </p:nvGraphicFramePr>
        <p:xfrm>
          <a:off x="3124200" y="2514600"/>
          <a:ext cx="6169025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0" name="VISIO" r:id="rId5" imgW="6168960" imgH="2293920" progId="Visio.Drawing.6">
                  <p:embed/>
                </p:oleObj>
              </mc:Choice>
              <mc:Fallback>
                <p:oleObj name="VISIO" r:id="rId5" imgW="6168960" imgH="229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6169025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9051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Capacitance is everywhere</a:t>
            </a:r>
          </a:p>
          <a:p>
            <a:r>
              <a:rPr lang="en-US" dirty="0"/>
              <a:t>Especially between adjacent wires</a:t>
            </a:r>
          </a:p>
          <a:p>
            <a:r>
              <a:rPr lang="en-US" dirty="0"/>
              <a:t>Will get “noise” from crosstalk</a:t>
            </a:r>
          </a:p>
          <a:p>
            <a:r>
              <a:rPr lang="en-US" dirty="0"/>
              <a:t>Clocked and driven wires</a:t>
            </a:r>
          </a:p>
          <a:p>
            <a:pPr lvl="1"/>
            <a:r>
              <a:rPr lang="en-US" dirty="0"/>
              <a:t>Slow down transitions</a:t>
            </a:r>
          </a:p>
          <a:p>
            <a:r>
              <a:rPr lang="en-US" dirty="0" err="1"/>
              <a:t>Undriven</a:t>
            </a:r>
            <a:r>
              <a:rPr lang="en-US"/>
              <a:t> wires voltage changed</a:t>
            </a:r>
          </a:p>
          <a:p>
            <a:r>
              <a:rPr lang="en-US"/>
              <a:t>Can cause spurious transitions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FC65D85-873B-D342-BEC8-9C58F512B95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500210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Monday 11/29 in </a:t>
            </a:r>
            <a:r>
              <a:rPr lang="en-US" dirty="0" err="1"/>
              <a:t>Ketterer</a:t>
            </a:r>
            <a:r>
              <a:rPr lang="en-US" dirty="0"/>
              <a:t> again, no lecture</a:t>
            </a:r>
          </a:p>
          <a:p>
            <a:r>
              <a:rPr lang="en-US" dirty="0"/>
              <a:t>Project 2</a:t>
            </a:r>
          </a:p>
          <a:p>
            <a:pPr lvl="1"/>
            <a:r>
              <a:rPr lang="en-US" dirty="0"/>
              <a:t>Due Friday 12/3</a:t>
            </a:r>
          </a:p>
          <a:p>
            <a:pPr lvl="1"/>
            <a:r>
              <a:rPr lang="en-US" dirty="0"/>
              <a:t>Milestone feedback:</a:t>
            </a:r>
          </a:p>
          <a:p>
            <a:pPr lvl="2"/>
            <a:r>
              <a:rPr lang="en-US" dirty="0"/>
              <a:t>Don</a:t>
            </a:r>
            <a:r>
              <a:rPr lang="uk-UA" dirty="0"/>
              <a:t>’</a:t>
            </a:r>
            <a:r>
              <a:rPr lang="en-US" dirty="0"/>
              <a:t>t forget about the clock</a:t>
            </a:r>
          </a:p>
          <a:p>
            <a:pPr lvl="3"/>
            <a:r>
              <a:rPr lang="en-US" dirty="0"/>
              <a:t>Controls registers to allow inputs to change at any time, but only affect memory at </a:t>
            </a:r>
            <a:r>
              <a:rPr lang="en-US" dirty="0" err="1"/>
              <a:t>clk</a:t>
            </a:r>
            <a:r>
              <a:rPr lang="en-US" dirty="0"/>
              <a:t> edge</a:t>
            </a:r>
          </a:p>
          <a:p>
            <a:pPr lvl="3"/>
            <a:r>
              <a:rPr lang="en-US" dirty="0"/>
              <a:t>Non-overlapping clocks!</a:t>
            </a:r>
          </a:p>
          <a:p>
            <a:pPr lvl="2"/>
            <a:r>
              <a:rPr lang="en-US" dirty="0"/>
              <a:t>Get SRAM column/row working first to make testing/debugging smoother</a:t>
            </a:r>
          </a:p>
          <a:p>
            <a:pPr lvl="2"/>
            <a:r>
              <a:rPr lang="en-US" dirty="0"/>
              <a:t>Can use a min size cell, just have to justify why that sizing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0BA830-B0AC-234F-99E0-6D585C4C591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522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Capacitance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in voltage on one wire may couple through parasitic capacitance to an adjacent wire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FAF17A6-4C7F-144D-9616-B095576B77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458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667000"/>
            <a:ext cx="784225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90350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Crosstalk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capacitor does not like to change its voltage instantaneously</a:t>
            </a:r>
          </a:p>
          <a:p>
            <a:r>
              <a:rPr lang="en-US" dirty="0"/>
              <a:t>A wire has high capacitance to its neighbor.</a:t>
            </a:r>
          </a:p>
          <a:p>
            <a:pPr lvl="1"/>
            <a:r>
              <a:rPr lang="en-US" dirty="0"/>
              <a:t>When the neighbor switches from 1-&gt; 0 or 0-&gt;1, the wire tends to switch too.</a:t>
            </a:r>
          </a:p>
          <a:p>
            <a:pPr lvl="1"/>
            <a:r>
              <a:rPr lang="en-US" dirty="0"/>
              <a:t>Called capacitive </a:t>
            </a:r>
            <a:r>
              <a:rPr lang="en-US" i="1" dirty="0"/>
              <a:t>coupling</a:t>
            </a:r>
            <a:r>
              <a:rPr lang="en-US" dirty="0"/>
              <a:t> or </a:t>
            </a:r>
            <a:r>
              <a:rPr lang="en-US" i="1" dirty="0"/>
              <a:t>crosstalk</a:t>
            </a:r>
            <a:r>
              <a:rPr lang="en-US" dirty="0"/>
              <a:t>.</a:t>
            </a:r>
          </a:p>
          <a:p>
            <a:r>
              <a:rPr lang="en-US" dirty="0"/>
              <a:t>Crosstalk effects</a:t>
            </a:r>
          </a:p>
          <a:p>
            <a:pPr lvl="1"/>
            <a:r>
              <a:rPr lang="en-US" dirty="0"/>
              <a:t>Noise on non-switching wires</a:t>
            </a:r>
          </a:p>
          <a:p>
            <a:pPr lvl="1"/>
            <a:r>
              <a:rPr lang="en-US" dirty="0"/>
              <a:t>Increased delay on switching wires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1BBBF371-295B-FB48-942E-874024BC2D33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77934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Undriven Wire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to </a:t>
            </a:r>
            <a:r>
              <a:rPr lang="en-US" dirty="0" err="1">
                <a:solidFill>
                  <a:srgbClr val="FF6600"/>
                </a:solidFill>
              </a:rPr>
              <a:t>undriven</a:t>
            </a:r>
            <a:r>
              <a:rPr lang="en-US" dirty="0">
                <a:solidFill>
                  <a:srgbClr val="FF6600"/>
                </a:solidFill>
              </a:rPr>
              <a:t> wire?</a:t>
            </a:r>
          </a:p>
          <a:p>
            <a:r>
              <a:rPr lang="en-US" dirty="0">
                <a:solidFill>
                  <a:srgbClr val="FF6600"/>
                </a:solidFill>
              </a:rPr>
              <a:t>Where do we have </a:t>
            </a:r>
            <a:r>
              <a:rPr lang="en-US" dirty="0" err="1">
                <a:solidFill>
                  <a:srgbClr val="FF6600"/>
                </a:solidFill>
              </a:rPr>
              <a:t>undriven</a:t>
            </a:r>
            <a:r>
              <a:rPr lang="en-US" dirty="0">
                <a:solidFill>
                  <a:srgbClr val="FF6600"/>
                </a:solidFill>
              </a:rPr>
              <a:t> wires?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441412-F19B-D547-93D4-21D3D3FAD7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191000"/>
            <a:ext cx="6283638" cy="221056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764435-BA89-714A-91A2-B7116E5DC4D8}"/>
              </a:ext>
            </a:extLst>
          </p:cNvPr>
          <p:cNvCxnSpPr/>
          <p:nvPr/>
        </p:nvCxnSpPr>
        <p:spPr bwMode="auto">
          <a:xfrm rot="5400000" flipH="1" flipV="1">
            <a:off x="6020594" y="4037806"/>
            <a:ext cx="304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9757AC-B209-D54B-8E29-B5F03014BEA6}"/>
              </a:ext>
            </a:extLst>
          </p:cNvPr>
          <p:cNvCxnSpPr/>
          <p:nvPr/>
        </p:nvCxnSpPr>
        <p:spPr bwMode="auto">
          <a:xfrm rot="10800000">
            <a:off x="5868194" y="3885406"/>
            <a:ext cx="304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A4DF3E-4FFB-7044-8813-E41B4F36130E}"/>
              </a:ext>
            </a:extLst>
          </p:cNvPr>
          <p:cNvCxnSpPr/>
          <p:nvPr/>
        </p:nvCxnSpPr>
        <p:spPr bwMode="auto">
          <a:xfrm>
            <a:off x="6172994" y="4190206"/>
            <a:ext cx="304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159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26406</TotalTime>
  <Words>1421</Words>
  <Application>Microsoft Macintosh PowerPoint</Application>
  <PresentationFormat>On-screen Show (4:3)</PresentationFormat>
  <Paragraphs>355</Paragraphs>
  <Slides>53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Garamond</vt:lpstr>
      <vt:lpstr>Symbol</vt:lpstr>
      <vt:lpstr>Tahoma</vt:lpstr>
      <vt:lpstr>Times New Roman</vt:lpstr>
      <vt:lpstr>Wingdings</vt:lpstr>
      <vt:lpstr>Penn</vt:lpstr>
      <vt:lpstr>Equation</vt:lpstr>
      <vt:lpstr>VISIO</vt:lpstr>
      <vt:lpstr>PowerPoint Presentation</vt:lpstr>
      <vt:lpstr>Today</vt:lpstr>
      <vt:lpstr>Capacitance</vt:lpstr>
      <vt:lpstr>Capacitance Everywhere</vt:lpstr>
      <vt:lpstr>Capacitance…</vt:lpstr>
      <vt:lpstr>Wire Capacitance</vt:lpstr>
      <vt:lpstr>Crosstalk</vt:lpstr>
      <vt:lpstr>Qualitative</vt:lpstr>
      <vt:lpstr>Undriven Wire</vt:lpstr>
      <vt:lpstr>Driven Wire</vt:lpstr>
      <vt:lpstr>Driven Wire</vt:lpstr>
      <vt:lpstr>Clocked Logic</vt:lpstr>
      <vt:lpstr>Quantitative</vt:lpstr>
      <vt:lpstr>Isolated Wire RC</vt:lpstr>
      <vt:lpstr>Isolated Wire RC</vt:lpstr>
      <vt:lpstr>Wire step response (preclass 1)</vt:lpstr>
      <vt:lpstr>Undriven Adjacent Wire (preclass 2)</vt:lpstr>
      <vt:lpstr>Undriven Adjacent Wire</vt:lpstr>
      <vt:lpstr>Undriven Adjacent Wire</vt:lpstr>
      <vt:lpstr>SPICE C1=10pF, C2=20pF </vt:lpstr>
      <vt:lpstr>SPICE C1=10pF, C2=20pF </vt:lpstr>
      <vt:lpstr>Good (?) Capacitance</vt:lpstr>
      <vt:lpstr>Driven Adjacent Wire (preclass 2)</vt:lpstr>
      <vt:lpstr>Driven Adjacent Wire</vt:lpstr>
      <vt:lpstr>Spice: R2=1K, C1=10pF, C2=20pF </vt:lpstr>
      <vt:lpstr>Spice: R2=1K, C1=10pF, C2=20pF </vt:lpstr>
      <vt:lpstr>Magnitude of Noise on Driven Line (preclass 3)</vt:lpstr>
      <vt:lpstr>Magnitude of Noise on Driven Line</vt:lpstr>
      <vt:lpstr>Spice: C1=1pF, C2=2pF </vt:lpstr>
      <vt:lpstr>Switching Line with Finite Drive</vt:lpstr>
      <vt:lpstr>Simultaneous Transition</vt:lpstr>
      <vt:lpstr>Simultaneous Transition</vt:lpstr>
      <vt:lpstr>Simultaneous Transition</vt:lpstr>
      <vt:lpstr>Simulation</vt:lpstr>
      <vt:lpstr>Crosstalk Neighbor Simulations</vt:lpstr>
      <vt:lpstr>Crosstalk Neighbor Simulations</vt:lpstr>
      <vt:lpstr>Crosstalk Neighbor Simulations</vt:lpstr>
      <vt:lpstr>Crosstalk Neighbor Simulations</vt:lpstr>
      <vt:lpstr>Simulation Setup</vt:lpstr>
      <vt:lpstr>Crosstalk Simulation</vt:lpstr>
      <vt:lpstr>Where Does it Arise?</vt:lpstr>
      <vt:lpstr>Cables and PCB Wires</vt:lpstr>
      <vt:lpstr>Printed Circuit Board</vt:lpstr>
      <vt:lpstr>Interconnect Cross Section</vt:lpstr>
      <vt:lpstr>Standard Cell Area</vt:lpstr>
      <vt:lpstr>Wires</vt:lpstr>
      <vt:lpstr>Rowhammer Attack</vt:lpstr>
      <vt:lpstr>Noise Implications</vt:lpstr>
      <vt:lpstr>Wire Engineering</vt:lpstr>
      <vt:lpstr>Wire Engineering</vt:lpstr>
      <vt:lpstr>Wire Engineering</vt:lpstr>
      <vt:lpstr>Idea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2077</cp:revision>
  <cp:lastPrinted>2020-11-25T17:02:21Z</cp:lastPrinted>
  <dcterms:created xsi:type="dcterms:W3CDTF">2001-05-14T03:33:13Z</dcterms:created>
  <dcterms:modified xsi:type="dcterms:W3CDTF">2021-11-23T22:41:31Z</dcterms:modified>
</cp:coreProperties>
</file>