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2"/>
  </p:notesMasterIdLst>
  <p:handoutMasterIdLst>
    <p:handoutMasterId r:id="rId53"/>
  </p:handoutMasterIdLst>
  <p:sldIdLst>
    <p:sldId id="33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310" r:id="rId10"/>
    <p:sldId id="311" r:id="rId11"/>
    <p:sldId id="312" r:id="rId12"/>
    <p:sldId id="266" r:id="rId13"/>
    <p:sldId id="267" r:id="rId14"/>
    <p:sldId id="268" r:id="rId15"/>
    <p:sldId id="269" r:id="rId16"/>
    <p:sldId id="298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99" r:id="rId26"/>
    <p:sldId id="303" r:id="rId27"/>
    <p:sldId id="304" r:id="rId28"/>
    <p:sldId id="282" r:id="rId29"/>
    <p:sldId id="305" r:id="rId30"/>
    <p:sldId id="335" r:id="rId31"/>
    <p:sldId id="334" r:id="rId32"/>
    <p:sldId id="284" r:id="rId33"/>
    <p:sldId id="306" r:id="rId34"/>
    <p:sldId id="290" r:id="rId35"/>
    <p:sldId id="291" r:id="rId36"/>
    <p:sldId id="308" r:id="rId37"/>
    <p:sldId id="293" r:id="rId38"/>
    <p:sldId id="309" r:id="rId39"/>
    <p:sldId id="332" r:id="rId40"/>
    <p:sldId id="333" r:id="rId41"/>
    <p:sldId id="315" r:id="rId42"/>
    <p:sldId id="321" r:id="rId43"/>
    <p:sldId id="324" r:id="rId44"/>
    <p:sldId id="325" r:id="rId45"/>
    <p:sldId id="326" r:id="rId46"/>
    <p:sldId id="327" r:id="rId47"/>
    <p:sldId id="328" r:id="rId48"/>
    <p:sldId id="329" r:id="rId49"/>
    <p:sldId id="295" r:id="rId50"/>
    <p:sldId id="296" r:id="rId51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1"/>
    <a:srgbClr val="3DFFF4"/>
    <a:srgbClr val="F739FF"/>
    <a:srgbClr val="5F5F5F"/>
    <a:srgbClr val="808080"/>
    <a:srgbClr val="080808"/>
    <a:srgbClr val="FF0000"/>
    <a:srgbClr val="0000FF"/>
    <a:srgbClr val="B2B2B2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80207" autoAdjust="0"/>
  </p:normalViewPr>
  <p:slideViewPr>
    <p:cSldViewPr>
      <p:cViewPr varScale="1">
        <p:scale>
          <a:sx n="85" d="100"/>
          <a:sy n="85" d="100"/>
        </p:scale>
        <p:origin x="1192" y="184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4.emf"/><Relationship Id="rId4" Type="http://schemas.openxmlformats.org/officeDocument/2006/relationships/image" Target="../media/image2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161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8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28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441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18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4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9.emf"/><Relationship Id="rId5" Type="http://schemas.openxmlformats.org/officeDocument/2006/relationships/image" Target="../media/image24.e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9.png"/><Relationship Id="rId4" Type="http://schemas.openxmlformats.org/officeDocument/2006/relationships/image" Target="../media/image35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png"/><Relationship Id="rId4" Type="http://schemas.openxmlformats.org/officeDocument/2006/relationships/image" Target="../media/image3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32:  December 1,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Transmission Line</a:t>
            </a:r>
          </a:p>
          <a:p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71494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Trans-Atlantic 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we do it with circuit theory? </a:t>
            </a:r>
          </a:p>
          <a:p>
            <a:r>
              <a:rPr lang="en-US" dirty="0"/>
              <a:t>Fundamental problem with circuit theory is that it assumes that the speed of light is infinite. So all signals are in phase: V(z) = V(z + ℓ) </a:t>
            </a:r>
          </a:p>
          <a:p>
            <a:r>
              <a:rPr lang="en-US" dirty="0"/>
              <a:t>Consequently, all variations in space are ignored:   ∂/∂z → 0 </a:t>
            </a:r>
          </a:p>
          <a:p>
            <a:r>
              <a:rPr lang="en-US" dirty="0"/>
              <a:t>This allows the lumped circuit approximation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95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Lumped Circuit Properties of Cable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Shorted Line: The long loop has inductance since the magnetic flux </a:t>
            </a:r>
            <a:r>
              <a:rPr lang="en-US" sz="2400" dirty="0" err="1"/>
              <a:t>ψ</a:t>
            </a:r>
            <a:r>
              <a:rPr lang="en-US" sz="2400" dirty="0"/>
              <a:t> is not negligible (long cable) (</a:t>
            </a:r>
            <a:r>
              <a:rPr lang="en-US" sz="2400" dirty="0" err="1"/>
              <a:t>ψ</a:t>
            </a:r>
            <a:r>
              <a:rPr lang="en-US" sz="2400" dirty="0"/>
              <a:t> = LI) 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Open Line: The cable also has substantial capacitance        (Q = CV)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screen-cap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508"/>
          <a:stretch/>
        </p:blipFill>
        <p:spPr>
          <a:xfrm>
            <a:off x="1447800" y="2057400"/>
            <a:ext cx="6085417" cy="1522790"/>
          </a:xfrm>
          <a:prstGeom prst="rect">
            <a:avLst/>
          </a:prstGeom>
        </p:spPr>
      </p:pic>
      <p:pic>
        <p:nvPicPr>
          <p:cNvPr id="7" name="Picture 6" descr="screen-capture-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67" b="-1859"/>
          <a:stretch/>
        </p:blipFill>
        <p:spPr>
          <a:xfrm>
            <a:off x="1676400" y="4800600"/>
            <a:ext cx="6085417" cy="1522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05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In general, our “wires” have distributed R, L, C components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4841C2-14DC-CD4F-A136-7093E9C708F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608512"/>
            <a:ext cx="9359900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07169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 Wire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1)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 dominates L</a:t>
            </a:r>
          </a:p>
          <a:p>
            <a:pPr lvl="1"/>
            <a:r>
              <a:rPr lang="en-US" dirty="0"/>
              <a:t>We have the distributed RC Wires </a:t>
            </a:r>
          </a:p>
          <a:p>
            <a:pPr lvl="1"/>
            <a:r>
              <a:rPr lang="en-US" dirty="0"/>
              <a:t>Typical of on-chip wires in ICs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What is RC response to step?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F86D4CC-5AAA-2645-8E16-BC62F09B5D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2048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300" y="4114800"/>
            <a:ext cx="8902700" cy="247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0100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Line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resistance is negligible </a:t>
            </a:r>
          </a:p>
          <a:p>
            <a:pPr lvl="1"/>
            <a:r>
              <a:rPr lang="en-US" dirty="0"/>
              <a:t>Have LC wire = Lossless Transmission Line</a:t>
            </a:r>
          </a:p>
          <a:p>
            <a:pPr lvl="2"/>
            <a:r>
              <a:rPr lang="en-US" dirty="0"/>
              <a:t>No energy dissipation (loss) through R’s</a:t>
            </a:r>
          </a:p>
          <a:p>
            <a:pPr lvl="1"/>
            <a:r>
              <a:rPr lang="en-US" dirty="0"/>
              <a:t>More typical of printed circuit board (PCB) wires and bond wires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69EEBA2-972C-2E4F-9B20-FCCDAB50522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2151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3434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26738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Intuition from LC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did one LC do?</a:t>
            </a:r>
          </a:p>
          <a:p>
            <a:r>
              <a:rPr lang="en-US" dirty="0">
                <a:solidFill>
                  <a:srgbClr val="FF6600"/>
                </a:solidFill>
              </a:rPr>
              <a:t>What will chain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48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371600"/>
            <a:ext cx="3251200" cy="21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500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Intuition from LC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did one LC do?</a:t>
            </a:r>
          </a:p>
          <a:p>
            <a:r>
              <a:rPr lang="en-US" dirty="0">
                <a:solidFill>
                  <a:srgbClr val="FF6600"/>
                </a:solidFill>
              </a:rPr>
              <a:t>What will chain do?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1148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371600"/>
            <a:ext cx="3251200" cy="217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1676400"/>
            <a:ext cx="3236752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5651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Intuitive: Lossless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Pulses travel as waves without distortion</a:t>
            </a:r>
          </a:p>
          <a:p>
            <a:pPr lvl="1"/>
            <a:r>
              <a:rPr lang="en-US" dirty="0"/>
              <a:t>(up to a characteristic frequency)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F237397-24A8-7D47-A620-78953BF531D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73603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SPICE Simulation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8249011-7BA3-5A4E-95E2-28CC07B49C2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2355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343400"/>
            <a:ext cx="7759700" cy="1698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835894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Response SPICE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C2DF4A6-5513-BD48-B7D1-E95932E397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2458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6696075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Oval 1"/>
          <p:cNvSpPr/>
          <p:nvPr/>
        </p:nvSpPr>
        <p:spPr bwMode="auto">
          <a:xfrm>
            <a:off x="62484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8072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105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4676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1216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8138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5726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few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accent4"/>
                </a:solidFill>
              </a:rPr>
              <a:t>Saw in action in lab </a:t>
            </a:r>
          </a:p>
          <a:p>
            <a:pPr>
              <a:defRPr/>
            </a:pPr>
            <a:r>
              <a:rPr lang="en-US" dirty="0"/>
              <a:t>Where transmission lines arise?</a:t>
            </a:r>
          </a:p>
          <a:p>
            <a:pPr>
              <a:defRPr/>
            </a:pPr>
            <a:r>
              <a:rPr lang="en-US" dirty="0"/>
              <a:t>General wire formulation</a:t>
            </a:r>
          </a:p>
          <a:p>
            <a:pPr>
              <a:defRPr/>
            </a:pPr>
            <a:r>
              <a:rPr lang="en-US" dirty="0"/>
              <a:t>Lossless Transmission Line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End of Transmission Line?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Termination</a:t>
            </a: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Discuss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Lossy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Implications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57CEE00-82CC-9B4A-8EF1-D3E6C7AEA01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376487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Pulse Response SPICE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47800"/>
            <a:ext cx="6584950" cy="4610183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val 16"/>
          <p:cNvSpPr/>
          <p:nvPr/>
        </p:nvSpPr>
        <p:spPr bwMode="auto">
          <a:xfrm>
            <a:off x="62484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8072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105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74676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81216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88138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23536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RC Wire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8D0D5B4-96E1-174D-B9F0-7DECC890676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2560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19200"/>
            <a:ext cx="6705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1595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183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787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327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7249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340524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819400"/>
            <a:ext cx="500539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48" y="1143000"/>
            <a:ext cx="4737576" cy="331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425768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voltage is a function of time </a:t>
            </a:r>
            <a:r>
              <a:rPr lang="en-US" b="1" dirty="0"/>
              <a:t>and</a:t>
            </a:r>
            <a:r>
              <a:rPr lang="en-US" dirty="0"/>
              <a:t> position</a:t>
            </a:r>
          </a:p>
          <a:p>
            <a:pPr lvl="1"/>
            <a:r>
              <a:rPr lang="en-US" dirty="0"/>
              <a:t>Position along wire – distance from source</a:t>
            </a:r>
          </a:p>
          <a:p>
            <a:r>
              <a:rPr lang="en-US" dirty="0"/>
              <a:t>Want to get </a:t>
            </a:r>
            <a:r>
              <a:rPr lang="en-US" dirty="0" err="1"/>
              <a:t>V(x,t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And I(</a:t>
            </a:r>
            <a:r>
              <a:rPr lang="en-US" dirty="0" err="1"/>
              <a:t>x,t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7632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Relations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dirty="0"/>
              <a:t> is a node, </a:t>
            </a:r>
            <a:r>
              <a:rPr lang="en-US" i="1" dirty="0"/>
              <a:t>x</a:t>
            </a:r>
            <a:r>
              <a:rPr lang="en-US" dirty="0"/>
              <a:t> is the distance from source, </a:t>
            </a:r>
            <a:r>
              <a:rPr lang="en-US" i="1" dirty="0" err="1"/>
              <a:t>Δx</a:t>
            </a:r>
            <a:r>
              <a:rPr lang="en-US" i="1" dirty="0"/>
              <a:t> </a:t>
            </a:r>
            <a:r>
              <a:rPr lang="en-US" dirty="0"/>
              <a:t>is distance between nodes</a:t>
            </a:r>
          </a:p>
          <a:p>
            <a:r>
              <a:rPr lang="en-US" dirty="0"/>
              <a:t>Position along wire: </a:t>
            </a:r>
            <a:r>
              <a:rPr lang="en-US" i="1" dirty="0"/>
              <a:t>x=</a:t>
            </a:r>
            <a:r>
              <a:rPr lang="en-US" i="1" dirty="0" err="1"/>
              <a:t>i</a:t>
            </a:r>
            <a:r>
              <a:rPr lang="en-US" i="1" dirty="0"/>
              <a:t> ×</a:t>
            </a:r>
            <a:r>
              <a:rPr lang="en-US" i="1" dirty="0" err="1"/>
              <a:t>Δx</a:t>
            </a:r>
            <a:endParaRPr lang="en-US" i="1" dirty="0"/>
          </a:p>
          <a:p>
            <a:r>
              <a:rPr lang="en-US" dirty="0"/>
              <a:t>So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i="1" dirty="0"/>
              <a:t>(t) = V(x=</a:t>
            </a:r>
            <a:r>
              <a:rPr lang="en-US" i="1" dirty="0" err="1"/>
              <a:t>iΔx</a:t>
            </a:r>
            <a:r>
              <a:rPr lang="en-US" i="1" dirty="0"/>
              <a:t>, 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621796-A1C7-6947-971A-BB3FB9D6518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2765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27657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658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7659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i-1</a:t>
              </a:r>
            </a:p>
          </p:txBody>
        </p:sp>
        <p:cxnSp>
          <p:nvCxnSpPr>
            <p:cNvPr id="27660" name="Straight Arrow Connector 10"/>
            <p:cNvCxnSpPr>
              <a:cxnSpLocks noChangeShapeType="1"/>
              <a:stCxn id="27659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1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2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63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664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7665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624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Relations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6600"/>
                </a:solidFill>
              </a:rPr>
              <a:t>a) KCL @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:</a:t>
            </a:r>
            <a:r>
              <a:rPr lang="en-US" sz="2400" baseline="-250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rgbClr val="FF6600"/>
                </a:solidFill>
              </a:rPr>
              <a:t>I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-I</a:t>
            </a:r>
            <a:r>
              <a:rPr lang="en-US" sz="2400" baseline="-25000" dirty="0">
                <a:solidFill>
                  <a:srgbClr val="FF6600"/>
                </a:solidFill>
              </a:rPr>
              <a:t>i+1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  <a:endParaRPr lang="en-US" sz="2400" baseline="-25000" dirty="0">
              <a:solidFill>
                <a:srgbClr val="FF6600"/>
              </a:solidFill>
            </a:endParaRPr>
          </a:p>
          <a:p>
            <a:r>
              <a:rPr lang="en-US" sz="2400" dirty="0">
                <a:solidFill>
                  <a:srgbClr val="FF6600"/>
                </a:solidFill>
              </a:rPr>
              <a:t>b) </a:t>
            </a:r>
            <a:r>
              <a:rPr lang="en-US" sz="2400" dirty="0" err="1">
                <a:solidFill>
                  <a:srgbClr val="FF6600"/>
                </a:solidFill>
              </a:rPr>
              <a:t>I</a:t>
            </a:r>
            <a:r>
              <a:rPr lang="en-US" sz="2400" baseline="-25000" dirty="0" err="1">
                <a:solidFill>
                  <a:srgbClr val="FF6600"/>
                </a:solidFill>
              </a:rPr>
              <a:t>ci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r>
              <a:rPr lang="en-US" sz="2400" dirty="0">
                <a:solidFill>
                  <a:srgbClr val="FF6600"/>
                </a:solidFill>
              </a:rPr>
              <a:t>d)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-V</a:t>
            </a:r>
            <a:r>
              <a:rPr lang="en-US" sz="2400" baseline="-25000" dirty="0">
                <a:solidFill>
                  <a:srgbClr val="FF6600"/>
                </a:solidFill>
              </a:rPr>
              <a:t>i-1 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/>
          </a:p>
        </p:txBody>
      </p:sp>
      <p:grpSp>
        <p:nvGrpSpPr>
          <p:cNvPr id="2" name="Group 1"/>
          <p:cNvGrpSpPr/>
          <p:nvPr/>
        </p:nvGrpSpPr>
        <p:grpSpPr>
          <a:xfrm>
            <a:off x="457200" y="4114800"/>
            <a:ext cx="8445500" cy="2743200"/>
            <a:chOff x="457200" y="4114800"/>
            <a:chExt cx="8445500" cy="2743200"/>
          </a:xfrm>
        </p:grpSpPr>
        <p:pic>
          <p:nvPicPr>
            <p:cNvPr id="27656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57200" y="4775200"/>
              <a:ext cx="8445500" cy="208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7" name="TextBox 6"/>
            <p:cNvSpPr txBox="1">
              <a:spLocks noChangeArrowheads="1"/>
            </p:cNvSpPr>
            <p:nvPr/>
          </p:nvSpPr>
          <p:spPr bwMode="auto">
            <a:xfrm>
              <a:off x="3534932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658" name="TextBox 7"/>
            <p:cNvSpPr txBox="1">
              <a:spLocks noChangeArrowheads="1"/>
            </p:cNvSpPr>
            <p:nvPr/>
          </p:nvSpPr>
          <p:spPr bwMode="auto">
            <a:xfrm>
              <a:off x="5029200" y="4419600"/>
              <a:ext cx="68262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7659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i-1</a:t>
              </a:r>
            </a:p>
          </p:txBody>
        </p:sp>
        <p:cxnSp>
          <p:nvCxnSpPr>
            <p:cNvPr id="27660" name="Straight Arrow Connector 10"/>
            <p:cNvCxnSpPr>
              <a:cxnSpLocks noChangeShapeType="1"/>
              <a:stCxn id="27659" idx="3"/>
            </p:cNvCxnSpPr>
            <p:nvPr/>
          </p:nvCxnSpPr>
          <p:spPr bwMode="auto">
            <a:xfrm flipV="1">
              <a:off x="2675773" y="4648200"/>
              <a:ext cx="677027" cy="223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1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7662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7663" name="TextBox 14"/>
            <p:cNvSpPr txBox="1">
              <a:spLocks noChangeArrowheads="1"/>
            </p:cNvSpPr>
            <p:nvPr/>
          </p:nvSpPr>
          <p:spPr bwMode="auto">
            <a:xfrm>
              <a:off x="2743200" y="4191000"/>
              <a:ext cx="3444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664" name="TextBox 15"/>
            <p:cNvSpPr txBox="1">
              <a:spLocks noChangeArrowheads="1"/>
            </p:cNvSpPr>
            <p:nvPr/>
          </p:nvSpPr>
          <p:spPr bwMode="auto">
            <a:xfrm>
              <a:off x="4168159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I</a:t>
              </a:r>
              <a:r>
                <a:rPr lang="en-US" sz="2400" baseline="-25000" dirty="0"/>
                <a:t>i+1</a:t>
              </a:r>
            </a:p>
          </p:txBody>
        </p:sp>
        <p:sp>
          <p:nvSpPr>
            <p:cNvPr id="27665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621796-A1C7-6947-971A-BB3FB9D6518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94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Relations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FF6600"/>
                </a:solidFill>
              </a:rPr>
              <a:t>a) KCL @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:</a:t>
            </a:r>
            <a:r>
              <a:rPr lang="en-US" sz="2400" baseline="-250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rgbClr val="FF6600"/>
                </a:solidFill>
              </a:rPr>
              <a:t>I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-I</a:t>
            </a:r>
            <a:r>
              <a:rPr lang="en-US" sz="2400" baseline="-25000" dirty="0">
                <a:solidFill>
                  <a:srgbClr val="FF6600"/>
                </a:solidFill>
              </a:rPr>
              <a:t>i+1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  <a:endParaRPr lang="en-US" sz="2400" baseline="-25000" dirty="0">
              <a:solidFill>
                <a:srgbClr val="FF6600"/>
              </a:solidFill>
            </a:endParaRPr>
          </a:p>
          <a:p>
            <a:r>
              <a:rPr lang="en-US" sz="2400" dirty="0">
                <a:solidFill>
                  <a:srgbClr val="FF6600"/>
                </a:solidFill>
              </a:rPr>
              <a:t>b) </a:t>
            </a:r>
            <a:r>
              <a:rPr lang="en-US" sz="2400" dirty="0" err="1">
                <a:solidFill>
                  <a:srgbClr val="FF6600"/>
                </a:solidFill>
              </a:rPr>
              <a:t>I</a:t>
            </a:r>
            <a:r>
              <a:rPr lang="en-US" sz="2400" baseline="-25000" dirty="0" err="1">
                <a:solidFill>
                  <a:srgbClr val="FF6600"/>
                </a:solidFill>
              </a:rPr>
              <a:t>ci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r>
              <a:rPr lang="en-US" sz="2400" dirty="0">
                <a:solidFill>
                  <a:srgbClr val="FF6600"/>
                </a:solidFill>
              </a:rPr>
              <a:t>d)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-V</a:t>
            </a:r>
            <a:r>
              <a:rPr lang="en-US" sz="2400" baseline="-25000" dirty="0">
                <a:solidFill>
                  <a:srgbClr val="FF6600"/>
                </a:solidFill>
              </a:rPr>
              <a:t>i-1 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pPr marL="0" indent="0">
              <a:buNone/>
            </a:pPr>
            <a:endParaRPr lang="en-US" sz="105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rgbClr val="FF6600"/>
              </a:solidFill>
            </a:endParaRPr>
          </a:p>
          <a:p>
            <a:r>
              <a:rPr lang="en-US" sz="2400" i="1" dirty="0" err="1"/>
              <a:t>i</a:t>
            </a:r>
            <a:r>
              <a:rPr lang="en-US" sz="2400" dirty="0"/>
              <a:t> is a node, but has spatial dimension along the </a:t>
            </a:r>
            <a:r>
              <a:rPr lang="en-US" sz="2400" dirty="0" err="1"/>
              <a:t>Tline</a:t>
            </a:r>
            <a:endParaRPr lang="en-US" sz="2400" dirty="0"/>
          </a:p>
          <a:p>
            <a:pPr lvl="1"/>
            <a:r>
              <a:rPr lang="en-US" sz="2000" dirty="0"/>
              <a:t>No longer agnostic of wire length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i</a:t>
            </a:r>
            <a:r>
              <a:rPr lang="en-US" sz="2400" dirty="0"/>
              <a:t> changes at different positions</a:t>
            </a:r>
          </a:p>
          <a:p>
            <a:endParaRPr lang="en-US" sz="2400" dirty="0"/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621796-A1C7-6947-971A-BB3FB9D6518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76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3534932" y="4419600"/>
            <a:ext cx="415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</a:t>
            </a:r>
          </a:p>
        </p:txBody>
      </p:sp>
      <p:sp>
        <p:nvSpPr>
          <p:cNvPr id="27658" name="TextBox 7"/>
          <p:cNvSpPr txBox="1">
            <a:spLocks noChangeArrowheads="1"/>
          </p:cNvSpPr>
          <p:nvPr/>
        </p:nvSpPr>
        <p:spPr bwMode="auto">
          <a:xfrm>
            <a:off x="5029200" y="4419600"/>
            <a:ext cx="68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i+1</a:t>
            </a:r>
          </a:p>
        </p:txBody>
      </p:sp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2074026" y="4419600"/>
            <a:ext cx="60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i-1</a:t>
            </a:r>
          </a:p>
        </p:txBody>
      </p:sp>
      <p:cxnSp>
        <p:nvCxnSpPr>
          <p:cNvPr id="27660" name="Straight Arrow Connector 10"/>
          <p:cNvCxnSpPr>
            <a:cxnSpLocks noChangeShapeType="1"/>
            <a:stCxn id="27659" idx="3"/>
          </p:cNvCxnSpPr>
          <p:nvPr/>
        </p:nvCxnSpPr>
        <p:spPr bwMode="auto">
          <a:xfrm flipV="1">
            <a:off x="2675773" y="4648200"/>
            <a:ext cx="677027" cy="2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1" name="Straight Arrow Connector 12"/>
          <p:cNvCxnSpPr>
            <a:cxnSpLocks noChangeShapeType="1"/>
          </p:cNvCxnSpPr>
          <p:nvPr/>
        </p:nvCxnSpPr>
        <p:spPr bwMode="auto">
          <a:xfrm flipV="1">
            <a:off x="4114800" y="4648200"/>
            <a:ext cx="66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" name="Straight Arrow Connector 13"/>
          <p:cNvCxnSpPr>
            <a:cxnSpLocks noChangeShapeType="1"/>
          </p:cNvCxnSpPr>
          <p:nvPr/>
        </p:nvCxnSpPr>
        <p:spPr bwMode="auto">
          <a:xfrm rot="5400000" flipV="1">
            <a:off x="3175794" y="5739606"/>
            <a:ext cx="66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2743200" y="4191000"/>
            <a:ext cx="34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i</a:t>
            </a: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4168159" y="4114800"/>
            <a:ext cx="607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i+1</a:t>
            </a:r>
          </a:p>
        </p:txBody>
      </p: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2971800" y="541020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ci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924117"/>
              </p:ext>
            </p:extLst>
          </p:nvPr>
        </p:nvGraphicFramePr>
        <p:xfrm>
          <a:off x="4953000" y="1295400"/>
          <a:ext cx="18700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7" name="Equation" r:id="rId4" imgW="1016000" imgH="800100" progId="Equation.3">
                  <p:embed/>
                </p:oleObj>
              </mc:Choice>
              <mc:Fallback>
                <p:oleObj name="Equation" r:id="rId4" imgW="10160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53000" y="1295400"/>
                        <a:ext cx="1870075" cy="147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2025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Setup Relations </a:t>
            </a:r>
            <a:r>
              <a:rPr lang="en-US" dirty="0">
                <a:solidFill>
                  <a:srgbClr val="FF6601"/>
                </a:solidFill>
              </a:rPr>
              <a:t>(</a:t>
            </a:r>
            <a:r>
              <a:rPr lang="en-US" dirty="0" err="1">
                <a:solidFill>
                  <a:srgbClr val="FF6601"/>
                </a:solidFill>
              </a:rPr>
              <a:t>Preclass</a:t>
            </a:r>
            <a:r>
              <a:rPr lang="en-US" dirty="0">
                <a:solidFill>
                  <a:srgbClr val="FF6601"/>
                </a:solidFill>
              </a:rPr>
              <a:t> 4)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9621796-A1C7-6947-971A-BB3FB9D6518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2765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Box 6"/>
          <p:cNvSpPr txBox="1">
            <a:spLocks noChangeArrowheads="1"/>
          </p:cNvSpPr>
          <p:nvPr/>
        </p:nvSpPr>
        <p:spPr bwMode="auto">
          <a:xfrm>
            <a:off x="3534932" y="4419600"/>
            <a:ext cx="4151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</a:t>
            </a:r>
          </a:p>
        </p:txBody>
      </p:sp>
      <p:sp>
        <p:nvSpPr>
          <p:cNvPr id="27658" name="TextBox 7"/>
          <p:cNvSpPr txBox="1">
            <a:spLocks noChangeArrowheads="1"/>
          </p:cNvSpPr>
          <p:nvPr/>
        </p:nvSpPr>
        <p:spPr bwMode="auto">
          <a:xfrm>
            <a:off x="5029200" y="4419600"/>
            <a:ext cx="682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i+1</a:t>
            </a:r>
          </a:p>
        </p:txBody>
      </p:sp>
      <p:sp>
        <p:nvSpPr>
          <p:cNvPr id="27659" name="TextBox 8"/>
          <p:cNvSpPr txBox="1">
            <a:spLocks noChangeArrowheads="1"/>
          </p:cNvSpPr>
          <p:nvPr/>
        </p:nvSpPr>
        <p:spPr bwMode="auto">
          <a:xfrm>
            <a:off x="2074026" y="4419600"/>
            <a:ext cx="60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V</a:t>
            </a:r>
            <a:r>
              <a:rPr lang="en-US" sz="2400" baseline="-25000"/>
              <a:t>i-1</a:t>
            </a:r>
          </a:p>
        </p:txBody>
      </p:sp>
      <p:cxnSp>
        <p:nvCxnSpPr>
          <p:cNvPr id="27660" name="Straight Arrow Connector 10"/>
          <p:cNvCxnSpPr>
            <a:cxnSpLocks noChangeShapeType="1"/>
            <a:stCxn id="27659" idx="3"/>
          </p:cNvCxnSpPr>
          <p:nvPr/>
        </p:nvCxnSpPr>
        <p:spPr bwMode="auto">
          <a:xfrm flipV="1">
            <a:off x="2675773" y="4648200"/>
            <a:ext cx="677027" cy="22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1" name="Straight Arrow Connector 12"/>
          <p:cNvCxnSpPr>
            <a:cxnSpLocks noChangeShapeType="1"/>
          </p:cNvCxnSpPr>
          <p:nvPr/>
        </p:nvCxnSpPr>
        <p:spPr bwMode="auto">
          <a:xfrm flipV="1">
            <a:off x="4114800" y="4648200"/>
            <a:ext cx="66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7662" name="Straight Arrow Connector 13"/>
          <p:cNvCxnSpPr>
            <a:cxnSpLocks noChangeShapeType="1"/>
          </p:cNvCxnSpPr>
          <p:nvPr/>
        </p:nvCxnSpPr>
        <p:spPr bwMode="auto">
          <a:xfrm rot="5400000" flipV="1">
            <a:off x="3175794" y="5739606"/>
            <a:ext cx="660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7663" name="TextBox 14"/>
          <p:cNvSpPr txBox="1">
            <a:spLocks noChangeArrowheads="1"/>
          </p:cNvSpPr>
          <p:nvPr/>
        </p:nvSpPr>
        <p:spPr bwMode="auto">
          <a:xfrm>
            <a:off x="2743200" y="4191000"/>
            <a:ext cx="344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i</a:t>
            </a:r>
          </a:p>
        </p:txBody>
      </p:sp>
      <p:sp>
        <p:nvSpPr>
          <p:cNvPr id="27664" name="TextBox 15"/>
          <p:cNvSpPr txBox="1">
            <a:spLocks noChangeArrowheads="1"/>
          </p:cNvSpPr>
          <p:nvPr/>
        </p:nvSpPr>
        <p:spPr bwMode="auto">
          <a:xfrm>
            <a:off x="4168159" y="4114800"/>
            <a:ext cx="6076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i+1</a:t>
            </a:r>
          </a:p>
        </p:txBody>
      </p: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2971800" y="5410200"/>
            <a:ext cx="561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/>
              <a:t>I</a:t>
            </a:r>
            <a:r>
              <a:rPr lang="en-US" sz="2400" baseline="-25000"/>
              <a:t>ci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23839"/>
              </p:ext>
            </p:extLst>
          </p:nvPr>
        </p:nvGraphicFramePr>
        <p:xfrm>
          <a:off x="4479925" y="1260475"/>
          <a:ext cx="3694113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4" imgW="2006600" imgH="838200" progId="Equation.3">
                  <p:embed/>
                </p:oleObj>
              </mc:Choice>
              <mc:Fallback>
                <p:oleObj name="Equation" r:id="rId4" imgW="20066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79925" y="1260475"/>
                        <a:ext cx="3694113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5029200"/>
          </a:xfrm>
        </p:spPr>
        <p:txBody>
          <a:bodyPr/>
          <a:lstStyle/>
          <a:p>
            <a:r>
              <a:rPr lang="en-US" sz="2400" dirty="0">
                <a:solidFill>
                  <a:srgbClr val="FF6600"/>
                </a:solidFill>
              </a:rPr>
              <a:t>a) KCL @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:</a:t>
            </a:r>
            <a:r>
              <a:rPr lang="en-US" sz="2400" baseline="-25000" dirty="0">
                <a:solidFill>
                  <a:srgbClr val="FF6600"/>
                </a:solidFill>
              </a:rPr>
              <a:t> </a:t>
            </a:r>
            <a:r>
              <a:rPr lang="en-US" sz="2400" dirty="0">
                <a:solidFill>
                  <a:srgbClr val="FF6600"/>
                </a:solidFill>
              </a:rPr>
              <a:t>I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-I</a:t>
            </a:r>
            <a:r>
              <a:rPr lang="en-US" sz="2400" baseline="-25000" dirty="0">
                <a:solidFill>
                  <a:srgbClr val="FF6600"/>
                </a:solidFill>
              </a:rPr>
              <a:t>i+1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  <a:endParaRPr lang="en-US" sz="2400" baseline="-25000" dirty="0">
              <a:solidFill>
                <a:srgbClr val="FF6600"/>
              </a:solidFill>
            </a:endParaRPr>
          </a:p>
          <a:p>
            <a:r>
              <a:rPr lang="en-US" sz="2400" dirty="0">
                <a:solidFill>
                  <a:srgbClr val="FF6600"/>
                </a:solidFill>
              </a:rPr>
              <a:t>b) </a:t>
            </a:r>
            <a:r>
              <a:rPr lang="en-US" sz="2400" dirty="0" err="1">
                <a:solidFill>
                  <a:srgbClr val="FF6600"/>
                </a:solidFill>
              </a:rPr>
              <a:t>I</a:t>
            </a:r>
            <a:r>
              <a:rPr lang="en-US" sz="2400" baseline="-25000" dirty="0" err="1">
                <a:solidFill>
                  <a:srgbClr val="FF6600"/>
                </a:solidFill>
              </a:rPr>
              <a:t>ci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r>
              <a:rPr lang="en-US" sz="2400" dirty="0">
                <a:solidFill>
                  <a:srgbClr val="FF6600"/>
                </a:solidFill>
              </a:rPr>
              <a:t>d) V</a:t>
            </a:r>
            <a:r>
              <a:rPr lang="en-US" sz="2400" baseline="-25000" dirty="0">
                <a:solidFill>
                  <a:srgbClr val="FF6600"/>
                </a:solidFill>
              </a:rPr>
              <a:t>i</a:t>
            </a:r>
            <a:r>
              <a:rPr lang="en-US" sz="2400" dirty="0">
                <a:solidFill>
                  <a:srgbClr val="FF6600"/>
                </a:solidFill>
              </a:rPr>
              <a:t>-V</a:t>
            </a:r>
            <a:r>
              <a:rPr lang="en-US" sz="2400" baseline="-25000" dirty="0">
                <a:solidFill>
                  <a:srgbClr val="FF6600"/>
                </a:solidFill>
              </a:rPr>
              <a:t>i-1 </a:t>
            </a:r>
            <a:r>
              <a:rPr lang="en-US" sz="2400" dirty="0">
                <a:solidFill>
                  <a:srgbClr val="FF6600"/>
                </a:solidFill>
              </a:rPr>
              <a:t>=</a:t>
            </a:r>
          </a:p>
          <a:p>
            <a:pPr marL="0" indent="0">
              <a:buNone/>
            </a:pPr>
            <a:endParaRPr lang="en-US" sz="1050" dirty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sz="1050" dirty="0">
              <a:solidFill>
                <a:srgbClr val="FF6600"/>
              </a:solidFill>
            </a:endParaRPr>
          </a:p>
          <a:p>
            <a:r>
              <a:rPr lang="en-US" sz="2400" i="1" dirty="0" err="1"/>
              <a:t>i</a:t>
            </a:r>
            <a:r>
              <a:rPr lang="en-US" sz="2400" dirty="0"/>
              <a:t> is a node, but has spatial dimension along the </a:t>
            </a:r>
            <a:r>
              <a:rPr lang="en-US" sz="2400" dirty="0" err="1"/>
              <a:t>Tline</a:t>
            </a:r>
            <a:endParaRPr lang="en-US" sz="2400" dirty="0"/>
          </a:p>
          <a:p>
            <a:pPr lvl="1"/>
            <a:r>
              <a:rPr lang="en-US" sz="2000" dirty="0"/>
              <a:t>No longer agnostic of wire length</a:t>
            </a:r>
          </a:p>
          <a:p>
            <a:r>
              <a:rPr lang="en-US" sz="2400" dirty="0"/>
              <a:t>V</a:t>
            </a:r>
            <a:r>
              <a:rPr lang="en-US" sz="2400" baseline="-25000" dirty="0"/>
              <a:t>i</a:t>
            </a:r>
            <a:r>
              <a:rPr lang="en-US" sz="2400" dirty="0"/>
              <a:t> changes at different positions</a:t>
            </a:r>
          </a:p>
          <a:p>
            <a:endParaRPr lang="en-US" sz="2400" dirty="0"/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>
              <a:solidFill>
                <a:srgbClr val="FF6600"/>
              </a:solidFill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89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to Single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Eliminate I?  Differential equation in voltage only.</a:t>
            </a:r>
          </a:p>
          <a:p>
            <a:endParaRPr lang="en-US" baseline="-25000" dirty="0">
              <a:solidFill>
                <a:srgbClr val="FF6600"/>
              </a:solidFill>
            </a:endParaRPr>
          </a:p>
          <a:p>
            <a:endParaRPr lang="en-US" baseline="-25000" dirty="0">
              <a:solidFill>
                <a:srgbClr val="FF6600"/>
              </a:solidFill>
            </a:endParaRPr>
          </a:p>
          <a:p>
            <a:endParaRPr lang="en-US" baseline="-25000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Take derivative with respect to time</a:t>
            </a:r>
            <a:endParaRPr lang="en-US" baseline="-25000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82FF2E-D070-CA48-B8DA-1348DB3EB5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98645"/>
              </p:ext>
            </p:extLst>
          </p:nvPr>
        </p:nvGraphicFramePr>
        <p:xfrm>
          <a:off x="2057400" y="3276600"/>
          <a:ext cx="291291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7" name="Equation" r:id="rId3" imgW="1193800" imgH="406400" progId="Equation.3">
                  <p:embed/>
                </p:oleObj>
              </mc:Choice>
              <mc:Fallback>
                <p:oleObj name="Equation" r:id="rId3" imgW="119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57400" y="3276600"/>
                        <a:ext cx="291291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13162"/>
              </p:ext>
            </p:extLst>
          </p:nvPr>
        </p:nvGraphicFramePr>
        <p:xfrm>
          <a:off x="2209800" y="1600200"/>
          <a:ext cx="23626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68" name="Equation" r:id="rId5" imgW="939800" imgH="393700" progId="Equation.3">
                  <p:embed/>
                </p:oleObj>
              </mc:Choice>
              <mc:Fallback>
                <p:oleObj name="Equation" r:id="rId5" imgW="939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09800" y="1600200"/>
                        <a:ext cx="2362699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9379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to Single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Eliminate Is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82FF2E-D070-CA48-B8DA-1348DB3EB5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316020"/>
              </p:ext>
            </p:extLst>
          </p:nvPr>
        </p:nvGraphicFramePr>
        <p:xfrm>
          <a:off x="990600" y="1524000"/>
          <a:ext cx="291291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7" name="Equation" r:id="rId3" imgW="1193800" imgH="406400" progId="Equation.3">
                  <p:embed/>
                </p:oleObj>
              </mc:Choice>
              <mc:Fallback>
                <p:oleObj name="Equation" r:id="rId3" imgW="11938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291291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971814"/>
              </p:ext>
            </p:extLst>
          </p:nvPr>
        </p:nvGraphicFramePr>
        <p:xfrm>
          <a:off x="5745163" y="1336675"/>
          <a:ext cx="18002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78" name="Equation" r:id="rId5" imgW="977900" imgH="838200" progId="Equation.3">
                  <p:embed/>
                </p:oleObj>
              </mc:Choice>
              <mc:Fallback>
                <p:oleObj name="Equation" r:id="rId5" imgW="9779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5163" y="1336675"/>
                        <a:ext cx="180022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CC945B4-52CE-E349-BDBA-F249B12FD7E3}"/>
              </a:ext>
            </a:extLst>
          </p:cNvPr>
          <p:cNvSpPr/>
          <p:nvPr/>
        </p:nvSpPr>
        <p:spPr bwMode="auto">
          <a:xfrm>
            <a:off x="5240492" y="2133600"/>
            <a:ext cx="2760508" cy="9144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49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Where Transmission Lines Arise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190767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to Single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Eliminate Is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82FF2E-D070-CA48-B8DA-1348DB3EB5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524000"/>
          <a:ext cx="291291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Equation" r:id="rId3" imgW="1193800" imgH="406400" progId="Equation.3">
                  <p:embed/>
                </p:oleObj>
              </mc:Choice>
              <mc:Fallback>
                <p:oleObj name="Equation" r:id="rId3" imgW="1193800" imgH="406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291291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45163" y="1336675"/>
          <a:ext cx="18002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Equation" r:id="rId5" imgW="977900" imgH="838200" progId="Equation.3">
                  <p:embed/>
                </p:oleObj>
              </mc:Choice>
              <mc:Fallback>
                <p:oleObj name="Equation" r:id="rId5" imgW="977900" imgH="838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5163" y="1336675"/>
                        <a:ext cx="180022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627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Reduce to Single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Eliminate Is 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82FF2E-D070-CA48-B8DA-1348DB3EB5F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990600" y="1524000"/>
          <a:ext cx="291291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3" imgW="1193800" imgH="406400" progId="Equation.3">
                  <p:embed/>
                </p:oleObj>
              </mc:Choice>
              <mc:Fallback>
                <p:oleObj name="Equation" r:id="rId3" imgW="1193800" imgH="4064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524000"/>
                        <a:ext cx="2912910" cy="99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45163" y="1336675"/>
          <a:ext cx="1800225" cy="154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5" imgW="977900" imgH="838200" progId="Equation.3">
                  <p:embed/>
                </p:oleObj>
              </mc:Choice>
              <mc:Fallback>
                <p:oleObj name="Equation" r:id="rId5" imgW="977900" imgH="838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45163" y="1336675"/>
                        <a:ext cx="1800225" cy="154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505200" y="3200400"/>
          <a:ext cx="339090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7" imgW="1841500" imgH="1841500" progId="Equation.3">
                  <p:embed/>
                </p:oleObj>
              </mc:Choice>
              <mc:Fallback>
                <p:oleObj name="Equation" r:id="rId7" imgW="1841500" imgH="18415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05200" y="3200400"/>
                        <a:ext cx="3390900" cy="338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48055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US" dirty="0"/>
              <a:t>Wave equation: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0" lvl="1" indent="0">
              <a:buNone/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Solution: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>
                <a:solidFill>
                  <a:srgbClr val="FF6600"/>
                </a:solidFill>
              </a:rPr>
              <a:t>What is 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2C2F02-507B-A144-94E9-5E27602E5D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519036"/>
              </p:ext>
            </p:extLst>
          </p:nvPr>
        </p:nvGraphicFramePr>
        <p:xfrm>
          <a:off x="2495550" y="1657350"/>
          <a:ext cx="27813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" name="Equation" r:id="rId3" imgW="927100" imgH="444500" progId="Equation.3">
                  <p:embed/>
                </p:oleObj>
              </mc:Choice>
              <mc:Fallback>
                <p:oleObj name="Equation" r:id="rId3" imgW="927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657350"/>
                        <a:ext cx="2781300" cy="133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52431"/>
              </p:ext>
            </p:extLst>
          </p:nvPr>
        </p:nvGraphicFramePr>
        <p:xfrm>
          <a:off x="1981200" y="33528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" name="Equation" r:id="rId5" imgW="1155700" imgH="228600" progId="Equation.3">
                  <p:embed/>
                </p:oleObj>
              </mc:Choice>
              <mc:Fallback>
                <p:oleObj name="Equation" r:id="rId5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3467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09841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US" dirty="0"/>
              <a:t>Wave equation: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0" lvl="1" indent="0">
              <a:buNone/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Solution: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>
                <a:solidFill>
                  <a:srgbClr val="FF6600"/>
                </a:solidFill>
              </a:rPr>
              <a:t>What is 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2C2F02-507B-A144-94E9-5E27602E5D6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858330"/>
              </p:ext>
            </p:extLst>
          </p:nvPr>
        </p:nvGraphicFramePr>
        <p:xfrm>
          <a:off x="1981200" y="33528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Equation" r:id="rId3" imgW="1155700" imgH="228600" progId="Equation.3">
                  <p:embed/>
                </p:oleObj>
              </mc:Choice>
              <mc:Fallback>
                <p:oleObj name="Equation" r:id="rId3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352800"/>
                        <a:ext cx="3467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815449"/>
              </p:ext>
            </p:extLst>
          </p:nvPr>
        </p:nvGraphicFramePr>
        <p:xfrm>
          <a:off x="2743200" y="4419600"/>
          <a:ext cx="37719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" name="Equation" r:id="rId5" imgW="1257300" imgH="685800" progId="Equation.3">
                  <p:embed/>
                </p:oleObj>
              </mc:Choice>
              <mc:Fallback>
                <p:oleObj name="Equation" r:id="rId5" imgW="12573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19600"/>
                        <a:ext cx="377190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029200" y="5410200"/>
            <a:ext cx="3963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 is the rate of propagation</a:t>
            </a:r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102668"/>
              </p:ext>
            </p:extLst>
          </p:nvPr>
        </p:nvGraphicFramePr>
        <p:xfrm>
          <a:off x="2495550" y="1657350"/>
          <a:ext cx="2781300" cy="133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" name="Equation" r:id="rId7" imgW="927100" imgH="444500" progId="Equation.3">
                  <p:embed/>
                </p:oleObj>
              </mc:Choice>
              <mc:Fallback>
                <p:oleObj name="Equation" r:id="rId7" imgW="9271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5550" y="1657350"/>
                        <a:ext cx="2781300" cy="1335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907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Propagation Rate in Example</a:t>
            </a:r>
          </a:p>
        </p:txBody>
      </p:sp>
      <p:sp>
        <p:nvSpPr>
          <p:cNvPr id="307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L=1uH</a:t>
            </a:r>
          </a:p>
          <a:p>
            <a:r>
              <a:rPr lang="en-US" dirty="0"/>
              <a:t>C=1pF</a:t>
            </a:r>
          </a:p>
          <a:p>
            <a:r>
              <a:rPr lang="en-US" dirty="0">
                <a:solidFill>
                  <a:srgbClr val="FF6600"/>
                </a:solidFill>
              </a:rPr>
              <a:t>What is w?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DB3C0D2-AB9C-A64A-921D-C3859B0EDCB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3072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0" y="4114800"/>
            <a:ext cx="88265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791200" y="2133600"/>
          <a:ext cx="1828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2" name="Equation" r:id="rId5" imgW="635000" imgH="381000" progId="Equation.3">
                  <p:embed/>
                </p:oleObj>
              </mc:Choice>
              <mc:Fallback>
                <p:oleObj name="Equation" r:id="rId5" imgW="635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2133600"/>
                        <a:ext cx="1828800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974567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Propagation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280325F-2DD9-7443-B894-AC3F49EBECE4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97063"/>
            <a:ext cx="64897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2484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072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05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676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216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8138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358495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Propagation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280325F-2DD9-7443-B894-AC3F49EBECE4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3175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897063"/>
            <a:ext cx="6489700" cy="454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52400"/>
            <a:ext cx="40386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62484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8072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105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74676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1216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88138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295400"/>
            <a:ext cx="4572000" cy="584776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200" dirty="0">
                <a:solidFill>
                  <a:srgbClr val="3333CC"/>
                </a:solidFill>
              </a:rPr>
              <a:t>Delay linear in length 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186592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Contrast RC Wire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2D1121C6-6DA1-6D49-945A-4B1C4F20C8F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33798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752600"/>
            <a:ext cx="6705600" cy="469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0"/>
            <a:ext cx="37338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 bwMode="auto">
          <a:xfrm>
            <a:off x="6159500" y="152400"/>
            <a:ext cx="152400" cy="1524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718300" y="152400"/>
            <a:ext cx="152400" cy="152400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86400" y="1524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7378700" y="152400"/>
            <a:ext cx="152400" cy="1524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8032750" y="152400"/>
            <a:ext cx="152400" cy="152400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724900" y="152400"/>
            <a:ext cx="152400" cy="152400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28600" y="1143000"/>
            <a:ext cx="5410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defRPr/>
            </a:pPr>
            <a:r>
              <a:rPr lang="en-US" sz="3200" dirty="0">
                <a:solidFill>
                  <a:srgbClr val="0000FF"/>
                </a:solidFill>
              </a:rPr>
              <a:t>RC wire delay quadratic in length</a:t>
            </a: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1123770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US" dirty="0"/>
              <a:t>Solution: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Rate of propagation, w: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Previously: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2C2F02-507B-A144-94E9-5E27602E5D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683402"/>
              </p:ext>
            </p:extLst>
          </p:nvPr>
        </p:nvGraphicFramePr>
        <p:xfrm>
          <a:off x="1905000" y="17526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9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3467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22326"/>
              </p:ext>
            </p:extLst>
          </p:nvPr>
        </p:nvGraphicFramePr>
        <p:xfrm>
          <a:off x="1981200" y="2895600"/>
          <a:ext cx="190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0" name="Equation" r:id="rId6" imgW="635000" imgH="431800" progId="Equation.3">
                  <p:embed/>
                </p:oleObj>
              </mc:Choice>
              <mc:Fallback>
                <p:oleObj name="Equation" r:id="rId6" imgW="63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19050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4207205"/>
              </p:ext>
            </p:extLst>
          </p:nvPr>
        </p:nvGraphicFramePr>
        <p:xfrm>
          <a:off x="2284413" y="4819650"/>
          <a:ext cx="1590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51" name="Equation" r:id="rId8" imgW="533400" imgH="190500" progId="Equation.3">
                  <p:embed/>
                </p:oleObj>
              </mc:Choice>
              <mc:Fallback>
                <p:oleObj name="Equation" r:id="rId8" imgW="533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4819650"/>
                        <a:ext cx="15906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99929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Propagation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defRPr/>
            </a:pPr>
            <a:r>
              <a:rPr lang="en-US" dirty="0"/>
              <a:t>Solution: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Rate of propagation, w:</a:t>
            </a:r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endParaRPr lang="en-US" dirty="0"/>
          </a:p>
          <a:p>
            <a:pPr marL="342900" lvl="1" indent="-342900">
              <a:defRPr/>
            </a:pPr>
            <a:r>
              <a:rPr lang="en-US" dirty="0"/>
              <a:t>Previously: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F2C2F02-507B-A144-94E9-5E27602E5D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3679572"/>
              </p:ext>
            </p:extLst>
          </p:nvPr>
        </p:nvGraphicFramePr>
        <p:xfrm>
          <a:off x="1905000" y="1752600"/>
          <a:ext cx="34671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" name="Equation" r:id="rId4" imgW="1155700" imgH="228600" progId="Equation.3">
                  <p:embed/>
                </p:oleObj>
              </mc:Choice>
              <mc:Fallback>
                <p:oleObj name="Equation" r:id="rId4" imgW="1155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752600"/>
                        <a:ext cx="3467100" cy="685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460688"/>
              </p:ext>
            </p:extLst>
          </p:nvPr>
        </p:nvGraphicFramePr>
        <p:xfrm>
          <a:off x="1981200" y="2895600"/>
          <a:ext cx="1905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" name="Equation" r:id="rId6" imgW="635000" imgH="431800" progId="Equation.3">
                  <p:embed/>
                </p:oleObj>
              </mc:Choice>
              <mc:Fallback>
                <p:oleObj name="Equation" r:id="rId6" imgW="635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895600"/>
                        <a:ext cx="1905000" cy="1295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269182"/>
              </p:ext>
            </p:extLst>
          </p:nvPr>
        </p:nvGraphicFramePr>
        <p:xfrm>
          <a:off x="2284413" y="4819650"/>
          <a:ext cx="159067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4" name="Equation" r:id="rId8" imgW="533400" imgH="190500" progId="Equation.3">
                  <p:embed/>
                </p:oleObj>
              </mc:Choice>
              <mc:Fallback>
                <p:oleObj name="Equation" r:id="rId8" imgW="533400" imgH="190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4413" y="4819650"/>
                        <a:ext cx="1590675" cy="568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022988"/>
              </p:ext>
            </p:extLst>
          </p:nvPr>
        </p:nvGraphicFramePr>
        <p:xfrm>
          <a:off x="5105400" y="3771900"/>
          <a:ext cx="2590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5" name="Equation" r:id="rId10" imgW="1371600" imgH="1371600" progId="Equation.3">
                  <p:embed/>
                </p:oleObj>
              </mc:Choice>
              <mc:Fallback>
                <p:oleObj name="Equation" r:id="rId10" imgW="1371600" imgH="1371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3771900"/>
                        <a:ext cx="2590800" cy="2590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64895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-captu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81400"/>
            <a:ext cx="4666492" cy="2928560"/>
          </a:xfrm>
          <a:prstGeom prst="rect">
            <a:avLst/>
          </a:prstGeom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Lines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Cable: coaxial</a:t>
            </a:r>
          </a:p>
          <a:p>
            <a:r>
              <a:rPr lang="en-US" dirty="0"/>
              <a:t>PCB</a:t>
            </a:r>
          </a:p>
          <a:p>
            <a:pPr lvl="1"/>
            <a:r>
              <a:rPr lang="en-US" dirty="0"/>
              <a:t>Strip line</a:t>
            </a:r>
          </a:p>
          <a:p>
            <a:pPr lvl="1"/>
            <a:r>
              <a:rPr lang="en-US" dirty="0" err="1"/>
              <a:t>Microstrip</a:t>
            </a:r>
            <a:r>
              <a:rPr lang="en-US" dirty="0"/>
              <a:t> line </a:t>
            </a:r>
          </a:p>
          <a:p>
            <a:r>
              <a:rPr lang="en-US" dirty="0"/>
              <a:t>Twisted Pair (Cat5)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5DEDD96E-6EE6-B24E-B812-0589C5D1BBB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810000"/>
            <a:ext cx="2540000" cy="254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1219200"/>
            <a:ext cx="2921000" cy="17526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55433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Longer LC (open) 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40 Stages</a:t>
            </a:r>
          </a:p>
          <a:p>
            <a:r>
              <a:rPr lang="en-US" dirty="0"/>
              <a:t>L=100nH</a:t>
            </a:r>
          </a:p>
          <a:p>
            <a:r>
              <a:rPr lang="en-US" dirty="0"/>
              <a:t>C=1pF</a:t>
            </a:r>
            <a:endParaRPr lang="en-US" dirty="0">
              <a:solidFill>
                <a:srgbClr val="FF66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687A6A1B-1EC5-7647-A0AD-4DD9123D561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43014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5900" y="3200400"/>
            <a:ext cx="8902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570437"/>
              </p:ext>
            </p:extLst>
          </p:nvPr>
        </p:nvGraphicFramePr>
        <p:xfrm>
          <a:off x="5257800" y="1143000"/>
          <a:ext cx="3402013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8" name="Equation" r:id="rId5" imgW="1181100" imgH="419100" progId="Equation.3">
                  <p:embed/>
                </p:oleObj>
              </mc:Choice>
              <mc:Fallback>
                <p:oleObj name="Equation" r:id="rId5" imgW="1181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3402013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24384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Stage delay?  How long to propagate?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90606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00200"/>
            <a:ext cx="69469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 Teaser: Pulse Travel RC </a:t>
            </a:r>
          </a:p>
        </p:txBody>
      </p:sp>
      <p:sp>
        <p:nvSpPr>
          <p:cNvPr id="440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V1,V3,V4,V5,V6 about 10 stages apart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A1740F6-A5FD-0F42-B82B-F4F9AD0BFE88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00200"/>
            <a:ext cx="89027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 bwMode="auto">
          <a:xfrm>
            <a:off x="520700" y="1593850"/>
            <a:ext cx="76200" cy="76200"/>
          </a:xfrm>
          <a:prstGeom prst="ellipse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98500" y="1593850"/>
            <a:ext cx="82296" cy="82296"/>
          </a:xfrm>
          <a:prstGeom prst="ellipse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228600" y="1593850"/>
            <a:ext cx="76200" cy="7620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438400" y="1587500"/>
            <a:ext cx="76200" cy="76200"/>
          </a:xfrm>
          <a:prstGeom prst="ellipse">
            <a:avLst/>
          </a:prstGeom>
          <a:solidFill>
            <a:srgbClr val="F739FF"/>
          </a:solidFill>
          <a:ln w="25400" cap="flat" cmpd="sng" algn="ctr">
            <a:solidFill>
              <a:srgbClr val="F739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 bwMode="auto">
          <a:xfrm>
            <a:off x="4635500" y="1581150"/>
            <a:ext cx="82296" cy="82296"/>
          </a:xfrm>
          <a:prstGeom prst="ellipse">
            <a:avLst/>
          </a:prstGeom>
          <a:solidFill>
            <a:srgbClr val="3DFFF4"/>
          </a:solidFill>
          <a:ln w="25400" cap="flat" cmpd="sng" algn="ctr">
            <a:solidFill>
              <a:srgbClr val="3DFFF4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4" name="Oval 13"/>
          <p:cNvSpPr>
            <a:spLocks noChangeAspect="1"/>
          </p:cNvSpPr>
          <p:nvPr/>
        </p:nvSpPr>
        <p:spPr bwMode="auto">
          <a:xfrm>
            <a:off x="6781800" y="1581150"/>
            <a:ext cx="82296" cy="82296"/>
          </a:xfrm>
          <a:prstGeom prst="ellipse">
            <a:avLst/>
          </a:prstGeom>
          <a:solidFill>
            <a:srgbClr val="FFFF00"/>
          </a:solidFill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5" name="Oval 14"/>
          <p:cNvSpPr>
            <a:spLocks noChangeAspect="1"/>
          </p:cNvSpPr>
          <p:nvPr/>
        </p:nvSpPr>
        <p:spPr bwMode="auto">
          <a:xfrm>
            <a:off x="8940800" y="1568450"/>
            <a:ext cx="82296" cy="82296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5051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“Resistance”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What is the resistance at V</a:t>
            </a:r>
            <a:r>
              <a:rPr lang="en-US" sz="3200" baseline="-25000" dirty="0">
                <a:solidFill>
                  <a:srgbClr val="000000"/>
                </a:solidFill>
              </a:rPr>
              <a:t>i</a:t>
            </a:r>
            <a:r>
              <a:rPr lang="en-US" sz="3200" dirty="0">
                <a:solidFill>
                  <a:srgbClr val="000000"/>
                </a:solidFill>
              </a:rPr>
              <a:t> ?</a:t>
            </a:r>
          </a:p>
          <a:p>
            <a:pPr marL="742950" lvl="2" indent="-342900">
              <a:defRPr/>
            </a:pPr>
            <a:r>
              <a:rPr lang="en-US" dirty="0">
                <a:solidFill>
                  <a:srgbClr val="FF6600"/>
                </a:solidFill>
              </a:rPr>
              <a:t>Q needed to charge C to V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marL="742950" lvl="2" indent="-342900">
              <a:defRPr/>
            </a:pPr>
            <a:r>
              <a:rPr lang="en-US" dirty="0">
                <a:solidFill>
                  <a:srgbClr val="FF6600"/>
                </a:solidFill>
              </a:rPr>
              <a:t>I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given velocity w?  </a:t>
            </a:r>
          </a:p>
          <a:p>
            <a:pPr marL="742950" lvl="2" indent="-342900">
              <a:defRPr/>
            </a:pPr>
            <a:r>
              <a:rPr lang="en-US" dirty="0">
                <a:solidFill>
                  <a:srgbClr val="FF6600"/>
                </a:solidFill>
              </a:rPr>
              <a:t>R = V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/I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marL="342900" lvl="1" indent="-342900">
              <a:buFontTx/>
              <a:buChar char="•"/>
              <a:defRPr/>
            </a:pPr>
            <a:endParaRPr lang="en-US" dirty="0"/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oup 16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18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19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i-1</a:t>
              </a:r>
            </a:p>
          </p:txBody>
        </p:sp>
        <p:cxnSp>
          <p:nvCxnSpPr>
            <p:cNvPr id="21" name="Straight Arrow Connector 10"/>
            <p:cNvCxnSpPr>
              <a:cxnSpLocks noChangeShapeType="1"/>
              <a:stCxn id="20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2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4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5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6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2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9D7A00-4832-954A-8569-F10DEE9E829A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8269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 “Resistance”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accent4"/>
                </a:solidFill>
              </a:rPr>
              <a:t>Q=</a:t>
            </a:r>
            <a:r>
              <a:rPr lang="en-US" sz="3200" dirty="0" err="1">
                <a:solidFill>
                  <a:schemeClr val="accent4"/>
                </a:solidFill>
              </a:rPr>
              <a:t>CV</a:t>
            </a:r>
            <a:r>
              <a:rPr lang="en-US" sz="3200" baseline="-25000" dirty="0" err="1">
                <a:solidFill>
                  <a:schemeClr val="accent4"/>
                </a:solidFill>
              </a:rPr>
              <a:t>i</a:t>
            </a:r>
            <a:endParaRPr lang="en-US" sz="3200" baseline="-25000" dirty="0">
              <a:solidFill>
                <a:schemeClr val="accent4"/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</a:rPr>
              <a:t>I</a:t>
            </a:r>
            <a:r>
              <a:rPr lang="en-US" sz="3200" baseline="-25000" dirty="0">
                <a:solidFill>
                  <a:srgbClr val="000000"/>
                </a:solidFill>
              </a:rPr>
              <a:t>i</a:t>
            </a:r>
            <a:r>
              <a:rPr lang="en-US" sz="3200" dirty="0">
                <a:solidFill>
                  <a:srgbClr val="000000"/>
                </a:solidFill>
              </a:rPr>
              <a:t> = </a:t>
            </a:r>
            <a:r>
              <a:rPr lang="en-US" sz="3200" dirty="0" err="1">
                <a:solidFill>
                  <a:schemeClr val="accent4"/>
                </a:solidFill>
              </a:rPr>
              <a:t>dQ</a:t>
            </a:r>
            <a:r>
              <a:rPr lang="en-US" sz="3200" dirty="0">
                <a:solidFill>
                  <a:schemeClr val="accent4"/>
                </a:solidFill>
              </a:rPr>
              <a:t>/</a:t>
            </a:r>
            <a:r>
              <a:rPr lang="en-US" sz="3200" dirty="0" err="1">
                <a:solidFill>
                  <a:schemeClr val="accent4"/>
                </a:solidFill>
              </a:rPr>
              <a:t>dt</a:t>
            </a:r>
            <a:endParaRPr lang="en-US" sz="3200" dirty="0">
              <a:solidFill>
                <a:schemeClr val="accent4"/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accent4"/>
                </a:solidFill>
              </a:rPr>
              <a:t>Moving at rate </a:t>
            </a:r>
            <a:r>
              <a:rPr lang="en-US" sz="3200" dirty="0" err="1">
                <a:solidFill>
                  <a:schemeClr val="accent4"/>
                </a:solidFill>
              </a:rPr>
              <a:t>w</a:t>
            </a:r>
            <a:endParaRPr lang="en-US" sz="3200" dirty="0">
              <a:solidFill>
                <a:schemeClr val="accent4"/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accent4"/>
                </a:solidFill>
              </a:rPr>
              <a:t>I</a:t>
            </a:r>
            <a:r>
              <a:rPr lang="en-US" sz="3200" baseline="-25000" dirty="0">
                <a:solidFill>
                  <a:schemeClr val="accent4"/>
                </a:solidFill>
              </a:rPr>
              <a:t>i</a:t>
            </a:r>
            <a:r>
              <a:rPr lang="en-US" sz="3200" dirty="0">
                <a:solidFill>
                  <a:schemeClr val="accent4"/>
                </a:solidFill>
              </a:rPr>
              <a:t>=</a:t>
            </a:r>
            <a:r>
              <a:rPr lang="en-US" sz="3200" dirty="0" err="1">
                <a:solidFill>
                  <a:schemeClr val="accent4"/>
                </a:solidFill>
              </a:rPr>
              <a:t>wCV</a:t>
            </a:r>
            <a:r>
              <a:rPr lang="en-US" sz="3200" baseline="-25000" dirty="0" err="1">
                <a:solidFill>
                  <a:schemeClr val="accent4"/>
                </a:solidFill>
              </a:rPr>
              <a:t>i</a:t>
            </a:r>
            <a:endParaRPr lang="en-US" sz="3200" baseline="-25000" dirty="0">
              <a:solidFill>
                <a:schemeClr val="accent4"/>
              </a:solidFill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3200" dirty="0">
                <a:solidFill>
                  <a:schemeClr val="accent4"/>
                </a:solidFill>
              </a:rPr>
              <a:t>R=V</a:t>
            </a:r>
            <a:r>
              <a:rPr lang="en-US" sz="3200" baseline="-25000" dirty="0">
                <a:solidFill>
                  <a:schemeClr val="accent4"/>
                </a:solidFill>
              </a:rPr>
              <a:t>i</a:t>
            </a:r>
            <a:r>
              <a:rPr lang="en-US" sz="3200" dirty="0">
                <a:solidFill>
                  <a:schemeClr val="accent4"/>
                </a:solidFill>
              </a:rPr>
              <a:t>/I</a:t>
            </a:r>
            <a:r>
              <a:rPr lang="en-US" sz="3200" baseline="-25000" dirty="0">
                <a:solidFill>
                  <a:schemeClr val="accent4"/>
                </a:solidFill>
              </a:rPr>
              <a:t>i</a:t>
            </a:r>
            <a:r>
              <a:rPr lang="en-US" sz="3200" dirty="0">
                <a:solidFill>
                  <a:schemeClr val="accent4"/>
                </a:solidFill>
              </a:rPr>
              <a:t>=1/(wC)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9D7A00-4832-954A-8569-F10DEE9E829A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graphicFrame>
        <p:nvGraphicFramePr>
          <p:cNvPr id="94210" name="Object 2"/>
          <p:cNvGraphicFramePr>
            <a:graphicFrameLocks noChangeAspect="1"/>
          </p:cNvGraphicFramePr>
          <p:nvPr/>
        </p:nvGraphicFramePr>
        <p:xfrm>
          <a:off x="6172200" y="1371600"/>
          <a:ext cx="1828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0" name="Equation" r:id="rId3" imgW="635000" imgH="381000" progId="Equation.3">
                  <p:embed/>
                </p:oleObj>
              </mc:Choice>
              <mc:Fallback>
                <p:oleObj name="Equation" r:id="rId3" imgW="635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371600"/>
                        <a:ext cx="1828800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6265863" y="2725738"/>
          <a:ext cx="1792287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1" name="Equation" r:id="rId5" imgW="622300" imgH="393700" progId="Equation.3">
                  <p:embed/>
                </p:oleObj>
              </mc:Choice>
              <mc:Fallback>
                <p:oleObj name="Equation" r:id="rId5" imgW="6223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863" y="2725738"/>
                        <a:ext cx="1792287" cy="1133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i-1</a:t>
              </a:r>
            </a:p>
          </p:txBody>
        </p:sp>
        <p:cxnSp>
          <p:nvCxnSpPr>
            <p:cNvPr id="23" name="Straight Arrow Connector 10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225277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 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Z</a:t>
            </a:r>
            <a:r>
              <a:rPr lang="en-US" baseline="-25000" dirty="0"/>
              <a:t>0</a:t>
            </a:r>
            <a:r>
              <a:rPr lang="en-US" dirty="0"/>
              <a:t> = 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9D7A00-4832-954A-8569-F10DEE9E829A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graphicFrame>
        <p:nvGraphicFramePr>
          <p:cNvPr id="931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152134"/>
              </p:ext>
            </p:extLst>
          </p:nvPr>
        </p:nvGraphicFramePr>
        <p:xfrm>
          <a:off x="2667000" y="2209800"/>
          <a:ext cx="3730625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00" name="Equation" r:id="rId3" imgW="1295400" imgH="431800" progId="Equation.3">
                  <p:embed/>
                </p:oleObj>
              </mc:Choice>
              <mc:Fallback>
                <p:oleObj name="Equation" r:id="rId3" imgW="12954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209800"/>
                        <a:ext cx="3730625" cy="1243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20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1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2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i-1</a:t>
              </a:r>
            </a:p>
          </p:txBody>
        </p:sp>
        <p:cxnSp>
          <p:nvCxnSpPr>
            <p:cNvPr id="23" name="Straight Arrow Connector 10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5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6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7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8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26190826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Assuming infinitely long wire, how does the impedance look at V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, V</a:t>
            </a:r>
            <a:r>
              <a:rPr lang="en-US" baseline="-25000" dirty="0">
                <a:solidFill>
                  <a:srgbClr val="FF6600"/>
                </a:solidFill>
              </a:rPr>
              <a:t>i+1</a:t>
            </a:r>
            <a:r>
              <a:rPr lang="en-US" dirty="0">
                <a:solidFill>
                  <a:srgbClr val="FF6600"/>
                </a:solidFill>
              </a:rPr>
              <a:t>, V</a:t>
            </a:r>
            <a:r>
              <a:rPr lang="en-US" baseline="-25000" dirty="0">
                <a:solidFill>
                  <a:srgbClr val="FF6600"/>
                </a:solidFill>
              </a:rPr>
              <a:t>i+2 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9D7A00-4832-954A-8569-F10DEE9E829A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i-1</a:t>
              </a:r>
            </a:p>
          </p:txBody>
        </p:sp>
        <p:cxnSp>
          <p:nvCxnSpPr>
            <p:cNvPr id="22" name="Straight Arrow Connector 10"/>
            <p:cNvCxnSpPr>
              <a:cxnSpLocks noChangeShapeType="1"/>
              <a:stCxn id="21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78895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FF6600"/>
                </a:solidFill>
              </a:rPr>
              <a:t>Assuming infinitely long wire, how does the impedance look at V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, V</a:t>
            </a:r>
            <a:r>
              <a:rPr lang="en-US" baseline="-25000" dirty="0">
                <a:solidFill>
                  <a:srgbClr val="FF6600"/>
                </a:solidFill>
              </a:rPr>
              <a:t>i+1</a:t>
            </a:r>
            <a:r>
              <a:rPr lang="en-US" dirty="0">
                <a:solidFill>
                  <a:srgbClr val="FF6600"/>
                </a:solidFill>
              </a:rPr>
              <a:t>, V</a:t>
            </a:r>
            <a:r>
              <a:rPr lang="en-US" baseline="-25000" dirty="0">
                <a:solidFill>
                  <a:srgbClr val="FF6600"/>
                </a:solidFill>
              </a:rPr>
              <a:t>i+2 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59D7A00-4832-954A-8569-F10DEE9E829A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graphicFrame>
        <p:nvGraphicFramePr>
          <p:cNvPr id="9318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7203882"/>
              </p:ext>
            </p:extLst>
          </p:nvPr>
        </p:nvGraphicFramePr>
        <p:xfrm>
          <a:off x="3886200" y="2438400"/>
          <a:ext cx="2063611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4" name="Equation" r:id="rId3" imgW="584200" imgH="406400" progId="Equation.3">
                  <p:embed/>
                </p:oleObj>
              </mc:Choice>
              <mc:Fallback>
                <p:oleObj name="Equation" r:id="rId3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438400"/>
                        <a:ext cx="2063611" cy="1435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7752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2074026" y="4114800"/>
            <a:ext cx="3634730" cy="1955800"/>
            <a:chOff x="2074026" y="4114800"/>
            <a:chExt cx="3634730" cy="1955800"/>
          </a:xfrm>
        </p:grpSpPr>
        <p:sp>
          <p:nvSpPr>
            <p:cNvPr id="19" name="TextBox 6"/>
            <p:cNvSpPr txBox="1">
              <a:spLocks noChangeArrowheads="1"/>
            </p:cNvSpPr>
            <p:nvPr/>
          </p:nvSpPr>
          <p:spPr bwMode="auto">
            <a:xfrm>
              <a:off x="3534933" y="4419600"/>
              <a:ext cx="41519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0" name="TextBox 7"/>
            <p:cNvSpPr txBox="1">
              <a:spLocks noChangeArrowheads="1"/>
            </p:cNvSpPr>
            <p:nvPr/>
          </p:nvSpPr>
          <p:spPr bwMode="auto">
            <a:xfrm>
              <a:off x="5032269" y="4419600"/>
              <a:ext cx="6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V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1" name="TextBox 8"/>
            <p:cNvSpPr txBox="1">
              <a:spLocks noChangeArrowheads="1"/>
            </p:cNvSpPr>
            <p:nvPr/>
          </p:nvSpPr>
          <p:spPr bwMode="auto">
            <a:xfrm>
              <a:off x="2074026" y="4419600"/>
              <a:ext cx="60174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dirty="0"/>
                <a:t>V</a:t>
              </a:r>
              <a:r>
                <a:rPr lang="en-US" sz="2400" baseline="-25000" dirty="0"/>
                <a:t>i-1</a:t>
              </a:r>
            </a:p>
          </p:txBody>
        </p:sp>
        <p:cxnSp>
          <p:nvCxnSpPr>
            <p:cNvPr id="22" name="Straight Arrow Connector 10"/>
            <p:cNvCxnSpPr>
              <a:cxnSpLocks noChangeShapeType="1"/>
              <a:stCxn id="21" idx="3"/>
            </p:cNvCxnSpPr>
            <p:nvPr/>
          </p:nvCxnSpPr>
          <p:spPr bwMode="auto">
            <a:xfrm flipV="1">
              <a:off x="2675773" y="4648202"/>
              <a:ext cx="677027" cy="223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3" name="Straight Arrow Connector 12"/>
            <p:cNvCxnSpPr>
              <a:cxnSpLocks noChangeShapeType="1"/>
            </p:cNvCxnSpPr>
            <p:nvPr/>
          </p:nvCxnSpPr>
          <p:spPr bwMode="auto">
            <a:xfrm flipV="1">
              <a:off x="4114800" y="4648200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24" name="Straight Arrow Connector 13"/>
            <p:cNvCxnSpPr>
              <a:cxnSpLocks noChangeShapeType="1"/>
            </p:cNvCxnSpPr>
            <p:nvPr/>
          </p:nvCxnSpPr>
          <p:spPr bwMode="auto">
            <a:xfrm rot="5400000" flipV="1">
              <a:off x="3175794" y="5739606"/>
              <a:ext cx="660400" cy="15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25" name="TextBox 14"/>
            <p:cNvSpPr txBox="1">
              <a:spLocks noChangeArrowheads="1"/>
            </p:cNvSpPr>
            <p:nvPr/>
          </p:nvSpPr>
          <p:spPr bwMode="auto">
            <a:xfrm>
              <a:off x="2742259" y="4191000"/>
              <a:ext cx="34636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</a:t>
              </a:r>
            </a:p>
          </p:txBody>
        </p:sp>
        <p:sp>
          <p:nvSpPr>
            <p:cNvPr id="26" name="TextBox 15"/>
            <p:cNvSpPr txBox="1">
              <a:spLocks noChangeArrowheads="1"/>
            </p:cNvSpPr>
            <p:nvPr/>
          </p:nvSpPr>
          <p:spPr bwMode="auto">
            <a:xfrm>
              <a:off x="4168158" y="4114800"/>
              <a:ext cx="60765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i+1</a:t>
              </a:r>
            </a:p>
          </p:txBody>
        </p:sp>
        <p:sp>
          <p:nvSpPr>
            <p:cNvPr id="27" name="TextBox 16"/>
            <p:cNvSpPr txBox="1">
              <a:spLocks noChangeArrowheads="1"/>
            </p:cNvSpPr>
            <p:nvPr/>
          </p:nvSpPr>
          <p:spPr bwMode="auto">
            <a:xfrm>
              <a:off x="2971800" y="5410200"/>
              <a:ext cx="56197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sz="2400"/>
                <a:t>I</a:t>
              </a:r>
              <a:r>
                <a:rPr lang="en-US" sz="2400" baseline="-25000"/>
                <a:t>ci</a:t>
              </a:r>
            </a:p>
          </p:txBody>
        </p:sp>
      </p:grpSp>
      <p:sp>
        <p:nvSpPr>
          <p:cNvPr id="2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08732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Impedance</a:t>
            </a:r>
          </a:p>
        </p:txBody>
      </p:sp>
      <p:sp>
        <p:nvSpPr>
          <p:cNvPr id="3686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Transmission lines have a characteristic impedance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99D99A2-74BE-B440-A52B-59D7A95F8A0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899055"/>
              </p:ext>
            </p:extLst>
          </p:nvPr>
        </p:nvGraphicFramePr>
        <p:xfrm>
          <a:off x="3048000" y="2667000"/>
          <a:ext cx="25019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48" name="Equation" r:id="rId3" imgW="584200" imgH="406400" progId="Equation.3">
                  <p:embed/>
                </p:oleObj>
              </mc:Choice>
              <mc:Fallback>
                <p:oleObj name="Equation" r:id="rId3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667000"/>
                        <a:ext cx="2501900" cy="173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41578302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209800"/>
            <a:ext cx="84455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Lossless Transmission Line</a:t>
            </a:r>
          </a:p>
        </p:txBody>
      </p:sp>
      <p:sp>
        <p:nvSpPr>
          <p:cNvPr id="378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Transmission line looks like</a:t>
            </a:r>
            <a:br>
              <a:rPr lang="en-US" dirty="0"/>
            </a:br>
            <a:r>
              <a:rPr lang="en-US" dirty="0"/>
              <a:t> resistive load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Input waveform travels down line at velocity</a:t>
            </a:r>
          </a:p>
          <a:p>
            <a:pPr lvl="1"/>
            <a:r>
              <a:rPr lang="en-US" dirty="0"/>
              <a:t>Without distortion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1CE7C6B-0E51-474A-8136-8BF325690022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7897" name="TextBox 6"/>
          <p:cNvSpPr txBox="1">
            <a:spLocks noChangeArrowheads="1"/>
          </p:cNvSpPr>
          <p:nvPr/>
        </p:nvSpPr>
        <p:spPr bwMode="auto">
          <a:xfrm>
            <a:off x="383956" y="2667000"/>
            <a:ext cx="468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Z</a:t>
            </a:r>
            <a:r>
              <a:rPr lang="en-US" sz="2400" baseline="-25000" dirty="0"/>
              <a:t>0</a:t>
            </a: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235409"/>
              </p:ext>
            </p:extLst>
          </p:nvPr>
        </p:nvGraphicFramePr>
        <p:xfrm>
          <a:off x="6553200" y="10668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6" name="Equation" r:id="rId4" imgW="584200" imgH="406400" progId="Equation.3">
                  <p:embed/>
                </p:oleObj>
              </mc:Choice>
              <mc:Fallback>
                <p:oleObj name="Equation" r:id="rId4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0668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660018"/>
              </p:ext>
            </p:extLst>
          </p:nvPr>
        </p:nvGraphicFramePr>
        <p:xfrm>
          <a:off x="3886200" y="4876800"/>
          <a:ext cx="1828800" cy="1096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7" name="Equation" r:id="rId6" imgW="635000" imgH="381000" progId="Equation.3">
                  <p:embed/>
                </p:oleObj>
              </mc:Choice>
              <mc:Fallback>
                <p:oleObj name="Equation" r:id="rId6" imgW="6350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876800"/>
                        <a:ext cx="1828800" cy="1096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Elbow Connector 2"/>
          <p:cNvCxnSpPr/>
          <p:nvPr/>
        </p:nvCxnSpPr>
        <p:spPr bwMode="auto">
          <a:xfrm flipV="1">
            <a:off x="838200" y="2743200"/>
            <a:ext cx="381000" cy="304800"/>
          </a:xfrm>
          <a:prstGeom prst="bentConnector3">
            <a:avLst>
              <a:gd name="adj1" fmla="val -1851"/>
            </a:avLst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659721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</a:t>
            </a:r>
          </a:p>
        </p:txBody>
      </p:sp>
      <p:sp>
        <p:nvSpPr>
          <p:cNvPr id="542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Signal propagates as wave down transmission line</a:t>
            </a:r>
          </a:p>
          <a:p>
            <a:pPr lvl="1"/>
            <a:r>
              <a:rPr lang="en-US" dirty="0"/>
              <a:t>Delay linear in wire length, if resistance negligible </a:t>
            </a:r>
          </a:p>
          <a:p>
            <a:pPr lvl="1"/>
            <a:r>
              <a:rPr lang="en-US" dirty="0"/>
              <a:t>Rate of propagation</a:t>
            </a:r>
          </a:p>
          <a:p>
            <a:pPr lvl="1"/>
            <a:r>
              <a:rPr lang="en-US" dirty="0"/>
              <a:t>Characteristic impedance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463D40CA-EC04-4046-9B1F-0B0831319BE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829441"/>
              </p:ext>
            </p:extLst>
          </p:nvPr>
        </p:nvGraphicFramePr>
        <p:xfrm>
          <a:off x="2667000" y="3048000"/>
          <a:ext cx="3328987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" name="Equation" r:id="rId3" imgW="1155700" imgH="457200" progId="Equation.3">
                  <p:embed/>
                </p:oleObj>
              </mc:Choice>
              <mc:Fallback>
                <p:oleObj name="Equation" r:id="rId3" imgW="1155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3048000"/>
                        <a:ext cx="3328987" cy="1317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5390180"/>
              </p:ext>
            </p:extLst>
          </p:nvPr>
        </p:nvGraphicFramePr>
        <p:xfrm>
          <a:off x="3581400" y="4572000"/>
          <a:ext cx="1663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6" name="Equation" r:id="rId5" imgW="584200" imgH="406400" progId="Equation.3">
                  <p:embed/>
                </p:oleObj>
              </mc:Choice>
              <mc:Fallback>
                <p:oleObj name="Equation" r:id="rId5" imgW="5842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572000"/>
                        <a:ext cx="1663700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0378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did the traces behave in lab?</a:t>
            </a:r>
          </a:p>
          <a:p>
            <a:r>
              <a:rPr lang="en-US" dirty="0">
                <a:solidFill>
                  <a:srgbClr val="FF6600"/>
                </a:solidFill>
              </a:rPr>
              <a:t>How does this differ from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Ideal </a:t>
            </a:r>
            <a:r>
              <a:rPr lang="en-US" dirty="0" err="1">
                <a:solidFill>
                  <a:srgbClr val="FF6600"/>
                </a:solidFill>
              </a:rPr>
              <a:t>equipotential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RC-wire on chip?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02072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Friday 12/3</a:t>
            </a:r>
          </a:p>
          <a:p>
            <a:r>
              <a:rPr lang="en-US" dirty="0"/>
              <a:t>HW 7 out on Friday</a:t>
            </a:r>
          </a:p>
          <a:p>
            <a:pPr lvl="1"/>
            <a:r>
              <a:rPr lang="en-US" dirty="0"/>
              <a:t>Due 12/10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45B52DB-BEB8-3F43-95E6-605562BE2F48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120477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what long wires/cables look like</a:t>
            </a:r>
          </a:p>
          <a:p>
            <a:pPr lvl="1"/>
            <a:r>
              <a:rPr lang="en-US" dirty="0"/>
              <a:t>Aren’t an ideal </a:t>
            </a:r>
            <a:r>
              <a:rPr lang="en-US" dirty="0" err="1"/>
              <a:t>equipotential</a:t>
            </a:r>
            <a:endParaRPr lang="en-US" dirty="0"/>
          </a:p>
          <a:p>
            <a:pPr lvl="1"/>
            <a:r>
              <a:rPr lang="en-US" dirty="0"/>
              <a:t>Signals take time to propagate</a:t>
            </a:r>
          </a:p>
          <a:p>
            <a:pPr lvl="1"/>
            <a:r>
              <a:rPr lang="en-US" dirty="0"/>
              <a:t>Maintain shape of input signal </a:t>
            </a:r>
          </a:p>
          <a:p>
            <a:pPr lvl="2"/>
            <a:r>
              <a:rPr lang="en-US" dirty="0"/>
              <a:t>Within limits</a:t>
            </a:r>
          </a:p>
          <a:p>
            <a:pPr lvl="1"/>
            <a:r>
              <a:rPr lang="en-US" dirty="0"/>
              <a:t>Shape and topology of wiring effects how signals propagate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3741D88-E998-DA47-8883-CDE478004EF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77250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Transmission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theory/model to support design	</a:t>
            </a:r>
          </a:p>
          <a:p>
            <a:pPr lvl="1"/>
            <a:r>
              <a:rPr lang="en-US" dirty="0">
                <a:sym typeface="Wingdings" charset="2"/>
              </a:rPr>
              <a:t>Reason about behavior</a:t>
            </a:r>
            <a:endParaRPr lang="en-US" dirty="0"/>
          </a:p>
          <a:p>
            <a:pPr lvl="1"/>
            <a:r>
              <a:rPr lang="en-US" dirty="0"/>
              <a:t>Understand what can cause noise</a:t>
            </a:r>
          </a:p>
          <a:p>
            <a:pPr lvl="1"/>
            <a:r>
              <a:rPr lang="en-US" dirty="0"/>
              <a:t>Engineer high performance/speed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D947B78-05B9-D241-963C-5D8E1F6D85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34361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Wire Formulation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635CD43-3F55-6A4F-B5C9-493BFAD32F7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– Khanna</a:t>
            </a:r>
          </a:p>
        </p:txBody>
      </p:sp>
    </p:spTree>
    <p:extLst>
      <p:ext uri="{BB962C8B-B14F-4D97-AF65-F5344CB8AC3E}">
        <p14:creationId xmlns:p14="http://schemas.microsoft.com/office/powerpoint/2010/main" val="131786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the Way Way Back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Problem: A long cable – the trans-</a:t>
            </a:r>
            <a:r>
              <a:rPr lang="en-US" sz="2400" dirty="0" err="1"/>
              <a:t>atlantic</a:t>
            </a:r>
            <a:r>
              <a:rPr lang="en-US" sz="2400" dirty="0"/>
              <a:t> telephone cable – is laid out connecting NY to London. We would like analyze the electrical properties of this cable. </a:t>
            </a:r>
          </a:p>
          <a:p>
            <a:r>
              <a:rPr lang="en-US" sz="2400" dirty="0"/>
              <a:t>For simplicity, assume the cable has a uniform cross-sectional configuration (shown as two wires here)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screen-captu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81400"/>
            <a:ext cx="7670800" cy="171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38720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29822</TotalTime>
  <Words>1483</Words>
  <Application>Microsoft Macintosh PowerPoint</Application>
  <PresentationFormat>On-screen Show (4:3)</PresentationFormat>
  <Paragraphs>389</Paragraphs>
  <Slides>50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Garamond</vt:lpstr>
      <vt:lpstr>Tahoma</vt:lpstr>
      <vt:lpstr>Times New Roman</vt:lpstr>
      <vt:lpstr>Wingdings</vt:lpstr>
      <vt:lpstr>Penn</vt:lpstr>
      <vt:lpstr>Equation</vt:lpstr>
      <vt:lpstr>PowerPoint Presentation</vt:lpstr>
      <vt:lpstr>Next few Lectures</vt:lpstr>
      <vt:lpstr>Where Transmission Lines Arise</vt:lpstr>
      <vt:lpstr>Transmission Lines</vt:lpstr>
      <vt:lpstr>Transmission Lines</vt:lpstr>
      <vt:lpstr>Transmission Lines</vt:lpstr>
      <vt:lpstr>Transmission Lines</vt:lpstr>
      <vt:lpstr>Wire Formulation</vt:lpstr>
      <vt:lpstr>From the Way Way Back</vt:lpstr>
      <vt:lpstr>Trans-Atlantic Cable</vt:lpstr>
      <vt:lpstr>Lumped Circuit Properties of Cable</vt:lpstr>
      <vt:lpstr>Wires</vt:lpstr>
      <vt:lpstr>RC Wire (Preclass 1)</vt:lpstr>
      <vt:lpstr>Transmission Line</vt:lpstr>
      <vt:lpstr>Build Intuition from LC (Preclass 2)</vt:lpstr>
      <vt:lpstr>Build Intuition from LC (Preclass 2)</vt:lpstr>
      <vt:lpstr>Intuitive: Lossless</vt:lpstr>
      <vt:lpstr>SPICE Simulation</vt:lpstr>
      <vt:lpstr>Step Response SPICE</vt:lpstr>
      <vt:lpstr>Pulse Response SPICE</vt:lpstr>
      <vt:lpstr>Contrast RC Wire</vt:lpstr>
      <vt:lpstr>Contrast</vt:lpstr>
      <vt:lpstr>Model</vt:lpstr>
      <vt:lpstr>Setup Relations (Preclass 4)</vt:lpstr>
      <vt:lpstr>Setup Relations (Preclass 4)</vt:lpstr>
      <vt:lpstr>Setup Relations (Preclass 4)</vt:lpstr>
      <vt:lpstr>Setup Relations (Preclass 4)</vt:lpstr>
      <vt:lpstr>Reduce to Single Equation</vt:lpstr>
      <vt:lpstr>Reduce to Single Equation</vt:lpstr>
      <vt:lpstr>Reduce to Single Equation</vt:lpstr>
      <vt:lpstr>Reduce to Single Equation</vt:lpstr>
      <vt:lpstr>Implication</vt:lpstr>
      <vt:lpstr>Implication</vt:lpstr>
      <vt:lpstr>Propagation Rate in Example</vt:lpstr>
      <vt:lpstr>Signal Propagation</vt:lpstr>
      <vt:lpstr>Signal Propagation</vt:lpstr>
      <vt:lpstr>Contrast RC Wire</vt:lpstr>
      <vt:lpstr>Propagation</vt:lpstr>
      <vt:lpstr>Propagation</vt:lpstr>
      <vt:lpstr>Longer LC (open) </vt:lpstr>
      <vt:lpstr>Reflection Teaser: Pulse Travel RC </vt:lpstr>
      <vt:lpstr>Wire “Resistance”</vt:lpstr>
      <vt:lpstr>Wire “Resistance”</vt:lpstr>
      <vt:lpstr>Characteristic Impedance</vt:lpstr>
      <vt:lpstr>Impedance</vt:lpstr>
      <vt:lpstr>Impedance</vt:lpstr>
      <vt:lpstr>Impedance</vt:lpstr>
      <vt:lpstr>Infinite Lossless Transmission Line</vt:lpstr>
      <vt:lpstr>Idea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2071</cp:revision>
  <cp:lastPrinted>2020-12-02T16:16:48Z</cp:lastPrinted>
  <dcterms:created xsi:type="dcterms:W3CDTF">2001-05-14T03:33:13Z</dcterms:created>
  <dcterms:modified xsi:type="dcterms:W3CDTF">2021-11-30T16:04:35Z</dcterms:modified>
</cp:coreProperties>
</file>