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42"/>
  </p:notesMasterIdLst>
  <p:handoutMasterIdLst>
    <p:handoutMasterId r:id="rId43"/>
  </p:handoutMasterIdLst>
  <p:sldIdLst>
    <p:sldId id="325" r:id="rId2"/>
    <p:sldId id="259" r:id="rId3"/>
    <p:sldId id="296" r:id="rId4"/>
    <p:sldId id="268" r:id="rId5"/>
    <p:sldId id="269" r:id="rId6"/>
    <p:sldId id="308" r:id="rId7"/>
    <p:sldId id="270" r:id="rId8"/>
    <p:sldId id="271" r:id="rId9"/>
    <p:sldId id="273" r:id="rId10"/>
    <p:sldId id="309" r:id="rId11"/>
    <p:sldId id="275" r:id="rId12"/>
    <p:sldId id="276" r:id="rId13"/>
    <p:sldId id="277" r:id="rId14"/>
    <p:sldId id="300" r:id="rId15"/>
    <p:sldId id="301" r:id="rId16"/>
    <p:sldId id="302" r:id="rId17"/>
    <p:sldId id="278" r:id="rId18"/>
    <p:sldId id="279" r:id="rId19"/>
    <p:sldId id="304" r:id="rId20"/>
    <p:sldId id="281" r:id="rId21"/>
    <p:sldId id="282" r:id="rId22"/>
    <p:sldId id="314" r:id="rId23"/>
    <p:sldId id="284" r:id="rId24"/>
    <p:sldId id="335" r:id="rId25"/>
    <p:sldId id="285" r:id="rId26"/>
    <p:sldId id="286" r:id="rId27"/>
    <p:sldId id="287" r:id="rId28"/>
    <p:sldId id="289" r:id="rId29"/>
    <p:sldId id="290" r:id="rId30"/>
    <p:sldId id="324" r:id="rId31"/>
    <p:sldId id="310" r:id="rId32"/>
    <p:sldId id="311" r:id="rId33"/>
    <p:sldId id="312" r:id="rId34"/>
    <p:sldId id="313" r:id="rId35"/>
    <p:sldId id="326" r:id="rId36"/>
    <p:sldId id="327" r:id="rId37"/>
    <p:sldId id="328" r:id="rId38"/>
    <p:sldId id="293" r:id="rId39"/>
    <p:sldId id="334" r:id="rId40"/>
    <p:sldId id="294" r:id="rId41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68FBFC"/>
    <a:srgbClr val="E638F4"/>
    <a:srgbClr val="5F5F5F"/>
    <a:srgbClr val="808080"/>
    <a:srgbClr val="080808"/>
    <a:srgbClr val="FF0000"/>
    <a:srgbClr val="0000FF"/>
    <a:srgbClr val="B2B2B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0302" autoAdjust="0"/>
  </p:normalViewPr>
  <p:slideViewPr>
    <p:cSldViewPr>
      <p:cViewPr varScale="1">
        <p:scale>
          <a:sx n="97" d="100"/>
          <a:sy n="97" d="100"/>
        </p:scale>
        <p:origin x="2024" y="20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54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1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4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3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2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1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8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1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png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33:  December 3,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Transmission Lines Termination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81240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69469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Travel RC </a:t>
            </a:r>
          </a:p>
        </p:txBody>
      </p:sp>
      <p:sp>
        <p:nvSpPr>
          <p:cNvPr id="44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V1,V3,V4,V5,V6 about 10 stages apart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A1740F6-A5FD-0F42-B82B-F4F9AD0BFE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00200"/>
            <a:ext cx="8902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>
            <a:off x="516468" y="1600200"/>
            <a:ext cx="76200" cy="762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2732" y="1600200"/>
            <a:ext cx="76200" cy="762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332569" y="1600200"/>
            <a:ext cx="76200" cy="76200"/>
          </a:xfrm>
          <a:prstGeom prst="ellipse">
            <a:avLst/>
          </a:prstGeom>
          <a:solidFill>
            <a:srgbClr val="E638F4"/>
          </a:solidFill>
          <a:ln w="25400" cap="flat" cmpd="sng" algn="ctr">
            <a:solidFill>
              <a:srgbClr val="E638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08499" y="1600200"/>
            <a:ext cx="76200" cy="76200"/>
          </a:xfrm>
          <a:prstGeom prst="ellipse">
            <a:avLst/>
          </a:prstGeom>
          <a:solidFill>
            <a:srgbClr val="68FBFC"/>
          </a:solidFill>
          <a:ln w="25400" cap="flat" cmpd="sng" algn="ctr">
            <a:solidFill>
              <a:srgbClr val="68FBF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14066" y="1600200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940798" y="1600200"/>
            <a:ext cx="76200" cy="762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1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Analyze End of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I</a:t>
            </a:r>
            <a:r>
              <a:rPr lang="en-US" dirty="0"/>
              <a:t>ncident Wave,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/>
              <a:t>eflected Wave,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/>
              <a:t>ransverse Wave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7AFC4D2-D72C-E74C-B9D4-90ADC939891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506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3962400" cy="399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691270" y="46482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Source: https://</a:t>
            </a:r>
            <a:r>
              <a:rPr lang="en-US" sz="1100" dirty="0" err="1"/>
              <a:t>en.wikipedia.org</a:t>
            </a:r>
            <a:r>
              <a:rPr lang="en-US" sz="1100" dirty="0"/>
              <a:t>/wiki/</a:t>
            </a:r>
            <a:r>
              <a:rPr lang="en-US" sz="1100" dirty="0" err="1"/>
              <a:t>Reflection_coefficient</a:t>
            </a:r>
            <a:endParaRPr lang="en-US" sz="1100" dirty="0"/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6BD859F1-D7E9-1945-AF50-2F8A4203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80" y="2442541"/>
            <a:ext cx="3811920" cy="16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3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Analyze End of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 wave V</a:t>
            </a:r>
            <a:r>
              <a:rPr lang="en-US" baseline="-25000" dirty="0"/>
              <a:t>i</a:t>
            </a:r>
            <a:r>
              <a:rPr lang="en-US" dirty="0"/>
              <a:t>=I</a:t>
            </a:r>
            <a:r>
              <a:rPr lang="en-US" baseline="-25000" dirty="0"/>
              <a:t>i</a:t>
            </a:r>
            <a:r>
              <a:rPr lang="en-US" dirty="0"/>
              <a:t>×Z</a:t>
            </a:r>
            <a:r>
              <a:rPr lang="en-US" baseline="-25000" dirty="0"/>
              <a:t>0</a:t>
            </a:r>
          </a:p>
          <a:p>
            <a:r>
              <a:rPr lang="en-US" dirty="0"/>
              <a:t>@ T-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 V</a:t>
            </a:r>
            <a:r>
              <a:rPr lang="en-US" baseline="-25000" dirty="0"/>
              <a:t>i</a:t>
            </a:r>
            <a:r>
              <a:rPr lang="en-US" dirty="0"/>
              <a:t> is voltage on line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t</a:t>
            </a:r>
            <a:r>
              <a:rPr lang="en-US" dirty="0"/>
              <a:t> is what goes forward</a:t>
            </a:r>
          </a:p>
          <a:p>
            <a:pPr lvl="1"/>
            <a:r>
              <a:rPr lang="en-US" dirty="0"/>
              <a:t>Voltage seen by end of line</a:t>
            </a:r>
            <a:br>
              <a:rPr lang="en-US" dirty="0"/>
            </a:br>
            <a:r>
              <a:rPr lang="en-US" dirty="0"/>
              <a:t>at T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 is the reflected voltage</a:t>
            </a:r>
            <a:br>
              <a:rPr lang="en-US" dirty="0"/>
            </a:br>
            <a:r>
              <a:rPr lang="en-US" dirty="0"/>
              <a:t>that starts moving back</a:t>
            </a:r>
            <a:br>
              <a:rPr lang="en-US" dirty="0"/>
            </a:br>
            <a:r>
              <a:rPr lang="en-US" dirty="0"/>
              <a:t>towards source at </a:t>
            </a:r>
            <a:r>
              <a:rPr lang="en-US" dirty="0" err="1"/>
              <a:t>T+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endParaRPr lang="en-US" dirty="0">
              <a:latin typeface="Symbol" charset="2"/>
              <a:cs typeface="Symbol" charset="2"/>
            </a:endParaRPr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FF927FE-D161-EE49-B12B-ABE97324635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608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828800"/>
            <a:ext cx="2971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075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End of Line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 wave V</a:t>
            </a:r>
            <a:r>
              <a:rPr lang="en-US" baseline="-25000" dirty="0"/>
              <a:t>i</a:t>
            </a:r>
            <a:r>
              <a:rPr lang="en-US" dirty="0"/>
              <a:t>=I</a:t>
            </a:r>
            <a:r>
              <a:rPr lang="en-US" baseline="-25000" dirty="0"/>
              <a:t>i</a:t>
            </a:r>
            <a:r>
              <a:rPr lang="en-US" dirty="0"/>
              <a:t>×Z</a:t>
            </a:r>
            <a:r>
              <a:rPr lang="en-US" baseline="-25000" dirty="0"/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KCL @ end of line</a:t>
            </a:r>
            <a:endParaRPr lang="en-US" baseline="-25000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KVL @ end of line</a:t>
            </a:r>
            <a:endParaRPr lang="en-US" baseline="-25000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V=IR relationships?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Which resistances go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with each V?</a:t>
            </a:r>
          </a:p>
          <a:p>
            <a:r>
              <a:rPr lang="en-US" dirty="0">
                <a:solidFill>
                  <a:srgbClr val="FF6600"/>
                </a:solidFill>
              </a:rPr>
              <a:t>Relate all three V’s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using R, Z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FF927FE-D161-EE49-B12B-ABE97324635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608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28800"/>
            <a:ext cx="2971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2143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End of Line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 wave V</a:t>
            </a:r>
            <a:r>
              <a:rPr lang="en-US" baseline="-25000" dirty="0"/>
              <a:t>i</a:t>
            </a:r>
            <a:r>
              <a:rPr lang="en-US" dirty="0"/>
              <a:t>=I</a:t>
            </a:r>
            <a:r>
              <a:rPr lang="en-US" baseline="-25000" dirty="0"/>
              <a:t>i</a:t>
            </a:r>
            <a:r>
              <a:rPr lang="en-US" dirty="0"/>
              <a:t>×Z</a:t>
            </a:r>
            <a:r>
              <a:rPr lang="en-US" baseline="-25000" dirty="0"/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KCL @ end of line</a:t>
            </a:r>
          </a:p>
          <a:p>
            <a:pPr lvl="1"/>
            <a:r>
              <a:rPr lang="en-US" dirty="0"/>
              <a:t>KCL: I</a:t>
            </a:r>
            <a:r>
              <a:rPr lang="en-US" baseline="-25000" dirty="0"/>
              <a:t>i</a:t>
            </a:r>
            <a:r>
              <a:rPr lang="en-US" dirty="0"/>
              <a:t>=</a:t>
            </a:r>
            <a:r>
              <a:rPr lang="en-US" dirty="0" err="1"/>
              <a:t>I</a:t>
            </a:r>
            <a:r>
              <a:rPr lang="en-US" baseline="-25000" dirty="0" err="1"/>
              <a:t>r</a:t>
            </a:r>
            <a:r>
              <a:rPr lang="en-US" dirty="0" err="1"/>
              <a:t>+I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/>
            <a:endParaRPr lang="en-US" baseline="-25000" dirty="0">
              <a:solidFill>
                <a:srgbClr val="FF6600"/>
              </a:solidFill>
            </a:endParaRPr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FF927FE-D161-EE49-B12B-ABE97324635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608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28800"/>
            <a:ext cx="2971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44132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End of Line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 wave V</a:t>
            </a:r>
            <a:r>
              <a:rPr lang="en-US" baseline="-25000" dirty="0"/>
              <a:t>i</a:t>
            </a:r>
            <a:r>
              <a:rPr lang="en-US" dirty="0"/>
              <a:t>=I</a:t>
            </a:r>
            <a:r>
              <a:rPr lang="en-US" baseline="-25000" dirty="0"/>
              <a:t>i</a:t>
            </a:r>
            <a:r>
              <a:rPr lang="en-US" dirty="0"/>
              <a:t>×Z</a:t>
            </a:r>
            <a:r>
              <a:rPr lang="en-US" baseline="-25000" dirty="0"/>
              <a:t>0</a:t>
            </a:r>
          </a:p>
          <a:p>
            <a:r>
              <a:rPr lang="en-US" dirty="0"/>
              <a:t>KCL: I</a:t>
            </a:r>
            <a:r>
              <a:rPr lang="en-US" baseline="-25000" dirty="0"/>
              <a:t>i</a:t>
            </a:r>
            <a:r>
              <a:rPr lang="en-US" dirty="0"/>
              <a:t>=</a:t>
            </a:r>
            <a:r>
              <a:rPr lang="en-US" dirty="0" err="1"/>
              <a:t>I</a:t>
            </a:r>
            <a:r>
              <a:rPr lang="en-US" baseline="-25000" dirty="0" err="1"/>
              <a:t>r</a:t>
            </a:r>
            <a:r>
              <a:rPr lang="en-US" dirty="0" err="1"/>
              <a:t>+I</a:t>
            </a:r>
            <a:r>
              <a:rPr lang="en-US" baseline="-25000" dirty="0" err="1"/>
              <a:t>t</a:t>
            </a:r>
            <a:endParaRPr lang="en-US" baseline="-25000" dirty="0"/>
          </a:p>
          <a:p>
            <a:r>
              <a:rPr lang="en-US" dirty="0">
                <a:solidFill>
                  <a:srgbClr val="FF6600"/>
                </a:solidFill>
              </a:rPr>
              <a:t>KVL @ end of line</a:t>
            </a:r>
          </a:p>
          <a:p>
            <a:pPr lvl="1"/>
            <a:r>
              <a:rPr lang="en-US" dirty="0"/>
              <a:t>KVL: </a:t>
            </a:r>
            <a:r>
              <a:rPr lang="en-US" dirty="0" err="1"/>
              <a:t>V</a:t>
            </a:r>
            <a:r>
              <a:rPr lang="en-US" baseline="-25000" dirty="0" err="1"/>
              <a:t>i</a:t>
            </a:r>
            <a:r>
              <a:rPr lang="en-US" dirty="0" err="1"/>
              <a:t>+V</a:t>
            </a:r>
            <a:r>
              <a:rPr lang="en-US" baseline="-25000" dirty="0" err="1"/>
              <a:t>r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t</a:t>
            </a:r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FF927FE-D161-EE49-B12B-ABE97324635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608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28800"/>
            <a:ext cx="2971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2344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End of Line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 wave V</a:t>
            </a:r>
            <a:r>
              <a:rPr lang="en-US" baseline="-25000" dirty="0"/>
              <a:t>i</a:t>
            </a:r>
            <a:r>
              <a:rPr lang="en-US" dirty="0"/>
              <a:t>=I</a:t>
            </a:r>
            <a:r>
              <a:rPr lang="en-US" baseline="-25000" dirty="0"/>
              <a:t>i</a:t>
            </a:r>
            <a:r>
              <a:rPr lang="en-US" dirty="0"/>
              <a:t>×Z</a:t>
            </a:r>
            <a:r>
              <a:rPr lang="en-US" baseline="-25000" dirty="0"/>
              <a:t>0</a:t>
            </a:r>
          </a:p>
          <a:p>
            <a:r>
              <a:rPr lang="en-US" dirty="0"/>
              <a:t>KCL: I</a:t>
            </a:r>
            <a:r>
              <a:rPr lang="en-US" baseline="-25000" dirty="0"/>
              <a:t>i</a:t>
            </a:r>
            <a:r>
              <a:rPr lang="en-US" dirty="0"/>
              <a:t>=</a:t>
            </a:r>
            <a:r>
              <a:rPr lang="en-US" dirty="0" err="1"/>
              <a:t>I</a:t>
            </a:r>
            <a:r>
              <a:rPr lang="en-US" baseline="-25000" dirty="0" err="1"/>
              <a:t>r</a:t>
            </a:r>
            <a:r>
              <a:rPr lang="en-US" dirty="0" err="1"/>
              <a:t>+I</a:t>
            </a:r>
            <a:r>
              <a:rPr lang="en-US" baseline="-25000" dirty="0" err="1"/>
              <a:t>t</a:t>
            </a:r>
            <a:endParaRPr lang="en-US" baseline="-25000" dirty="0"/>
          </a:p>
          <a:p>
            <a:r>
              <a:rPr lang="en-US" dirty="0"/>
              <a:t>KVL: </a:t>
            </a:r>
            <a:r>
              <a:rPr lang="en-US" dirty="0" err="1"/>
              <a:t>V</a:t>
            </a:r>
            <a:r>
              <a:rPr lang="en-US" baseline="-25000" dirty="0" err="1"/>
              <a:t>i</a:t>
            </a:r>
            <a:r>
              <a:rPr lang="en-US" dirty="0" err="1"/>
              <a:t>+V</a:t>
            </a:r>
            <a:r>
              <a:rPr lang="en-US" baseline="-25000" dirty="0" err="1"/>
              <a:t>r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t</a:t>
            </a:r>
            <a:endParaRPr lang="en-US" baseline="-25000" dirty="0"/>
          </a:p>
          <a:p>
            <a:r>
              <a:rPr lang="en-US" dirty="0">
                <a:solidFill>
                  <a:srgbClr val="FF6600"/>
                </a:solidFill>
              </a:rPr>
              <a:t>V=IR relationships?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Which resistances go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with each V?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=I</a:t>
            </a:r>
            <a:r>
              <a:rPr lang="en-US" baseline="-25000" dirty="0"/>
              <a:t>r</a:t>
            </a:r>
            <a:r>
              <a:rPr lang="en-US" dirty="0"/>
              <a:t>×Z</a:t>
            </a:r>
            <a:r>
              <a:rPr lang="en-US" baseline="-25000" dirty="0"/>
              <a:t>0    </a:t>
            </a:r>
            <a:r>
              <a:rPr lang="en-US" dirty="0">
                <a:sym typeface="Wingdings"/>
              </a:rPr>
              <a:t></a:t>
            </a:r>
            <a:r>
              <a:rPr lang="en-US" baseline="-25000" dirty="0"/>
              <a:t>    </a:t>
            </a:r>
            <a:r>
              <a:rPr lang="en-US" dirty="0" err="1"/>
              <a:t>I</a:t>
            </a:r>
            <a:r>
              <a:rPr lang="en-US" baseline="-25000" dirty="0" err="1"/>
              <a:t>r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/Z</a:t>
            </a:r>
            <a:r>
              <a:rPr lang="en-US" baseline="-25000" dirty="0"/>
              <a:t>0 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t</a:t>
            </a:r>
            <a:r>
              <a:rPr lang="en-US" dirty="0"/>
              <a:t>=</a:t>
            </a:r>
            <a:r>
              <a:rPr lang="en-US" dirty="0" err="1"/>
              <a:t>I</a:t>
            </a:r>
            <a:r>
              <a:rPr lang="en-US" baseline="-25000" dirty="0" err="1"/>
              <a:t>t</a:t>
            </a:r>
            <a:r>
              <a:rPr lang="en-US" dirty="0" err="1"/>
              <a:t>×R</a:t>
            </a:r>
            <a:r>
              <a:rPr lang="en-US" dirty="0"/>
              <a:t>   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  I</a:t>
            </a:r>
            <a:r>
              <a:rPr lang="en-US" baseline="-25000" dirty="0"/>
              <a:t>t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t</a:t>
            </a:r>
            <a:r>
              <a:rPr lang="en-US" dirty="0"/>
              <a:t>/R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=I</a:t>
            </a:r>
            <a:r>
              <a:rPr lang="en-US" baseline="-25000" dirty="0"/>
              <a:t>i</a:t>
            </a:r>
            <a:r>
              <a:rPr lang="en-US" dirty="0"/>
              <a:t>×Z</a:t>
            </a:r>
            <a:r>
              <a:rPr lang="en-US" baseline="-25000" dirty="0"/>
              <a:t>0    </a:t>
            </a:r>
            <a:r>
              <a:rPr lang="en-US" dirty="0">
                <a:sym typeface="Wingdings"/>
              </a:rPr>
              <a:t></a:t>
            </a:r>
            <a:r>
              <a:rPr lang="en-US" baseline="-25000" dirty="0"/>
              <a:t>     </a:t>
            </a: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=V</a:t>
            </a:r>
            <a:r>
              <a:rPr lang="en-US" baseline="-25000" dirty="0"/>
              <a:t>i</a:t>
            </a:r>
            <a:r>
              <a:rPr lang="en-US" dirty="0"/>
              <a:t>/Z</a:t>
            </a:r>
            <a:r>
              <a:rPr lang="en-US" baseline="-25000" dirty="0"/>
              <a:t>0  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FF927FE-D161-EE49-B12B-ABE97324635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608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28800"/>
            <a:ext cx="2971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486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Analyze End of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 wave V</a:t>
            </a:r>
            <a:r>
              <a:rPr lang="en-US" baseline="-25000" dirty="0"/>
              <a:t>i</a:t>
            </a:r>
            <a:r>
              <a:rPr lang="en-US" dirty="0"/>
              <a:t>=I</a:t>
            </a:r>
            <a:r>
              <a:rPr lang="en-US" baseline="-25000" dirty="0"/>
              <a:t>i</a:t>
            </a:r>
            <a:r>
              <a:rPr lang="en-US" dirty="0"/>
              <a:t>×Z</a:t>
            </a:r>
            <a:r>
              <a:rPr lang="en-US" baseline="-25000" dirty="0"/>
              <a:t>0</a:t>
            </a:r>
          </a:p>
          <a:p>
            <a:r>
              <a:rPr lang="en-US" dirty="0"/>
              <a:t>KCL: 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r</a:t>
            </a:r>
            <a:r>
              <a:rPr lang="en-US" dirty="0" err="1">
                <a:solidFill>
                  <a:srgbClr val="0000FF"/>
                </a:solidFill>
              </a:rPr>
              <a:t>+I</a:t>
            </a:r>
            <a:r>
              <a:rPr lang="en-US" baseline="-25000" dirty="0" err="1">
                <a:solidFill>
                  <a:srgbClr val="0000FF"/>
                </a:solidFill>
              </a:rPr>
              <a:t>t</a:t>
            </a:r>
            <a:endParaRPr lang="en-US" baseline="-25000" dirty="0">
              <a:solidFill>
                <a:srgbClr val="0000FF"/>
              </a:solidFill>
            </a:endParaRPr>
          </a:p>
          <a:p>
            <a:r>
              <a:rPr lang="en-US" dirty="0"/>
              <a:t>KVL: </a:t>
            </a:r>
            <a:r>
              <a:rPr lang="en-US" dirty="0" err="1"/>
              <a:t>V</a:t>
            </a:r>
            <a:r>
              <a:rPr lang="en-US" baseline="-25000" dirty="0" err="1"/>
              <a:t>i</a:t>
            </a:r>
            <a:r>
              <a:rPr lang="en-US" dirty="0" err="1"/>
              <a:t>+V</a:t>
            </a:r>
            <a:r>
              <a:rPr lang="en-US" baseline="-25000" dirty="0" err="1"/>
              <a:t>r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t</a:t>
            </a:r>
            <a:endParaRPr lang="en-US" baseline="-25000" dirty="0"/>
          </a:p>
          <a:p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=I</a:t>
            </a:r>
            <a:r>
              <a:rPr lang="en-US" baseline="-25000" dirty="0"/>
              <a:t>r</a:t>
            </a:r>
            <a:r>
              <a:rPr lang="en-US" dirty="0"/>
              <a:t>×Z</a:t>
            </a:r>
            <a:r>
              <a:rPr lang="en-US" baseline="-25000" dirty="0"/>
              <a:t>0    </a:t>
            </a:r>
            <a:r>
              <a:rPr lang="en-US" dirty="0">
                <a:sym typeface="Wingdings"/>
              </a:rPr>
              <a:t></a:t>
            </a:r>
            <a:r>
              <a:rPr lang="en-US" baseline="-25000" dirty="0"/>
              <a:t>   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/Z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  <a:r>
              <a:rPr lang="en-US" baseline="-25000" dirty="0"/>
              <a:t> 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t</a:t>
            </a:r>
            <a:r>
              <a:rPr lang="en-US" dirty="0"/>
              <a:t>=</a:t>
            </a:r>
            <a:r>
              <a:rPr lang="en-US" dirty="0" err="1"/>
              <a:t>I</a:t>
            </a:r>
            <a:r>
              <a:rPr lang="en-US" baseline="-25000" dirty="0" err="1"/>
              <a:t>t</a:t>
            </a:r>
            <a:r>
              <a:rPr lang="en-US" dirty="0" err="1"/>
              <a:t>×R</a:t>
            </a:r>
            <a:r>
              <a:rPr lang="en-US" dirty="0"/>
              <a:t>   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baseline="-25000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/R</a:t>
            </a:r>
          </a:p>
          <a:p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=I</a:t>
            </a:r>
            <a:r>
              <a:rPr lang="en-US" baseline="-25000" dirty="0"/>
              <a:t>i</a:t>
            </a:r>
            <a:r>
              <a:rPr lang="en-US" dirty="0"/>
              <a:t>×Z</a:t>
            </a:r>
            <a:r>
              <a:rPr lang="en-US" baseline="-25000" dirty="0"/>
              <a:t>0    </a:t>
            </a:r>
            <a:r>
              <a:rPr lang="en-US" dirty="0">
                <a:sym typeface="Wingdings"/>
              </a:rPr>
              <a:t></a:t>
            </a:r>
            <a:r>
              <a:rPr lang="en-US" baseline="-25000" dirty="0"/>
              <a:t>     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=V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/Z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  <a:r>
              <a:rPr lang="en-US" baseline="-25000" dirty="0"/>
              <a:t>  </a:t>
            </a:r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FF927FE-D161-EE49-B12B-ABE97324635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267200" y="5105400"/>
          <a:ext cx="28527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3" imgW="838200" imgH="393700" progId="Equation.3">
                  <p:embed/>
                </p:oleObj>
              </mc:Choice>
              <mc:Fallback>
                <p:oleObj name="Equation" r:id="rId3" imgW="83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05400"/>
                        <a:ext cx="2852738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828800"/>
            <a:ext cx="2971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6033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End of Line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1c)</a:t>
            </a:r>
            <a:endParaRPr lang="en-US" dirty="0"/>
          </a:p>
        </p:txBody>
      </p:sp>
      <p:sp>
        <p:nvSpPr>
          <p:cNvPr id="471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baseline="-25000" dirty="0" err="1"/>
              <a:t>i</a:t>
            </a:r>
            <a:r>
              <a:rPr lang="en-US" dirty="0" err="1"/>
              <a:t>+V</a:t>
            </a:r>
            <a:r>
              <a:rPr lang="en-US" baseline="-25000" dirty="0" err="1"/>
              <a:t>r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t</a:t>
            </a:r>
            <a:endParaRPr lang="en-US" baseline="-25000" dirty="0"/>
          </a:p>
          <a:p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r>
              <a:rPr lang="en-US" dirty="0">
                <a:solidFill>
                  <a:srgbClr val="FF6600"/>
                </a:solidFill>
              </a:rPr>
              <a:t>Eliminate </a:t>
            </a:r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t</a:t>
            </a:r>
            <a:endParaRPr lang="en-US" baseline="-25000" dirty="0">
              <a:solidFill>
                <a:srgbClr val="FF6600"/>
              </a:solidFill>
            </a:endParaRPr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4088E75-163C-F447-80C2-DD2615390BC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93041"/>
              </p:ext>
            </p:extLst>
          </p:nvPr>
        </p:nvGraphicFramePr>
        <p:xfrm>
          <a:off x="3200400" y="1143000"/>
          <a:ext cx="1828800" cy="85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Equation" r:id="rId3" imgW="838200" imgH="393700" progId="Equation.3">
                  <p:embed/>
                </p:oleObj>
              </mc:Choice>
              <mc:Fallback>
                <p:oleObj name="Equation" r:id="rId3" imgW="83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1828800" cy="858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70765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End of Line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1c)</a:t>
            </a:r>
            <a:endParaRPr lang="en-US" dirty="0"/>
          </a:p>
        </p:txBody>
      </p:sp>
      <p:sp>
        <p:nvSpPr>
          <p:cNvPr id="471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baseline="-25000" dirty="0" err="1"/>
              <a:t>i</a:t>
            </a:r>
            <a:r>
              <a:rPr lang="en-US" dirty="0" err="1"/>
              <a:t>+V</a:t>
            </a:r>
            <a:r>
              <a:rPr lang="en-US" baseline="-25000" dirty="0" err="1"/>
              <a:t>r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t</a:t>
            </a:r>
            <a:endParaRPr lang="en-US" baseline="-25000" dirty="0"/>
          </a:p>
          <a:p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r>
              <a:rPr lang="en-US" dirty="0">
                <a:solidFill>
                  <a:srgbClr val="FF6600"/>
                </a:solidFill>
              </a:rPr>
              <a:t>Eliminate </a:t>
            </a:r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t</a:t>
            </a:r>
            <a:endParaRPr lang="en-US" baseline="-25000" dirty="0">
              <a:solidFill>
                <a:srgbClr val="FF6600"/>
              </a:solidFill>
            </a:endParaRPr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4088E75-163C-F447-80C2-DD2615390BC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298095"/>
              </p:ext>
            </p:extLst>
          </p:nvPr>
        </p:nvGraphicFramePr>
        <p:xfrm>
          <a:off x="3200400" y="1143000"/>
          <a:ext cx="1828800" cy="85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7" name="Equation" r:id="rId3" imgW="838200" imgH="393700" progId="Equation.3">
                  <p:embed/>
                </p:oleObj>
              </mc:Choice>
              <mc:Fallback>
                <p:oleObj name="Equation" r:id="rId3" imgW="83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1828800" cy="858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921679"/>
              </p:ext>
            </p:extLst>
          </p:nvPr>
        </p:nvGraphicFramePr>
        <p:xfrm>
          <a:off x="3352800" y="2692400"/>
          <a:ext cx="3756025" cy="364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8" name="Equation" r:id="rId5" imgW="1409700" imgH="1371600" progId="Equation.3">
                  <p:embed/>
                </p:oleObj>
              </mc:Choice>
              <mc:Fallback>
                <p:oleObj name="Equation" r:id="rId5" imgW="14097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92400"/>
                        <a:ext cx="3756025" cy="3649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3962400" y="5105400"/>
            <a:ext cx="1600200" cy="1295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5486400"/>
            <a:ext cx="2996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Reflection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35925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Line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trike="sngStrike" dirty="0">
                <a:solidFill>
                  <a:schemeClr val="bg2"/>
                </a:solidFill>
              </a:rPr>
              <a:t>See in action in lab</a:t>
            </a:r>
          </a:p>
          <a:p>
            <a:pPr>
              <a:defRPr/>
            </a:pPr>
            <a:r>
              <a:rPr lang="en-US" strike="sngStrike" dirty="0"/>
              <a:t>Where transmission lines arise?</a:t>
            </a:r>
          </a:p>
          <a:p>
            <a:pPr>
              <a:defRPr/>
            </a:pPr>
            <a:r>
              <a:rPr lang="en-US" strike="sngStrike" dirty="0"/>
              <a:t>General wire formulation</a:t>
            </a:r>
          </a:p>
          <a:p>
            <a:pPr>
              <a:defRPr/>
            </a:pPr>
            <a:r>
              <a:rPr lang="en-US" strike="sngStrike" dirty="0"/>
              <a:t>Lossless Transmission Line</a:t>
            </a:r>
            <a:endParaRPr lang="en-US" strike="sngStrike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strike="sngStrike" dirty="0"/>
              <a:t>Impedance</a:t>
            </a:r>
          </a:p>
          <a:p>
            <a:pPr>
              <a:defRPr/>
            </a:pPr>
            <a:r>
              <a:rPr lang="en-US" dirty="0"/>
              <a:t>End of Transmission Line?</a:t>
            </a:r>
          </a:p>
          <a:p>
            <a:pPr lvl="1">
              <a:defRPr/>
            </a:pPr>
            <a:r>
              <a:rPr lang="en-US" dirty="0"/>
              <a:t>Open, short, matched</a:t>
            </a:r>
          </a:p>
          <a:p>
            <a:pPr>
              <a:defRPr/>
            </a:pPr>
            <a:r>
              <a:rPr lang="en-US" dirty="0"/>
              <a:t>Termination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Discuss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Lossy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57CEE00-82CC-9B4A-8EF1-D3E6C7AEA0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16042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Analyze End of Line</a:t>
            </a:r>
          </a:p>
        </p:txBody>
      </p:sp>
      <p:sp>
        <p:nvSpPr>
          <p:cNvPr id="491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</a:t>
            </a:r>
            <a:r>
              <a:rPr lang="en-US" baseline="-25000"/>
              <a:t>i</a:t>
            </a:r>
            <a:r>
              <a:rPr lang="en-US"/>
              <a:t>+V</a:t>
            </a:r>
            <a:r>
              <a:rPr lang="en-US" baseline="-25000"/>
              <a:t>r</a:t>
            </a:r>
            <a:r>
              <a:rPr lang="en-US"/>
              <a:t>=V</a:t>
            </a:r>
            <a:r>
              <a:rPr lang="en-US" baseline="-25000"/>
              <a:t>t</a:t>
            </a:r>
          </a:p>
          <a:p>
            <a:endParaRPr lang="en-US" baseline="-25000"/>
          </a:p>
          <a:p>
            <a:endParaRPr lang="en-US" baseline="-25000"/>
          </a:p>
          <a:p>
            <a:endParaRPr lang="en-US" baseline="-25000"/>
          </a:p>
          <a:p>
            <a:endParaRPr lang="en-US" baseline="-25000"/>
          </a:p>
          <a:p>
            <a:endParaRPr lang="en-US" baseline="-25000"/>
          </a:p>
          <a:p>
            <a:endParaRPr lang="en-US" baseline="-25000"/>
          </a:p>
          <a:p>
            <a:endParaRPr lang="en-US" baseline="-25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76B3221-8570-0A40-B2F6-CE6001A5226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669370"/>
              </p:ext>
            </p:extLst>
          </p:nvPr>
        </p:nvGraphicFramePr>
        <p:xfrm>
          <a:off x="3292475" y="1960563"/>
          <a:ext cx="2976563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Equation" r:id="rId3" imgW="1257300" imgH="1511300" progId="Equation.3">
                  <p:embed/>
                </p:oleObj>
              </mc:Choice>
              <mc:Fallback>
                <p:oleObj name="Equation" r:id="rId3" imgW="1257300" imgH="151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1960563"/>
                        <a:ext cx="2976563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1452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</a:t>
            </a:r>
          </a:p>
        </p:txBody>
      </p:sp>
      <p:sp>
        <p:nvSpPr>
          <p:cNvPr id="501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Sanity check with</a:t>
            </a:r>
            <a:br>
              <a:rPr lang="en-US" dirty="0"/>
            </a:br>
            <a:r>
              <a:rPr lang="en-US" dirty="0"/>
              <a:t>previous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Short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Matched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Open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B6C1089-BC29-774C-B3D4-B64659D2499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768825"/>
              </p:ext>
            </p:extLst>
          </p:nvPr>
        </p:nvGraphicFramePr>
        <p:xfrm>
          <a:off x="1676400" y="4419600"/>
          <a:ext cx="328295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Equation" r:id="rId3" imgW="965200" imgH="444500" progId="Equation.3">
                  <p:embed/>
                </p:oleObj>
              </mc:Choice>
              <mc:Fallback>
                <p:oleObj name="Equation" r:id="rId3" imgW="965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19600"/>
                        <a:ext cx="3282950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4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143000"/>
            <a:ext cx="2971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044135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69469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Travel RC </a:t>
            </a:r>
          </a:p>
        </p:txBody>
      </p:sp>
      <p:sp>
        <p:nvSpPr>
          <p:cNvPr id="44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V1,V3,V4,V5,V6 about 10 stages apart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A1740F6-A5FD-0F42-B82B-F4F9AD0BFE8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00200"/>
            <a:ext cx="8902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>
            <a:off x="516468" y="1600200"/>
            <a:ext cx="76200" cy="762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2732" y="1600200"/>
            <a:ext cx="76200" cy="762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332569" y="1600200"/>
            <a:ext cx="76200" cy="76200"/>
          </a:xfrm>
          <a:prstGeom prst="ellipse">
            <a:avLst/>
          </a:prstGeom>
          <a:solidFill>
            <a:srgbClr val="E638F4"/>
          </a:solidFill>
          <a:ln w="25400" cap="flat" cmpd="sng" algn="ctr">
            <a:solidFill>
              <a:srgbClr val="E638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08499" y="1600200"/>
            <a:ext cx="76200" cy="76200"/>
          </a:xfrm>
          <a:prstGeom prst="ellipse">
            <a:avLst/>
          </a:prstGeom>
          <a:solidFill>
            <a:srgbClr val="68FBFC"/>
          </a:solidFill>
          <a:ln w="25400" cap="flat" cmpd="sng" algn="ctr">
            <a:solidFill>
              <a:srgbClr val="68FBF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14066" y="1600200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940798" y="1600200"/>
            <a:ext cx="76200" cy="762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22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https://</a:t>
            </a:r>
            <a:r>
              <a:rPr lang="en-US" sz="2400" dirty="0" err="1"/>
              <a:t>tinyurl.com</a:t>
            </a:r>
            <a:r>
              <a:rPr lang="en-US" sz="2400" dirty="0"/>
              <a:t>/y2jortrq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121D9FD-AEE1-5F40-B5C7-17AD5D3D218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A2BAED9-1165-0146-9CED-E0885595D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85331"/>
            <a:ext cx="6069957" cy="41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73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60A5-A171-4745-AD80-3D88E41E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B71346D7-E454-2341-9ABB-28FEEE509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2" t="5563" r="9940" b="6296"/>
          <a:stretch/>
        </p:blipFill>
        <p:spPr>
          <a:xfrm>
            <a:off x="57164" y="876300"/>
            <a:ext cx="9050310" cy="5105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D8B16-5EBA-934C-A2D8-188BC8ECB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/>
              <a:t>Penn ESE 370 Fall </a:t>
            </a:r>
            <a:r>
              <a:rPr lang="is-IS" altLang="ko-KR"/>
              <a:t>2021</a:t>
            </a:r>
            <a:r>
              <a:rPr lang="en-US" altLang="ko-KR"/>
              <a:t> - Khanna</a:t>
            </a:r>
            <a:endParaRPr lang="en-US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5F0B5-8107-BD48-B708-2B9FA9E9D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37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to Source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932230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at Source?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at source?</a:t>
            </a:r>
          </a:p>
          <a:p>
            <a:pPr lvl="1"/>
            <a:r>
              <a:rPr lang="en-US" dirty="0"/>
              <a:t>Depends on how it’s terminated</a:t>
            </a:r>
          </a:p>
          <a:p>
            <a:pPr lvl="1"/>
            <a:r>
              <a:rPr lang="en-US" dirty="0"/>
              <a:t>Looks like a sink end now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4008333-FD3D-4C4B-9C94-FC2A5228B14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0420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R≠Z</a:t>
            </a:r>
            <a:r>
              <a:rPr lang="en-US" baseline="-25000"/>
              <a:t>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75 </a:t>
            </a:r>
            <a:r>
              <a:rPr lang="en-US" dirty="0">
                <a:solidFill>
                  <a:srgbClr val="FF6600"/>
                </a:solidFill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 termination on 50 </a:t>
            </a:r>
            <a:r>
              <a:rPr lang="en-US" dirty="0">
                <a:solidFill>
                  <a:srgbClr val="FF6600"/>
                </a:solidFill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 line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B69CFA0-2572-AE48-8650-2B3BD08B85D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769269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Line Symbol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Specify delay of full </a:t>
            </a:r>
            <a:r>
              <a:rPr lang="en-US" dirty="0" err="1"/>
              <a:t>Tline</a:t>
            </a:r>
            <a:r>
              <a:rPr lang="en-US" dirty="0"/>
              <a:t> and characteristic impedance</a:t>
            </a:r>
          </a:p>
          <a:p>
            <a:r>
              <a:rPr lang="en-US" dirty="0"/>
              <a:t>Need reference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4" name="Picture 3" descr="screen-cap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8452295" cy="2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04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these, with direct drive from voltage source</a:t>
            </a:r>
          </a:p>
          <a:p>
            <a:pPr lvl="1"/>
            <a:r>
              <a:rPr lang="en-US" dirty="0"/>
              <a:t>Source looks like short circuit (</a:t>
            </a:r>
            <a:r>
              <a:rPr lang="en-US" sz="2000" dirty="0"/>
              <a:t>not typical of CMOS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Source cannot be changed</a:t>
            </a:r>
          </a:p>
          <a:p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349EDD9-4ADD-AF41-B66F-CC38F604E81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10" name="Picture 9" descr="screen-cap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8452295" cy="2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7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 propagates as wave down transmission line</a:t>
            </a:r>
          </a:p>
          <a:p>
            <a:pPr lvl="1"/>
            <a:r>
              <a:rPr lang="en-US" dirty="0"/>
              <a:t>Delay linear in wire length, if resistance negligible</a:t>
            </a:r>
          </a:p>
          <a:p>
            <a:pPr lvl="1"/>
            <a:r>
              <a:rPr lang="en-US" dirty="0"/>
              <a:t>Solution: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Rate of propagation (characteristic frequency), w:</a:t>
            </a:r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2C2F02-507B-A144-94E9-5E27602E5D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279333"/>
              </p:ext>
            </p:extLst>
          </p:nvPr>
        </p:nvGraphicFramePr>
        <p:xfrm>
          <a:off x="1905000" y="2514600"/>
          <a:ext cx="3467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3"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14600"/>
                        <a:ext cx="34671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744947"/>
              </p:ext>
            </p:extLst>
          </p:nvPr>
        </p:nvGraphicFramePr>
        <p:xfrm>
          <a:off x="2286000" y="4114800"/>
          <a:ext cx="34671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4" name="Equation" r:id="rId5" imgW="1155700" imgH="482600" progId="Equation.3">
                  <p:embed/>
                </p:oleObj>
              </mc:Choice>
              <mc:Fallback>
                <p:oleObj name="Equation" r:id="rId5" imgW="1155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14800"/>
                        <a:ext cx="3467100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0036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-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30" y="-62546"/>
            <a:ext cx="3352800" cy="1108059"/>
          </a:xfrm>
          <a:prstGeom prst="rect">
            <a:avLst/>
          </a:prstGeom>
        </p:spPr>
      </p:pic>
      <p:pic>
        <p:nvPicPr>
          <p:cNvPr id="28675" name="Picture 8"/>
          <p:cNvPicPr>
            <a:picLocks noChangeAspect="1"/>
          </p:cNvPicPr>
          <p:nvPr/>
        </p:nvPicPr>
        <p:blipFill rotWithShape="1">
          <a:blip r:embed="rId4"/>
          <a:srcRect t="3822"/>
          <a:stretch/>
        </p:blipFill>
        <p:spPr bwMode="auto">
          <a:xfrm>
            <a:off x="762000" y="1137285"/>
            <a:ext cx="7023100" cy="473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50</a:t>
            </a:r>
            <a:r>
              <a:rPr lang="en-US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/>
              <a:t> line, 75</a:t>
            </a:r>
            <a:r>
              <a:rPr lang="en-US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/>
              <a:t> termination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1B5E1FF-C76F-E848-A1D1-D9F1BE4CA2A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723696"/>
              </p:ext>
            </p:extLst>
          </p:nvPr>
        </p:nvGraphicFramePr>
        <p:xfrm>
          <a:off x="2133600" y="5562600"/>
          <a:ext cx="5843354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9" name="Equation" r:id="rId5" imgW="2298700" imgH="444500" progId="Equation.3">
                  <p:embed/>
                </p:oleObj>
              </mc:Choice>
              <mc:Fallback>
                <p:oleObj name="Equation" r:id="rId5" imgW="2298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5843354" cy="113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6705600" y="68275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645401" y="50799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763000" y="67735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74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Series Termination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here?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E910743-18BB-4D48-B708-76A4A648D9F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175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2819400"/>
            <a:ext cx="852805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023681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64EC4AB-46D7-3244-9357-0F8E934A4C9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391400" cy="517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4696"/>
            <a:ext cx="3352800" cy="131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>
            <a:off x="6248400" y="102657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686800" y="152400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423500" y="102657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011611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143000"/>
            <a:ext cx="4452257" cy="3116580"/>
          </a:xfrm>
          <a:prstGeom prst="rect">
            <a:avLst/>
          </a:prstGeom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Series 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267200" cy="5029200"/>
          </a:xfrm>
        </p:spPr>
        <p:txBody>
          <a:bodyPr/>
          <a:lstStyle/>
          <a:p>
            <a:r>
              <a:rPr lang="en-US" dirty="0" err="1"/>
              <a:t>R</a:t>
            </a:r>
            <a:r>
              <a:rPr lang="en-US" baseline="-25000" dirty="0" err="1"/>
              <a:t>series</a:t>
            </a:r>
            <a:r>
              <a:rPr lang="en-US" dirty="0"/>
              <a:t> = Z</a:t>
            </a:r>
            <a:r>
              <a:rPr lang="en-US" baseline="-25000" dirty="0"/>
              <a:t>0</a:t>
            </a:r>
          </a:p>
          <a:p>
            <a:r>
              <a:rPr lang="en-US" dirty="0"/>
              <a:t>Initial voltage divider</a:t>
            </a:r>
          </a:p>
          <a:p>
            <a:pPr lvl="1"/>
            <a:r>
              <a:rPr lang="en-US" dirty="0"/>
              <a:t>Half voltage pulse </a:t>
            </a:r>
            <a:r>
              <a:rPr lang="en-US" dirty="0" err="1"/>
              <a:t>propogates</a:t>
            </a:r>
            <a:r>
              <a:rPr lang="en-US" dirty="0"/>
              <a:t> down </a:t>
            </a:r>
            <a:r>
              <a:rPr lang="en-US" dirty="0" err="1"/>
              <a:t>Tline</a:t>
            </a:r>
            <a:endParaRPr lang="en-US" dirty="0"/>
          </a:p>
          <a:p>
            <a:r>
              <a:rPr lang="en-US" dirty="0"/>
              <a:t>End of line open circuit</a:t>
            </a:r>
          </a:p>
          <a:p>
            <a:pPr lvl="1"/>
            <a:r>
              <a:rPr lang="en-US" dirty="0"/>
              <a:t>Sees single transition to full voltage (full reflection)</a:t>
            </a:r>
          </a:p>
          <a:p>
            <a:r>
              <a:rPr lang="en-US" dirty="0"/>
              <a:t>Reflection returns to source and sees termination </a:t>
            </a:r>
            <a:r>
              <a:rPr lang="en-US" dirty="0" err="1"/>
              <a:t>R</a:t>
            </a:r>
            <a:r>
              <a:rPr lang="en-US" baseline="-25000" dirty="0" err="1"/>
              <a:t>series</a:t>
            </a:r>
            <a:r>
              <a:rPr lang="en-US" dirty="0"/>
              <a:t> = Z</a:t>
            </a:r>
            <a:r>
              <a:rPr lang="en-US" baseline="-25000" dirty="0"/>
              <a:t>0</a:t>
            </a:r>
          </a:p>
          <a:p>
            <a:r>
              <a:rPr lang="en-US" dirty="0"/>
              <a:t>No further reflections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B56AEF3-EA36-F04C-8223-B03CF219B53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648200"/>
            <a:ext cx="3352800" cy="131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5791200" y="4696161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229600" y="4745904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966300" y="4696161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5363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713" y="4495800"/>
            <a:ext cx="4967287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Termination Cases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Termination in parallel at Sink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Termination in series at 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8FDB2E7-FFE7-6C4A-AED2-3F74FACECB5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482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057400"/>
            <a:ext cx="47244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864166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Driver /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Driver: What does a CMOS driver look like at the source?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baseline="-25000" dirty="0" err="1">
                <a:solidFill>
                  <a:schemeClr val="accent4"/>
                </a:solidFill>
              </a:rPr>
              <a:t>d,sat</a:t>
            </a:r>
            <a:r>
              <a:rPr lang="en-US" dirty="0">
                <a:solidFill>
                  <a:schemeClr val="accent4"/>
                </a:solidFill>
              </a:rPr>
              <a:t>=1200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accent4"/>
                </a:solidFill>
              </a:rPr>
              <a:t>A/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accent4"/>
                </a:solidFill>
              </a:rPr>
              <a:t>m @ 45nm, </a:t>
            </a:r>
            <a:r>
              <a:rPr lang="en-US" dirty="0" err="1">
                <a:solidFill>
                  <a:schemeClr val="accent4"/>
                </a:solidFill>
              </a:rPr>
              <a:t>V</a:t>
            </a:r>
            <a:r>
              <a:rPr lang="en-US" baseline="-25000" dirty="0" err="1">
                <a:solidFill>
                  <a:schemeClr val="accent4"/>
                </a:solidFill>
              </a:rPr>
              <a:t>dd</a:t>
            </a:r>
            <a:r>
              <a:rPr lang="en-US" dirty="0">
                <a:solidFill>
                  <a:schemeClr val="accent4"/>
                </a:solidFill>
              </a:rPr>
              <a:t>=1V</a:t>
            </a:r>
          </a:p>
          <a:p>
            <a:r>
              <a:rPr lang="en-US" dirty="0">
                <a:solidFill>
                  <a:srgbClr val="FF6600"/>
                </a:solidFill>
              </a:rPr>
              <a:t>Receiver: What does a CMOS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inverter look like at the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sink?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743200"/>
            <a:ext cx="1584359" cy="38989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2018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7697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Driver: What does a CMOS driver look like at the source?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baseline="-25000" dirty="0" err="1">
                <a:solidFill>
                  <a:schemeClr val="accent4"/>
                </a:solidFill>
              </a:rPr>
              <a:t>d,sat</a:t>
            </a:r>
            <a:r>
              <a:rPr lang="en-US" dirty="0">
                <a:solidFill>
                  <a:schemeClr val="accent4"/>
                </a:solidFill>
              </a:rPr>
              <a:t>=1200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accent4"/>
                </a:solidFill>
              </a:rPr>
              <a:t>A/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accent4"/>
                </a:solidFill>
              </a:rPr>
              <a:t>m @ 45nm, </a:t>
            </a:r>
            <a:r>
              <a:rPr lang="en-US" dirty="0" err="1">
                <a:solidFill>
                  <a:schemeClr val="accent4"/>
                </a:solidFill>
              </a:rPr>
              <a:t>V</a:t>
            </a:r>
            <a:r>
              <a:rPr lang="en-US" baseline="-25000" dirty="0" err="1">
                <a:solidFill>
                  <a:schemeClr val="accent4"/>
                </a:solidFill>
              </a:rPr>
              <a:t>dd</a:t>
            </a:r>
            <a:r>
              <a:rPr lang="en-US" dirty="0">
                <a:solidFill>
                  <a:schemeClr val="accent4"/>
                </a:solidFill>
              </a:rPr>
              <a:t>=1V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Min size:</a:t>
            </a:r>
          </a:p>
          <a:p>
            <a:pPr lvl="2"/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baseline="-25000" dirty="0" err="1">
                <a:solidFill>
                  <a:schemeClr val="accent4"/>
                </a:solidFill>
              </a:rPr>
              <a:t>drive</a:t>
            </a:r>
            <a:r>
              <a:rPr lang="en-US" dirty="0">
                <a:solidFill>
                  <a:schemeClr val="accent4"/>
                </a:solidFill>
              </a:rPr>
              <a:t>=1200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accent4"/>
                </a:solidFill>
              </a:rPr>
              <a:t>A/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accent4"/>
                </a:solidFill>
              </a:rPr>
              <a:t>m*45nm=54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accent4"/>
                </a:solidFill>
              </a:rPr>
              <a:t>A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R</a:t>
            </a:r>
            <a:r>
              <a:rPr lang="en-US" baseline="-25000" dirty="0">
                <a:solidFill>
                  <a:schemeClr val="accent4"/>
                </a:solidFill>
              </a:rPr>
              <a:t>out</a:t>
            </a:r>
            <a:r>
              <a:rPr lang="en-US" dirty="0">
                <a:solidFill>
                  <a:schemeClr val="accent4"/>
                </a:solidFill>
              </a:rPr>
              <a:t>=</a:t>
            </a:r>
            <a:r>
              <a:rPr lang="en-US" dirty="0" err="1">
                <a:solidFill>
                  <a:schemeClr val="accent4"/>
                </a:solidFill>
              </a:rPr>
              <a:t>V</a:t>
            </a:r>
            <a:r>
              <a:rPr lang="en-US" baseline="-25000" dirty="0" err="1">
                <a:solidFill>
                  <a:schemeClr val="accent4"/>
                </a:solidFill>
              </a:rPr>
              <a:t>dd</a:t>
            </a:r>
            <a:r>
              <a:rPr lang="en-US" dirty="0">
                <a:solidFill>
                  <a:schemeClr val="accent4"/>
                </a:solidFill>
              </a:rPr>
              <a:t>/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baseline="-25000" dirty="0" err="1">
                <a:solidFill>
                  <a:schemeClr val="accent4"/>
                </a:solidFill>
              </a:rPr>
              <a:t>drive</a:t>
            </a:r>
            <a:r>
              <a:rPr lang="en-US" dirty="0">
                <a:solidFill>
                  <a:schemeClr val="accent4"/>
                </a:solidFill>
              </a:rPr>
              <a:t>=18kΩ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743200"/>
            <a:ext cx="1584359" cy="38989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2018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1834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Driver: What does a CMOS driver look like at the source?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baseline="-25000" dirty="0" err="1">
                <a:solidFill>
                  <a:schemeClr val="accent4"/>
                </a:solidFill>
              </a:rPr>
              <a:t>d,sat</a:t>
            </a:r>
            <a:r>
              <a:rPr lang="en-US" dirty="0">
                <a:solidFill>
                  <a:schemeClr val="accent4"/>
                </a:solidFill>
              </a:rPr>
              <a:t>=1200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accent4"/>
                </a:solidFill>
              </a:rPr>
              <a:t>A/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accent4"/>
                </a:solidFill>
              </a:rPr>
              <a:t>m @ 45nm, </a:t>
            </a:r>
            <a:r>
              <a:rPr lang="en-US" dirty="0" err="1">
                <a:solidFill>
                  <a:schemeClr val="accent4"/>
                </a:solidFill>
              </a:rPr>
              <a:t>V</a:t>
            </a:r>
            <a:r>
              <a:rPr lang="en-US" baseline="-25000" dirty="0" err="1">
                <a:solidFill>
                  <a:schemeClr val="accent4"/>
                </a:solidFill>
              </a:rPr>
              <a:t>dd</a:t>
            </a:r>
            <a:r>
              <a:rPr lang="en-US" dirty="0">
                <a:solidFill>
                  <a:schemeClr val="accent4"/>
                </a:solidFill>
              </a:rPr>
              <a:t>=1V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Min size:</a:t>
            </a:r>
          </a:p>
          <a:p>
            <a:pPr lvl="2"/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baseline="-25000" dirty="0" err="1">
                <a:solidFill>
                  <a:schemeClr val="accent4"/>
                </a:solidFill>
              </a:rPr>
              <a:t>drive</a:t>
            </a:r>
            <a:r>
              <a:rPr lang="en-US" dirty="0">
                <a:solidFill>
                  <a:schemeClr val="accent4"/>
                </a:solidFill>
              </a:rPr>
              <a:t>=1200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accent4"/>
                </a:solidFill>
              </a:rPr>
              <a:t>A/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accent4"/>
                </a:solidFill>
              </a:rPr>
              <a:t>m*45nm=54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accent4"/>
                </a:solidFill>
              </a:rPr>
              <a:t>A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R</a:t>
            </a:r>
            <a:r>
              <a:rPr lang="en-US" baseline="-25000" dirty="0">
                <a:solidFill>
                  <a:schemeClr val="accent4"/>
                </a:solidFill>
              </a:rPr>
              <a:t>out</a:t>
            </a:r>
            <a:r>
              <a:rPr lang="en-US" dirty="0">
                <a:solidFill>
                  <a:schemeClr val="accent4"/>
                </a:solidFill>
              </a:rPr>
              <a:t>=</a:t>
            </a:r>
            <a:r>
              <a:rPr lang="en-US" dirty="0" err="1">
                <a:solidFill>
                  <a:schemeClr val="accent4"/>
                </a:solidFill>
              </a:rPr>
              <a:t>V</a:t>
            </a:r>
            <a:r>
              <a:rPr lang="en-US" baseline="-25000" dirty="0" err="1">
                <a:solidFill>
                  <a:schemeClr val="accent4"/>
                </a:solidFill>
              </a:rPr>
              <a:t>dd</a:t>
            </a:r>
            <a:r>
              <a:rPr lang="en-US" dirty="0">
                <a:solidFill>
                  <a:schemeClr val="accent4"/>
                </a:solidFill>
              </a:rPr>
              <a:t>/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baseline="-25000" dirty="0" err="1">
                <a:solidFill>
                  <a:schemeClr val="accent4"/>
                </a:solidFill>
              </a:rPr>
              <a:t>drive</a:t>
            </a:r>
            <a:r>
              <a:rPr lang="en-US" dirty="0">
                <a:solidFill>
                  <a:schemeClr val="accent4"/>
                </a:solidFill>
              </a:rPr>
              <a:t>=18kΩ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W=370</a:t>
            </a:r>
          </a:p>
          <a:p>
            <a:pPr lvl="2"/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baseline="-25000" dirty="0" err="1">
                <a:solidFill>
                  <a:schemeClr val="accent4"/>
                </a:solidFill>
              </a:rPr>
              <a:t>drive</a:t>
            </a:r>
            <a:r>
              <a:rPr lang="en-US" dirty="0">
                <a:solidFill>
                  <a:schemeClr val="accent4"/>
                </a:solidFill>
              </a:rPr>
              <a:t>=1200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accent4"/>
                </a:solidFill>
              </a:rPr>
              <a:t>A/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chemeClr val="accent4"/>
                </a:solidFill>
              </a:rPr>
              <a:t>m*45nm*370=20mA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R</a:t>
            </a:r>
            <a:r>
              <a:rPr lang="en-US" baseline="-25000" dirty="0">
                <a:solidFill>
                  <a:schemeClr val="accent4"/>
                </a:solidFill>
              </a:rPr>
              <a:t>out</a:t>
            </a:r>
            <a:r>
              <a:rPr lang="en-US" dirty="0">
                <a:solidFill>
                  <a:schemeClr val="accent4"/>
                </a:solidFill>
              </a:rPr>
              <a:t>=</a:t>
            </a:r>
            <a:r>
              <a:rPr lang="en-US" dirty="0" err="1">
                <a:solidFill>
                  <a:schemeClr val="accent4"/>
                </a:solidFill>
              </a:rPr>
              <a:t>V</a:t>
            </a:r>
            <a:r>
              <a:rPr lang="en-US" baseline="-25000" dirty="0" err="1">
                <a:solidFill>
                  <a:schemeClr val="accent4"/>
                </a:solidFill>
              </a:rPr>
              <a:t>dd</a:t>
            </a:r>
            <a:r>
              <a:rPr lang="en-US" dirty="0">
                <a:solidFill>
                  <a:schemeClr val="accent4"/>
                </a:solidFill>
              </a:rPr>
              <a:t>/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baseline="-25000" dirty="0" err="1">
                <a:solidFill>
                  <a:schemeClr val="accent4"/>
                </a:solidFill>
              </a:rPr>
              <a:t>drive</a:t>
            </a:r>
            <a:r>
              <a:rPr lang="en-US" dirty="0">
                <a:solidFill>
                  <a:schemeClr val="accent4"/>
                </a:solidFill>
              </a:rPr>
              <a:t>=50Ω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743200"/>
            <a:ext cx="1584359" cy="38989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2018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0197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</a:t>
            </a:r>
          </a:p>
        </p:txBody>
      </p:sp>
      <p:sp>
        <p:nvSpPr>
          <p:cNvPr id="542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 propagates as wave down transmission line</a:t>
            </a:r>
          </a:p>
          <a:p>
            <a:pPr lvl="1"/>
            <a:r>
              <a:rPr lang="en-US" dirty="0"/>
              <a:t>Delay linear in wire length</a:t>
            </a:r>
          </a:p>
          <a:p>
            <a:pPr lvl="1"/>
            <a:r>
              <a:rPr lang="en-US" dirty="0"/>
              <a:t>Speed</a:t>
            </a:r>
          </a:p>
          <a:p>
            <a:pPr lvl="1"/>
            <a:r>
              <a:rPr lang="en-US" dirty="0"/>
              <a:t>Impedance</a:t>
            </a:r>
          </a:p>
          <a:p>
            <a:r>
              <a:rPr lang="en-US" dirty="0"/>
              <a:t>Behavior at end of line </a:t>
            </a:r>
            <a:br>
              <a:rPr lang="en-US" dirty="0"/>
            </a:br>
            <a:r>
              <a:rPr lang="en-US" dirty="0"/>
              <a:t>depends on termination</a:t>
            </a:r>
          </a:p>
          <a:p>
            <a:r>
              <a:rPr lang="en-US" dirty="0"/>
              <a:t>Both </a:t>
            </a:r>
            <a:r>
              <a:rPr lang="en-US" dirty="0" err="1"/>
              <a:t>src</a:t>
            </a:r>
            <a:r>
              <a:rPr lang="en-US" dirty="0"/>
              <a:t> and sink </a:t>
            </a:r>
            <a:br>
              <a:rPr lang="en-US" dirty="0"/>
            </a:br>
            <a:r>
              <a:rPr lang="en-US" dirty="0"/>
              <a:t>are “ends” with reflections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63D40CA-EC04-4046-9B1F-0B0831319BE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971533"/>
              </p:ext>
            </p:extLst>
          </p:nvPr>
        </p:nvGraphicFramePr>
        <p:xfrm>
          <a:off x="5181600" y="2362200"/>
          <a:ext cx="340201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6" name="Equation" r:id="rId3" imgW="1181100" imgH="419100" progId="Equation.3">
                  <p:embed/>
                </p:oleObj>
              </mc:Choice>
              <mc:Fallback>
                <p:oleObj name="Equation" r:id="rId3" imgW="1181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62200"/>
                        <a:ext cx="3402012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638380"/>
              </p:ext>
            </p:extLst>
          </p:nvPr>
        </p:nvGraphicFramePr>
        <p:xfrm>
          <a:off x="5867400" y="3810000"/>
          <a:ext cx="16637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7" name="Equation" r:id="rId5" imgW="584200" imgH="406400" progId="Equation.3">
                  <p:embed/>
                </p:oleObj>
              </mc:Choice>
              <mc:Fallback>
                <p:oleObj name="Equation" r:id="rId5" imgW="584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10000"/>
                        <a:ext cx="1663700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579152"/>
              </p:ext>
            </p:extLst>
          </p:nvPr>
        </p:nvGraphicFramePr>
        <p:xfrm>
          <a:off x="2160587" y="4876800"/>
          <a:ext cx="3325813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7" y="4876800"/>
                        <a:ext cx="3325813" cy="151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549938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Tline</a:t>
            </a:r>
            <a:r>
              <a:rPr lang="en-US" dirty="0"/>
              <a:t> Examples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4)</a:t>
            </a:r>
          </a:p>
        </p:txBody>
      </p:sp>
      <p:pic>
        <p:nvPicPr>
          <p:cNvPr id="6" name="Content Placeholder 5" descr="finalQ2_ckt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73" b="-55573"/>
          <a:stretch>
            <a:fillRect/>
          </a:stretch>
        </p:blipFill>
        <p:spPr>
          <a:xfrm>
            <a:off x="990600" y="1335740"/>
            <a:ext cx="4572000" cy="295835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 descr="finalQ2_plotCH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0"/>
          <a:stretch/>
        </p:blipFill>
        <p:spPr>
          <a:xfrm>
            <a:off x="3429000" y="3581400"/>
            <a:ext cx="5158455" cy="303024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C2EA36-62B3-B445-A05E-BEEC86564180}"/>
              </a:ext>
            </a:extLst>
          </p:cNvPr>
          <p:cNvSpPr txBox="1">
            <a:spLocks/>
          </p:cNvSpPr>
          <p:nvPr/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>
                <a:solidFill>
                  <a:srgbClr val="FF6600"/>
                </a:solidFill>
              </a:rPr>
              <a:t>Will start with these next lecture</a:t>
            </a:r>
            <a:endParaRPr lang="en-US" kern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Lossless Transmission Line</a:t>
            </a:r>
          </a:p>
        </p:txBody>
      </p:sp>
      <p:sp>
        <p:nvSpPr>
          <p:cNvPr id="378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Transmission line looks like</a:t>
            </a:r>
            <a:br>
              <a:rPr lang="en-US" dirty="0"/>
            </a:br>
            <a:r>
              <a:rPr lang="en-US" dirty="0"/>
              <a:t> resistive load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Input waveform travels down line at velocity</a:t>
            </a:r>
          </a:p>
          <a:p>
            <a:pPr lvl="1"/>
            <a:r>
              <a:rPr lang="en-US" dirty="0"/>
              <a:t>Without distortion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1CE7C6B-0E51-474A-8136-8BF32569002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7897" name="TextBox 6"/>
          <p:cNvSpPr txBox="1">
            <a:spLocks noChangeArrowheads="1"/>
          </p:cNvSpPr>
          <p:nvPr/>
        </p:nvSpPr>
        <p:spPr bwMode="auto">
          <a:xfrm>
            <a:off x="383956" y="2667000"/>
            <a:ext cx="468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Z</a:t>
            </a:r>
            <a:r>
              <a:rPr lang="en-US" sz="2400" baseline="-25000" dirty="0"/>
              <a:t>0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233272"/>
              </p:ext>
            </p:extLst>
          </p:nvPr>
        </p:nvGraphicFramePr>
        <p:xfrm>
          <a:off x="6553200" y="1066800"/>
          <a:ext cx="16637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Equation" r:id="rId4" imgW="584200" imgH="406400" progId="Equation.3">
                  <p:embed/>
                </p:oleObj>
              </mc:Choice>
              <mc:Fallback>
                <p:oleObj name="Equation" r:id="rId4" imgW="584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066800"/>
                        <a:ext cx="1663700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961921"/>
              </p:ext>
            </p:extLst>
          </p:nvPr>
        </p:nvGraphicFramePr>
        <p:xfrm>
          <a:off x="3886200" y="4876800"/>
          <a:ext cx="18288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" name="Equation" r:id="rId6" imgW="635000" imgH="381000" progId="Equation.3">
                  <p:embed/>
                </p:oleObj>
              </mc:Choice>
              <mc:Fallback>
                <p:oleObj name="Equation" r:id="rId6" imgW="635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76800"/>
                        <a:ext cx="1828800" cy="109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Elbow Connector 2"/>
          <p:cNvCxnSpPr/>
          <p:nvPr/>
        </p:nvCxnSpPr>
        <p:spPr bwMode="auto">
          <a:xfrm flipV="1">
            <a:off x="838200" y="2743200"/>
            <a:ext cx="381000" cy="304800"/>
          </a:xfrm>
          <a:prstGeom prst="bentConnector3">
            <a:avLst>
              <a:gd name="adj1" fmla="val -185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939075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Proj</a:t>
            </a:r>
            <a:r>
              <a:rPr lang="en-US" dirty="0">
                <a:solidFill>
                  <a:srgbClr val="FF0000"/>
                </a:solidFill>
              </a:rPr>
              <a:t> 2</a:t>
            </a:r>
          </a:p>
          <a:p>
            <a:pPr lvl="1"/>
            <a:r>
              <a:rPr lang="en-US" dirty="0"/>
              <a:t>EXTENDED: due Sunday 12/5 @ midnight</a:t>
            </a:r>
          </a:p>
          <a:p>
            <a:pPr lvl="1"/>
            <a:r>
              <a:rPr lang="en-US" dirty="0"/>
              <a:t>No late days allowed</a:t>
            </a:r>
          </a:p>
          <a:p>
            <a:r>
              <a:rPr lang="en-US" dirty="0"/>
              <a:t>HW 7</a:t>
            </a:r>
          </a:p>
          <a:p>
            <a:pPr lvl="1"/>
            <a:r>
              <a:rPr lang="en-US"/>
              <a:t>Due Friday </a:t>
            </a:r>
            <a:r>
              <a:rPr lang="en-US" dirty="0"/>
              <a:t>12/10</a:t>
            </a:r>
          </a:p>
          <a:p>
            <a:pPr lvl="1"/>
            <a:r>
              <a:rPr lang="en-US" dirty="0"/>
              <a:t>Out now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45B52DB-BEB8-3F43-95E6-605562BE2F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13090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at the end of the transmission line?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Short Circuit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Terminate with R=Z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Open Circuit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r>
              <a:rPr lang="en-US">
                <a:solidFill>
                  <a:srgbClr val="FF6600"/>
                </a:solidFill>
              </a:rPr>
              <a:t>What did the reflections look like in each case in lab?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baseline="-25000" dirty="0">
              <a:solidFill>
                <a:srgbClr val="FF66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CC3CA14-ABD4-9344-8542-B97BC3DC53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24750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3BDD0F2-65A2-7244-998F-93AAA2EE78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199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0732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403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 bwMode="auto">
          <a:xfrm>
            <a:off x="6019800" y="152400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578600" y="152400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76800" y="152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rgbClr val="F739FF"/>
          </a:solidFill>
          <a:ln w="25400" cap="flat" cmpd="sng" algn="ctr">
            <a:solidFill>
              <a:srgbClr val="F739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893050" y="152400"/>
            <a:ext cx="152400" cy="152400"/>
          </a:xfrm>
          <a:prstGeom prst="ellipse">
            <a:avLst/>
          </a:prstGeom>
          <a:solidFill>
            <a:srgbClr val="3DFFF4"/>
          </a:solidFill>
          <a:ln w="25400" cap="flat" cmpd="sng" algn="ctr">
            <a:solidFill>
              <a:srgbClr val="3DFF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585200" y="152400"/>
            <a:ext cx="152400" cy="1524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>
            <a:stCxn id="20" idx="6"/>
          </p:cNvCxnSpPr>
          <p:nvPr/>
        </p:nvCxnSpPr>
        <p:spPr bwMode="auto">
          <a:xfrm>
            <a:off x="8737600" y="228600"/>
            <a:ext cx="254000" cy="0"/>
          </a:xfrm>
          <a:prstGeom prst="line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661400" y="749300"/>
            <a:ext cx="330200" cy="0"/>
          </a:xfrm>
          <a:prstGeom prst="line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722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F5D60DB-CB9B-EF40-87BE-995ED873F2A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994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696912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403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6019800" y="152400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578600" y="152400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76800" y="152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rgbClr val="F739FF"/>
          </a:solidFill>
          <a:ln w="25400" cap="flat" cmpd="sng" algn="ctr">
            <a:solidFill>
              <a:srgbClr val="F739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893050" y="152400"/>
            <a:ext cx="152400" cy="152400"/>
          </a:xfrm>
          <a:prstGeom prst="ellipse">
            <a:avLst/>
          </a:prstGeom>
          <a:solidFill>
            <a:srgbClr val="3DFFF4"/>
          </a:solidFill>
          <a:ln w="25400" cap="flat" cmpd="sng" algn="ctr">
            <a:solidFill>
              <a:srgbClr val="3DFF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585200" y="152400"/>
            <a:ext cx="152400" cy="1524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3" name="Straight Connector 2"/>
          <p:cNvCxnSpPr>
            <a:stCxn id="13" idx="6"/>
          </p:cNvCxnSpPr>
          <p:nvPr/>
        </p:nvCxnSpPr>
        <p:spPr bwMode="auto">
          <a:xfrm>
            <a:off x="8737600" y="228600"/>
            <a:ext cx="254000" cy="0"/>
          </a:xfrm>
          <a:prstGeom prst="line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8661400" y="749300"/>
            <a:ext cx="330200" cy="0"/>
          </a:xfrm>
          <a:prstGeom prst="line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8991600" y="228600"/>
            <a:ext cx="0" cy="533400"/>
          </a:xfrm>
          <a:prstGeom prst="line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9394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Terminate R=Z</a:t>
            </a:r>
            <a:r>
              <a:rPr lang="en-US" baseline="-25000"/>
              <a:t>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DA8A500-9FB1-F342-9B3D-2A32E0B586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096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707264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403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 bwMode="auto">
          <a:xfrm>
            <a:off x="6019800" y="152400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578600" y="152400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76800" y="152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rgbClr val="F739FF"/>
          </a:solidFill>
          <a:ln w="25400" cap="flat" cmpd="sng" algn="ctr">
            <a:solidFill>
              <a:srgbClr val="F739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893050" y="152400"/>
            <a:ext cx="152400" cy="152400"/>
          </a:xfrm>
          <a:prstGeom prst="ellipse">
            <a:avLst/>
          </a:prstGeom>
          <a:solidFill>
            <a:srgbClr val="3DFFF4"/>
          </a:solidFill>
          <a:ln w="25400" cap="flat" cmpd="sng" algn="ctr">
            <a:solidFill>
              <a:srgbClr val="3DFF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585200" y="152400"/>
            <a:ext cx="152400" cy="1524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>
            <a:stCxn id="20" idx="6"/>
          </p:cNvCxnSpPr>
          <p:nvPr/>
        </p:nvCxnSpPr>
        <p:spPr bwMode="auto">
          <a:xfrm>
            <a:off x="8737600" y="228600"/>
            <a:ext cx="254000" cy="0"/>
          </a:xfrm>
          <a:prstGeom prst="line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661400" y="749300"/>
            <a:ext cx="330200" cy="0"/>
          </a:xfrm>
          <a:prstGeom prst="line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8915400" y="336550"/>
            <a:ext cx="152400" cy="304800"/>
            <a:chOff x="7620000" y="1371600"/>
            <a:chExt cx="152400" cy="914400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 flipV="1">
              <a:off x="7696200" y="1371600"/>
              <a:ext cx="76200" cy="76200"/>
            </a:xfrm>
            <a:prstGeom prst="line">
              <a:avLst/>
            </a:prstGeom>
            <a:noFill/>
            <a:ln w="63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7620000" y="1447800"/>
              <a:ext cx="152400" cy="152400"/>
            </a:xfrm>
            <a:prstGeom prst="line">
              <a:avLst/>
            </a:prstGeom>
            <a:noFill/>
            <a:ln w="63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7620000" y="1600200"/>
              <a:ext cx="152400" cy="152400"/>
            </a:xfrm>
            <a:prstGeom prst="line">
              <a:avLst/>
            </a:prstGeom>
            <a:noFill/>
            <a:ln w="63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7620000" y="1752600"/>
              <a:ext cx="152400" cy="152400"/>
            </a:xfrm>
            <a:prstGeom prst="line">
              <a:avLst/>
            </a:prstGeom>
            <a:noFill/>
            <a:ln w="63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620000" y="1905000"/>
              <a:ext cx="152400" cy="152400"/>
            </a:xfrm>
            <a:prstGeom prst="line">
              <a:avLst/>
            </a:prstGeom>
            <a:noFill/>
            <a:ln w="63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7620000" y="2057400"/>
              <a:ext cx="152400" cy="152400"/>
            </a:xfrm>
            <a:prstGeom prst="line">
              <a:avLst/>
            </a:prstGeom>
            <a:noFill/>
            <a:ln w="63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7620000" y="2209800"/>
              <a:ext cx="76200" cy="76200"/>
            </a:xfrm>
            <a:prstGeom prst="line">
              <a:avLst/>
            </a:prstGeom>
            <a:noFill/>
            <a:ln w="63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Straight Connector 37"/>
          <p:cNvCxnSpPr/>
          <p:nvPr/>
        </p:nvCxnSpPr>
        <p:spPr bwMode="auto">
          <a:xfrm flipV="1">
            <a:off x="8991600" y="643470"/>
            <a:ext cx="0" cy="114297"/>
          </a:xfrm>
          <a:prstGeom prst="line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8991600" y="228600"/>
            <a:ext cx="0" cy="114297"/>
          </a:xfrm>
          <a:prstGeom prst="line">
            <a:avLst/>
          </a:prstGeom>
          <a:noFill/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1770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Longer LC (open)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Stages</a:t>
            </a:r>
          </a:p>
          <a:p>
            <a:r>
              <a:rPr lang="en-US" dirty="0"/>
              <a:t>L=100nH</a:t>
            </a:r>
          </a:p>
          <a:p>
            <a:r>
              <a:rPr lang="en-US" dirty="0"/>
              <a:t>C=1pF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Drive with 2ns Pulse</a:t>
            </a:r>
          </a:p>
          <a:p>
            <a:r>
              <a:rPr lang="en-US" dirty="0"/>
              <a:t>No termination (open circuit)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reflection do we expect?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87A6A1B-1EC5-7647-A0AD-4DD9123D561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301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3200400"/>
            <a:ext cx="8902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366390"/>
              </p:ext>
            </p:extLst>
          </p:nvPr>
        </p:nvGraphicFramePr>
        <p:xfrm>
          <a:off x="5257800" y="1143000"/>
          <a:ext cx="340201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Equation" r:id="rId5" imgW="1181100" imgH="419100" progId="Equation.3">
                  <p:embed/>
                </p:oleObj>
              </mc:Choice>
              <mc:Fallback>
                <p:oleObj name="Equation" r:id="rId5" imgW="1181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143000"/>
                        <a:ext cx="3402013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2438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Stage delay?  How long to </a:t>
            </a:r>
            <a:r>
              <a:rPr lang="en-US" sz="2000" dirty="0" err="1">
                <a:solidFill>
                  <a:srgbClr val="FF6600"/>
                </a:solidFill>
              </a:rPr>
              <a:t>propogate</a:t>
            </a:r>
            <a:r>
              <a:rPr lang="en-US" sz="2000" dirty="0">
                <a:solidFill>
                  <a:srgbClr val="FF6600"/>
                </a:solidFill>
              </a:rPr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6655894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23022</TotalTime>
  <Words>1298</Words>
  <Application>Microsoft Macintosh PowerPoint</Application>
  <PresentationFormat>On-screen Show (4:3)</PresentationFormat>
  <Paragraphs>304</Paragraphs>
  <Slides>40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Garamond</vt:lpstr>
      <vt:lpstr>Symbol</vt:lpstr>
      <vt:lpstr>Tahoma</vt:lpstr>
      <vt:lpstr>Times New Roman</vt:lpstr>
      <vt:lpstr>Wingdings</vt:lpstr>
      <vt:lpstr>Penn</vt:lpstr>
      <vt:lpstr>Equation</vt:lpstr>
      <vt:lpstr>PowerPoint Presentation</vt:lpstr>
      <vt:lpstr>Transmission Line Agenda</vt:lpstr>
      <vt:lpstr>Reminder: Propagation</vt:lpstr>
      <vt:lpstr>Infinite Lossless Transmission Line</vt:lpstr>
      <vt:lpstr>End of Line</vt:lpstr>
      <vt:lpstr>Open</vt:lpstr>
      <vt:lpstr>Short</vt:lpstr>
      <vt:lpstr>Terminate R=Z0</vt:lpstr>
      <vt:lpstr>Longer LC (open) </vt:lpstr>
      <vt:lpstr>Pulse Travel RC </vt:lpstr>
      <vt:lpstr>Analyze End of Line</vt:lpstr>
      <vt:lpstr>Analyze End of Line</vt:lpstr>
      <vt:lpstr>Analyze End of Line (Preclass 1)</vt:lpstr>
      <vt:lpstr>Analyze End of Line (Preclass 1a)</vt:lpstr>
      <vt:lpstr>Analyze End of Line (Preclass 1a)</vt:lpstr>
      <vt:lpstr>Analyze End of Line (Preclass 1b)</vt:lpstr>
      <vt:lpstr>Analyze End of Line</vt:lpstr>
      <vt:lpstr>Analyze End of Line (Preclass 1c)</vt:lpstr>
      <vt:lpstr>Analyze End of Line (Preclass 1c)</vt:lpstr>
      <vt:lpstr>Analyze End of Line</vt:lpstr>
      <vt:lpstr>Reflection</vt:lpstr>
      <vt:lpstr>Pulse Travel RC </vt:lpstr>
      <vt:lpstr>Visualization</vt:lpstr>
      <vt:lpstr>PowerPoint Presentation</vt:lpstr>
      <vt:lpstr>Back to Source</vt:lpstr>
      <vt:lpstr>Back at Source? (Preclass 2)</vt:lpstr>
      <vt:lpstr>R≠Z0</vt:lpstr>
      <vt:lpstr>Transmission Line Symbol </vt:lpstr>
      <vt:lpstr>Simulation (Preclass 3)</vt:lpstr>
      <vt:lpstr>50W line, 75W termination </vt:lpstr>
      <vt:lpstr>Source Series Termination</vt:lpstr>
      <vt:lpstr>Simulation</vt:lpstr>
      <vt:lpstr>Series Termination</vt:lpstr>
      <vt:lpstr>Termination Cases</vt:lpstr>
      <vt:lpstr>CMOS Driver / Receiver</vt:lpstr>
      <vt:lpstr>CMOS Driver</vt:lpstr>
      <vt:lpstr>CMOS Driver</vt:lpstr>
      <vt:lpstr>Idea</vt:lpstr>
      <vt:lpstr>Tline Examples (Preclass 4)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2079</cp:revision>
  <cp:lastPrinted>2020-12-04T16:39:18Z</cp:lastPrinted>
  <dcterms:created xsi:type="dcterms:W3CDTF">2001-05-14T03:33:13Z</dcterms:created>
  <dcterms:modified xsi:type="dcterms:W3CDTF">2021-12-03T18:15:13Z</dcterms:modified>
</cp:coreProperties>
</file>