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327" r:id="rId2"/>
    <p:sldId id="306" r:id="rId3"/>
    <p:sldId id="336" r:id="rId4"/>
    <p:sldId id="337" r:id="rId5"/>
    <p:sldId id="33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318" r:id="rId16"/>
    <p:sldId id="275" r:id="rId17"/>
    <p:sldId id="314" r:id="rId18"/>
    <p:sldId id="341" r:id="rId19"/>
    <p:sldId id="315" r:id="rId20"/>
    <p:sldId id="313" r:id="rId21"/>
    <p:sldId id="276" r:id="rId22"/>
    <p:sldId id="316" r:id="rId23"/>
    <p:sldId id="339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24" r:id="rId33"/>
    <p:sldId id="285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286" r:id="rId47"/>
    <p:sldId id="287" r:id="rId48"/>
    <p:sldId id="288" r:id="rId49"/>
    <p:sldId id="289" r:id="rId50"/>
    <p:sldId id="302" r:id="rId51"/>
    <p:sldId id="303" r:id="rId52"/>
    <p:sldId id="304" r:id="rId53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F6D00"/>
    <a:srgbClr val="57FBFC"/>
    <a:srgbClr val="E738F4"/>
    <a:srgbClr val="5F5F5F"/>
    <a:srgbClr val="808080"/>
    <a:srgbClr val="080808"/>
    <a:srgbClr val="B2B2B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 autoAdjust="0"/>
    <p:restoredTop sz="80286" autoAdjust="0"/>
  </p:normalViewPr>
  <p:slideViewPr>
    <p:cSldViewPr>
      <p:cViewPr varScale="1">
        <p:scale>
          <a:sx n="86" d="100"/>
          <a:sy n="86" d="100"/>
        </p:scale>
        <p:origin x="1096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2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0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4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34:  December 6,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Transmission Lines</a:t>
            </a:r>
          </a:p>
          <a:p>
            <a:r>
              <a:rPr lang="en-US" dirty="0"/>
              <a:t>Implications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3952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Twisted Pair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Category 5 </a:t>
            </a:r>
            <a:r>
              <a:rPr lang="en-US" dirty="0" err="1"/>
              <a:t>ethernet</a:t>
            </a:r>
            <a:r>
              <a:rPr lang="en-US" dirty="0"/>
              <a:t> cable</a:t>
            </a:r>
          </a:p>
          <a:p>
            <a:pPr lvl="1"/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=100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</a:p>
          <a:p>
            <a:pPr lvl="1"/>
            <a:r>
              <a:rPr lang="en-US" dirty="0"/>
              <a:t>w=0.64c</a:t>
            </a:r>
            <a:r>
              <a:rPr lang="en-US" baseline="-25000" dirty="0"/>
              <a:t>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3FD40B6-31D8-2A43-839E-13D9D3F46E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971800"/>
            <a:ext cx="3987800" cy="299085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BFBAB-CDD7-924D-B7BF-86EDB7EDE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187" y="2935357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(you should be able to reason about this)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889484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>
                <a:solidFill>
                  <a:srgbClr val="FF6D00"/>
                </a:solidFill>
              </a:rPr>
              <a:t>(</a:t>
            </a:r>
            <a:r>
              <a:rPr lang="en-US" dirty="0" err="1">
                <a:solidFill>
                  <a:srgbClr val="FF6D00"/>
                </a:solidFill>
              </a:rPr>
              <a:t>Preclass</a:t>
            </a:r>
            <a:r>
              <a:rPr lang="en-US" dirty="0">
                <a:solidFill>
                  <a:srgbClr val="FF6D00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 meter category-5e cable (Z</a:t>
            </a:r>
            <a:r>
              <a:rPr lang="en-US" baseline="-25000" dirty="0"/>
              <a:t>0</a:t>
            </a:r>
            <a:r>
              <a:rPr lang="en-US" dirty="0"/>
              <a:t>=100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r>
              <a:rPr lang="en-US" dirty="0"/>
              <a:t>, w=0.64c)</a:t>
            </a:r>
          </a:p>
          <a:p>
            <a:pPr lvl="1"/>
            <a:r>
              <a:rPr lang="en-US" dirty="0"/>
              <a:t>c = 3x10</a:t>
            </a:r>
            <a:r>
              <a:rPr lang="en-US" baseline="30000" dirty="0"/>
              <a:t>8</a:t>
            </a:r>
            <a:r>
              <a:rPr lang="en-US" dirty="0"/>
              <a:t> m/s</a:t>
            </a:r>
          </a:p>
          <a:p>
            <a:r>
              <a:rPr lang="en-US" dirty="0"/>
              <a:t>Supporting 1Gb/s </a:t>
            </a:r>
            <a:r>
              <a:rPr lang="en-US" dirty="0" err="1"/>
              <a:t>ethernet</a:t>
            </a:r>
            <a:endParaRPr lang="en-US" dirty="0"/>
          </a:p>
          <a:p>
            <a:pPr lvl="1"/>
            <a:r>
              <a:rPr lang="en-US" dirty="0"/>
              <a:t>4 pairs at 250Mb/s</a:t>
            </a:r>
          </a:p>
          <a:p>
            <a:r>
              <a:rPr lang="en-US" dirty="0">
                <a:solidFill>
                  <a:srgbClr val="FF6600"/>
                </a:solidFill>
              </a:rPr>
              <a:t>a) Time to send data from one end to the other?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b) Time between bits at 250Mb/s?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c) Bits on each pair in the cable?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1039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Bits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properly terminated transmission line</a:t>
            </a:r>
          </a:p>
          <a:p>
            <a:pPr lvl="1"/>
            <a:r>
              <a:rPr lang="en-US"/>
              <a:t>Do not need to wait for bits to arrive at sink</a:t>
            </a:r>
          </a:p>
          <a:p>
            <a:pPr lvl="1"/>
            <a:r>
              <a:rPr lang="en-US"/>
              <a:t>Can stick new bits onto wire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DD87749-F713-2549-86E0-973B5391C4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2101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Bit Pipelining </a:t>
            </a:r>
            <a:r>
              <a:rPr lang="en-US" dirty="0">
                <a:solidFill>
                  <a:srgbClr val="FF6D00"/>
                </a:solidFill>
              </a:rPr>
              <a:t>(</a:t>
            </a:r>
            <a:r>
              <a:rPr lang="en-US" dirty="0" err="1">
                <a:solidFill>
                  <a:srgbClr val="FF6D00"/>
                </a:solidFill>
              </a:rPr>
              <a:t>Preclass</a:t>
            </a:r>
            <a:r>
              <a:rPr lang="en-US" dirty="0">
                <a:solidFill>
                  <a:srgbClr val="FF6D00"/>
                </a:solidFill>
              </a:rPr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limits? (why only 250Mb/s)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1CCB325-3092-1646-B91D-A2BD9B8151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378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Bit Pipelining </a:t>
            </a:r>
            <a:r>
              <a:rPr lang="en-US" dirty="0">
                <a:solidFill>
                  <a:srgbClr val="FF6D00"/>
                </a:solidFill>
              </a:rPr>
              <a:t>(</a:t>
            </a:r>
            <a:r>
              <a:rPr lang="en-US" dirty="0" err="1">
                <a:solidFill>
                  <a:srgbClr val="FF6D00"/>
                </a:solidFill>
              </a:rPr>
              <a:t>Preclass</a:t>
            </a:r>
            <a:r>
              <a:rPr lang="en-US" dirty="0">
                <a:solidFill>
                  <a:srgbClr val="FF6D00"/>
                </a:solidFill>
              </a:rPr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limits? (why only 250Mb/s)</a:t>
            </a:r>
          </a:p>
          <a:p>
            <a:pPr lvl="1"/>
            <a:r>
              <a:rPr lang="en-US" dirty="0" err="1"/>
              <a:t>Risetime</a:t>
            </a:r>
            <a:r>
              <a:rPr lang="en-US" dirty="0"/>
              <a:t>/signal distortion</a:t>
            </a:r>
          </a:p>
          <a:p>
            <a:pPr lvl="1"/>
            <a:r>
              <a:rPr lang="en-US" dirty="0"/>
              <a:t>Clocking</a:t>
            </a:r>
          </a:p>
          <a:p>
            <a:pPr lvl="2"/>
            <a:r>
              <a:rPr lang="en-US" dirty="0"/>
              <a:t>Skew</a:t>
            </a:r>
          </a:p>
          <a:p>
            <a:pPr lvl="2"/>
            <a:r>
              <a:rPr lang="en-US" dirty="0"/>
              <a:t>Jitter </a:t>
            </a:r>
          </a:p>
          <a:p>
            <a:pPr lvl="1"/>
            <a:r>
              <a:rPr lang="en-US" dirty="0"/>
              <a:t>For bus</a:t>
            </a:r>
          </a:p>
          <a:p>
            <a:pPr lvl="2"/>
            <a:r>
              <a:rPr lang="en-US" dirty="0"/>
              <a:t>Wire length differences between lines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1CCB325-3092-1646-B91D-A2BD9B8151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637"/>
          <a:stretch/>
        </p:blipFill>
        <p:spPr>
          <a:xfrm>
            <a:off x="4876800" y="1752600"/>
            <a:ext cx="3429000" cy="18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bits over line on scope</a:t>
            </a:r>
          </a:p>
          <a:p>
            <a:pPr lvl="1"/>
            <a:r>
              <a:rPr lang="en-US" dirty="0"/>
              <a:t>Look at distortion</a:t>
            </a:r>
          </a:p>
          <a:p>
            <a:pPr lvl="1"/>
            <a:r>
              <a:rPr lang="en-US" dirty="0"/>
              <a:t>“open” eye clean place to sample</a:t>
            </a:r>
          </a:p>
          <a:p>
            <a:pPr lvl="2"/>
            <a:r>
              <a:rPr lang="en-US" dirty="0"/>
              <a:t>Consistent timing of transitions</a:t>
            </a:r>
          </a:p>
          <a:p>
            <a:pPr lvl="2"/>
            <a:r>
              <a:rPr lang="en-US" dirty="0"/>
              <a:t>Well defined high/low voltage levels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4D1C17A-7F0B-7A47-A008-07C54C6EE5A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75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17659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Eye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Generate an input bit sequence pattern that contains all possible combinations of B bits (e.g., B=3 or 4), so a sequence of 2</a:t>
            </a:r>
            <a:r>
              <a:rPr lang="en-US" sz="2000" baseline="30000" dirty="0"/>
              <a:t>B*</a:t>
            </a:r>
            <a:r>
              <a:rPr lang="en-US" sz="2000" dirty="0"/>
              <a:t>B bits. (Otherwise, a random sequence of comparable length is fine.) </a:t>
            </a:r>
          </a:p>
          <a:p>
            <a:r>
              <a:rPr lang="en-US" sz="2000" dirty="0"/>
              <a:t>Transmit the corresponding discrete time sequence x[n] over the channel (2</a:t>
            </a:r>
            <a:r>
              <a:rPr lang="en-US" sz="2000" baseline="30000" dirty="0"/>
              <a:t>B*</a:t>
            </a:r>
            <a:r>
              <a:rPr lang="en-US" sz="2000" dirty="0"/>
              <a:t>B*N samples, if there are N samples/bit)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Instead of one long plot of y[n], plot the response as an eye diagram: </a:t>
            </a:r>
          </a:p>
          <a:p>
            <a:pPr lvl="1"/>
            <a:r>
              <a:rPr lang="en-US" sz="1600" dirty="0"/>
              <a:t>a. break the plot up into short segments, each containing K*N samples, starting at sample 0, K*N, 2K*N, 3K*N, … (e.g., K=2 or 3 # bits at a time)</a:t>
            </a:r>
          </a:p>
          <a:p>
            <a:pPr lvl="1"/>
            <a:r>
              <a:rPr lang="en-US" sz="1600" dirty="0"/>
              <a:t>b. plot all the short segments on top of each other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screen-capture-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3" b="53968"/>
          <a:stretch/>
        </p:blipFill>
        <p:spPr>
          <a:xfrm>
            <a:off x="838200" y="2971800"/>
            <a:ext cx="3640864" cy="1318381"/>
          </a:xfrm>
          <a:prstGeom prst="rect">
            <a:avLst/>
          </a:prstGeom>
        </p:spPr>
      </p:pic>
      <p:pic>
        <p:nvPicPr>
          <p:cNvPr id="9" name="Picture 8" descr="screen-capture-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9"/>
          <a:stretch/>
        </p:blipFill>
        <p:spPr>
          <a:xfrm>
            <a:off x="4724400" y="2971800"/>
            <a:ext cx="3640864" cy="1392162"/>
          </a:xfrm>
          <a:prstGeom prst="rect">
            <a:avLst/>
          </a:prstGeom>
        </p:spPr>
      </p:pic>
      <p:pic>
        <p:nvPicPr>
          <p:cNvPr id="10" name="Picture 9" descr="screen-capture-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3" b="44174"/>
          <a:stretch/>
        </p:blipFill>
        <p:spPr>
          <a:xfrm>
            <a:off x="838200" y="4267200"/>
            <a:ext cx="3640864" cy="2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1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Watch bits over line on scope</a:t>
            </a:r>
          </a:p>
          <a:p>
            <a:pPr lvl="1"/>
            <a:r>
              <a:rPr lang="en-US" dirty="0"/>
              <a:t>Look at distortion</a:t>
            </a:r>
          </a:p>
          <a:p>
            <a:pPr lvl="1"/>
            <a:r>
              <a:rPr lang="en-US" dirty="0"/>
              <a:t>“open” eye clean place to sample</a:t>
            </a:r>
          </a:p>
          <a:p>
            <a:pPr lvl="2"/>
            <a:r>
              <a:rPr lang="en-US" dirty="0"/>
              <a:t>Consistent timing of transitions</a:t>
            </a:r>
          </a:p>
          <a:p>
            <a:pPr lvl="2"/>
            <a:r>
              <a:rPr lang="en-US" dirty="0"/>
              <a:t>Well defined high/low voltage levels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4D1C17A-7F0B-7A47-A008-07C54C6EE5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75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FA84D-A868-F141-8697-F70012306757}"/>
              </a:ext>
            </a:extLst>
          </p:cNvPr>
          <p:cNvSpPr txBox="1"/>
          <p:nvPr/>
        </p:nvSpPr>
        <p:spPr>
          <a:xfrm>
            <a:off x="4291966" y="5394429"/>
            <a:ext cx="4852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www.youtube.com</a:t>
            </a:r>
            <a:r>
              <a:rPr lang="en-US" sz="1600" dirty="0"/>
              <a:t>/</a:t>
            </a:r>
            <a:r>
              <a:rPr lang="en-US" sz="1600" dirty="0" err="1"/>
              <a:t>watch?v</a:t>
            </a:r>
            <a:r>
              <a:rPr lang="en-US" sz="1600" dirty="0"/>
              <a:t>=mnugUjaMN70</a:t>
            </a:r>
          </a:p>
          <a:p>
            <a:endParaRPr lang="en-US" sz="1600" dirty="0"/>
          </a:p>
        </p:txBody>
      </p:sp>
      <p:pic>
        <p:nvPicPr>
          <p:cNvPr id="6" name="Picture 5" descr="A screen shot of a person&#10;&#10;Description automatically generated">
            <a:extLst>
              <a:ext uri="{FF2B5EF4-FFF2-40B4-BE49-F238E27FC236}">
                <a16:creationId xmlns:a16="http://schemas.microsoft.com/office/drawing/2014/main" id="{92993D2B-2C32-E742-8BAD-256756A7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44" y="3297859"/>
            <a:ext cx="3687677" cy="20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Eye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Watch bits over line on scope</a:t>
            </a:r>
          </a:p>
          <a:p>
            <a:pPr lvl="1"/>
            <a:r>
              <a:rPr lang="en-US"/>
              <a:t>Look at distortion</a:t>
            </a:r>
          </a:p>
          <a:p>
            <a:pPr lvl="1"/>
            <a:r>
              <a:rPr lang="en-US"/>
              <a:t>“open” eye clean place to sample</a:t>
            </a:r>
          </a:p>
          <a:p>
            <a:pPr lvl="2"/>
            <a:r>
              <a:rPr lang="en-US"/>
              <a:t>Consistent timing of transitions</a:t>
            </a:r>
          </a:p>
          <a:p>
            <a:pPr lvl="2"/>
            <a:r>
              <a:rPr lang="en-US"/>
              <a:t>Well defined high/low voltage levels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4D1C17A-7F0B-7A47-A008-07C54C6EE5A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380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581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75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44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trike="sngStrike" dirty="0">
                <a:solidFill>
                  <a:schemeClr val="bg2"/>
                </a:solidFill>
              </a:rPr>
              <a:t>See in action in lab</a:t>
            </a:r>
          </a:p>
          <a:p>
            <a:pPr>
              <a:defRPr/>
            </a:pPr>
            <a:r>
              <a:rPr lang="en-US" strike="sngStrike" dirty="0"/>
              <a:t>Where transmission lines arise?</a:t>
            </a:r>
          </a:p>
          <a:p>
            <a:pPr>
              <a:defRPr/>
            </a:pPr>
            <a:r>
              <a:rPr lang="en-US" strike="sngStrike" dirty="0"/>
              <a:t>General wire formulation</a:t>
            </a:r>
          </a:p>
          <a:p>
            <a:pPr>
              <a:defRPr/>
            </a:pPr>
            <a:r>
              <a:rPr lang="en-US" strike="sngStrike" dirty="0"/>
              <a:t>Lossless Transmission Line</a:t>
            </a:r>
            <a:endParaRPr lang="en-US" strike="sngStrike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trike="sngStrike" dirty="0"/>
              <a:t>Impedance</a:t>
            </a:r>
          </a:p>
          <a:p>
            <a:pPr>
              <a:defRPr/>
            </a:pPr>
            <a:r>
              <a:rPr lang="en-US" strike="sngStrike" dirty="0"/>
              <a:t>End of Transmission Line?</a:t>
            </a:r>
          </a:p>
          <a:p>
            <a:pPr lvl="1">
              <a:defRPr/>
            </a:pPr>
            <a:r>
              <a:rPr lang="en-US" strike="sngStrike" dirty="0"/>
              <a:t>Open, short, matched</a:t>
            </a:r>
          </a:p>
          <a:p>
            <a:pPr>
              <a:defRPr/>
            </a:pPr>
            <a:r>
              <a:rPr lang="en-US" dirty="0"/>
              <a:t>Physical Geometry</a:t>
            </a:r>
          </a:p>
          <a:p>
            <a:pPr>
              <a:defRPr/>
            </a:pPr>
            <a:r>
              <a:rPr lang="en-US" dirty="0"/>
              <a:t>Discuss </a:t>
            </a:r>
            <a:r>
              <a:rPr lang="en-US" dirty="0" err="1"/>
              <a:t>Lossy</a:t>
            </a:r>
            <a:endParaRPr lang="en-US" dirty="0"/>
          </a:p>
          <a:p>
            <a:pPr>
              <a:defRPr/>
            </a:pPr>
            <a:r>
              <a:rPr lang="en-US" dirty="0"/>
              <a:t>Implications/Effects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57CEE00-82CC-9B4A-8EF1-D3E6C7AEA0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9271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Eye Diagram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5" name="Picture 4" descr="screen-captu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5"/>
          <a:stretch/>
        </p:blipFill>
        <p:spPr>
          <a:xfrm>
            <a:off x="990600" y="1295400"/>
            <a:ext cx="7698639" cy="46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4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Bad “eye”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1669763-E2B2-6E4F-9A6D-E771ADE089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482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752600"/>
            <a:ext cx="52197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2250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Deconvolution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5" name="Picture 4" descr="screen-cap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4"/>
          <a:stretch/>
        </p:blipFill>
        <p:spPr>
          <a:xfrm>
            <a:off x="1600200" y="1295400"/>
            <a:ext cx="3176285" cy="48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8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Deconvolution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5" name="Picture 4" descr="screen-captu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6239487" cy="48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20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Termination /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 do look like these transmission lines</a:t>
            </a:r>
          </a:p>
          <a:p>
            <a:r>
              <a:rPr lang="en-US" dirty="0"/>
              <a:t>We are terminating them in some way when we connect to chip (gate)</a:t>
            </a:r>
          </a:p>
          <a:p>
            <a:pPr lvl="1"/>
            <a:r>
              <a:rPr lang="en-US" dirty="0"/>
              <a:t>Need to be deliberate about how terminate,</a:t>
            </a:r>
            <a:br>
              <a:rPr lang="en-US" dirty="0"/>
            </a:br>
            <a:r>
              <a:rPr lang="en-US" dirty="0"/>
              <a:t> if we care about high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C33440E-57D1-7F4F-A4DD-F1CBD26C6F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21949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267200"/>
            <a:ext cx="56642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is Mismatch?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Vias</a:t>
            </a:r>
            <a:endParaRPr lang="en-US" dirty="0"/>
          </a:p>
          <a:p>
            <a:r>
              <a:rPr lang="en-US" dirty="0"/>
              <a:t>Wire corners</a:t>
            </a:r>
          </a:p>
          <a:p>
            <a:r>
              <a:rPr lang="en-US" dirty="0"/>
              <a:t>Branches</a:t>
            </a:r>
          </a:p>
          <a:p>
            <a:r>
              <a:rPr lang="en-US" dirty="0"/>
              <a:t>Connectors</a:t>
            </a:r>
          </a:p>
          <a:p>
            <a:r>
              <a:rPr lang="en-US" dirty="0"/>
              <a:t>Board-to-cable</a:t>
            </a:r>
          </a:p>
          <a:p>
            <a:r>
              <a:rPr lang="en-US" dirty="0"/>
              <a:t>Cable-to-cable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AE198A-503A-7C42-B377-F8AAAF9B2AE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765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5433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133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Lossless Transmission Line</a:t>
            </a: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having a 500km cat-5 cable?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CE7C6B-0E51-474A-8136-8BF32569002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7897" name="TextBox 6"/>
          <p:cNvSpPr txBox="1">
            <a:spLocks noChangeArrowheads="1"/>
          </p:cNvSpPr>
          <p:nvPr/>
        </p:nvSpPr>
        <p:spPr bwMode="auto">
          <a:xfrm>
            <a:off x="764956" y="3733800"/>
            <a:ext cx="46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Z</a:t>
            </a:r>
            <a:r>
              <a:rPr lang="en-US" sz="2400" baseline="-25000" dirty="0"/>
              <a:t>0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741067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34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Lossless Transmission Line</a:t>
            </a: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to measure resistance across a cable?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If resistance R across 100m cable,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what is resistance across 200m cable?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CE7C6B-0E51-474A-8136-8BF32569002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88756" y="2336800"/>
            <a:ext cx="46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Z</a:t>
            </a:r>
            <a:r>
              <a:rPr lang="en-US" sz="2400" baseline="-25000" dirty="0"/>
              <a:t>0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375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Lossy Transmission Line </a:t>
            </a:r>
            <a:r>
              <a:rPr lang="en-US" dirty="0">
                <a:solidFill>
                  <a:srgbClr val="FF6D00"/>
                </a:solidFill>
              </a:rPr>
              <a:t>(</a:t>
            </a:r>
            <a:r>
              <a:rPr lang="en-US" dirty="0" err="1">
                <a:solidFill>
                  <a:srgbClr val="FF6D00"/>
                </a:solidFill>
              </a:rPr>
              <a:t>Preclass</a:t>
            </a:r>
            <a:r>
              <a:rPr lang="en-US" dirty="0">
                <a:solidFill>
                  <a:srgbClr val="FF6D00"/>
                </a:solidFill>
              </a:rPr>
              <a:t> 4)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 addition of R’s change?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Concretely, discretely think about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R=0.2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 every meter  on Z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=100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r>
              <a:rPr lang="en-US" dirty="0">
                <a:solidFill>
                  <a:srgbClr val="FF6600"/>
                </a:solidFill>
              </a:rPr>
              <a:t> what does each R do?  Voltage impact?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32A9A6C-5F6B-8247-AAF9-36D0523F6E4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0" name="Picture 9" descr="screen-captu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557"/>
            <a:ext cx="9144000" cy="18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5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Lossy</a:t>
            </a:r>
            <a:r>
              <a:rPr lang="en-US" dirty="0"/>
              <a:t> Transmission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 is a mismatched termination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R is a voltage divider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003177"/>
              </p:ext>
            </p:extLst>
          </p:nvPr>
        </p:nvGraphicFramePr>
        <p:xfrm>
          <a:off x="4969850" y="1600200"/>
          <a:ext cx="41719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4" imgW="1358900" imgH="444500" progId="Equation.3">
                  <p:embed/>
                </p:oleObj>
              </mc:Choice>
              <mc:Fallback>
                <p:oleObj name="Equation" r:id="rId4" imgW="1358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850" y="1600200"/>
                        <a:ext cx="4171950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04693"/>
              </p:ext>
            </p:extLst>
          </p:nvPr>
        </p:nvGraphicFramePr>
        <p:xfrm>
          <a:off x="4953000" y="3200400"/>
          <a:ext cx="323691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Equation" r:id="rId6" imgW="1054100" imgH="444500" progId="Equation.3">
                  <p:embed/>
                </p:oleObj>
              </mc:Choice>
              <mc:Fallback>
                <p:oleObj name="Equation" r:id="rId6" imgW="1054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00400"/>
                        <a:ext cx="3236913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0" name="Picture 9" descr="screen-capture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557"/>
            <a:ext cx="9144000" cy="18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Transmission Line</a:t>
            </a:r>
          </a:p>
        </p:txBody>
      </p:sp>
      <p:sp>
        <p:nvSpPr>
          <p:cNvPr id="501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travels as waves</a:t>
            </a:r>
          </a:p>
          <a:p>
            <a:r>
              <a:rPr lang="en-US" dirty="0"/>
              <a:t>Line has Impedance</a:t>
            </a:r>
          </a:p>
          <a:p>
            <a:r>
              <a:rPr lang="en-US" dirty="0"/>
              <a:t>May reflect at end of line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6C1089-BC29-774C-B3D4-B64659D2499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334000" y="3962400"/>
          <a:ext cx="2673350" cy="123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3" name="Equation" r:id="rId3" imgW="965200" imgH="444500" progId="Equation.3">
                  <p:embed/>
                </p:oleObj>
              </mc:Choice>
              <mc:Fallback>
                <p:oleObj name="Equation" r:id="rId3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962400"/>
                        <a:ext cx="2673350" cy="1231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5334000" y="5334000"/>
          <a:ext cx="2554288" cy="1192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4" name="Equation" r:id="rId5" imgW="952500" imgH="444500" progId="Equation.3">
                  <p:embed/>
                </p:oleObj>
              </mc:Choice>
              <mc:Fallback>
                <p:oleObj name="Equation" r:id="rId5" imgW="952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34000"/>
                        <a:ext cx="2554288" cy="11926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4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3810000"/>
            <a:ext cx="2514600" cy="25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5410200" y="1295400"/>
          <a:ext cx="34020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5" name="Equation" r:id="rId8" imgW="1181100" imgH="419100" progId="Equation.3">
                  <p:embed/>
                </p:oleObj>
              </mc:Choice>
              <mc:Fallback>
                <p:oleObj name="Equation" r:id="rId8" imgW="1181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402012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5562600" y="2590800"/>
          <a:ext cx="1663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" name="Equation" r:id="rId10" imgW="584200" imgH="406400" progId="Equation.3">
                  <p:embed/>
                </p:oleObj>
              </mc:Choice>
              <mc:Fallback>
                <p:oleObj name="Equation" r:id="rId10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800"/>
                        <a:ext cx="16637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150403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Lossy</a:t>
            </a:r>
            <a:r>
              <a:rPr lang="en-US" dirty="0"/>
              <a:t> Transmission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03839"/>
              </p:ext>
            </p:extLst>
          </p:nvPr>
        </p:nvGraphicFramePr>
        <p:xfrm>
          <a:off x="1524000" y="1371600"/>
          <a:ext cx="60452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Equation" r:id="rId3" imgW="1968500" imgH="444500" progId="Equation.3">
                  <p:embed/>
                </p:oleObj>
              </mc:Choice>
              <mc:Fallback>
                <p:oleObj name="Equation" r:id="rId3" imgW="1968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600"/>
                        <a:ext cx="6045200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622414"/>
              </p:ext>
            </p:extLst>
          </p:nvPr>
        </p:nvGraphicFramePr>
        <p:xfrm>
          <a:off x="1219200" y="2895600"/>
          <a:ext cx="69024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Equation" r:id="rId5" imgW="2247900" imgH="495300" progId="Equation.3">
                  <p:embed/>
                </p:oleObj>
              </mc:Choice>
              <mc:Fallback>
                <p:oleObj name="Equation" r:id="rId5" imgW="2247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95600"/>
                        <a:ext cx="6902450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10" name="Picture 9" descr="screen-capture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557"/>
            <a:ext cx="9144000" cy="18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Lossy Transmission Line </a:t>
            </a:r>
            <a:r>
              <a:rPr lang="en-US" dirty="0">
                <a:solidFill>
                  <a:srgbClr val="FF6D00"/>
                </a:solidFill>
              </a:rPr>
              <a:t>(</a:t>
            </a:r>
            <a:r>
              <a:rPr lang="en-US" dirty="0" err="1">
                <a:solidFill>
                  <a:srgbClr val="FF6D00"/>
                </a:solidFill>
              </a:rPr>
              <a:t>Preclass</a:t>
            </a:r>
            <a:r>
              <a:rPr lang="en-US" dirty="0">
                <a:solidFill>
                  <a:srgbClr val="FF6D00"/>
                </a:solidFill>
              </a:rPr>
              <a:t> 4)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long before drop voltage by half?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R=0.2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 every meter  on Z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=100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32A9A6C-5F6B-8247-AAF9-36D0523F6E4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645898"/>
              </p:ext>
            </p:extLst>
          </p:nvPr>
        </p:nvGraphicFramePr>
        <p:xfrm>
          <a:off x="1295400" y="2438400"/>
          <a:ext cx="690245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4" imgW="2247900" imgH="495300" progId="Equation.3">
                  <p:embed/>
                </p:oleObj>
              </mc:Choice>
              <mc:Fallback>
                <p:oleObj name="Equation" r:id="rId4" imgW="2247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6902450" cy="152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9" name="Picture 8" descr="screen-capture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6557"/>
            <a:ext cx="9144000" cy="18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Lossless Transmission Line</a:t>
            </a: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prevents us from having a 500km cat-5 cable?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Not actually lossless!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CE7C6B-0E51-474A-8136-8BF32569002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7897" name="TextBox 6"/>
          <p:cNvSpPr txBox="1">
            <a:spLocks noChangeArrowheads="1"/>
          </p:cNvSpPr>
          <p:nvPr/>
        </p:nvSpPr>
        <p:spPr bwMode="auto">
          <a:xfrm>
            <a:off x="764956" y="3733800"/>
            <a:ext cx="46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Z</a:t>
            </a:r>
            <a:r>
              <a:rPr lang="en-US" sz="2400" baseline="-25000" dirty="0"/>
              <a:t>0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32422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More Examples…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 Permitting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381107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Impedance Change </a:t>
            </a:r>
            <a:r>
              <a:rPr lang="en-US" dirty="0">
                <a:solidFill>
                  <a:srgbClr val="FF6D00"/>
                </a:solidFill>
              </a:rPr>
              <a:t>(</a:t>
            </a:r>
            <a:r>
              <a:rPr lang="en-US" dirty="0" err="1">
                <a:solidFill>
                  <a:srgbClr val="FF6D00"/>
                </a:solidFill>
              </a:rPr>
              <a:t>Preclass</a:t>
            </a:r>
            <a:r>
              <a:rPr lang="en-US" dirty="0">
                <a:solidFill>
                  <a:srgbClr val="FF6D00"/>
                </a:solidFill>
              </a:rPr>
              <a:t> 5)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there is an impedance change in the wire? Z</a:t>
            </a:r>
            <a:r>
              <a:rPr lang="en-US" baseline="-25000" dirty="0">
                <a:solidFill>
                  <a:srgbClr val="FF6600"/>
                </a:solidFill>
              </a:rPr>
              <a:t>0</a:t>
            </a:r>
            <a:r>
              <a:rPr lang="en-US" dirty="0">
                <a:solidFill>
                  <a:srgbClr val="FF6600"/>
                </a:solidFill>
              </a:rPr>
              <a:t>=75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  <a:r>
              <a:rPr lang="en-US" dirty="0">
                <a:solidFill>
                  <a:srgbClr val="FF6600"/>
                </a:solidFill>
              </a:rPr>
              <a:t>, Z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  <a:r>
              <a:rPr lang="en-US" dirty="0">
                <a:solidFill>
                  <a:srgbClr val="FF6600"/>
                </a:solidFill>
              </a:rPr>
              <a:t>=50</a:t>
            </a:r>
            <a:r>
              <a:rPr lang="en-US" dirty="0">
                <a:solidFill>
                  <a:srgbClr val="FF6600"/>
                </a:solidFill>
                <a:latin typeface="Symbol" charset="2"/>
                <a:cs typeface="Symbol" charset="2"/>
              </a:rPr>
              <a:t>W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reflections and transmission do we get?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00D3A9B-EA9C-C647-8E7F-440DE8745C3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584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95800"/>
            <a:ext cx="83693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A2656E-7D06-3C4F-BF4F-1B76DA2582CD}"/>
              </a:ext>
            </a:extLst>
          </p:cNvPr>
          <p:cNvSpPr txBox="1"/>
          <p:nvPr/>
        </p:nvSpPr>
        <p:spPr>
          <a:xfrm>
            <a:off x="2613242" y="403539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75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B1ED3-09A8-604D-9FFA-2D819336207C}"/>
              </a:ext>
            </a:extLst>
          </p:cNvPr>
          <p:cNvSpPr txBox="1"/>
          <p:nvPr/>
        </p:nvSpPr>
        <p:spPr>
          <a:xfrm>
            <a:off x="4114800" y="4035395"/>
            <a:ext cx="72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75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AA526-CFB1-5042-B006-0FD9781C1D3C}"/>
              </a:ext>
            </a:extLst>
          </p:cNvPr>
          <p:cNvSpPr txBox="1"/>
          <p:nvPr/>
        </p:nvSpPr>
        <p:spPr>
          <a:xfrm>
            <a:off x="5512684" y="405488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50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D7B94-D9A3-A64F-BD01-F287A57B1D12}"/>
              </a:ext>
            </a:extLst>
          </p:cNvPr>
          <p:cNvSpPr txBox="1"/>
          <p:nvPr/>
        </p:nvSpPr>
        <p:spPr>
          <a:xfrm>
            <a:off x="6858000" y="4054888"/>
            <a:ext cx="72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50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endParaRPr lang="en-US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17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=75, Z</a:t>
            </a:r>
            <a:r>
              <a:rPr lang="en-US" baseline="-25000" dirty="0"/>
              <a:t>1</a:t>
            </a:r>
            <a:r>
              <a:rPr lang="en-US" dirty="0"/>
              <a:t>=50 </a:t>
            </a:r>
            <a:r>
              <a:rPr lang="en-US" dirty="0">
                <a:solidFill>
                  <a:srgbClr val="FF6D00"/>
                </a:solidFill>
              </a:rPr>
              <a:t>(</a:t>
            </a:r>
            <a:r>
              <a:rPr lang="en-US" dirty="0" err="1">
                <a:solidFill>
                  <a:srgbClr val="FF6D00"/>
                </a:solidFill>
              </a:rPr>
              <a:t>Preclass</a:t>
            </a:r>
            <a:r>
              <a:rPr lang="en-US" dirty="0">
                <a:solidFill>
                  <a:srgbClr val="FF6D00"/>
                </a:solidFill>
              </a:rPr>
              <a:t>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At junction: </a:t>
            </a:r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Reflects  </a:t>
            </a:r>
          </a:p>
          <a:p>
            <a:pPr lvl="2"/>
            <a:r>
              <a:rPr lang="en-US" sz="2400" dirty="0" err="1"/>
              <a:t>V</a:t>
            </a:r>
            <a:r>
              <a:rPr lang="en-US" sz="2400" baseline="-25000" dirty="0" err="1"/>
              <a:t>r</a:t>
            </a:r>
            <a:r>
              <a:rPr lang="en-US" sz="2400" dirty="0"/>
              <a:t>=(50-75)/(50+75)V</a:t>
            </a:r>
            <a:r>
              <a:rPr lang="en-US" sz="2400" baseline="-25000" dirty="0"/>
              <a:t>i</a:t>
            </a:r>
            <a:r>
              <a:rPr lang="en-US" sz="2400" dirty="0"/>
              <a:t>=-0.2V</a:t>
            </a:r>
            <a:r>
              <a:rPr lang="en-US" sz="2400" baseline="-25000" dirty="0"/>
              <a:t>i</a:t>
            </a:r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Transmits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err="1"/>
              <a:t>V</a:t>
            </a:r>
            <a:r>
              <a:rPr lang="en-US" sz="2400" baseline="-25000" dirty="0" err="1"/>
              <a:t>t</a:t>
            </a:r>
            <a:r>
              <a:rPr lang="en-US" sz="2400" dirty="0"/>
              <a:t>=(100/(50+75))V</a:t>
            </a:r>
            <a:r>
              <a:rPr lang="en-US" sz="2400" baseline="-25000" dirty="0"/>
              <a:t>i</a:t>
            </a:r>
            <a:r>
              <a:rPr lang="en-US" sz="2400" dirty="0"/>
              <a:t>=0.8V</a:t>
            </a:r>
            <a:r>
              <a:rPr lang="en-US" sz="2400" baseline="-25000" dirty="0"/>
              <a:t>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197A7F8-6B79-1B45-9775-2893444710C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914400" y="4648200"/>
          <a:ext cx="32829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" name="Equation" r:id="rId3" imgW="965200" imgH="444500" progId="Equation.3">
                  <p:embed/>
                </p:oleObj>
              </mc:Choice>
              <mc:Fallback>
                <p:oleObj name="Equation" r:id="rId3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3282950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105400" y="4648200"/>
          <a:ext cx="324008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" name="Equation" r:id="rId5" imgW="952500" imgH="444500" progId="Equation.3">
                  <p:embed/>
                </p:oleObj>
              </mc:Choice>
              <mc:Fallback>
                <p:oleObj name="Equation" r:id="rId5" imgW="952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3240088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1219200"/>
            <a:ext cx="4800600" cy="89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7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Impedance Change Z</a:t>
            </a:r>
            <a:r>
              <a:rPr lang="en-US" sz="3200" baseline="-25000" dirty="0"/>
              <a:t>0</a:t>
            </a:r>
            <a:r>
              <a:rPr lang="en-US" sz="3200" dirty="0"/>
              <a:t>=75, Z</a:t>
            </a:r>
            <a:r>
              <a:rPr lang="en-US" sz="3200" baseline="-25000" dirty="0"/>
              <a:t>1</a:t>
            </a:r>
            <a:r>
              <a:rPr lang="en-US" sz="3200" dirty="0"/>
              <a:t>=50 </a:t>
            </a:r>
            <a:r>
              <a:rPr lang="en-US" sz="3200" dirty="0">
                <a:solidFill>
                  <a:srgbClr val="FF6D00"/>
                </a:solidFill>
              </a:rPr>
              <a:t>(</a:t>
            </a:r>
            <a:r>
              <a:rPr lang="en-US" sz="3200" dirty="0" err="1">
                <a:solidFill>
                  <a:srgbClr val="FF6D00"/>
                </a:solidFill>
              </a:rPr>
              <a:t>Preclass</a:t>
            </a:r>
            <a:r>
              <a:rPr lang="en-US" sz="3200" dirty="0">
                <a:solidFill>
                  <a:srgbClr val="FF6D00"/>
                </a:solidFill>
              </a:rPr>
              <a:t> 5)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B1A2791-85E3-104F-B958-EAC0D84F84A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789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0231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29200" y="1040523"/>
            <a:ext cx="3962400" cy="768851"/>
            <a:chOff x="5029200" y="1040523"/>
            <a:chExt cx="3962400" cy="768851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1066800"/>
              <a:ext cx="3962400" cy="74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1"/>
            <p:cNvSpPr/>
            <p:nvPr/>
          </p:nvSpPr>
          <p:spPr bwMode="auto">
            <a:xfrm>
              <a:off x="5562600" y="1066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435836" y="1040523"/>
              <a:ext cx="152400" cy="152400"/>
            </a:xfrm>
            <a:prstGeom prst="ellipse">
              <a:avLst/>
            </a:prstGeom>
            <a:solidFill>
              <a:srgbClr val="00FF00"/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145282" y="1049282"/>
              <a:ext cx="152400" cy="152400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781159" y="1040523"/>
              <a:ext cx="152400" cy="152400"/>
            </a:xfrm>
            <a:prstGeom prst="ellipse">
              <a:avLst/>
            </a:prstGeom>
            <a:solidFill>
              <a:srgbClr val="E738F4"/>
            </a:solidFill>
            <a:ln w="25400" cap="flat" cmpd="sng" algn="ctr">
              <a:solidFill>
                <a:srgbClr val="E738F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534400" y="1040523"/>
              <a:ext cx="152400" cy="152400"/>
            </a:xfrm>
            <a:prstGeom prst="ellipse">
              <a:avLst/>
            </a:prstGeom>
            <a:solidFill>
              <a:srgbClr val="57FBFC"/>
            </a:solidFill>
            <a:ln w="25400" cap="flat" cmpd="sng" algn="ctr">
              <a:solidFill>
                <a:srgbClr val="57FBF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52400" y="11430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At junction: </a:t>
            </a:r>
          </a:p>
          <a:p>
            <a:pPr lvl="1" algn="l"/>
            <a:r>
              <a:rPr lang="en-US" sz="1800" dirty="0">
                <a:solidFill>
                  <a:srgbClr val="FF6600"/>
                </a:solidFill>
              </a:rPr>
              <a:t>Reflects  </a:t>
            </a:r>
          </a:p>
          <a:p>
            <a:pPr lvl="2" algn="l"/>
            <a:r>
              <a:rPr lang="en-US" sz="1600" dirty="0" err="1"/>
              <a:t>V</a:t>
            </a:r>
            <a:r>
              <a:rPr lang="en-US" sz="1600" baseline="-25000" dirty="0" err="1"/>
              <a:t>r</a:t>
            </a:r>
            <a:r>
              <a:rPr lang="en-US" sz="1600" baseline="-25000" dirty="0"/>
              <a:t> </a:t>
            </a:r>
            <a:r>
              <a:rPr lang="en-US" sz="1600" dirty="0"/>
              <a:t>= -0.2V</a:t>
            </a:r>
            <a:r>
              <a:rPr lang="en-US" sz="1600" baseline="-25000" dirty="0"/>
              <a:t>i</a:t>
            </a:r>
          </a:p>
          <a:p>
            <a:pPr lvl="1" algn="l"/>
            <a:r>
              <a:rPr lang="en-US" sz="1800" dirty="0">
                <a:solidFill>
                  <a:srgbClr val="FF6600"/>
                </a:solidFill>
              </a:rPr>
              <a:t>Transmits</a:t>
            </a:r>
          </a:p>
          <a:p>
            <a:pPr lvl="2" algn="l"/>
            <a:r>
              <a:rPr lang="en-US" sz="1600" dirty="0" err="1"/>
              <a:t>V</a:t>
            </a:r>
            <a:r>
              <a:rPr lang="en-US" sz="1600" baseline="-25000" dirty="0" err="1"/>
              <a:t>t</a:t>
            </a:r>
            <a:r>
              <a:rPr lang="en-US" sz="1600" baseline="-25000" dirty="0"/>
              <a:t> </a:t>
            </a:r>
            <a:r>
              <a:rPr lang="en-US" sz="1600" dirty="0"/>
              <a:t>= 0.8V</a:t>
            </a:r>
            <a:r>
              <a:rPr lang="en-US" sz="1600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6581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at branch?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FE2488C-03BA-2C43-A6A3-A8F85C276FB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89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77660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56642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70CEF-9209-6E4A-9E67-37D67EF1D811}"/>
              </a:ext>
            </a:extLst>
          </p:cNvPr>
          <p:cNvSpPr txBox="1"/>
          <p:nvPr/>
        </p:nvSpPr>
        <p:spPr>
          <a:xfrm>
            <a:off x="1134354" y="3608387"/>
            <a:ext cx="177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Assume all 50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82FE6-C0B6-C44F-956C-A44B2FF22DC9}"/>
              </a:ext>
            </a:extLst>
          </p:cNvPr>
          <p:cNvSpPr/>
          <p:nvPr/>
        </p:nvSpPr>
        <p:spPr>
          <a:xfrm>
            <a:off x="8011744" y="3774336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50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8EFE7-3549-A94F-BC0B-885ACF335850}"/>
              </a:ext>
            </a:extLst>
          </p:cNvPr>
          <p:cNvSpPr/>
          <p:nvPr/>
        </p:nvSpPr>
        <p:spPr>
          <a:xfrm>
            <a:off x="7275511" y="5257800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50</a:t>
            </a:r>
            <a:r>
              <a:rPr lang="en-US" sz="1800" dirty="0">
                <a:solidFill>
                  <a:srgbClr val="0000FF"/>
                </a:solidFill>
                <a:latin typeface="Symbol" charset="2"/>
                <a:cs typeface="Symbol" charset="2"/>
              </a:rPr>
              <a:t>W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6256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Transmission line sees two Z</a:t>
            </a:r>
            <a:r>
              <a:rPr lang="en-US" baseline="-25000"/>
              <a:t>0</a:t>
            </a:r>
            <a:r>
              <a:rPr lang="en-US"/>
              <a:t> in parallel</a:t>
            </a:r>
          </a:p>
          <a:p>
            <a:pPr lvl="1"/>
            <a:r>
              <a:rPr lang="en-US"/>
              <a:t>Looks like Z</a:t>
            </a:r>
            <a:r>
              <a:rPr lang="en-US" baseline="-25000"/>
              <a:t>0</a:t>
            </a:r>
            <a:r>
              <a:rPr lang="en-US"/>
              <a:t>/2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A444133-2D0B-E14A-B2D0-D00265921E2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994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77660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560595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</a:t>
            </a:r>
            <a:r>
              <a:rPr lang="en-US" baseline="-25000"/>
              <a:t>0</a:t>
            </a:r>
            <a:r>
              <a:rPr lang="en-US"/>
              <a:t>=50, Z</a:t>
            </a:r>
            <a:r>
              <a:rPr lang="en-US" baseline="-25000"/>
              <a:t>1</a:t>
            </a:r>
            <a:r>
              <a:rPr lang="en-US"/>
              <a:t>=25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junction: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Reflects 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=(25-50)/(25+50)V</a:t>
            </a:r>
            <a:r>
              <a:rPr lang="en-US" baseline="-25000" dirty="0"/>
              <a:t>i</a:t>
            </a:r>
            <a:r>
              <a:rPr lang="en-US" dirty="0"/>
              <a:t>=-0.33V</a:t>
            </a:r>
            <a:r>
              <a:rPr lang="en-US" baseline="-25000" dirty="0"/>
              <a:t>i</a:t>
            </a:r>
            <a:endParaRPr lang="en-US" dirty="0"/>
          </a:p>
          <a:p>
            <a:pPr lvl="1"/>
            <a:r>
              <a:rPr lang="en-US" dirty="0">
                <a:solidFill>
                  <a:srgbClr val="FF6600"/>
                </a:solidFill>
              </a:rPr>
              <a:t>Transmits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baseline="-25000" dirty="0" err="1"/>
              <a:t>t</a:t>
            </a:r>
            <a:r>
              <a:rPr lang="en-US" dirty="0"/>
              <a:t>=(50/(25+50))V</a:t>
            </a:r>
            <a:r>
              <a:rPr lang="en-US" baseline="-25000" dirty="0"/>
              <a:t>i</a:t>
            </a:r>
            <a:r>
              <a:rPr lang="en-US" dirty="0"/>
              <a:t>=0.67V</a:t>
            </a:r>
            <a:r>
              <a:rPr lang="en-US" baseline="-25000" dirty="0"/>
              <a:t>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E9CA5EB-6D50-4C48-81C8-4828BAD3226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914400" y="4648200"/>
          <a:ext cx="32829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Equation" r:id="rId3" imgW="965200" imgH="444500" progId="Equation.3">
                  <p:embed/>
                </p:oleObj>
              </mc:Choice>
              <mc:Fallback>
                <p:oleObj name="Equation" r:id="rId3" imgW="965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3282950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105400" y="4648200"/>
          <a:ext cx="3240088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2" name="Equation" r:id="rId5" imgW="952500" imgH="444500" progId="Equation.3">
                  <p:embed/>
                </p:oleObj>
              </mc:Choice>
              <mc:Fallback>
                <p:oleObj name="Equation" r:id="rId5" imgW="952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3240088" cy="151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304800"/>
            <a:ext cx="4673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30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267200"/>
            <a:ext cx="3755761" cy="26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End of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at the end of the transmission line?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baseline="-25000" dirty="0">
              <a:solidFill>
                <a:srgbClr val="FF66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CC3CA14-ABD4-9344-8542-B97BC3DC53E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40309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76400"/>
            <a:ext cx="38086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2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Branch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at end?</a:t>
            </a:r>
          </a:p>
          <a:p>
            <a:r>
              <a:rPr lang="en-US" dirty="0"/>
              <a:t>If ends in matched, parallel termination</a:t>
            </a:r>
          </a:p>
          <a:p>
            <a:pPr lvl="1"/>
            <a:r>
              <a:rPr lang="en-US" dirty="0"/>
              <a:t>No further reflections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15AA062-BB46-A545-B60A-790AAACA626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199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77660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7315200" y="3124200"/>
            <a:ext cx="838200" cy="12954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629400" y="4724400"/>
            <a:ext cx="838200" cy="12954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07FCCE-BF54-4F4E-AE9F-8789A0C9D21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4301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883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143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dirty="0"/>
              <a:t>At junction: </a:t>
            </a:r>
          </a:p>
          <a:p>
            <a:pPr lvl="1" algn="l"/>
            <a:r>
              <a:rPr lang="en-US" sz="1800" dirty="0">
                <a:solidFill>
                  <a:srgbClr val="FF6600"/>
                </a:solidFill>
              </a:rPr>
              <a:t>Reflects </a:t>
            </a:r>
            <a:r>
              <a:rPr lang="en-US" sz="1800" dirty="0"/>
              <a:t> </a:t>
            </a:r>
          </a:p>
          <a:p>
            <a:pPr lvl="2" algn="l"/>
            <a:r>
              <a:rPr lang="en-US" sz="1800" dirty="0" err="1"/>
              <a:t>V</a:t>
            </a:r>
            <a:r>
              <a:rPr lang="en-US" sz="1800" baseline="-25000" dirty="0" err="1"/>
              <a:t>r</a:t>
            </a:r>
            <a:r>
              <a:rPr lang="en-US" sz="1800" baseline="-25000" dirty="0"/>
              <a:t> </a:t>
            </a:r>
            <a:r>
              <a:rPr lang="en-US" sz="1800" dirty="0"/>
              <a:t>= -0.33V</a:t>
            </a:r>
            <a:r>
              <a:rPr lang="en-US" sz="1800" baseline="-25000" dirty="0"/>
              <a:t>i</a:t>
            </a:r>
            <a:endParaRPr lang="en-US" sz="1800" dirty="0"/>
          </a:p>
          <a:p>
            <a:pPr lvl="1" algn="l"/>
            <a:r>
              <a:rPr lang="en-US" sz="1800" dirty="0">
                <a:solidFill>
                  <a:srgbClr val="FF6600"/>
                </a:solidFill>
              </a:rPr>
              <a:t>Transmits</a:t>
            </a:r>
          </a:p>
          <a:p>
            <a:pPr lvl="2" algn="l"/>
            <a:r>
              <a:rPr lang="en-US" sz="1800" dirty="0" err="1"/>
              <a:t>V</a:t>
            </a:r>
            <a:r>
              <a:rPr lang="en-US" sz="1800" baseline="-25000" dirty="0" err="1"/>
              <a:t>t</a:t>
            </a:r>
            <a:r>
              <a:rPr lang="en-US" sz="1800" baseline="-25000" dirty="0"/>
              <a:t> </a:t>
            </a:r>
            <a:r>
              <a:rPr lang="en-US" sz="1800" dirty="0"/>
              <a:t>= 0.67V</a:t>
            </a:r>
            <a:r>
              <a:rPr lang="en-US" sz="1800" baseline="-25000" dirty="0"/>
              <a:t>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35869" y="152400"/>
            <a:ext cx="3276600" cy="1210976"/>
            <a:chOff x="5835869" y="152400"/>
            <a:chExt cx="3276600" cy="1210976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35869" y="152400"/>
              <a:ext cx="3276600" cy="1210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 bwMode="auto">
            <a:xfrm>
              <a:off x="6172200" y="762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858000" y="7620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391400" y="685800"/>
              <a:ext cx="152400" cy="152400"/>
            </a:xfrm>
            <a:prstGeom prst="ellipse">
              <a:avLst/>
            </a:prstGeom>
            <a:solidFill>
              <a:srgbClr val="0000FF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24800" y="762000"/>
              <a:ext cx="152400" cy="152400"/>
            </a:xfrm>
            <a:prstGeom prst="ellipse">
              <a:avLst/>
            </a:prstGeom>
            <a:solidFill>
              <a:srgbClr val="E738F4"/>
            </a:solidFill>
            <a:ln w="25400" cap="flat" cmpd="sng" algn="ctr">
              <a:solidFill>
                <a:srgbClr val="E738F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610600" y="762000"/>
              <a:ext cx="152400" cy="152400"/>
            </a:xfrm>
            <a:prstGeom prst="ellipse">
              <a:avLst/>
            </a:prstGeom>
            <a:solidFill>
              <a:srgbClr val="57FBFC"/>
            </a:solidFill>
            <a:ln w="25400" cap="flat" cmpd="sng" algn="ctr">
              <a:solidFill>
                <a:srgbClr val="57FBF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505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with Open Circuit?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happens if branch open circuit?</a:t>
            </a:r>
          </a:p>
          <a:p>
            <a:r>
              <a:rPr lang="en-US" dirty="0">
                <a:solidFill>
                  <a:srgbClr val="FF6600"/>
                </a:solidFill>
              </a:rPr>
              <a:t>And source termination?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751F452-5C6E-4D4F-B581-556AF611C89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4403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86042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772400" y="2895600"/>
            <a:ext cx="838200" cy="12954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391400" y="4572000"/>
            <a:ext cx="838200" cy="1295400"/>
          </a:xfrm>
          <a:prstGeom prst="ellips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" y="4419600"/>
            <a:ext cx="838200" cy="838200"/>
          </a:xfrm>
          <a:prstGeom prst="ellipse">
            <a:avLst/>
          </a:prstGeom>
          <a:noFill/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59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4191000"/>
            <a:ext cx="561610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with Open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Reflects at end of open-circuit stub</a:t>
            </a:r>
          </a:p>
          <a:p>
            <a:r>
              <a:rPr lang="en-US"/>
              <a:t>Reflection returns to branch</a:t>
            </a:r>
          </a:p>
          <a:p>
            <a:pPr lvl="1"/>
            <a:r>
              <a:rPr lang="en-US"/>
              <a:t>…and encounters branch again</a:t>
            </a:r>
          </a:p>
          <a:p>
            <a:pPr lvl="1"/>
            <a:r>
              <a:rPr lang="en-US"/>
              <a:t>Send transmission pulse to both </a:t>
            </a:r>
          </a:p>
          <a:p>
            <a:pPr lvl="2"/>
            <a:r>
              <a:rPr lang="en-US"/>
              <a:t>Source and other branch</a:t>
            </a:r>
          </a:p>
          <a:p>
            <a:r>
              <a:rPr lang="en-US"/>
              <a:t>Sink sees original pulse as multiple smaller pulses spread out over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5475365-5B11-FB40-A6CC-BDCE96172B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4595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57200"/>
            <a:ext cx="4572000" cy="163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Branch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613B612-86CE-3B4D-B3BA-D3C07C8EBAB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608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64770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538135" y="1269999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088463" y="1278466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62132" y="1295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81800" y="1295400"/>
            <a:ext cx="152400" cy="152400"/>
          </a:xfrm>
          <a:prstGeom prst="ellipse">
            <a:avLst/>
          </a:prstGeom>
          <a:solidFill>
            <a:srgbClr val="E738F4"/>
          </a:solidFill>
          <a:ln w="25400" cap="flat" cmpd="sng" algn="ctr">
            <a:solidFill>
              <a:srgbClr val="E738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848600" y="457200"/>
            <a:ext cx="152400" cy="152400"/>
          </a:xfrm>
          <a:prstGeom prst="ellipse">
            <a:avLst/>
          </a:prstGeom>
          <a:solidFill>
            <a:srgbClr val="57FBFC"/>
          </a:solidFill>
          <a:ln w="25400" cap="flat" cmpd="sng" algn="ctr">
            <a:solidFill>
              <a:srgbClr val="57FBFC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492068" y="440269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229600" y="1295400"/>
            <a:ext cx="152400" cy="1524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06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Branch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A18329D-9EB8-C842-AF5F-4E9D87FF441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71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099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04800"/>
            <a:ext cx="3291368" cy="1175055"/>
            <a:chOff x="4419600" y="152400"/>
            <a:chExt cx="4572000" cy="1632255"/>
          </a:xfrm>
        </p:grpSpPr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152400"/>
              <a:ext cx="4572000" cy="163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5164662" y="973666"/>
              <a:ext cx="152400" cy="1524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05800" y="990600"/>
              <a:ext cx="152400" cy="152400"/>
            </a:xfrm>
            <a:prstGeom prst="ellipse">
              <a:avLst/>
            </a:prstGeom>
            <a:solidFill>
              <a:srgbClr val="00FF00"/>
            </a:solidFill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742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to have many modules on a bus</a:t>
            </a:r>
          </a:p>
          <a:p>
            <a:pPr lvl="1"/>
            <a:r>
              <a:rPr lang="en-US" dirty="0"/>
              <a:t>E.g. PCI slots</a:t>
            </a:r>
          </a:p>
          <a:p>
            <a:pPr lvl="1"/>
            <a:r>
              <a:rPr lang="en-US" dirty="0"/>
              <a:t>DIMM slots for memory</a:t>
            </a:r>
          </a:p>
          <a:p>
            <a:r>
              <a:rPr lang="en-US" dirty="0"/>
              <a:t>High speed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bus lines are trans. 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A98D01A-7482-1545-A73E-84FACDF7F7B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cxnSp>
        <p:nvCxnSpPr>
          <p:cNvPr id="48134" name="Straight Connector 6"/>
          <p:cNvCxnSpPr>
            <a:cxnSpLocks noChangeShapeType="1"/>
          </p:cNvCxnSpPr>
          <p:nvPr/>
        </p:nvCxnSpPr>
        <p:spPr bwMode="auto">
          <a:xfrm>
            <a:off x="762000" y="49530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5" name="Straight Connector 7"/>
          <p:cNvCxnSpPr>
            <a:cxnSpLocks noChangeShapeType="1"/>
          </p:cNvCxnSpPr>
          <p:nvPr/>
        </p:nvCxnSpPr>
        <p:spPr bwMode="auto">
          <a:xfrm>
            <a:off x="762000" y="51054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6" name="Straight Connector 8"/>
          <p:cNvCxnSpPr>
            <a:cxnSpLocks noChangeShapeType="1"/>
          </p:cNvCxnSpPr>
          <p:nvPr/>
        </p:nvCxnSpPr>
        <p:spPr bwMode="auto">
          <a:xfrm>
            <a:off x="762000" y="52578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7" name="Straight Connector 9"/>
          <p:cNvCxnSpPr>
            <a:cxnSpLocks noChangeShapeType="1"/>
          </p:cNvCxnSpPr>
          <p:nvPr/>
        </p:nvCxnSpPr>
        <p:spPr bwMode="auto">
          <a:xfrm>
            <a:off x="762000" y="54102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8" name="Straight Connector 10"/>
          <p:cNvCxnSpPr>
            <a:cxnSpLocks noChangeShapeType="1"/>
          </p:cNvCxnSpPr>
          <p:nvPr/>
        </p:nvCxnSpPr>
        <p:spPr bwMode="auto">
          <a:xfrm>
            <a:off x="762000" y="55626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9" name="Straight Connector 11"/>
          <p:cNvCxnSpPr>
            <a:cxnSpLocks noChangeShapeType="1"/>
          </p:cNvCxnSpPr>
          <p:nvPr/>
        </p:nvCxnSpPr>
        <p:spPr bwMode="auto">
          <a:xfrm>
            <a:off x="762000" y="57150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0" name="Straight Connector 12"/>
          <p:cNvCxnSpPr>
            <a:cxnSpLocks noChangeShapeType="1"/>
          </p:cNvCxnSpPr>
          <p:nvPr/>
        </p:nvCxnSpPr>
        <p:spPr bwMode="auto">
          <a:xfrm>
            <a:off x="762000" y="58674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1" name="Straight Connector 13"/>
          <p:cNvCxnSpPr>
            <a:cxnSpLocks noChangeShapeType="1"/>
          </p:cNvCxnSpPr>
          <p:nvPr/>
        </p:nvCxnSpPr>
        <p:spPr bwMode="auto">
          <a:xfrm>
            <a:off x="762000" y="6019800"/>
            <a:ext cx="548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Rectangle 14"/>
          <p:cNvSpPr/>
          <p:nvPr/>
        </p:nvSpPr>
        <p:spPr bwMode="auto">
          <a:xfrm>
            <a:off x="13716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8288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22860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7432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2004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36576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41148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4800600"/>
            <a:ext cx="228600" cy="1371600"/>
          </a:xfrm>
          <a:prstGeom prst="rect">
            <a:avLst/>
          </a:prstGeom>
          <a:solidFill>
            <a:schemeClr val="bg1">
              <a:lumMod val="65000"/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25" name="Picture 24" descr="DIM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124200"/>
            <a:ext cx="3364785" cy="2092452"/>
          </a:xfrm>
          <a:prstGeom prst="rect">
            <a:avLst/>
          </a:prstGeom>
        </p:spPr>
      </p:pic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4728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Multi-drop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Ideal</a:t>
            </a:r>
          </a:p>
          <a:p>
            <a:pPr lvl="1"/>
            <a:r>
              <a:rPr lang="en-US"/>
              <a:t>Open circuit, no 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FB2D416-137D-D242-8D29-4B5F176C52A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491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352800"/>
            <a:ext cx="89027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433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Multi-Drop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Impact of capacitive load (stub) at drop?</a:t>
            </a:r>
          </a:p>
          <a:p>
            <a:pPr lvl="1"/>
            <a:r>
              <a:rPr lang="en-US" dirty="0"/>
              <a:t>If tight/regular enough, change Z of 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0510868-C52B-E54D-964C-1113C51828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018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83693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715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914400" y="2819400"/>
          <a:ext cx="18288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5" imgW="584200" imgH="406400" progId="Equation.3">
                  <p:embed/>
                </p:oleObj>
              </mc:Choice>
              <mc:Fallback>
                <p:oleObj name="Equation" r:id="rId5" imgW="584200" imgH="406400" progId="Equation.3">
                  <p:embed/>
                  <p:pic>
                    <p:nvPicPr>
                      <p:cNvPr id="952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1828800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763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Multi-Drop 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Long wire stub?</a:t>
            </a:r>
          </a:p>
          <a:p>
            <a:pPr lvl="1"/>
            <a:r>
              <a:rPr lang="en-US" dirty="0"/>
              <a:t>Looks like branch </a:t>
            </a:r>
          </a:p>
          <a:p>
            <a:pPr lvl="2"/>
            <a:r>
              <a:rPr lang="en-US" dirty="0"/>
              <a:t> may produce reflections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07ED9AA-9BEF-854F-80F3-630AB911C24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512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3810000"/>
            <a:ext cx="89027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5493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713" y="4495800"/>
            <a:ext cx="496728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Termination Cases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Termination in parallel at Sink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Termination in series at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FDB2E7-FFE7-6C4A-AED2-3F74FACECB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48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57400"/>
            <a:ext cx="47244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17148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Line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Frequency limits</a:t>
            </a:r>
          </a:p>
          <a:p>
            <a:r>
              <a:rPr lang="en-US"/>
              <a:t>Imperfect termination</a:t>
            </a:r>
          </a:p>
          <a:p>
            <a:r>
              <a:rPr lang="en-US"/>
              <a:t>Mismatched segments/junctions/vias/connectors</a:t>
            </a:r>
          </a:p>
          <a:p>
            <a:r>
              <a:rPr lang="en-US"/>
              <a:t>Loss due to resistance in line</a:t>
            </a:r>
          </a:p>
          <a:p>
            <a:pPr lvl="1"/>
            <a:r>
              <a:rPr lang="en-US"/>
              <a:t>Limits length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66BD2EF-F6D2-154E-A5B0-22CCF5D15E7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531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563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lines </a:t>
            </a:r>
          </a:p>
          <a:p>
            <a:pPr lvl="1"/>
            <a:r>
              <a:rPr lang="en-US" dirty="0"/>
              <a:t>high-speed</a:t>
            </a:r>
          </a:p>
          <a:p>
            <a:pPr lvl="1"/>
            <a:r>
              <a:rPr lang="en-US" dirty="0"/>
              <a:t>high throughput</a:t>
            </a:r>
          </a:p>
          <a:p>
            <a:pPr lvl="1"/>
            <a:r>
              <a:rPr lang="en-US" dirty="0"/>
              <a:t>long-distance signaling</a:t>
            </a:r>
          </a:p>
          <a:p>
            <a:r>
              <a:rPr lang="en-US" dirty="0"/>
              <a:t>Termination</a:t>
            </a:r>
          </a:p>
          <a:p>
            <a:r>
              <a:rPr lang="en-US" dirty="0"/>
              <a:t>Signal quality losses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314B71B-15CD-1E4A-B8A0-E66F019225F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103844"/>
              </p:ext>
            </p:extLst>
          </p:nvPr>
        </p:nvGraphicFramePr>
        <p:xfrm>
          <a:off x="4953000" y="1524000"/>
          <a:ext cx="3402012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" name="Equation" r:id="rId3" imgW="1181100" imgH="419100" progId="Equation.3">
                  <p:embed/>
                </p:oleObj>
              </mc:Choice>
              <mc:Fallback>
                <p:oleObj name="Equation" r:id="rId3" imgW="1181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3402012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920603"/>
              </p:ext>
            </p:extLst>
          </p:nvPr>
        </p:nvGraphicFramePr>
        <p:xfrm>
          <a:off x="5715000" y="3124200"/>
          <a:ext cx="1663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" name="Equation" r:id="rId5" imgW="584200" imgH="406400" progId="Equation.3">
                  <p:embed/>
                </p:oleObj>
              </mc:Choice>
              <mc:Fallback>
                <p:oleObj name="Equation" r:id="rId5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124200"/>
                        <a:ext cx="16637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00310"/>
              </p:ext>
            </p:extLst>
          </p:nvPr>
        </p:nvGraphicFramePr>
        <p:xfrm>
          <a:off x="4343400" y="4495800"/>
          <a:ext cx="3325813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" name="Equation" r:id="rId7" imgW="977900" imgH="444500" progId="Equation.3">
                  <p:embed/>
                </p:oleObj>
              </mc:Choice>
              <mc:Fallback>
                <p:oleObj name="Equation" r:id="rId7" imgW="977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3325813" cy="151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01179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Friday HW 7 due</a:t>
            </a:r>
          </a:p>
          <a:p>
            <a:r>
              <a:rPr lang="en-US" dirty="0"/>
              <a:t>Final (</a:t>
            </a:r>
            <a:r>
              <a:rPr lang="en-US" dirty="0">
                <a:solidFill>
                  <a:srgbClr val="FF0000"/>
                </a:solidFill>
              </a:rPr>
              <a:t>F 12/17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12-2pm in Moore 212</a:t>
            </a:r>
          </a:p>
          <a:p>
            <a:pPr lvl="1"/>
            <a:r>
              <a:rPr lang="en-US" dirty="0"/>
              <a:t>Cumulative: </a:t>
            </a:r>
            <a:r>
              <a:rPr lang="en-US" dirty="0" err="1"/>
              <a:t>Lec</a:t>
            </a:r>
            <a:r>
              <a:rPr lang="en-US" dirty="0"/>
              <a:t> 1 – 35 </a:t>
            </a:r>
          </a:p>
          <a:p>
            <a:pPr lvl="2"/>
            <a:r>
              <a:rPr lang="en-US" dirty="0"/>
              <a:t>Big Idea slides from each lecture</a:t>
            </a:r>
          </a:p>
          <a:p>
            <a:pPr lvl="1"/>
            <a:r>
              <a:rPr lang="en-US" dirty="0"/>
              <a:t>Finals 2010—</a:t>
            </a:r>
            <a:r>
              <a:rPr lang="is-IS" dirty="0"/>
              <a:t>2020</a:t>
            </a:r>
            <a:r>
              <a:rPr lang="en-US" dirty="0"/>
              <a:t> online</a:t>
            </a:r>
          </a:p>
          <a:p>
            <a:pPr lvl="1"/>
            <a:r>
              <a:rPr lang="en-US" dirty="0"/>
              <a:t>Friday lecture review</a:t>
            </a:r>
          </a:p>
          <a:p>
            <a:pPr lvl="1"/>
            <a:r>
              <a:rPr lang="en-US" dirty="0"/>
              <a:t>TA review session before exam</a:t>
            </a:r>
          </a:p>
          <a:p>
            <a:pPr lvl="2"/>
            <a:r>
              <a:rPr lang="en-US" dirty="0"/>
              <a:t>TBD, watch Piazza.  Maybe a poll.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DC4C800-FBDF-5D47-AF95-33BA5FCFF70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7408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Transmission Lines Specifics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Characteristics arise form their geometry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4162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Coaxial Cable</a:t>
            </a:r>
          </a:p>
        </p:txBody>
      </p:sp>
      <p:sp>
        <p:nvSpPr>
          <p:cNvPr id="440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Inner core conductor: radius r</a:t>
            </a:r>
          </a:p>
          <a:p>
            <a:r>
              <a:rPr lang="en-US" dirty="0"/>
              <a:t>Insulator: out to radius R</a:t>
            </a:r>
          </a:p>
          <a:p>
            <a:r>
              <a:rPr lang="en-US" dirty="0"/>
              <a:t>Outer core shield (ground)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RG-58 Z</a:t>
            </a:r>
            <a:r>
              <a:rPr lang="en-US" baseline="-25000" dirty="0"/>
              <a:t>0</a:t>
            </a:r>
            <a:r>
              <a:rPr lang="en-US" dirty="0"/>
              <a:t>= 50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dirty="0"/>
              <a:t> – networking</a:t>
            </a:r>
          </a:p>
          <a:p>
            <a:r>
              <a:rPr lang="en-US" dirty="0"/>
              <a:t>RG-59 Z</a:t>
            </a:r>
            <a:r>
              <a:rPr lang="en-US" baseline="-25000" dirty="0"/>
              <a:t>0</a:t>
            </a:r>
            <a:r>
              <a:rPr lang="en-US" dirty="0"/>
              <a:t>= 75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</a:t>
            </a:r>
            <a:r>
              <a:rPr lang="en-US" dirty="0"/>
              <a:t> – video</a:t>
            </a:r>
          </a:p>
          <a:p>
            <a:r>
              <a:rPr lang="en-US" dirty="0"/>
              <a:t>HDMI Z</a:t>
            </a:r>
            <a:r>
              <a:rPr lang="en-US" baseline="-25000" dirty="0"/>
              <a:t>0</a:t>
            </a:r>
            <a:r>
              <a:rPr lang="en-US" dirty="0"/>
              <a:t>= 100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W </a:t>
            </a:r>
            <a:r>
              <a:rPr lang="mr-IN" dirty="0">
                <a:latin typeface="Garamond"/>
                <a:ea typeface="Symbol" charset="2"/>
                <a:cs typeface="Garamond"/>
              </a:rPr>
              <a:t>–</a:t>
            </a:r>
            <a:r>
              <a:rPr lang="en-US" dirty="0">
                <a:latin typeface="Garamond"/>
                <a:ea typeface="Symbol" charset="2"/>
                <a:cs typeface="Garamond"/>
              </a:rPr>
              <a:t> video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357A03-7573-9D4E-B361-956DF8865B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10400" y="1295400"/>
            <a:ext cx="1371600" cy="1371600"/>
            <a:chOff x="7120466" y="3293533"/>
            <a:chExt cx="1371600" cy="1371600"/>
          </a:xfrm>
        </p:grpSpPr>
        <p:sp>
          <p:nvSpPr>
            <p:cNvPr id="22537" name="Oval 5"/>
            <p:cNvSpPr>
              <a:spLocks noChangeArrowheads="1"/>
            </p:cNvSpPr>
            <p:nvPr/>
          </p:nvSpPr>
          <p:spPr bwMode="auto">
            <a:xfrm>
              <a:off x="7696200" y="3886200"/>
              <a:ext cx="228600" cy="22860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2538" name="Oval 6"/>
            <p:cNvSpPr>
              <a:spLocks noChangeArrowheads="1"/>
            </p:cNvSpPr>
            <p:nvPr/>
          </p:nvSpPr>
          <p:spPr bwMode="auto">
            <a:xfrm>
              <a:off x="7120466" y="3293533"/>
              <a:ext cx="1371600" cy="1371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271036"/>
              </p:ext>
            </p:extLst>
          </p:nvPr>
        </p:nvGraphicFramePr>
        <p:xfrm>
          <a:off x="457200" y="2819400"/>
          <a:ext cx="33623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4" imgW="965200" imgH="393700" progId="Equation.3">
                  <p:embed/>
                </p:oleObj>
              </mc:Choice>
              <mc:Fallback>
                <p:oleObj name="Equation" r:id="rId4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19400"/>
                        <a:ext cx="336232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62171"/>
              </p:ext>
            </p:extLst>
          </p:nvPr>
        </p:nvGraphicFramePr>
        <p:xfrm>
          <a:off x="4648200" y="2819400"/>
          <a:ext cx="40703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6" imgW="1371600" imgH="469900" progId="Equation.3">
                  <p:embed/>
                </p:oleObj>
              </mc:Choice>
              <mc:Fallback>
                <p:oleObj name="Equation" r:id="rId6" imgW="1371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9400"/>
                        <a:ext cx="4070350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0" y="4724400"/>
            <a:ext cx="2921000" cy="17526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483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Printed Circuit Board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Stripline</a:t>
            </a:r>
            <a:endParaRPr lang="en-US" dirty="0"/>
          </a:p>
          <a:p>
            <a:pPr lvl="1"/>
            <a:r>
              <a:rPr lang="en-US" dirty="0"/>
              <a:t>Trace between ground planes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054BB23-B144-2B46-8C25-A21BE47AC6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5638800" y="3962400"/>
            <a:ext cx="25908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/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6629400" y="3352800"/>
            <a:ext cx="6096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/>
          </a:p>
        </p:txBody>
      </p:sp>
      <p:cxnSp>
        <p:nvCxnSpPr>
          <p:cNvPr id="23561" name="Straight Arrow Connector 8"/>
          <p:cNvCxnSpPr>
            <a:cxnSpLocks noChangeShapeType="1"/>
          </p:cNvCxnSpPr>
          <p:nvPr/>
        </p:nvCxnSpPr>
        <p:spPr bwMode="auto">
          <a:xfrm rot="5400000">
            <a:off x="7239001" y="3352800"/>
            <a:ext cx="1219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3562" name="Straight Arrow Connector 10"/>
          <p:cNvCxnSpPr>
            <a:cxnSpLocks noChangeShapeType="1"/>
          </p:cNvCxnSpPr>
          <p:nvPr/>
        </p:nvCxnSpPr>
        <p:spPr bwMode="auto">
          <a:xfrm>
            <a:off x="6629400" y="32004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6701051" y="2743200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</a:t>
            </a:r>
          </a:p>
        </p:txBody>
      </p:sp>
      <p:sp>
        <p:nvSpPr>
          <p:cNvPr id="23564" name="TextBox 16"/>
          <p:cNvSpPr txBox="1">
            <a:spLocks noChangeArrowheads="1"/>
          </p:cNvSpPr>
          <p:nvPr/>
        </p:nvSpPr>
        <p:spPr bwMode="auto">
          <a:xfrm>
            <a:off x="7308714" y="3124200"/>
            <a:ext cx="287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3565" name="TextBox 17"/>
          <p:cNvSpPr txBox="1">
            <a:spLocks noChangeArrowheads="1"/>
          </p:cNvSpPr>
          <p:nvPr/>
        </p:nvSpPr>
        <p:spPr bwMode="auto">
          <a:xfrm>
            <a:off x="7992675" y="3048000"/>
            <a:ext cx="354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b</a:t>
            </a:r>
          </a:p>
        </p:txBody>
      </p:sp>
      <p:sp>
        <p:nvSpPr>
          <p:cNvPr id="23566" name="TextBox 20"/>
          <p:cNvSpPr txBox="1">
            <a:spLocks noChangeArrowheads="1"/>
          </p:cNvSpPr>
          <p:nvPr/>
        </p:nvSpPr>
        <p:spPr bwMode="auto">
          <a:xfrm>
            <a:off x="5942008" y="3505200"/>
            <a:ext cx="393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400" baseline="-25000"/>
              <a:t>r</a:t>
            </a:r>
          </a:p>
        </p:txBody>
      </p:sp>
      <p:sp>
        <p:nvSpPr>
          <p:cNvPr id="23567" name="Rectangle 18"/>
          <p:cNvSpPr>
            <a:spLocks noChangeArrowheads="1"/>
          </p:cNvSpPr>
          <p:nvPr/>
        </p:nvSpPr>
        <p:spPr bwMode="auto">
          <a:xfrm>
            <a:off x="5638800" y="2590800"/>
            <a:ext cx="25908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282700" y="4459288"/>
          <a:ext cx="5164138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3" imgW="1739900" imgH="546100" progId="Equation.3">
                  <p:embed/>
                </p:oleObj>
              </mc:Choice>
              <mc:Fallback>
                <p:oleObj name="Equation" r:id="rId3" imgW="1739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4459288"/>
                        <a:ext cx="5164138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362200"/>
            <a:ext cx="3183002" cy="1892300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081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Printed Circuit Board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Microstrip line</a:t>
            </a:r>
          </a:p>
          <a:p>
            <a:pPr lvl="1"/>
            <a:r>
              <a:rPr lang="en-US"/>
              <a:t>Trace over single supply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B775D2A-1B0A-A346-A9BD-10296A75B1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5638800" y="3962400"/>
            <a:ext cx="25908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6629400" y="3352800"/>
            <a:ext cx="609600" cy="1524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/>
          </a:p>
        </p:txBody>
      </p:sp>
      <p:cxnSp>
        <p:nvCxnSpPr>
          <p:cNvPr id="24585" name="Straight Arrow Connector 8"/>
          <p:cNvCxnSpPr>
            <a:cxnSpLocks noChangeShapeType="1"/>
          </p:cNvCxnSpPr>
          <p:nvPr/>
        </p:nvCxnSpPr>
        <p:spPr bwMode="auto">
          <a:xfrm rot="5400000">
            <a:off x="6705601" y="3733800"/>
            <a:ext cx="457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4586" name="Straight Arrow Connector 10"/>
          <p:cNvCxnSpPr>
            <a:cxnSpLocks noChangeShapeType="1"/>
          </p:cNvCxnSpPr>
          <p:nvPr/>
        </p:nvCxnSpPr>
        <p:spPr bwMode="auto">
          <a:xfrm>
            <a:off x="6629400" y="32004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6701051" y="2743200"/>
            <a:ext cx="41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w</a:t>
            </a:r>
          </a:p>
        </p:txBody>
      </p:sp>
      <p:sp>
        <p:nvSpPr>
          <p:cNvPr id="24588" name="TextBox 16"/>
          <p:cNvSpPr txBox="1">
            <a:spLocks noChangeArrowheads="1"/>
          </p:cNvSpPr>
          <p:nvPr/>
        </p:nvSpPr>
        <p:spPr bwMode="auto">
          <a:xfrm>
            <a:off x="7308714" y="3124200"/>
            <a:ext cx="2876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t</a:t>
            </a:r>
          </a:p>
        </p:txBody>
      </p:sp>
      <p:sp>
        <p:nvSpPr>
          <p:cNvPr id="24589" name="TextBox 17"/>
          <p:cNvSpPr txBox="1">
            <a:spLocks noChangeArrowheads="1"/>
          </p:cNvSpPr>
          <p:nvPr/>
        </p:nvSpPr>
        <p:spPr bwMode="auto">
          <a:xfrm>
            <a:off x="7915725" y="3429000"/>
            <a:ext cx="356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h</a:t>
            </a:r>
          </a:p>
        </p:txBody>
      </p:sp>
      <p:cxnSp>
        <p:nvCxnSpPr>
          <p:cNvPr id="24590" name="Straight Connector 19"/>
          <p:cNvCxnSpPr>
            <a:cxnSpLocks noChangeShapeType="1"/>
          </p:cNvCxnSpPr>
          <p:nvPr/>
        </p:nvCxnSpPr>
        <p:spPr bwMode="auto">
          <a:xfrm>
            <a:off x="5562600" y="3497263"/>
            <a:ext cx="2743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4591" name="TextBox 20"/>
          <p:cNvSpPr txBox="1">
            <a:spLocks noChangeArrowheads="1"/>
          </p:cNvSpPr>
          <p:nvPr/>
        </p:nvSpPr>
        <p:spPr bwMode="auto">
          <a:xfrm>
            <a:off x="5942008" y="3505200"/>
            <a:ext cx="393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400" baseline="-25000"/>
              <a:t>r</a:t>
            </a:r>
          </a:p>
        </p:txBody>
      </p:sp>
      <p:sp>
        <p:nvSpPr>
          <p:cNvPr id="24592" name="TextBox 21"/>
          <p:cNvSpPr txBox="1">
            <a:spLocks noChangeArrowheads="1"/>
          </p:cNvSpPr>
          <p:nvPr/>
        </p:nvSpPr>
        <p:spPr bwMode="auto">
          <a:xfrm>
            <a:off x="6015047" y="3048000"/>
            <a:ext cx="431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Symbol" charset="2"/>
                <a:ea typeface="Symbol" charset="2"/>
                <a:cs typeface="Symbol" charset="2"/>
              </a:rPr>
              <a:t>e</a:t>
            </a:r>
            <a:r>
              <a:rPr lang="en-US" sz="2400" baseline="-25000"/>
              <a:t>0</a:t>
            </a: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990600" y="4724400"/>
          <a:ext cx="797242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3" imgW="3225800" imgH="520700" progId="Equation.3">
                  <p:embed/>
                </p:oleObj>
              </mc:Choice>
              <mc:Fallback>
                <p:oleObj name="Equation" r:id="rId3" imgW="3225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797242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screen-capture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800"/>
            <a:ext cx="3733800" cy="2343228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5353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25572</TotalTime>
  <Words>1612</Words>
  <Application>Microsoft Macintosh PowerPoint</Application>
  <PresentationFormat>On-screen Show (4:3)</PresentationFormat>
  <Paragraphs>371</Paragraphs>
  <Slides>52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Transmission Line Agenda</vt:lpstr>
      <vt:lpstr>Reminder: Transmission Line</vt:lpstr>
      <vt:lpstr>Reminder: End of Line</vt:lpstr>
      <vt:lpstr>Termination Cases</vt:lpstr>
      <vt:lpstr>Transmission Lines Specifics</vt:lpstr>
      <vt:lpstr>Coaxial Cable</vt:lpstr>
      <vt:lpstr>Printed Circuit Board</vt:lpstr>
      <vt:lpstr>Printed Circuit Board</vt:lpstr>
      <vt:lpstr>Twisted Pair</vt:lpstr>
      <vt:lpstr>Implications</vt:lpstr>
      <vt:lpstr>Example (Preclass 2)</vt:lpstr>
      <vt:lpstr>Pipeline Bits</vt:lpstr>
      <vt:lpstr>Limits to Bit Pipelining (Preclass 3)</vt:lpstr>
      <vt:lpstr>Limits to Bit Pipelining (Preclass 3)</vt:lpstr>
      <vt:lpstr>Eye Diagrams</vt:lpstr>
      <vt:lpstr>Construct Eye Diagram</vt:lpstr>
      <vt:lpstr>Eye Diagrams</vt:lpstr>
      <vt:lpstr>Eye Diagrams</vt:lpstr>
      <vt:lpstr>Interpretation of Eye Diagram</vt:lpstr>
      <vt:lpstr>Bad “eye” </vt:lpstr>
      <vt:lpstr>Receiver Deconvolution</vt:lpstr>
      <vt:lpstr>Receiver Deconvolution</vt:lpstr>
      <vt:lpstr>Termination / Mismatch</vt:lpstr>
      <vt:lpstr>Where is Mismatch?</vt:lpstr>
      <vt:lpstr> Lossless Transmission Line</vt:lpstr>
      <vt:lpstr> Lossless Transmission Line</vt:lpstr>
      <vt:lpstr>Lossy Transmission Line (Preclass 4)</vt:lpstr>
      <vt:lpstr>Lossy Transmission Line</vt:lpstr>
      <vt:lpstr>Lossy Transmission Line</vt:lpstr>
      <vt:lpstr>Lossy Transmission Line (Preclass 4)</vt:lpstr>
      <vt:lpstr> Lossless Transmission Line</vt:lpstr>
      <vt:lpstr>More Examples…</vt:lpstr>
      <vt:lpstr>Impedance Change (Preclass 5)</vt:lpstr>
      <vt:lpstr>Z0=75, Z1=50 (Preclass 5)</vt:lpstr>
      <vt:lpstr>Impedance Change Z0=75, Z1=50 (Preclass 5)</vt:lpstr>
      <vt:lpstr>What happens at branch?</vt:lpstr>
      <vt:lpstr>Branch</vt:lpstr>
      <vt:lpstr>Z0=50, Z1=25</vt:lpstr>
      <vt:lpstr>End of Branch</vt:lpstr>
      <vt:lpstr>Branch Simulation</vt:lpstr>
      <vt:lpstr>Branch with Open Circuit?</vt:lpstr>
      <vt:lpstr>Branch with Open Circuit</vt:lpstr>
      <vt:lpstr>Open Branch Simulation</vt:lpstr>
      <vt:lpstr>Open Branch Simulation</vt:lpstr>
      <vt:lpstr>Bus</vt:lpstr>
      <vt:lpstr>Multi-drop Bus</vt:lpstr>
      <vt:lpstr>Multi-Drop Bus</vt:lpstr>
      <vt:lpstr>Multi-Drop Bus</vt:lpstr>
      <vt:lpstr>Transmission Line Noise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2094</cp:revision>
  <cp:lastPrinted>2020-12-07T16:57:02Z</cp:lastPrinted>
  <dcterms:created xsi:type="dcterms:W3CDTF">2001-05-14T03:33:13Z</dcterms:created>
  <dcterms:modified xsi:type="dcterms:W3CDTF">2021-12-06T02:02:29Z</dcterms:modified>
</cp:coreProperties>
</file>