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42"/>
  </p:notesMasterIdLst>
  <p:handoutMasterIdLst>
    <p:handoutMasterId r:id="rId43"/>
  </p:handoutMasterIdLst>
  <p:sldIdLst>
    <p:sldId id="330" r:id="rId2"/>
    <p:sldId id="259" r:id="rId3"/>
    <p:sldId id="283" r:id="rId4"/>
    <p:sldId id="260" r:id="rId5"/>
    <p:sldId id="293" r:id="rId6"/>
    <p:sldId id="295" r:id="rId7"/>
    <p:sldId id="323" r:id="rId8"/>
    <p:sldId id="324" r:id="rId9"/>
    <p:sldId id="298" r:id="rId10"/>
    <p:sldId id="300" r:id="rId11"/>
    <p:sldId id="301" r:id="rId12"/>
    <p:sldId id="302" r:id="rId13"/>
    <p:sldId id="303" r:id="rId14"/>
    <p:sldId id="325" r:id="rId15"/>
    <p:sldId id="305" r:id="rId16"/>
    <p:sldId id="329" r:id="rId17"/>
    <p:sldId id="322" r:id="rId18"/>
    <p:sldId id="306" r:id="rId19"/>
    <p:sldId id="308" r:id="rId20"/>
    <p:sldId id="309" r:id="rId21"/>
    <p:sldId id="310" r:id="rId22"/>
    <p:sldId id="311" r:id="rId23"/>
    <p:sldId id="332" r:id="rId24"/>
    <p:sldId id="331" r:id="rId25"/>
    <p:sldId id="333" r:id="rId26"/>
    <p:sldId id="312" r:id="rId27"/>
    <p:sldId id="313" r:id="rId28"/>
    <p:sldId id="314" r:id="rId29"/>
    <p:sldId id="315" r:id="rId30"/>
    <p:sldId id="316" r:id="rId31"/>
    <p:sldId id="317" r:id="rId32"/>
    <p:sldId id="328" r:id="rId33"/>
    <p:sldId id="318" r:id="rId34"/>
    <p:sldId id="335" r:id="rId35"/>
    <p:sldId id="336" r:id="rId36"/>
    <p:sldId id="334" r:id="rId37"/>
    <p:sldId id="319" r:id="rId38"/>
    <p:sldId id="326" r:id="rId39"/>
    <p:sldId id="279" r:id="rId40"/>
    <p:sldId id="338" r:id="rId41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A00FF"/>
    <a:srgbClr val="FF8500"/>
    <a:srgbClr val="5F5F5F"/>
    <a:srgbClr val="808080"/>
    <a:srgbClr val="080808"/>
    <a:srgbClr val="0000FF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14" autoAdjust="0"/>
    <p:restoredTop sz="83704" autoAdjust="0"/>
  </p:normalViewPr>
  <p:slideViewPr>
    <p:cSldViewPr>
      <p:cViewPr varScale="1">
        <p:scale>
          <a:sx n="90" d="100"/>
          <a:sy n="90" d="100"/>
        </p:scale>
        <p:origin x="520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4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8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85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85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5E4C5-7CE7-754E-BC56-0704CFD4112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5E4C5-7CE7-754E-BC56-0704CFD4112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5E4C5-7CE7-754E-BC56-0704CFD4112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5E4C5-7CE7-754E-BC56-0704CFD4112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5E4C5-7CE7-754E-BC56-0704CFD4112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5E4C5-7CE7-754E-BC56-0704CFD4112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5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495303-5480-EE46-871A-1AB4656D69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9B376D-669A-5949-98D4-D1196630BB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9B376D-669A-5949-98D4-D1196630BB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5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00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60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653B70-B914-BC47-B9B0-E11BEDDC9C9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4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13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4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4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5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5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35:  December 8,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Repeaters in Wiring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6875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 Wire: L/2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baseline="-25000" dirty="0" err="1"/>
              <a:t>load</a:t>
            </a:r>
            <a:r>
              <a:rPr lang="en-US" dirty="0"/>
              <a:t> = 2 C</a:t>
            </a:r>
            <a:r>
              <a:rPr lang="en-US" baseline="-25000" dirty="0"/>
              <a:t>0</a:t>
            </a:r>
            <a:r>
              <a:rPr lang="en-US" dirty="0"/>
              <a:t> = .02fF</a:t>
            </a:r>
            <a:r>
              <a:rPr lang="en-US" baseline="-25000" dirty="0"/>
              <a:t> 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buf</a:t>
            </a:r>
            <a:r>
              <a:rPr lang="en-US" dirty="0"/>
              <a:t> = 25K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  <a:endParaRPr lang="en-US" dirty="0"/>
          </a:p>
          <a:p>
            <a:r>
              <a:rPr lang="en-US" dirty="0" err="1"/>
              <a:t>C</a:t>
            </a:r>
            <a:r>
              <a:rPr lang="en-US" baseline="-25000" dirty="0" err="1"/>
              <a:t>self</a:t>
            </a:r>
            <a:r>
              <a:rPr lang="en-US" dirty="0"/>
              <a:t> = .02fF</a:t>
            </a:r>
          </a:p>
          <a:p>
            <a:r>
              <a:rPr lang="en-US" dirty="0" err="1"/>
              <a:t>C</a:t>
            </a:r>
            <a:r>
              <a:rPr lang="en-US" baseline="-25000" dirty="0" err="1"/>
              <a:t>wire</a:t>
            </a:r>
            <a:r>
              <a:rPr lang="en-US" dirty="0"/>
              <a:t> = L/2*C</a:t>
            </a:r>
            <a:r>
              <a:rPr lang="en-US" baseline="-25000" dirty="0"/>
              <a:t>u </a:t>
            </a:r>
            <a:r>
              <a:rPr lang="en-US" dirty="0"/>
              <a:t>= .08pF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wire</a:t>
            </a:r>
            <a:r>
              <a:rPr lang="en-US" baseline="-25000" dirty="0"/>
              <a:t> </a:t>
            </a:r>
            <a:r>
              <a:rPr lang="en-US" dirty="0"/>
              <a:t>= L/2*</a:t>
            </a:r>
            <a:r>
              <a:rPr lang="en-US" dirty="0" err="1"/>
              <a:t>R</a:t>
            </a:r>
            <a:r>
              <a:rPr lang="en-US" baseline="-25000" dirty="0" err="1"/>
              <a:t>u</a:t>
            </a:r>
            <a:r>
              <a:rPr lang="en-US" baseline="-25000" dirty="0"/>
              <a:t> </a:t>
            </a:r>
            <a:r>
              <a:rPr lang="en-US" dirty="0"/>
              <a:t>= 30K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561C231-13F1-BD4A-B111-CA731A6E20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4953000"/>
            <a:ext cx="8305800" cy="1441704"/>
            <a:chOff x="457200" y="3733800"/>
            <a:chExt cx="8305800" cy="1441704"/>
          </a:xfrm>
        </p:grpSpPr>
        <p:grpSp>
          <p:nvGrpSpPr>
            <p:cNvPr id="8" name="Group 7"/>
            <p:cNvGrpSpPr/>
            <p:nvPr/>
          </p:nvGrpSpPr>
          <p:grpSpPr>
            <a:xfrm>
              <a:off x="457200" y="3810000"/>
              <a:ext cx="8305800" cy="1359154"/>
              <a:chOff x="304800" y="4959350"/>
              <a:chExt cx="8305800" cy="135915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4800" y="4959350"/>
                <a:ext cx="8305800" cy="128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Isosceles Triangle 13"/>
              <p:cNvSpPr/>
              <p:nvPr/>
            </p:nvSpPr>
            <p:spPr bwMode="auto">
              <a:xfrm rot="5400000">
                <a:off x="688848" y="5330952"/>
                <a:ext cx="1060704" cy="914400"/>
              </a:xfrm>
              <a:prstGeom prst="triangle">
                <a:avLst/>
              </a:prstGeom>
              <a:solidFill>
                <a:srgbClr val="FFFFFF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 bwMode="auto">
              <a:xfrm rot="5400000">
                <a:off x="7470648" y="5330952"/>
                <a:ext cx="1060704" cy="914400"/>
              </a:xfrm>
              <a:prstGeom prst="triangle">
                <a:avLst/>
              </a:prstGeom>
              <a:solidFill>
                <a:srgbClr val="FFFFFF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" name="Isosceles Triangle 8"/>
            <p:cNvSpPr/>
            <p:nvPr/>
          </p:nvSpPr>
          <p:spPr bwMode="auto">
            <a:xfrm rot="5400000">
              <a:off x="4346448" y="3806952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 rot="5400000">
              <a:off x="4117848" y="4187952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23074" r="65087" b="47958"/>
            <a:stretch/>
          </p:blipFill>
          <p:spPr bwMode="auto">
            <a:xfrm>
              <a:off x="2514600" y="3886200"/>
              <a:ext cx="856247" cy="59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23074" r="65087" b="47958"/>
            <a:stretch/>
          </p:blipFill>
          <p:spPr bwMode="auto">
            <a:xfrm>
              <a:off x="5867400" y="3962400"/>
              <a:ext cx="856247" cy="59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00766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 Wire: L/2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baseline="-25000" dirty="0" err="1"/>
              <a:t>load</a:t>
            </a:r>
            <a:r>
              <a:rPr lang="en-US" dirty="0"/>
              <a:t> = 2 C</a:t>
            </a:r>
            <a:r>
              <a:rPr lang="en-US" baseline="-25000" dirty="0"/>
              <a:t>0</a:t>
            </a:r>
            <a:r>
              <a:rPr lang="en-US" dirty="0"/>
              <a:t> = .02fF</a:t>
            </a:r>
            <a:r>
              <a:rPr lang="en-US" baseline="-25000" dirty="0"/>
              <a:t> 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buf</a:t>
            </a:r>
            <a:r>
              <a:rPr lang="en-US" dirty="0"/>
              <a:t> = 25K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  <a:endParaRPr lang="en-US" dirty="0"/>
          </a:p>
          <a:p>
            <a:r>
              <a:rPr lang="en-US" dirty="0" err="1"/>
              <a:t>C</a:t>
            </a:r>
            <a:r>
              <a:rPr lang="en-US" baseline="-25000" dirty="0" err="1"/>
              <a:t>self</a:t>
            </a:r>
            <a:r>
              <a:rPr lang="en-US" dirty="0"/>
              <a:t> = .02fF</a:t>
            </a:r>
          </a:p>
          <a:p>
            <a:r>
              <a:rPr lang="en-US" dirty="0" err="1"/>
              <a:t>C</a:t>
            </a:r>
            <a:r>
              <a:rPr lang="en-US" baseline="-25000" dirty="0" err="1"/>
              <a:t>wire</a:t>
            </a:r>
            <a:r>
              <a:rPr lang="en-US" dirty="0"/>
              <a:t> = L/2*C</a:t>
            </a:r>
            <a:r>
              <a:rPr lang="en-US" baseline="-25000" dirty="0"/>
              <a:t>u </a:t>
            </a:r>
            <a:r>
              <a:rPr lang="en-US" dirty="0"/>
              <a:t>= .08pF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wire</a:t>
            </a:r>
            <a:r>
              <a:rPr lang="en-US" baseline="-25000" dirty="0"/>
              <a:t> </a:t>
            </a:r>
            <a:r>
              <a:rPr lang="en-US" dirty="0"/>
              <a:t>= L/2*</a:t>
            </a:r>
            <a:r>
              <a:rPr lang="en-US" dirty="0" err="1"/>
              <a:t>R</a:t>
            </a:r>
            <a:r>
              <a:rPr lang="en-US" baseline="-25000" dirty="0" err="1"/>
              <a:t>u</a:t>
            </a:r>
            <a:r>
              <a:rPr lang="en-US" baseline="-25000" dirty="0"/>
              <a:t> </a:t>
            </a:r>
            <a:r>
              <a:rPr lang="en-US" dirty="0"/>
              <a:t>= 30K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561C231-13F1-BD4A-B111-CA731A6E203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4953000"/>
            <a:ext cx="8305800" cy="1441704"/>
            <a:chOff x="457200" y="3733800"/>
            <a:chExt cx="8305800" cy="1441704"/>
          </a:xfrm>
        </p:grpSpPr>
        <p:grpSp>
          <p:nvGrpSpPr>
            <p:cNvPr id="8" name="Group 7"/>
            <p:cNvGrpSpPr/>
            <p:nvPr/>
          </p:nvGrpSpPr>
          <p:grpSpPr>
            <a:xfrm>
              <a:off x="457200" y="3810000"/>
              <a:ext cx="8305800" cy="1359154"/>
              <a:chOff x="304800" y="4959350"/>
              <a:chExt cx="8305800" cy="135915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4800" y="4959350"/>
                <a:ext cx="8305800" cy="128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Isosceles Triangle 13"/>
              <p:cNvSpPr/>
              <p:nvPr/>
            </p:nvSpPr>
            <p:spPr bwMode="auto">
              <a:xfrm rot="5400000">
                <a:off x="688848" y="5330952"/>
                <a:ext cx="1060704" cy="914400"/>
              </a:xfrm>
              <a:prstGeom prst="triangle">
                <a:avLst/>
              </a:prstGeom>
              <a:solidFill>
                <a:srgbClr val="FFFFFF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 bwMode="auto">
              <a:xfrm rot="5400000">
                <a:off x="7470648" y="5330952"/>
                <a:ext cx="1060704" cy="914400"/>
              </a:xfrm>
              <a:prstGeom prst="triangle">
                <a:avLst/>
              </a:prstGeom>
              <a:solidFill>
                <a:srgbClr val="FFFFFF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" name="Isosceles Triangle 8"/>
            <p:cNvSpPr/>
            <p:nvPr/>
          </p:nvSpPr>
          <p:spPr bwMode="auto">
            <a:xfrm rot="5400000">
              <a:off x="4346448" y="3806952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 rot="5400000">
              <a:off x="4117848" y="4187952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23074" r="65087" b="47958"/>
            <a:stretch/>
          </p:blipFill>
          <p:spPr bwMode="auto">
            <a:xfrm>
              <a:off x="2514600" y="3886200"/>
              <a:ext cx="856247" cy="59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3074" r="65087" b="47958"/>
            <a:stretch/>
          </p:blipFill>
          <p:spPr bwMode="auto">
            <a:xfrm>
              <a:off x="5867400" y="3962400"/>
              <a:ext cx="856247" cy="59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6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67866"/>
              </p:ext>
            </p:extLst>
          </p:nvPr>
        </p:nvGraphicFramePr>
        <p:xfrm>
          <a:off x="838200" y="3886200"/>
          <a:ext cx="757713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5" imgW="3314700" imgH="495300" progId="Equation.3">
                  <p:embed/>
                </p:oleObj>
              </mc:Choice>
              <mc:Fallback>
                <p:oleObj name="Equation" r:id="rId5" imgW="3314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7577137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03128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 Wire: L/2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baseline="-25000" dirty="0" err="1"/>
              <a:t>load</a:t>
            </a:r>
            <a:r>
              <a:rPr lang="en-US" dirty="0"/>
              <a:t> = 2 C</a:t>
            </a:r>
            <a:r>
              <a:rPr lang="en-US" baseline="-25000" dirty="0"/>
              <a:t>0</a:t>
            </a:r>
            <a:r>
              <a:rPr lang="en-US" dirty="0"/>
              <a:t> = .02fF</a:t>
            </a:r>
            <a:r>
              <a:rPr lang="en-US" baseline="-25000" dirty="0"/>
              <a:t> 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buf</a:t>
            </a:r>
            <a:r>
              <a:rPr lang="en-US" dirty="0"/>
              <a:t> = 25K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  <a:endParaRPr lang="en-US" dirty="0"/>
          </a:p>
          <a:p>
            <a:r>
              <a:rPr lang="en-US" dirty="0" err="1"/>
              <a:t>C</a:t>
            </a:r>
            <a:r>
              <a:rPr lang="en-US" baseline="-25000" dirty="0" err="1"/>
              <a:t>self</a:t>
            </a:r>
            <a:r>
              <a:rPr lang="en-US" dirty="0"/>
              <a:t> = .02fF</a:t>
            </a:r>
          </a:p>
          <a:p>
            <a:r>
              <a:rPr lang="en-US" dirty="0" err="1"/>
              <a:t>C</a:t>
            </a:r>
            <a:r>
              <a:rPr lang="en-US" baseline="-25000" dirty="0" err="1"/>
              <a:t>wire</a:t>
            </a:r>
            <a:r>
              <a:rPr lang="en-US" dirty="0"/>
              <a:t> = L/2*C</a:t>
            </a:r>
            <a:r>
              <a:rPr lang="en-US" baseline="-25000" dirty="0"/>
              <a:t>u </a:t>
            </a:r>
            <a:r>
              <a:rPr lang="en-US" dirty="0"/>
              <a:t>= .08pF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wire</a:t>
            </a:r>
            <a:r>
              <a:rPr lang="en-US" baseline="-25000" dirty="0"/>
              <a:t> </a:t>
            </a:r>
            <a:r>
              <a:rPr lang="en-US" dirty="0"/>
              <a:t>= L/2*</a:t>
            </a:r>
            <a:r>
              <a:rPr lang="en-US" dirty="0" err="1"/>
              <a:t>R</a:t>
            </a:r>
            <a:r>
              <a:rPr lang="en-US" baseline="-25000" dirty="0" err="1"/>
              <a:t>u</a:t>
            </a:r>
            <a:r>
              <a:rPr lang="en-US" baseline="-25000" dirty="0"/>
              <a:t> </a:t>
            </a:r>
            <a:r>
              <a:rPr lang="en-US" dirty="0"/>
              <a:t>= 30K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561C231-13F1-BD4A-B111-CA731A6E203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4953000"/>
            <a:ext cx="8305800" cy="1441704"/>
            <a:chOff x="457200" y="3733800"/>
            <a:chExt cx="8305800" cy="1441704"/>
          </a:xfrm>
        </p:grpSpPr>
        <p:grpSp>
          <p:nvGrpSpPr>
            <p:cNvPr id="8" name="Group 7"/>
            <p:cNvGrpSpPr/>
            <p:nvPr/>
          </p:nvGrpSpPr>
          <p:grpSpPr>
            <a:xfrm>
              <a:off x="457200" y="3810000"/>
              <a:ext cx="8305800" cy="1359154"/>
              <a:chOff x="304800" y="4959350"/>
              <a:chExt cx="8305800" cy="135915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4800" y="4959350"/>
                <a:ext cx="8305800" cy="128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Isosceles Triangle 13"/>
              <p:cNvSpPr/>
              <p:nvPr/>
            </p:nvSpPr>
            <p:spPr bwMode="auto">
              <a:xfrm rot="5400000">
                <a:off x="688848" y="5330952"/>
                <a:ext cx="1060704" cy="914400"/>
              </a:xfrm>
              <a:prstGeom prst="triangle">
                <a:avLst/>
              </a:prstGeom>
              <a:solidFill>
                <a:srgbClr val="FFFFFF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 bwMode="auto">
              <a:xfrm rot="5400000">
                <a:off x="7470648" y="5330952"/>
                <a:ext cx="1060704" cy="914400"/>
              </a:xfrm>
              <a:prstGeom prst="triangle">
                <a:avLst/>
              </a:prstGeom>
              <a:solidFill>
                <a:srgbClr val="FFFFFF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" name="Isosceles Triangle 8"/>
            <p:cNvSpPr/>
            <p:nvPr/>
          </p:nvSpPr>
          <p:spPr bwMode="auto">
            <a:xfrm rot="5400000">
              <a:off x="4346448" y="3806952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 rot="5400000">
              <a:off x="4117848" y="4187952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23074" r="65087" b="47958"/>
            <a:stretch/>
          </p:blipFill>
          <p:spPr bwMode="auto">
            <a:xfrm>
              <a:off x="2514600" y="3886200"/>
              <a:ext cx="856247" cy="59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23074" r="65087" b="47958"/>
            <a:stretch/>
          </p:blipFill>
          <p:spPr bwMode="auto">
            <a:xfrm>
              <a:off x="5867400" y="3962400"/>
              <a:ext cx="856247" cy="59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6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5288"/>
              </p:ext>
            </p:extLst>
          </p:nvPr>
        </p:nvGraphicFramePr>
        <p:xfrm>
          <a:off x="838200" y="3886200"/>
          <a:ext cx="757713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Equation" r:id="rId6" imgW="3314700" imgH="495300" progId="Equation.3">
                  <p:embed/>
                </p:oleObj>
              </mc:Choice>
              <mc:Fallback>
                <p:oleObj name="Equation" r:id="rId6" imgW="3314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7577137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43600" y="1828800"/>
            <a:ext cx="1538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225EF"/>
                </a:solidFill>
              </a:rPr>
              <a:t>6.4ns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21409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 Wire: L/N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2)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533555"/>
              </p:ext>
            </p:extLst>
          </p:nvPr>
        </p:nvGraphicFramePr>
        <p:xfrm>
          <a:off x="838200" y="1676400"/>
          <a:ext cx="7848600" cy="33527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3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03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Wire of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Delay (ns)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in 1mm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Delay for 1mm (ns)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8.8ns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8.8ns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6.4ns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  <a:r>
                        <a:rPr lang="en-US" baseline="0" dirty="0"/>
                        <a:t> mm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4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0.001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561C231-13F1-BD4A-B111-CA731A6E203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2874"/>
              </p:ext>
            </p:extLst>
          </p:nvPr>
        </p:nvGraphicFramePr>
        <p:xfrm>
          <a:off x="838200" y="5486400"/>
          <a:ext cx="75771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1" name="Equation" r:id="rId3" imgW="3314700" imgH="266700" progId="Equation.3">
                  <p:embed/>
                </p:oleObj>
              </mc:Choice>
              <mc:Fallback>
                <p:oleObj name="Equation" r:id="rId3" imgW="3314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86400"/>
                        <a:ext cx="75771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36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 Wire: L/N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2)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51826"/>
              </p:ext>
            </p:extLst>
          </p:nvPr>
        </p:nvGraphicFramePr>
        <p:xfrm>
          <a:off x="838200" y="1676400"/>
          <a:ext cx="7848600" cy="33527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3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03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Wire of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Delay (ns)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in 1mm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Delay for 1mm (ns)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8.8ns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8.8ns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6.4ns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0.45ns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4.5ns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</a:t>
                      </a:r>
                      <a:r>
                        <a:rPr lang="en-US" baseline="0" dirty="0"/>
                        <a:t> mm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.041ns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4.1ns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4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0.001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.005ns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5ns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561C231-13F1-BD4A-B111-CA731A6E20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591175"/>
              </p:ext>
            </p:extLst>
          </p:nvPr>
        </p:nvGraphicFramePr>
        <p:xfrm>
          <a:off x="838200" y="5486400"/>
          <a:ext cx="75771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5" name="Equation" r:id="rId3" imgW="3314700" imgH="266700" progId="Equation.3">
                  <p:embed/>
                </p:oleObj>
              </mc:Choice>
              <mc:Fallback>
                <p:oleObj name="Equation" r:id="rId3" imgW="3314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86400"/>
                        <a:ext cx="75771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52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Buffers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3)</a:t>
            </a:r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Delay Equation for N buffers?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01E3A59-60D7-8D4F-9499-494F732C1C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237563"/>
              </p:ext>
            </p:extLst>
          </p:nvPr>
        </p:nvGraphicFramePr>
        <p:xfrm>
          <a:off x="685800" y="1600200"/>
          <a:ext cx="792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0" name="Equation" r:id="rId3" imgW="3467100" imgH="266700" progId="Equation.3">
                  <p:embed/>
                </p:oleObj>
              </mc:Choice>
              <mc:Fallback>
                <p:oleObj name="Equation" r:id="rId3" imgW="3467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924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15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Buffers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3)</a:t>
            </a:r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Delay Equation for N buffers?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01E3A59-60D7-8D4F-9499-494F732C1C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122157"/>
              </p:ext>
            </p:extLst>
          </p:nvPr>
        </p:nvGraphicFramePr>
        <p:xfrm>
          <a:off x="685800" y="1600200"/>
          <a:ext cx="792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0" name="Equation" r:id="rId3" imgW="3467100" imgH="266700" progId="Equation.3">
                  <p:embed/>
                </p:oleObj>
              </mc:Choice>
              <mc:Fallback>
                <p:oleObj name="Equation" r:id="rId3" imgW="3467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924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480179"/>
              </p:ext>
            </p:extLst>
          </p:nvPr>
        </p:nvGraphicFramePr>
        <p:xfrm>
          <a:off x="304800" y="3402012"/>
          <a:ext cx="8537575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1" name="Equation" r:id="rId5" imgW="3733800" imgH="711200" progId="Equation.3">
                  <p:embed/>
                </p:oleObj>
              </mc:Choice>
              <mc:Fallback>
                <p:oleObj name="Equation" r:id="rId5" imgW="3733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02012"/>
                        <a:ext cx="8537575" cy="162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23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 Buffers</a:t>
            </a:r>
          </a:p>
        </p:txBody>
      </p:sp>
      <p:sp>
        <p:nvSpPr>
          <p:cNvPr id="297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Equation for N buffers?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01E3A59-60D7-8D4F-9499-494F732C1C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0178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058725"/>
              </p:ext>
            </p:extLst>
          </p:nvPr>
        </p:nvGraphicFramePr>
        <p:xfrm>
          <a:off x="381000" y="1905000"/>
          <a:ext cx="8537575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9" name="Equation" r:id="rId3" imgW="3733800" imgH="711200" progId="Equation.3">
                  <p:embed/>
                </p:oleObj>
              </mc:Choice>
              <mc:Fallback>
                <p:oleObj name="Equation" r:id="rId3" imgW="3733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8537575" cy="162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87740"/>
              </p:ext>
            </p:extLst>
          </p:nvPr>
        </p:nvGraphicFramePr>
        <p:xfrm>
          <a:off x="228600" y="3733800"/>
          <a:ext cx="8775427" cy="208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0" name="Equation" r:id="rId5" imgW="4064000" imgH="965200" progId="Equation.3">
                  <p:embed/>
                </p:oleObj>
              </mc:Choice>
              <mc:Fallback>
                <p:oleObj name="Equation" r:id="rId5" imgW="40640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33800"/>
                        <a:ext cx="8775427" cy="208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7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Minimize Delay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4)</a:t>
            </a:r>
            <a:endParaRPr lang="en-US" dirty="0">
              <a:solidFill>
                <a:srgbClr val="FF8500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Minimize delay?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52A6DD3-AF86-7540-AC9F-554D23196D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897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Minimize Delay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4)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ea typeface="ＭＳ Ｐゴシック" pitchFamily="-107" charset="-128"/>
                <a:cs typeface="ＭＳ Ｐゴシック" pitchFamily="-107" charset="-128"/>
              </a:rPr>
              <a:t>Minimize delay</a:t>
            </a:r>
          </a:p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Derivative with respect to 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52A6DD3-AF86-7540-AC9F-554D23196D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75212"/>
              </p:ext>
            </p:extLst>
          </p:nvPr>
        </p:nvGraphicFramePr>
        <p:xfrm>
          <a:off x="304800" y="2514600"/>
          <a:ext cx="8682037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3" imgW="3797300" imgH="876300" progId="Equation.3">
                  <p:embed/>
                </p:oleObj>
              </mc:Choice>
              <mc:Fallback>
                <p:oleObj name="Equation" r:id="rId3" imgW="37973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8682037" cy="200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8921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Transmission line (LC wire) wire delay scales linearly with length</a:t>
            </a:r>
          </a:p>
          <a:p>
            <a:r>
              <a:rPr lang="en-US" dirty="0"/>
              <a:t>(</a:t>
            </a:r>
            <a:r>
              <a:rPr lang="en-US" dirty="0" err="1"/>
              <a:t>Unbuffered</a:t>
            </a:r>
            <a:r>
              <a:rPr lang="en-US" dirty="0"/>
              <a:t>) RC wire delay scales </a:t>
            </a:r>
            <a:r>
              <a:rPr lang="en-US" dirty="0" err="1"/>
              <a:t>quadratically</a:t>
            </a:r>
            <a:r>
              <a:rPr lang="en-US" dirty="0"/>
              <a:t> with length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0244FEE-B350-FB4D-BFF0-F311390C0F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141884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Solve for N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4)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1111D46-B744-A549-B835-AD15E6BF9B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767131"/>
              </p:ext>
            </p:extLst>
          </p:nvPr>
        </p:nvGraphicFramePr>
        <p:xfrm>
          <a:off x="1828800" y="1447800"/>
          <a:ext cx="5632450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name="Equation" r:id="rId4" imgW="2463800" imgH="1854200" progId="Equation.3">
                  <p:embed/>
                </p:oleObj>
              </mc:Choice>
              <mc:Fallback>
                <p:oleObj name="Equation" r:id="rId4" imgW="2463800" imgH="185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7800"/>
                        <a:ext cx="5632450" cy="424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819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Delay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561C231-13F1-BD4A-B111-CA731A6E203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881106"/>
              </p:ext>
            </p:extLst>
          </p:nvPr>
        </p:nvGraphicFramePr>
        <p:xfrm>
          <a:off x="2667000" y="2133600"/>
          <a:ext cx="3887787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5" name="Equation" r:id="rId4" imgW="1460500" imgH="495300" progId="Equation.3">
                  <p:embed/>
                </p:oleObj>
              </mc:Choice>
              <mc:Fallback>
                <p:oleObj name="Equation" r:id="rId4" imgW="1460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3887787" cy="1319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381000" y="4114800"/>
            <a:ext cx="2971800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953000" y="4038600"/>
            <a:ext cx="2438400" cy="990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1333" y="1219200"/>
            <a:ext cx="545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Equalizes delays from buffer and wire</a:t>
            </a:r>
          </a:p>
        </p:txBody>
      </p:sp>
      <p:graphicFrame>
        <p:nvGraphicFramePr>
          <p:cNvPr id="14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58372"/>
              </p:ext>
            </p:extLst>
          </p:nvPr>
        </p:nvGraphicFramePr>
        <p:xfrm>
          <a:off x="463550" y="4038600"/>
          <a:ext cx="83629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6" name="Equation" r:id="rId6" imgW="3657600" imgH="431800" progId="Equation.3">
                  <p:embed/>
                </p:oleObj>
              </mc:Choice>
              <mc:Fallback>
                <p:oleObj name="Equation" r:id="rId6" imgW="3657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038600"/>
                        <a:ext cx="8362950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5659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with Optimal N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561C231-13F1-BD4A-B111-CA731A6E20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790493"/>
              </p:ext>
            </p:extLst>
          </p:nvPr>
        </p:nvGraphicFramePr>
        <p:xfrm>
          <a:off x="6881916" y="144822"/>
          <a:ext cx="2206522" cy="748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4" name="Equation" r:id="rId3" imgW="1460500" imgH="495300" progId="Equation.3">
                  <p:embed/>
                </p:oleObj>
              </mc:Choice>
              <mc:Fallback>
                <p:oleObj name="Equation" r:id="rId3" imgW="1460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916" y="144822"/>
                        <a:ext cx="2206522" cy="748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870536"/>
              </p:ext>
            </p:extLst>
          </p:nvPr>
        </p:nvGraphicFramePr>
        <p:xfrm>
          <a:off x="1676400" y="1219200"/>
          <a:ext cx="6096000" cy="72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" name="Equation" r:id="rId5" imgW="3657600" imgH="431800" progId="Equation.3">
                  <p:embed/>
                </p:oleObj>
              </mc:Choice>
              <mc:Fallback>
                <p:oleObj name="Equation" r:id="rId5" imgW="3657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19200"/>
                        <a:ext cx="6096000" cy="722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8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with Optimal 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561C231-13F1-BD4A-B111-CA731A6E203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856575"/>
              </p:ext>
            </p:extLst>
          </p:nvPr>
        </p:nvGraphicFramePr>
        <p:xfrm>
          <a:off x="95250" y="2135188"/>
          <a:ext cx="8928100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8" name="Equation" r:id="rId3" imgW="5880100" imgH="850900" progId="Equation.3">
                  <p:embed/>
                </p:oleObj>
              </mc:Choice>
              <mc:Fallback>
                <p:oleObj name="Equation" r:id="rId3" imgW="58801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2135188"/>
                        <a:ext cx="8928100" cy="1293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332462"/>
              </p:ext>
            </p:extLst>
          </p:nvPr>
        </p:nvGraphicFramePr>
        <p:xfrm>
          <a:off x="6553200" y="89478"/>
          <a:ext cx="2206522" cy="748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9" name="Equation" r:id="rId5" imgW="1460500" imgH="495300" progId="Equation.3">
                  <p:embed/>
                </p:oleObj>
              </mc:Choice>
              <mc:Fallback>
                <p:oleObj name="Equation" r:id="rId5" imgW="1460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89478"/>
                        <a:ext cx="2206522" cy="748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194921"/>
              </p:ext>
            </p:extLst>
          </p:nvPr>
        </p:nvGraphicFramePr>
        <p:xfrm>
          <a:off x="1676400" y="1219200"/>
          <a:ext cx="6096000" cy="72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0" name="Equation" r:id="rId7" imgW="3657600" imgH="431800" progId="Equation.3">
                  <p:embed/>
                </p:oleObj>
              </mc:Choice>
              <mc:Fallback>
                <p:oleObj name="Equation" r:id="rId7" imgW="3657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19200"/>
                        <a:ext cx="6096000" cy="722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8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with Optimal 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561C231-13F1-BD4A-B111-CA731A6E20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948109"/>
              </p:ext>
            </p:extLst>
          </p:nvPr>
        </p:nvGraphicFramePr>
        <p:xfrm>
          <a:off x="95250" y="2135188"/>
          <a:ext cx="8928100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8" name="Equation" r:id="rId3" imgW="5880100" imgH="850900" progId="Equation.3">
                  <p:embed/>
                </p:oleObj>
              </mc:Choice>
              <mc:Fallback>
                <p:oleObj name="Equation" r:id="rId3" imgW="58801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2135188"/>
                        <a:ext cx="8928100" cy="1293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8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107965"/>
              </p:ext>
            </p:extLst>
          </p:nvPr>
        </p:nvGraphicFramePr>
        <p:xfrm>
          <a:off x="381000" y="3625850"/>
          <a:ext cx="83883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9" name="Equation" r:id="rId5" imgW="5524500" imgH="571500" progId="Equation.3">
                  <p:embed/>
                </p:oleObj>
              </mc:Choice>
              <mc:Fallback>
                <p:oleObj name="Equation" r:id="rId5" imgW="55245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25850"/>
                        <a:ext cx="8388350" cy="86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172192"/>
              </p:ext>
            </p:extLst>
          </p:nvPr>
        </p:nvGraphicFramePr>
        <p:xfrm>
          <a:off x="6553200" y="89478"/>
          <a:ext cx="2206522" cy="748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0" name="Equation" r:id="rId7" imgW="1460500" imgH="495300" progId="Equation.3">
                  <p:embed/>
                </p:oleObj>
              </mc:Choice>
              <mc:Fallback>
                <p:oleObj name="Equation" r:id="rId7" imgW="1460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89478"/>
                        <a:ext cx="2206522" cy="748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902602"/>
              </p:ext>
            </p:extLst>
          </p:nvPr>
        </p:nvGraphicFramePr>
        <p:xfrm>
          <a:off x="1676400" y="1219200"/>
          <a:ext cx="6096000" cy="72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1" name="Equation" r:id="rId9" imgW="3657600" imgH="431800" progId="Equation.3">
                  <p:embed/>
                </p:oleObj>
              </mc:Choice>
              <mc:Fallback>
                <p:oleObj name="Equation" r:id="rId9" imgW="3657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19200"/>
                        <a:ext cx="6096000" cy="722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99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with Optimal 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561C231-13F1-BD4A-B111-CA731A6E203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876802"/>
              </p:ext>
            </p:extLst>
          </p:nvPr>
        </p:nvGraphicFramePr>
        <p:xfrm>
          <a:off x="95250" y="2135188"/>
          <a:ext cx="8928100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8" name="Equation" r:id="rId3" imgW="5880100" imgH="850900" progId="Equation.3">
                  <p:embed/>
                </p:oleObj>
              </mc:Choice>
              <mc:Fallback>
                <p:oleObj name="Equation" r:id="rId3" imgW="58801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2135188"/>
                        <a:ext cx="8928100" cy="1293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090655"/>
              </p:ext>
            </p:extLst>
          </p:nvPr>
        </p:nvGraphicFramePr>
        <p:xfrm>
          <a:off x="762000" y="5029200"/>
          <a:ext cx="782292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9" name="Equation" r:id="rId5" imgW="3352800" imgH="342900" progId="Equation.3">
                  <p:embed/>
                </p:oleObj>
              </mc:Choice>
              <mc:Fallback>
                <p:oleObj name="Equation" r:id="rId5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29200"/>
                        <a:ext cx="7822928" cy="80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8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688782"/>
              </p:ext>
            </p:extLst>
          </p:nvPr>
        </p:nvGraphicFramePr>
        <p:xfrm>
          <a:off x="381000" y="3625850"/>
          <a:ext cx="83883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0" name="Equation" r:id="rId7" imgW="5524500" imgH="571500" progId="Equation.3">
                  <p:embed/>
                </p:oleObj>
              </mc:Choice>
              <mc:Fallback>
                <p:oleObj name="Equation" r:id="rId7" imgW="55245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25850"/>
                        <a:ext cx="8388350" cy="86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228600" y="3397250"/>
            <a:ext cx="3429000" cy="10668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72000" y="3397250"/>
            <a:ext cx="3429000" cy="10668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699897"/>
              </p:ext>
            </p:extLst>
          </p:nvPr>
        </p:nvGraphicFramePr>
        <p:xfrm>
          <a:off x="6553200" y="89478"/>
          <a:ext cx="2206522" cy="748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1" name="Equation" r:id="rId9" imgW="1460500" imgH="495300" progId="Equation.3">
                  <p:embed/>
                </p:oleObj>
              </mc:Choice>
              <mc:Fallback>
                <p:oleObj name="Equation" r:id="rId9" imgW="1460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89478"/>
                        <a:ext cx="2206522" cy="748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876619"/>
              </p:ext>
            </p:extLst>
          </p:nvPr>
        </p:nvGraphicFramePr>
        <p:xfrm>
          <a:off x="1676400" y="1219200"/>
          <a:ext cx="6096000" cy="72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2" name="Equation" r:id="rId11" imgW="3657600" imgH="431800" progId="Equation.3">
                  <p:embed/>
                </p:oleObj>
              </mc:Choice>
              <mc:Fallback>
                <p:oleObj name="Equation" r:id="rId11" imgW="3657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19200"/>
                        <a:ext cx="6096000" cy="722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2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Calculate: Delay at Optimum Stages</a:t>
            </a:r>
            <a:r>
              <a:rPr lang="en-US" sz="3200" dirty="0">
                <a:solidFill>
                  <a:srgbClr val="FF6600"/>
                </a:solidFill>
              </a:rPr>
              <a:t> </a:t>
            </a:r>
            <a:r>
              <a:rPr lang="en-US" sz="3200" dirty="0">
                <a:solidFill>
                  <a:srgbClr val="FF8500"/>
                </a:solidFill>
              </a:rPr>
              <a:t>(</a:t>
            </a:r>
            <a:r>
              <a:rPr lang="en-US" sz="3200" dirty="0" err="1">
                <a:solidFill>
                  <a:srgbClr val="FF8500"/>
                </a:solidFill>
              </a:rPr>
              <a:t>preclass</a:t>
            </a:r>
            <a:r>
              <a:rPr lang="en-US" sz="3200" dirty="0">
                <a:solidFill>
                  <a:srgbClr val="FF8500"/>
                </a:solidFill>
              </a:rPr>
              <a:t> 4)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baseline="-25000" dirty="0" err="1"/>
              <a:t>u</a:t>
            </a:r>
            <a:r>
              <a:rPr lang="en-US" baseline="-25000" dirty="0"/>
              <a:t> </a:t>
            </a:r>
            <a:r>
              <a:rPr lang="en-US" dirty="0"/>
              <a:t>= 60K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  </a:t>
            </a:r>
            <a:r>
              <a:rPr lang="en-US" dirty="0">
                <a:ea typeface="Symbol" charset="2"/>
                <a:cs typeface="Symbol" charset="2"/>
              </a:rPr>
              <a:t>per 1mm of wire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  <a:p>
            <a:r>
              <a:rPr lang="en-US" dirty="0"/>
              <a:t>C</a:t>
            </a:r>
            <a:r>
              <a:rPr lang="en-US" baseline="-25000" dirty="0"/>
              <a:t>u </a:t>
            </a:r>
            <a:r>
              <a:rPr lang="en-US" dirty="0"/>
              <a:t>= 0.16 pF </a:t>
            </a:r>
            <a:r>
              <a:rPr lang="en-US" dirty="0">
                <a:ea typeface="Symbol" charset="2"/>
                <a:cs typeface="Symbol" charset="2"/>
              </a:rPr>
              <a:t>per 1mm of wire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buf</a:t>
            </a:r>
            <a:r>
              <a:rPr lang="en-US" dirty="0"/>
              <a:t>=25K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</a:p>
          <a:p>
            <a:r>
              <a:rPr lang="en-US" dirty="0" err="1"/>
              <a:t>C</a:t>
            </a:r>
            <a:r>
              <a:rPr lang="en-US" baseline="-25000" dirty="0" err="1"/>
              <a:t>self</a:t>
            </a:r>
            <a:r>
              <a:rPr lang="en-US" dirty="0"/>
              <a:t>=</a:t>
            </a:r>
            <a:r>
              <a:rPr lang="en-US" dirty="0" err="1"/>
              <a:t>C</a:t>
            </a:r>
            <a:r>
              <a:rPr lang="en-US" baseline="-25000" dirty="0" err="1"/>
              <a:t>load</a:t>
            </a:r>
            <a:r>
              <a:rPr lang="en-US" dirty="0"/>
              <a:t>=0.02fF</a:t>
            </a:r>
          </a:p>
          <a:p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C6491D9-071F-604D-86C4-F8E94460DF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622114"/>
              </p:ext>
            </p:extLst>
          </p:nvPr>
        </p:nvGraphicFramePr>
        <p:xfrm>
          <a:off x="762000" y="5029200"/>
          <a:ext cx="782292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3" name="Equation" r:id="rId4" imgW="3352800" imgH="342900" progId="Equation.3">
                  <p:embed/>
                </p:oleObj>
              </mc:Choice>
              <mc:Fallback>
                <p:oleObj name="Equation" r:id="rId4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29200"/>
                        <a:ext cx="7822928" cy="80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487959"/>
              </p:ext>
            </p:extLst>
          </p:nvPr>
        </p:nvGraphicFramePr>
        <p:xfrm>
          <a:off x="2514600" y="3352800"/>
          <a:ext cx="3887787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4" name="Equation" r:id="rId6" imgW="1460500" imgH="495300" progId="Equation.3">
                  <p:embed/>
                </p:oleObj>
              </mc:Choice>
              <mc:Fallback>
                <p:oleObj name="Equation" r:id="rId6" imgW="1460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3887787" cy="1319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5685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Length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4)</a:t>
            </a:r>
            <a:endParaRPr lang="en-US" dirty="0"/>
          </a:p>
        </p:txBody>
      </p:sp>
      <p:sp>
        <p:nvSpPr>
          <p:cNvPr id="409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</a:t>
            </a:r>
            <a:r>
              <a:rPr lang="en-US" baseline="-25000"/>
              <a:t>wire</a:t>
            </a:r>
            <a:r>
              <a:rPr lang="en-US"/>
              <a:t> = L×R</a:t>
            </a:r>
            <a:r>
              <a:rPr lang="en-US" baseline="-25000"/>
              <a:t>unit</a:t>
            </a:r>
          </a:p>
          <a:p>
            <a:r>
              <a:rPr lang="en-US"/>
              <a:t>C</a:t>
            </a:r>
            <a:r>
              <a:rPr lang="en-US" baseline="-25000"/>
              <a:t>wire</a:t>
            </a:r>
            <a:r>
              <a:rPr lang="en-US"/>
              <a:t> = L×C</a:t>
            </a:r>
            <a:r>
              <a:rPr lang="en-US" baseline="-25000"/>
              <a:t>unit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C18702D-0E3F-8D4F-BC3F-55DC737D802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312843"/>
              </p:ext>
            </p:extLst>
          </p:nvPr>
        </p:nvGraphicFramePr>
        <p:xfrm>
          <a:off x="2590800" y="2667000"/>
          <a:ext cx="3200400" cy="103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7" name="Equation" r:id="rId4" imgW="1917700" imgH="622300" progId="Equation.3">
                  <p:embed/>
                </p:oleObj>
              </mc:Choice>
              <mc:Fallback>
                <p:oleObj name="Equation" r:id="rId4" imgW="19177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667000"/>
                        <a:ext cx="3200400" cy="10394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721369"/>
              </p:ext>
            </p:extLst>
          </p:nvPr>
        </p:nvGraphicFramePr>
        <p:xfrm>
          <a:off x="2438400" y="3886200"/>
          <a:ext cx="3352800" cy="103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8" name="Equation" r:id="rId6" imgW="2019300" imgH="622300" progId="Equation.3">
                  <p:embed/>
                </p:oleObj>
              </mc:Choice>
              <mc:Fallback>
                <p:oleObj name="Equation" r:id="rId6" imgW="20193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86200"/>
                        <a:ext cx="3352800" cy="1034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387416"/>
              </p:ext>
            </p:extLst>
          </p:nvPr>
        </p:nvGraphicFramePr>
        <p:xfrm>
          <a:off x="1752600" y="5105400"/>
          <a:ext cx="5410200" cy="142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9" name="Equation" r:id="rId8" imgW="2171700" imgH="571500" progId="Equation.3">
                  <p:embed/>
                </p:oleObj>
              </mc:Choice>
              <mc:Fallback>
                <p:oleObj name="Equation" r:id="rId8" imgW="21717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05400"/>
                        <a:ext cx="5410200" cy="1424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517655"/>
              </p:ext>
            </p:extLst>
          </p:nvPr>
        </p:nvGraphicFramePr>
        <p:xfrm>
          <a:off x="4572000" y="1219200"/>
          <a:ext cx="153828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0" name="Equation" r:id="rId10" imgW="558800" imgH="393700" progId="Equation.3">
                  <p:embed/>
                </p:oleObj>
              </mc:Choice>
              <mc:Fallback>
                <p:oleObj name="Equation" r:id="rId10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19200"/>
                        <a:ext cx="1538287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66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Segment Length</a:t>
            </a:r>
          </a:p>
        </p:txBody>
      </p:sp>
      <p:sp>
        <p:nvSpPr>
          <p:cNvPr id="430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3333CC"/>
                </a:solidFill>
              </a:rPr>
              <a:t>Delay scales linearly with distance once optimally buffered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0EE7B97-CBE3-2E4B-9EB3-518B32F6EA8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723779"/>
              </p:ext>
            </p:extLst>
          </p:nvPr>
        </p:nvGraphicFramePr>
        <p:xfrm>
          <a:off x="1828800" y="4495800"/>
          <a:ext cx="5562600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7" name="Equation" r:id="rId3" imgW="2019300" imgH="622300" progId="Equation.3">
                  <p:embed/>
                </p:oleObj>
              </mc:Choice>
              <mc:Fallback>
                <p:oleObj name="Equation" r:id="rId3" imgW="20193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5800"/>
                        <a:ext cx="5562600" cy="171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622928"/>
              </p:ext>
            </p:extLst>
          </p:nvPr>
        </p:nvGraphicFramePr>
        <p:xfrm>
          <a:off x="1371600" y="2362200"/>
          <a:ext cx="6086475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" name="Equation" r:id="rId5" imgW="2209800" imgH="622300" progId="Equation.3">
                  <p:embed/>
                </p:oleObj>
              </mc:Choice>
              <mc:Fallback>
                <p:oleObj name="Equation" r:id="rId5" imgW="2209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62200"/>
                        <a:ext cx="6086475" cy="171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0406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Size?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5)</a:t>
            </a:r>
            <a:endParaRPr lang="en-US" dirty="0"/>
          </a:p>
        </p:txBody>
      </p:sp>
      <p:sp>
        <p:nvSpPr>
          <p:cNvPr id="460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big should buffer be?</a:t>
            </a:r>
          </a:p>
          <a:p>
            <a:pPr lvl="1"/>
            <a:r>
              <a:rPr lang="en-US" dirty="0" err="1"/>
              <a:t>R</a:t>
            </a:r>
            <a:r>
              <a:rPr lang="en-US" baseline="-25000" dirty="0" err="1"/>
              <a:t>buf</a:t>
            </a:r>
            <a:r>
              <a:rPr lang="en-US" dirty="0"/>
              <a:t> = R</a:t>
            </a:r>
            <a:r>
              <a:rPr lang="en-US" baseline="-25000" dirty="0"/>
              <a:t>0</a:t>
            </a:r>
            <a:r>
              <a:rPr lang="en-US" dirty="0"/>
              <a:t>/W</a:t>
            </a:r>
          </a:p>
          <a:p>
            <a:pPr lvl="1"/>
            <a:r>
              <a:rPr lang="en-US" dirty="0" err="1"/>
              <a:t>C</a:t>
            </a:r>
            <a:r>
              <a:rPr lang="en-US" baseline="-25000" dirty="0" err="1"/>
              <a:t>self</a:t>
            </a:r>
            <a:r>
              <a:rPr lang="en-US" dirty="0"/>
              <a:t> = 2 W </a:t>
            </a:r>
            <a:r>
              <a:rPr lang="en-US" dirty="0" err="1"/>
              <a:t>C</a:t>
            </a:r>
            <a:r>
              <a:rPr lang="en-US" baseline="-25000" dirty="0" err="1"/>
              <a:t>dff</a:t>
            </a:r>
            <a:r>
              <a:rPr lang="en-US" dirty="0"/>
              <a:t>  = 2 W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g </a:t>
            </a:r>
            <a:r>
              <a:rPr lang="en-US" dirty="0"/>
              <a:t>C</a:t>
            </a:r>
            <a:r>
              <a:rPr lang="en-US" baseline="-25000" dirty="0"/>
              <a:t>0</a:t>
            </a:r>
            <a:endParaRPr lang="en-US" dirty="0"/>
          </a:p>
          <a:p>
            <a:pPr lvl="1"/>
            <a:r>
              <a:rPr lang="en-US" dirty="0" err="1"/>
              <a:t>C</a:t>
            </a:r>
            <a:r>
              <a:rPr lang="en-US" baseline="-25000" dirty="0" err="1"/>
              <a:t>load</a:t>
            </a:r>
            <a:r>
              <a:rPr lang="en-US" dirty="0"/>
              <a:t> = 2 W C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DF2B7E8-4FDE-4C47-813B-20892AC469D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61063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Wire Delay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 N units long:</a:t>
            </a:r>
          </a:p>
          <a:p>
            <a:pPr lvl="1">
              <a:buFontTx/>
              <a:buNone/>
            </a:pPr>
            <a:r>
              <a:rPr lang="en-US" dirty="0"/>
              <a:t>=</a:t>
            </a:r>
            <a:r>
              <a:rPr lang="en-US" dirty="0" err="1"/>
              <a:t>R</a:t>
            </a:r>
            <a:r>
              <a:rPr lang="en-US" baseline="-25000" dirty="0" err="1"/>
              <a:t>unit</a:t>
            </a:r>
            <a:r>
              <a:rPr lang="en-US" dirty="0"/>
              <a:t>*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dirty="0"/>
              <a:t>*N</a:t>
            </a:r>
            <a:r>
              <a:rPr lang="en-US" baseline="30000" dirty="0"/>
              <a:t>2</a:t>
            </a:r>
            <a:r>
              <a:rPr lang="en-US" dirty="0"/>
              <a:t>/2</a:t>
            </a:r>
          </a:p>
          <a:p>
            <a:r>
              <a:rPr lang="en-US" dirty="0"/>
              <a:t>With</a:t>
            </a:r>
          </a:p>
          <a:p>
            <a:pPr lvl="1"/>
            <a:r>
              <a:rPr lang="en-US" dirty="0" err="1"/>
              <a:t>R</a:t>
            </a:r>
            <a:r>
              <a:rPr lang="en-US" baseline="-25000" dirty="0" err="1"/>
              <a:t>unit</a:t>
            </a:r>
            <a:r>
              <a:rPr lang="en-US" dirty="0"/>
              <a:t>=1k</a:t>
            </a:r>
            <a:r>
              <a:rPr lang="en-US" dirty="0">
                <a:latin typeface="Symbol" charset="2"/>
                <a:cs typeface="Symbol" charset="2"/>
              </a:rPr>
              <a:t>W</a:t>
            </a:r>
            <a:endParaRPr lang="en-US" dirty="0"/>
          </a:p>
          <a:p>
            <a:pPr lvl="1"/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dirty="0"/>
              <a:t>=1pF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19C90B7-1EA7-F94C-BEA7-982541651E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3886200"/>
            <a:ext cx="89027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1219200"/>
            <a:ext cx="202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R</a:t>
            </a:r>
            <a:r>
              <a:rPr lang="en-US" sz="2400" baseline="-25000" dirty="0" err="1">
                <a:latin typeface="Garamond"/>
                <a:cs typeface="Garamond"/>
              </a:rPr>
              <a:t>wire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 err="1">
                <a:latin typeface="Garamond"/>
                <a:cs typeface="Garamond"/>
              </a:rPr>
              <a:t>N×R</a:t>
            </a:r>
            <a:r>
              <a:rPr lang="en-US" sz="2400" baseline="-25000" dirty="0" err="1">
                <a:latin typeface="Garamond"/>
                <a:cs typeface="Garamond"/>
              </a:rPr>
              <a:t>unit</a:t>
            </a:r>
            <a:endParaRPr lang="en-US" sz="2400" baseline="-25000" dirty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2644" y="1828800"/>
            <a:ext cx="202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C</a:t>
            </a:r>
            <a:r>
              <a:rPr lang="en-US" sz="2400" baseline="-25000" dirty="0" err="1">
                <a:latin typeface="Garamond"/>
                <a:cs typeface="Garamond"/>
              </a:rPr>
              <a:t>wire</a:t>
            </a:r>
            <a:r>
              <a:rPr lang="en-US" sz="2400" dirty="0">
                <a:latin typeface="Garamond"/>
                <a:cs typeface="Garamond"/>
              </a:rPr>
              <a:t> = </a:t>
            </a:r>
            <a:r>
              <a:rPr lang="en-US" sz="2400" dirty="0" err="1">
                <a:latin typeface="Garamond"/>
                <a:cs typeface="Garamond"/>
              </a:rPr>
              <a:t>N×C</a:t>
            </a:r>
            <a:r>
              <a:rPr lang="en-US" sz="2400" baseline="-25000" dirty="0" err="1">
                <a:latin typeface="Garamond"/>
                <a:cs typeface="Garamond"/>
              </a:rPr>
              <a:t>unit</a:t>
            </a:r>
            <a:endParaRPr lang="en-US" sz="2400" baseline="-25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41725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Size?</a:t>
            </a:r>
          </a:p>
        </p:txBody>
      </p:sp>
      <p:sp>
        <p:nvSpPr>
          <p:cNvPr id="460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big should buffer be?</a:t>
            </a:r>
          </a:p>
          <a:p>
            <a:pPr lvl="1"/>
            <a:r>
              <a:rPr lang="en-US" dirty="0" err="1"/>
              <a:t>R</a:t>
            </a:r>
            <a:r>
              <a:rPr lang="en-US" baseline="-25000" dirty="0" err="1"/>
              <a:t>buf</a:t>
            </a:r>
            <a:r>
              <a:rPr lang="en-US" dirty="0"/>
              <a:t> = R</a:t>
            </a:r>
            <a:r>
              <a:rPr lang="en-US" baseline="-25000" dirty="0"/>
              <a:t>0</a:t>
            </a:r>
            <a:r>
              <a:rPr lang="en-US" dirty="0"/>
              <a:t>/W</a:t>
            </a:r>
          </a:p>
          <a:p>
            <a:pPr lvl="1"/>
            <a:r>
              <a:rPr lang="en-US" dirty="0" err="1"/>
              <a:t>C</a:t>
            </a:r>
            <a:r>
              <a:rPr lang="en-US" baseline="-25000" dirty="0" err="1"/>
              <a:t>self</a:t>
            </a:r>
            <a:r>
              <a:rPr lang="en-US" dirty="0"/>
              <a:t> = 2 W </a:t>
            </a:r>
            <a:r>
              <a:rPr lang="en-US" dirty="0" err="1"/>
              <a:t>C</a:t>
            </a:r>
            <a:r>
              <a:rPr lang="en-US" baseline="-25000" dirty="0" err="1"/>
              <a:t>dff</a:t>
            </a:r>
            <a:r>
              <a:rPr lang="en-US" dirty="0"/>
              <a:t>  = 2 W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g </a:t>
            </a:r>
            <a:r>
              <a:rPr lang="en-US" dirty="0"/>
              <a:t>C</a:t>
            </a:r>
            <a:r>
              <a:rPr lang="en-US" baseline="-25000" dirty="0"/>
              <a:t>0</a:t>
            </a:r>
            <a:endParaRPr lang="en-US" dirty="0"/>
          </a:p>
          <a:p>
            <a:pPr lvl="1"/>
            <a:r>
              <a:rPr lang="en-US" dirty="0" err="1"/>
              <a:t>C</a:t>
            </a:r>
            <a:r>
              <a:rPr lang="en-US" baseline="-25000" dirty="0" err="1"/>
              <a:t>load</a:t>
            </a:r>
            <a:r>
              <a:rPr lang="en-US" dirty="0"/>
              <a:t> = 2 W C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DF2B7E8-4FDE-4C47-813B-20892AC469D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09383"/>
              </p:ext>
            </p:extLst>
          </p:nvPr>
        </p:nvGraphicFramePr>
        <p:xfrm>
          <a:off x="504825" y="3067050"/>
          <a:ext cx="8299450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Equation" r:id="rId3" imgW="3556000" imgH="1333500" progId="Equation.3">
                  <p:embed/>
                </p:oleObj>
              </mc:Choice>
              <mc:Fallback>
                <p:oleObj name="Equation" r:id="rId3" imgW="3556000" imgH="1333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3067050"/>
                        <a:ext cx="8299450" cy="310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72196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W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baseline="-25000" dirty="0" err="1"/>
              <a:t>wire</a:t>
            </a:r>
            <a:r>
              <a:rPr lang="en-US" dirty="0"/>
              <a:t> = </a:t>
            </a:r>
            <a:r>
              <a:rPr lang="en-US" dirty="0" err="1"/>
              <a:t>L×R</a:t>
            </a:r>
            <a:r>
              <a:rPr lang="en-US" baseline="-25000" dirty="0" err="1"/>
              <a:t>unit</a:t>
            </a:r>
            <a:endParaRPr lang="en-US" baseline="-25000" dirty="0"/>
          </a:p>
          <a:p>
            <a:r>
              <a:rPr lang="en-US" dirty="0" err="1"/>
              <a:t>C</a:t>
            </a:r>
            <a:r>
              <a:rPr lang="en-US" baseline="-25000" dirty="0" err="1"/>
              <a:t>wire</a:t>
            </a:r>
            <a:r>
              <a:rPr lang="en-US" dirty="0"/>
              <a:t> = </a:t>
            </a:r>
            <a:r>
              <a:rPr lang="en-US" dirty="0" err="1"/>
              <a:t>L×C</a:t>
            </a:r>
            <a:r>
              <a:rPr lang="en-US" baseline="-25000" dirty="0" err="1"/>
              <a:t>unit</a:t>
            </a:r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D202883-7A7A-A642-8504-04E0A5C7E36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063705"/>
              </p:ext>
            </p:extLst>
          </p:nvPr>
        </p:nvGraphicFramePr>
        <p:xfrm>
          <a:off x="1066800" y="2286000"/>
          <a:ext cx="7239000" cy="303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7" name="Equation" r:id="rId4" imgW="3263900" imgH="1371600" progId="Equation.3">
                  <p:embed/>
                </p:oleObj>
              </mc:Choice>
              <mc:Fallback>
                <p:oleObj name="Equation" r:id="rId4" imgW="32639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7239000" cy="30395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6030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baseline="-25000" dirty="0" err="1"/>
              <a:t>wire</a:t>
            </a:r>
            <a:r>
              <a:rPr lang="en-US" dirty="0"/>
              <a:t> = </a:t>
            </a:r>
            <a:r>
              <a:rPr lang="en-US" dirty="0" err="1"/>
              <a:t>L×R</a:t>
            </a:r>
            <a:r>
              <a:rPr lang="en-US" baseline="-25000" dirty="0" err="1"/>
              <a:t>unit</a:t>
            </a:r>
            <a:endParaRPr lang="en-US" baseline="-25000" dirty="0"/>
          </a:p>
          <a:p>
            <a:r>
              <a:rPr lang="en-US" dirty="0" err="1"/>
              <a:t>C</a:t>
            </a:r>
            <a:r>
              <a:rPr lang="en-US" baseline="-25000" dirty="0" err="1"/>
              <a:t>wire</a:t>
            </a:r>
            <a:r>
              <a:rPr lang="en-US" dirty="0"/>
              <a:t> = </a:t>
            </a:r>
            <a:r>
              <a:rPr lang="en-US" dirty="0" err="1"/>
              <a:t>L×C</a:t>
            </a:r>
            <a:r>
              <a:rPr lang="en-US" baseline="-25000" dirty="0" err="1"/>
              <a:t>unit</a:t>
            </a:r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r>
              <a:rPr lang="en-US" dirty="0">
                <a:solidFill>
                  <a:srgbClr val="3333CC"/>
                </a:solidFill>
                <a:sym typeface="Wingdings" charset="2"/>
              </a:rPr>
              <a:t> W independent of wire length L</a:t>
            </a:r>
          </a:p>
          <a:p>
            <a:pPr lvl="1"/>
            <a:r>
              <a:rPr lang="en-US" dirty="0">
                <a:solidFill>
                  <a:srgbClr val="3333CC"/>
                </a:solidFill>
                <a:sym typeface="Wingdings" charset="2"/>
              </a:rPr>
              <a:t>Depends on technology</a:t>
            </a:r>
            <a:endParaRPr lang="en-US" dirty="0">
              <a:solidFill>
                <a:srgbClr val="3333CC"/>
              </a:solidFill>
            </a:endParaRPr>
          </a:p>
          <a:p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D202883-7A7A-A642-8504-04E0A5C7E36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012245"/>
              </p:ext>
            </p:extLst>
          </p:nvPr>
        </p:nvGraphicFramePr>
        <p:xfrm>
          <a:off x="1066800" y="2286000"/>
          <a:ext cx="7239000" cy="303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" name="Equation" r:id="rId4" imgW="3263900" imgH="1371600" progId="Equation.3">
                  <p:embed/>
                </p:oleObj>
              </mc:Choice>
              <mc:Fallback>
                <p:oleObj name="Equation" r:id="rId4" imgW="32639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7239000" cy="30395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4585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at Optimum W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5)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4095B76-41A5-DC47-B18F-F236477701F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971965"/>
              </p:ext>
            </p:extLst>
          </p:nvPr>
        </p:nvGraphicFramePr>
        <p:xfrm>
          <a:off x="176213" y="1292225"/>
          <a:ext cx="8858250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7" name="Equation" r:id="rId4" imgW="4330700" imgH="1905000" progId="Equation.3">
                  <p:embed/>
                </p:oleObj>
              </mc:Choice>
              <mc:Fallback>
                <p:oleObj name="Equation" r:id="rId4" imgW="4330700" imgH="190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1292225"/>
                        <a:ext cx="8858250" cy="3890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934789"/>
              </p:ext>
            </p:extLst>
          </p:nvPr>
        </p:nvGraphicFramePr>
        <p:xfrm>
          <a:off x="7162800" y="152400"/>
          <a:ext cx="1600200" cy="86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8" name="Equation" r:id="rId6" imgW="965200" imgH="520700" progId="Equation.3">
                  <p:embed/>
                </p:oleObj>
              </mc:Choice>
              <mc:Fallback>
                <p:oleObj name="Equation" r:id="rId6" imgW="965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52400"/>
                        <a:ext cx="1600200" cy="863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0" y="2209800"/>
            <a:ext cx="9525000" cy="3048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at Optimum 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4095B76-41A5-DC47-B18F-F236477701F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935345"/>
              </p:ext>
            </p:extLst>
          </p:nvPr>
        </p:nvGraphicFramePr>
        <p:xfrm>
          <a:off x="176213" y="1292225"/>
          <a:ext cx="8858250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5" name="Equation" r:id="rId4" imgW="4330700" imgH="1905000" progId="Equation.3">
                  <p:embed/>
                </p:oleObj>
              </mc:Choice>
              <mc:Fallback>
                <p:oleObj name="Equation" r:id="rId4" imgW="4330700" imgH="190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1292225"/>
                        <a:ext cx="8858250" cy="3890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9359"/>
              </p:ext>
            </p:extLst>
          </p:nvPr>
        </p:nvGraphicFramePr>
        <p:xfrm>
          <a:off x="7162800" y="152400"/>
          <a:ext cx="1600200" cy="86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6" name="Equation" r:id="rId6" imgW="965200" imgH="520700" progId="Equation.3">
                  <p:embed/>
                </p:oleObj>
              </mc:Choice>
              <mc:Fallback>
                <p:oleObj name="Equation" r:id="rId6" imgW="965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52400"/>
                        <a:ext cx="1600200" cy="863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0" y="3733800"/>
            <a:ext cx="9525000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2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at Optimum 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4095B76-41A5-DC47-B18F-F236477701F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767109"/>
              </p:ext>
            </p:extLst>
          </p:nvPr>
        </p:nvGraphicFramePr>
        <p:xfrm>
          <a:off x="176213" y="1292225"/>
          <a:ext cx="8858250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9" name="Equation" r:id="rId4" imgW="4330700" imgH="1905000" progId="Equation.3">
                  <p:embed/>
                </p:oleObj>
              </mc:Choice>
              <mc:Fallback>
                <p:oleObj name="Equation" r:id="rId4" imgW="4330700" imgH="190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1292225"/>
                        <a:ext cx="8858250" cy="3890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533302"/>
              </p:ext>
            </p:extLst>
          </p:nvPr>
        </p:nvGraphicFramePr>
        <p:xfrm>
          <a:off x="7162800" y="152400"/>
          <a:ext cx="1600200" cy="86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0" name="Equation" r:id="rId6" imgW="965200" imgH="520700" progId="Equation.3">
                  <p:embed/>
                </p:oleObj>
              </mc:Choice>
              <mc:Fallback>
                <p:oleObj name="Equation" r:id="rId6" imgW="965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52400"/>
                        <a:ext cx="1600200" cy="863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0" y="4495800"/>
            <a:ext cx="9525000" cy="762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1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at Optimum 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4095B76-41A5-DC47-B18F-F236477701F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423985"/>
              </p:ext>
            </p:extLst>
          </p:nvPr>
        </p:nvGraphicFramePr>
        <p:xfrm>
          <a:off x="176213" y="1292225"/>
          <a:ext cx="8858250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1" name="Equation" r:id="rId4" imgW="4330700" imgH="1905000" progId="Equation.3">
                  <p:embed/>
                </p:oleObj>
              </mc:Choice>
              <mc:Fallback>
                <p:oleObj name="Equation" r:id="rId4" imgW="4330700" imgH="190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1292225"/>
                        <a:ext cx="8858250" cy="3890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64129"/>
              </p:ext>
            </p:extLst>
          </p:nvPr>
        </p:nvGraphicFramePr>
        <p:xfrm>
          <a:off x="7162800" y="152400"/>
          <a:ext cx="1600200" cy="86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2" name="Equation" r:id="rId6" imgW="965200" imgH="520700" progId="Equation.3">
                  <p:embed/>
                </p:oleObj>
              </mc:Choice>
              <mc:Fallback>
                <p:oleObj name="Equation" r:id="rId6" imgW="965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52400"/>
                        <a:ext cx="1600200" cy="863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9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at Optimum 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=1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Optimal design equalizes all delays!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4095B76-41A5-DC47-B18F-F236477701F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192989"/>
              </p:ext>
            </p:extLst>
          </p:nvPr>
        </p:nvGraphicFramePr>
        <p:xfrm>
          <a:off x="1801813" y="1890713"/>
          <a:ext cx="5711825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name="Equation" r:id="rId4" imgW="2794000" imgH="952500" progId="Equation.3">
                  <p:embed/>
                </p:oleObj>
              </mc:Choice>
              <mc:Fallback>
                <p:oleObj name="Equation" r:id="rId4" imgW="27940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1890713"/>
                        <a:ext cx="5711825" cy="194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9170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at Optimum 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=1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Optimal design equalizes all delays!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4095B76-41A5-DC47-B18F-F236477701F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780594"/>
              </p:ext>
            </p:extLst>
          </p:nvPr>
        </p:nvGraphicFramePr>
        <p:xfrm>
          <a:off x="1801813" y="1890713"/>
          <a:ext cx="5711825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name="Equation" r:id="rId4" imgW="2794000" imgH="952500" progId="Equation.3">
                  <p:embed/>
                </p:oleObj>
              </mc:Choice>
              <mc:Fallback>
                <p:oleObj name="Equation" r:id="rId4" imgW="27940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1890713"/>
                        <a:ext cx="5711825" cy="194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8020" y="5094239"/>
            <a:ext cx="4104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225EF"/>
                </a:solidFill>
              </a:rPr>
              <a:t>8.8ns </a:t>
            </a:r>
            <a:r>
              <a:rPr lang="en-US" dirty="0">
                <a:solidFill>
                  <a:srgbClr val="F225EF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rgbClr val="F225EF"/>
                </a:solidFill>
              </a:rPr>
              <a:t>0.27ns</a:t>
            </a:r>
          </a:p>
        </p:txBody>
      </p:sp>
    </p:spTree>
    <p:extLst>
      <p:ext uri="{BB962C8B-B14F-4D97-AF65-F5344CB8AC3E}">
        <p14:creationId xmlns:p14="http://schemas.microsoft.com/office/powerpoint/2010/main" val="3350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 delay linear once buffered optimally</a:t>
            </a:r>
          </a:p>
          <a:p>
            <a:r>
              <a:rPr lang="en-US" dirty="0"/>
              <a:t>Optimal buffers equalizes delays</a:t>
            </a:r>
          </a:p>
          <a:p>
            <a:pPr lvl="1"/>
            <a:r>
              <a:rPr lang="en-US" dirty="0"/>
              <a:t>Buffer delay</a:t>
            </a:r>
          </a:p>
          <a:p>
            <a:pPr lvl="1"/>
            <a:r>
              <a:rPr lang="en-US" dirty="0"/>
              <a:t>Delay on wire between buffers</a:t>
            </a:r>
          </a:p>
          <a:p>
            <a:pPr lvl="1"/>
            <a:r>
              <a:rPr lang="en-US" dirty="0"/>
              <a:t>Delay of wire driving buffer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963F889-B660-9147-9868-F97A2FFDA0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05298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Back to RC Wire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 (on-chip) Interconnect Buffering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CCBD5A3-6899-0B40-8610-69DEC8EF2E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2286000"/>
            <a:ext cx="89027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227798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Friday HW 7 due</a:t>
            </a:r>
          </a:p>
          <a:p>
            <a:r>
              <a:rPr lang="en-US" dirty="0"/>
              <a:t>Final (</a:t>
            </a:r>
            <a:r>
              <a:rPr lang="en-US" dirty="0">
                <a:solidFill>
                  <a:srgbClr val="FF0000"/>
                </a:solidFill>
              </a:rPr>
              <a:t>F 12/17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12-2pm in Moore 212</a:t>
            </a:r>
          </a:p>
          <a:p>
            <a:pPr lvl="1"/>
            <a:r>
              <a:rPr lang="en-US" dirty="0"/>
              <a:t>Cumulative: </a:t>
            </a:r>
            <a:r>
              <a:rPr lang="en-US" dirty="0" err="1"/>
              <a:t>Lec</a:t>
            </a:r>
            <a:r>
              <a:rPr lang="en-US" dirty="0"/>
              <a:t> 1 – 35 </a:t>
            </a:r>
          </a:p>
          <a:p>
            <a:pPr lvl="2"/>
            <a:r>
              <a:rPr lang="en-US" dirty="0"/>
              <a:t>Big Idea slides from each lecture</a:t>
            </a:r>
          </a:p>
          <a:p>
            <a:pPr lvl="1"/>
            <a:r>
              <a:rPr lang="en-US" dirty="0"/>
              <a:t>Finals 2010—</a:t>
            </a:r>
            <a:r>
              <a:rPr lang="is-IS" dirty="0"/>
              <a:t>2019</a:t>
            </a:r>
            <a:r>
              <a:rPr lang="en-US" dirty="0"/>
              <a:t> online</a:t>
            </a:r>
          </a:p>
          <a:p>
            <a:pPr lvl="1"/>
            <a:r>
              <a:rPr lang="en-US" dirty="0"/>
              <a:t>Friday lecture review</a:t>
            </a:r>
          </a:p>
          <a:p>
            <a:pPr lvl="1"/>
            <a:r>
              <a:rPr lang="en-US" dirty="0"/>
              <a:t>TA review session before exam</a:t>
            </a:r>
          </a:p>
          <a:p>
            <a:pPr lvl="2"/>
            <a:r>
              <a:rPr lang="en-US" dirty="0"/>
              <a:t>TBD, watch Piazza.  Maybe a poll.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DC4C800-FBDF-5D47-AF95-33BA5FCFF70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8415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of Wire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1)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Wire:  1mm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u</a:t>
            </a:r>
            <a:r>
              <a:rPr lang="en-US" baseline="-25000" dirty="0"/>
              <a:t> </a:t>
            </a:r>
            <a:r>
              <a:rPr lang="en-US" dirty="0"/>
              <a:t>= 60K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  </a:t>
            </a:r>
            <a:r>
              <a:rPr lang="en-US" dirty="0">
                <a:ea typeface="Symbol" charset="2"/>
                <a:cs typeface="Symbol" charset="2"/>
              </a:rPr>
              <a:t>per 1mm of wire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  <a:p>
            <a:r>
              <a:rPr lang="en-US" dirty="0"/>
              <a:t>C</a:t>
            </a:r>
            <a:r>
              <a:rPr lang="en-US" baseline="-25000" dirty="0"/>
              <a:t>u </a:t>
            </a:r>
            <a:r>
              <a:rPr lang="en-US" dirty="0"/>
              <a:t>= 0.16 pF </a:t>
            </a:r>
            <a:r>
              <a:rPr lang="en-US" dirty="0">
                <a:ea typeface="Symbol" charset="2"/>
                <a:cs typeface="Symbol" charset="2"/>
              </a:rPr>
              <a:t>per 1mm of wire</a:t>
            </a:r>
          </a:p>
          <a:p>
            <a:r>
              <a:rPr lang="en-US" dirty="0">
                <a:ea typeface="Symbol" charset="2"/>
                <a:cs typeface="Symbol" charset="2"/>
              </a:rPr>
              <a:t>Driven by buffer (R</a:t>
            </a:r>
            <a:r>
              <a:rPr lang="en-US" baseline="-25000" dirty="0">
                <a:ea typeface="Symbol" charset="2"/>
                <a:cs typeface="Symbol" charset="2"/>
              </a:rPr>
              <a:t>0</a:t>
            </a:r>
            <a:r>
              <a:rPr lang="en-US" dirty="0">
                <a:ea typeface="Symbol" charset="2"/>
                <a:cs typeface="Symbol" charset="2"/>
              </a:rPr>
              <a:t>=25K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W, </a:t>
            </a:r>
            <a:r>
              <a:rPr lang="en-US" dirty="0">
                <a:ea typeface="Symbol" charset="2"/>
                <a:cs typeface="Symbol" charset="2"/>
              </a:rPr>
              <a:t>C</a:t>
            </a:r>
            <a:r>
              <a:rPr lang="en-US" baseline="-25000" dirty="0">
                <a:ea typeface="Symbol" charset="2"/>
                <a:cs typeface="Symbol" charset="2"/>
              </a:rPr>
              <a:t>0</a:t>
            </a:r>
            <a:r>
              <a:rPr lang="en-US" dirty="0">
                <a:ea typeface="Symbol" charset="2"/>
                <a:cs typeface="Symbol" charset="2"/>
              </a:rPr>
              <a:t>=0.01fF)</a:t>
            </a:r>
          </a:p>
          <a:p>
            <a:pPr lvl="1"/>
            <a:r>
              <a:rPr lang="en-US" dirty="0" err="1"/>
              <a:t>R</a:t>
            </a:r>
            <a:r>
              <a:rPr lang="en-US" baseline="-25000" dirty="0" err="1"/>
              <a:t>buf</a:t>
            </a:r>
            <a:r>
              <a:rPr lang="en-US" dirty="0"/>
              <a:t> = 25K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</a:p>
          <a:p>
            <a:pPr lvl="1"/>
            <a:r>
              <a:rPr lang="en-US" dirty="0" err="1"/>
              <a:t>C</a:t>
            </a:r>
            <a:r>
              <a:rPr lang="en-US" baseline="-25000" dirty="0" err="1"/>
              <a:t>self</a:t>
            </a:r>
            <a:r>
              <a:rPr lang="en-US" dirty="0"/>
              <a:t> = 0.02 </a:t>
            </a:r>
            <a:r>
              <a:rPr lang="en-US" dirty="0" err="1"/>
              <a:t>fF</a:t>
            </a:r>
            <a:endParaRPr lang="en-US" dirty="0"/>
          </a:p>
          <a:p>
            <a:r>
              <a:rPr lang="en-US" dirty="0"/>
              <a:t>Loaded by identical buffer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ADB3E94-994F-F94C-927C-8D0DBEA650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4800" y="4959350"/>
            <a:ext cx="8305800" cy="1359154"/>
            <a:chOff x="304800" y="4959350"/>
            <a:chExt cx="8305800" cy="1359154"/>
          </a:xfrm>
        </p:grpSpPr>
        <p:pic>
          <p:nvPicPr>
            <p:cNvPr id="20482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4959350"/>
              <a:ext cx="8305800" cy="128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Isosceles Triangle 1"/>
            <p:cNvSpPr/>
            <p:nvPr/>
          </p:nvSpPr>
          <p:spPr bwMode="auto">
            <a:xfrm rot="5400000">
              <a:off x="688848" y="5330952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 rot="5400000">
              <a:off x="7470648" y="5330952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46856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Formulate Delay </a:t>
            </a:r>
            <a:r>
              <a:rPr lang="en-US" dirty="0">
                <a:solidFill>
                  <a:srgbClr val="FF8500"/>
                </a:solidFill>
              </a:rPr>
              <a:t>(</a:t>
            </a:r>
            <a:r>
              <a:rPr lang="en-US" dirty="0" err="1">
                <a:solidFill>
                  <a:srgbClr val="FF8500"/>
                </a:solidFill>
              </a:rPr>
              <a:t>preclass</a:t>
            </a:r>
            <a:r>
              <a:rPr lang="en-US" dirty="0">
                <a:solidFill>
                  <a:srgbClr val="FF8500"/>
                </a:solidFill>
              </a:rPr>
              <a:t> 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8B4970DC-9C88-5D4C-9278-EF1592818E0E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200" y="1828800"/>
            <a:ext cx="8305800" cy="1359154"/>
            <a:chOff x="304800" y="4959350"/>
            <a:chExt cx="8305800" cy="135915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4959350"/>
              <a:ext cx="8305800" cy="128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Isosceles Triangle 13"/>
            <p:cNvSpPr/>
            <p:nvPr/>
          </p:nvSpPr>
          <p:spPr bwMode="auto">
            <a:xfrm rot="5400000">
              <a:off x="688848" y="5330952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 bwMode="auto">
            <a:xfrm rot="5400000">
              <a:off x="7470648" y="5330952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76248" y="3810000"/>
            <a:ext cx="48221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+mn-lt"/>
              </a:rPr>
              <a:t>Delay of buffer driving wire?</a:t>
            </a:r>
          </a:p>
          <a:p>
            <a:endParaRPr lang="en-US" sz="32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81807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Calculate Delay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baseline="-25000" dirty="0" err="1"/>
              <a:t>load</a:t>
            </a:r>
            <a:r>
              <a:rPr lang="en-US" dirty="0"/>
              <a:t> = 2 C</a:t>
            </a:r>
            <a:r>
              <a:rPr lang="en-US" baseline="-25000" dirty="0"/>
              <a:t>0</a:t>
            </a:r>
            <a:r>
              <a:rPr lang="en-US" dirty="0"/>
              <a:t> = .02fF</a:t>
            </a:r>
            <a:r>
              <a:rPr lang="en-US" baseline="-25000" dirty="0"/>
              <a:t> 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buf</a:t>
            </a:r>
            <a:r>
              <a:rPr lang="en-US" dirty="0"/>
              <a:t> = 25K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  <a:endParaRPr lang="en-US" dirty="0"/>
          </a:p>
          <a:p>
            <a:r>
              <a:rPr lang="en-US" dirty="0" err="1"/>
              <a:t>C</a:t>
            </a:r>
            <a:r>
              <a:rPr lang="en-US" baseline="-25000" dirty="0" err="1"/>
              <a:t>self</a:t>
            </a:r>
            <a:r>
              <a:rPr lang="en-US" dirty="0"/>
              <a:t> = 0.02fF</a:t>
            </a:r>
          </a:p>
          <a:p>
            <a:r>
              <a:rPr lang="en-US" dirty="0" err="1"/>
              <a:t>C</a:t>
            </a:r>
            <a:r>
              <a:rPr lang="en-US" baseline="-25000" dirty="0" err="1"/>
              <a:t>wire</a:t>
            </a:r>
            <a:r>
              <a:rPr lang="en-US" dirty="0"/>
              <a:t> = L*C</a:t>
            </a:r>
            <a:r>
              <a:rPr lang="en-US" baseline="-25000" dirty="0"/>
              <a:t>u </a:t>
            </a:r>
            <a:r>
              <a:rPr lang="en-US" dirty="0"/>
              <a:t>= .16pF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wire</a:t>
            </a:r>
            <a:r>
              <a:rPr lang="en-US" baseline="-25000" dirty="0"/>
              <a:t> </a:t>
            </a:r>
            <a:r>
              <a:rPr lang="en-US" dirty="0"/>
              <a:t>= L*</a:t>
            </a:r>
            <a:r>
              <a:rPr lang="en-US" dirty="0" err="1"/>
              <a:t>R</a:t>
            </a:r>
            <a:r>
              <a:rPr lang="en-US" baseline="-25000" dirty="0" err="1"/>
              <a:t>u</a:t>
            </a:r>
            <a:r>
              <a:rPr lang="en-US" baseline="-25000" dirty="0"/>
              <a:t> </a:t>
            </a:r>
            <a:r>
              <a:rPr lang="en-US" dirty="0"/>
              <a:t>= 60K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996C0F3-391E-6848-8AB0-3616B3AA58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23554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768308"/>
              </p:ext>
            </p:extLst>
          </p:nvPr>
        </p:nvGraphicFramePr>
        <p:xfrm>
          <a:off x="609600" y="4114800"/>
          <a:ext cx="792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Equation" r:id="rId4" imgW="3467100" imgH="266700" progId="Equation.3">
                  <p:embed/>
                </p:oleObj>
              </mc:Choice>
              <mc:Fallback>
                <p:oleObj name="Equation" r:id="rId4" imgW="3467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14800"/>
                        <a:ext cx="7924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95682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Calculate Delay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baseline="-25000" dirty="0" err="1"/>
              <a:t>load</a:t>
            </a:r>
            <a:r>
              <a:rPr lang="en-US" dirty="0"/>
              <a:t> = 2 C</a:t>
            </a:r>
            <a:r>
              <a:rPr lang="en-US" baseline="-25000" dirty="0"/>
              <a:t>0</a:t>
            </a:r>
            <a:r>
              <a:rPr lang="en-US" dirty="0"/>
              <a:t> = .02fF</a:t>
            </a:r>
            <a:r>
              <a:rPr lang="en-US" baseline="-25000" dirty="0"/>
              <a:t> 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buf</a:t>
            </a:r>
            <a:r>
              <a:rPr lang="en-US" dirty="0"/>
              <a:t> = 25K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  <a:endParaRPr lang="en-US" dirty="0"/>
          </a:p>
          <a:p>
            <a:r>
              <a:rPr lang="en-US" dirty="0" err="1"/>
              <a:t>C</a:t>
            </a:r>
            <a:r>
              <a:rPr lang="en-US" baseline="-25000" dirty="0" err="1"/>
              <a:t>self</a:t>
            </a:r>
            <a:r>
              <a:rPr lang="en-US" dirty="0"/>
              <a:t> = 0.02fF</a:t>
            </a:r>
          </a:p>
          <a:p>
            <a:r>
              <a:rPr lang="en-US" dirty="0" err="1"/>
              <a:t>C</a:t>
            </a:r>
            <a:r>
              <a:rPr lang="en-US" baseline="-25000" dirty="0" err="1"/>
              <a:t>wire</a:t>
            </a:r>
            <a:r>
              <a:rPr lang="en-US" dirty="0"/>
              <a:t> = L*C</a:t>
            </a:r>
            <a:r>
              <a:rPr lang="en-US" baseline="-25000" dirty="0"/>
              <a:t>u </a:t>
            </a:r>
            <a:r>
              <a:rPr lang="en-US" dirty="0"/>
              <a:t>= .16pF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wire</a:t>
            </a:r>
            <a:r>
              <a:rPr lang="en-US" baseline="-25000" dirty="0"/>
              <a:t> </a:t>
            </a:r>
            <a:r>
              <a:rPr lang="en-US" dirty="0"/>
              <a:t>= L*</a:t>
            </a:r>
            <a:r>
              <a:rPr lang="en-US" dirty="0" err="1"/>
              <a:t>R</a:t>
            </a:r>
            <a:r>
              <a:rPr lang="en-US" baseline="-25000" dirty="0" err="1"/>
              <a:t>u</a:t>
            </a:r>
            <a:r>
              <a:rPr lang="en-US" baseline="-25000" dirty="0"/>
              <a:t> </a:t>
            </a:r>
            <a:r>
              <a:rPr lang="en-US" dirty="0"/>
              <a:t>= 60K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996C0F3-391E-6848-8AB0-3616B3AA58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23554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267270"/>
              </p:ext>
            </p:extLst>
          </p:nvPr>
        </p:nvGraphicFramePr>
        <p:xfrm>
          <a:off x="609600" y="4114800"/>
          <a:ext cx="792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3" name="Equation" r:id="rId4" imgW="3467100" imgH="266700" progId="Equation.3">
                  <p:embed/>
                </p:oleObj>
              </mc:Choice>
              <mc:Fallback>
                <p:oleObj name="Equation" r:id="rId4" imgW="3467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14800"/>
                        <a:ext cx="7924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98739"/>
              </p:ext>
            </p:extLst>
          </p:nvPr>
        </p:nvGraphicFramePr>
        <p:xfrm>
          <a:off x="3505200" y="5181600"/>
          <a:ext cx="27289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4" name="Equation" r:id="rId6" imgW="1193800" imgH="190500" progId="Equation.3">
                  <p:embed/>
                </p:oleObj>
              </mc:Choice>
              <mc:Fallback>
                <p:oleObj name="Equation" r:id="rId6" imgW="1193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81600"/>
                        <a:ext cx="272891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1828800"/>
            <a:ext cx="1538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225EF"/>
                </a:solidFill>
              </a:rPr>
              <a:t>8.8ns</a:t>
            </a:r>
          </a:p>
        </p:txBody>
      </p:sp>
    </p:spTree>
    <p:extLst>
      <p:ext uri="{BB962C8B-B14F-4D97-AF65-F5344CB8AC3E}">
        <p14:creationId xmlns:p14="http://schemas.microsoft.com/office/powerpoint/2010/main" val="323946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 Wire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561C231-13F1-BD4A-B111-CA731A6E20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1828800"/>
            <a:ext cx="8305800" cy="1359154"/>
            <a:chOff x="304800" y="4959350"/>
            <a:chExt cx="8305800" cy="1359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4959350"/>
              <a:ext cx="8305800" cy="128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Isosceles Triangle 9"/>
            <p:cNvSpPr/>
            <p:nvPr/>
          </p:nvSpPr>
          <p:spPr bwMode="auto">
            <a:xfrm rot="5400000">
              <a:off x="688848" y="5330952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 rot="5400000">
              <a:off x="7470648" y="5330952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7200" y="3733800"/>
            <a:ext cx="8305800" cy="1441704"/>
            <a:chOff x="457200" y="3733800"/>
            <a:chExt cx="8305800" cy="1441704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" y="3810000"/>
              <a:ext cx="8305800" cy="1359154"/>
              <a:chOff x="304800" y="4959350"/>
              <a:chExt cx="8305800" cy="135915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4800" y="4959350"/>
                <a:ext cx="8305800" cy="1289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Isosceles Triangle 13"/>
              <p:cNvSpPr/>
              <p:nvPr/>
            </p:nvSpPr>
            <p:spPr bwMode="auto">
              <a:xfrm rot="5400000">
                <a:off x="688848" y="5330952"/>
                <a:ext cx="1060704" cy="914400"/>
              </a:xfrm>
              <a:prstGeom prst="triangle">
                <a:avLst/>
              </a:prstGeom>
              <a:solidFill>
                <a:srgbClr val="FFFFFF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 bwMode="auto">
              <a:xfrm rot="5400000">
                <a:off x="7470648" y="5330952"/>
                <a:ext cx="1060704" cy="914400"/>
              </a:xfrm>
              <a:prstGeom prst="triangle">
                <a:avLst/>
              </a:prstGeom>
              <a:solidFill>
                <a:srgbClr val="FFFFFF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0" name="Isosceles Triangle 19"/>
            <p:cNvSpPr/>
            <p:nvPr/>
          </p:nvSpPr>
          <p:spPr bwMode="auto">
            <a:xfrm rot="5400000">
              <a:off x="4346448" y="3806952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 bwMode="auto">
            <a:xfrm rot="5400000">
              <a:off x="4117848" y="4187952"/>
              <a:ext cx="1060704" cy="914400"/>
            </a:xfrm>
            <a:prstGeom prst="triangle">
              <a:avLst/>
            </a:prstGeom>
            <a:solidFill>
              <a:srgbClr val="FFFFFF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3074" r="65087" b="47958"/>
            <a:stretch/>
          </p:blipFill>
          <p:spPr bwMode="auto">
            <a:xfrm>
              <a:off x="2514600" y="3886200"/>
              <a:ext cx="856247" cy="59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23074" r="65087" b="47958"/>
            <a:stretch/>
          </p:blipFill>
          <p:spPr bwMode="auto">
            <a:xfrm>
              <a:off x="5867400" y="3962400"/>
              <a:ext cx="856247" cy="59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864918599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23189</TotalTime>
  <Words>1154</Words>
  <Application>Microsoft Macintosh PowerPoint</Application>
  <PresentationFormat>On-screen Show (4:3)</PresentationFormat>
  <Paragraphs>310</Paragraphs>
  <Slides>40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Garamond</vt:lpstr>
      <vt:lpstr>Symbol</vt:lpstr>
      <vt:lpstr>Tahoma</vt:lpstr>
      <vt:lpstr>Times New Roman</vt:lpstr>
      <vt:lpstr>Wingdings</vt:lpstr>
      <vt:lpstr>Penn</vt:lpstr>
      <vt:lpstr>Equation</vt:lpstr>
      <vt:lpstr>PowerPoint Presentation</vt:lpstr>
      <vt:lpstr>Previously</vt:lpstr>
      <vt:lpstr>Reminder: Wire Delay</vt:lpstr>
      <vt:lpstr>Today: Back to RC Wire</vt:lpstr>
      <vt:lpstr>Delay of Wire (preclass 1)</vt:lpstr>
      <vt:lpstr>Formulate Delay (preclass 1)</vt:lpstr>
      <vt:lpstr>Calculate Delay</vt:lpstr>
      <vt:lpstr>Calculate Delay</vt:lpstr>
      <vt:lpstr>Buffering Wire</vt:lpstr>
      <vt:lpstr>Buffering Wire: L/2</vt:lpstr>
      <vt:lpstr>Buffering Wire: L/2</vt:lpstr>
      <vt:lpstr>Buffering Wire: L/2</vt:lpstr>
      <vt:lpstr>Buffering Wire: L/N (preclass 2)</vt:lpstr>
      <vt:lpstr>Buffering Wire: L/N (preclass 2)</vt:lpstr>
      <vt:lpstr>N Buffers (preclass 3)</vt:lpstr>
      <vt:lpstr>N Buffers (preclass 3)</vt:lpstr>
      <vt:lpstr>N Buffers</vt:lpstr>
      <vt:lpstr>Minimize Delay (preclass 4)</vt:lpstr>
      <vt:lpstr>Minimize Delay (preclass 4)</vt:lpstr>
      <vt:lpstr>Solve for N (preclass 4)</vt:lpstr>
      <vt:lpstr>Minimize Delay (preclass 4)</vt:lpstr>
      <vt:lpstr>Delay with Optimal N (preclass 4)</vt:lpstr>
      <vt:lpstr>Delay with Optimal N</vt:lpstr>
      <vt:lpstr>Delay with Optimal N</vt:lpstr>
      <vt:lpstr>Delay with Optimal N</vt:lpstr>
      <vt:lpstr>Calculate: Delay at Optimum Stages (preclass 4)</vt:lpstr>
      <vt:lpstr>Segment Length (preclass 4)</vt:lpstr>
      <vt:lpstr>Optimal Segment Length</vt:lpstr>
      <vt:lpstr>Buffer Size? (preclass 5)</vt:lpstr>
      <vt:lpstr>Buffer Size?</vt:lpstr>
      <vt:lpstr>Optimal W (preclass 5)</vt:lpstr>
      <vt:lpstr>Implication W</vt:lpstr>
      <vt:lpstr>Delay at Optimum W (preclass 5)</vt:lpstr>
      <vt:lpstr>Delay at Optimum W</vt:lpstr>
      <vt:lpstr>Delay at Optimum W</vt:lpstr>
      <vt:lpstr>Delay at Optimum W</vt:lpstr>
      <vt:lpstr>Delay at Optimum W</vt:lpstr>
      <vt:lpstr>Delay at Optimum W</vt:lpstr>
      <vt:lpstr>Ideas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2079</cp:revision>
  <cp:lastPrinted>2020-12-09T17:48:18Z</cp:lastPrinted>
  <dcterms:created xsi:type="dcterms:W3CDTF">2001-05-14T03:33:13Z</dcterms:created>
  <dcterms:modified xsi:type="dcterms:W3CDTF">2021-12-07T15:03:18Z</dcterms:modified>
</cp:coreProperties>
</file>