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39" r:id="rId2"/>
    <p:sldId id="346" r:id="rId3"/>
    <p:sldId id="347" r:id="rId4"/>
    <p:sldId id="349" r:id="rId5"/>
    <p:sldId id="284" r:id="rId6"/>
    <p:sldId id="285" r:id="rId7"/>
    <p:sldId id="351" r:id="rId8"/>
    <p:sldId id="352" r:id="rId9"/>
    <p:sldId id="317" r:id="rId10"/>
    <p:sldId id="319" r:id="rId11"/>
    <p:sldId id="320" r:id="rId12"/>
    <p:sldId id="259" r:id="rId13"/>
    <p:sldId id="260" r:id="rId14"/>
    <p:sldId id="261" r:id="rId15"/>
    <p:sldId id="297" r:id="rId16"/>
    <p:sldId id="309" r:id="rId17"/>
    <p:sldId id="263" r:id="rId18"/>
    <p:sldId id="264" r:id="rId19"/>
    <p:sldId id="265" r:id="rId20"/>
    <p:sldId id="266" r:id="rId21"/>
    <p:sldId id="305" r:id="rId22"/>
    <p:sldId id="267" r:id="rId23"/>
    <p:sldId id="268" r:id="rId24"/>
    <p:sldId id="269" r:id="rId25"/>
    <p:sldId id="270" r:id="rId26"/>
    <p:sldId id="271" r:id="rId27"/>
    <p:sldId id="272" r:id="rId28"/>
    <p:sldId id="343" r:id="rId29"/>
    <p:sldId id="273" r:id="rId30"/>
    <p:sldId id="274" r:id="rId31"/>
    <p:sldId id="275" r:id="rId32"/>
    <p:sldId id="276" r:id="rId33"/>
    <p:sldId id="277" r:id="rId34"/>
    <p:sldId id="340" r:id="rId35"/>
    <p:sldId id="278" r:id="rId36"/>
    <p:sldId id="279" r:id="rId37"/>
    <p:sldId id="310" r:id="rId38"/>
    <p:sldId id="280" r:id="rId39"/>
    <p:sldId id="337" r:id="rId40"/>
    <p:sldId id="281" r:id="rId41"/>
    <p:sldId id="353" r:id="rId42"/>
    <p:sldId id="338" r:id="rId43"/>
    <p:sldId id="282" r:id="rId44"/>
    <p:sldId id="311" r:id="rId45"/>
    <p:sldId id="312" r:id="rId46"/>
    <p:sldId id="313" r:id="rId47"/>
    <p:sldId id="301" r:id="rId48"/>
    <p:sldId id="303" r:id="rId49"/>
    <p:sldId id="299" r:id="rId50"/>
    <p:sldId id="314" r:id="rId51"/>
    <p:sldId id="300" r:id="rId52"/>
    <p:sldId id="321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341" r:id="rId62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F5F5F"/>
    <a:srgbClr val="808080"/>
    <a:srgbClr val="080808"/>
    <a:srgbClr val="FF0000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85056" autoAdjust="0"/>
  </p:normalViewPr>
  <p:slideViewPr>
    <p:cSldViewPr snapToGrid="0">
      <p:cViewPr varScale="1">
        <p:scale>
          <a:sx n="91" d="100"/>
          <a:sy n="91" d="100"/>
        </p:scale>
        <p:origin x="2240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D6A74-2847-A24A-8592-02888CAD403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2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1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6600"/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31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ese370/%23too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4:  September 13,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Regenerative Property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9262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Capacitance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167366"/>
            <a:ext cx="8182460" cy="3633234"/>
            <a:chOff x="197602" y="681744"/>
            <a:chExt cx="8878039" cy="3942090"/>
          </a:xfrm>
        </p:grpSpPr>
        <p:sp>
          <p:nvSpPr>
            <p:cNvPr id="8" name="Cube 7"/>
            <p:cNvSpPr/>
            <p:nvPr/>
          </p:nvSpPr>
          <p:spPr>
            <a:xfrm>
              <a:off x="197602" y="1569481"/>
              <a:ext cx="8458200" cy="2923526"/>
            </a:xfrm>
            <a:prstGeom prst="cube">
              <a:avLst>
                <a:gd name="adj" fmla="val 9652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Cube 8"/>
            <p:cNvSpPr/>
            <p:nvPr/>
          </p:nvSpPr>
          <p:spPr>
            <a:xfrm rot="16200000" flipH="1">
              <a:off x="3921870" y="2139745"/>
              <a:ext cx="1303208" cy="1757598"/>
            </a:xfrm>
            <a:prstGeom prst="cub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Cube 9"/>
            <p:cNvSpPr/>
            <p:nvPr/>
          </p:nvSpPr>
          <p:spPr>
            <a:xfrm>
              <a:off x="197602" y="1051076"/>
              <a:ext cx="8458200" cy="3347865"/>
            </a:xfrm>
            <a:prstGeom prst="cube">
              <a:avLst>
                <a:gd name="adj" fmla="val 84405"/>
              </a:avLst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09659" y="681744"/>
              <a:ext cx="3363922" cy="3042570"/>
              <a:chOff x="2509659" y="1063149"/>
              <a:chExt cx="3363922" cy="3042570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681975" y="1346906"/>
                <a:ext cx="1757598" cy="2180705"/>
              </a:xfrm>
              <a:prstGeom prst="cube">
                <a:avLst>
                  <a:gd name="adj" fmla="val 74147"/>
                </a:avLst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408833" y="2650112"/>
                <a:ext cx="0" cy="87749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81975" y="3705868"/>
                <a:ext cx="45439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408833" y="1346906"/>
                <a:ext cx="1303206" cy="130320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572952" y="1611210"/>
                <a:ext cx="576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4 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09659" y="2879619"/>
                <a:ext cx="96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0.2 mm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494534" y="3716434"/>
                <a:ext cx="96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0.1 mm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2909630" y="3097398"/>
                <a:ext cx="1008320" cy="1008321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439573" y="1143000"/>
                <a:ext cx="434008" cy="43400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396841" y="1063149"/>
                <a:ext cx="32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B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5567833" y="1838494"/>
              <a:ext cx="0" cy="52844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79383" y="1896721"/>
              <a:ext cx="966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0.1 mm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118825" y="4267201"/>
              <a:ext cx="617151" cy="131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6427401" y="3591458"/>
              <a:ext cx="621099" cy="7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01204" y="4254502"/>
              <a:ext cx="1323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metal plate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3007" y="3485483"/>
              <a:ext cx="1982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dielectric material</a:t>
              </a:r>
            </a:p>
          </p:txBody>
        </p:sp>
      </p:grpSp>
      <p:graphicFrame>
        <p:nvGraphicFramePr>
          <p:cNvPr id="3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808433"/>
              </p:ext>
            </p:extLst>
          </p:nvPr>
        </p:nvGraphicFramePr>
        <p:xfrm>
          <a:off x="246063" y="1214437"/>
          <a:ext cx="18700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3" imgW="558800" imgH="342900" progId="Equation.3">
                  <p:embed/>
                </p:oleObj>
              </mc:Choice>
              <mc:Fallback>
                <p:oleObj name="Equation" r:id="rId3" imgW="558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214437"/>
                        <a:ext cx="1870075" cy="1147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685800" y="49530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Sanity check</a:t>
            </a:r>
          </a:p>
          <a:p>
            <a:pPr lvl="1"/>
            <a:r>
              <a:rPr lang="en-US" dirty="0"/>
              <a:t>Wire twice as long = capacitors in parallel</a:t>
            </a:r>
          </a:p>
          <a:p>
            <a:pPr lvl="1"/>
            <a:r>
              <a:rPr lang="en-US" dirty="0"/>
              <a:t>Wire twice as wide = capacitors in parallel</a:t>
            </a:r>
          </a:p>
          <a:p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43400" y="1828800"/>
            <a:ext cx="300210" cy="34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6873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always Rs and 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wire (connection) has resistance</a:t>
            </a:r>
          </a:p>
          <a:p>
            <a:r>
              <a:rPr lang="en-US" dirty="0"/>
              <a:t>Every wire has capacitance</a:t>
            </a:r>
          </a:p>
          <a:p>
            <a:r>
              <a:rPr lang="en-US" dirty="0"/>
              <a:t>(Every wire has inductance)</a:t>
            </a:r>
          </a:p>
          <a:p>
            <a:pPr lvl="1"/>
            <a:r>
              <a:rPr lang="en-US" dirty="0"/>
              <a:t>More later</a:t>
            </a:r>
          </a:p>
          <a:p>
            <a:r>
              <a:rPr lang="en-US" dirty="0"/>
              <a:t>Dominant effects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big</a:t>
            </a:r>
            <a:r>
              <a:rPr lang="en-US" dirty="0"/>
              <a:t> + </a:t>
            </a:r>
            <a:r>
              <a:rPr lang="en-US" dirty="0" err="1"/>
              <a:t>R</a:t>
            </a:r>
            <a:r>
              <a:rPr lang="en-US" baseline="-25000" dirty="0" err="1"/>
              <a:t>small</a:t>
            </a:r>
            <a:r>
              <a:rPr lang="en-US" dirty="0"/>
              <a:t> ≈ </a:t>
            </a:r>
            <a:r>
              <a:rPr lang="en-US" dirty="0" err="1"/>
              <a:t>R</a:t>
            </a:r>
            <a:r>
              <a:rPr lang="en-US" baseline="-25000" dirty="0" err="1"/>
              <a:t>big</a:t>
            </a:r>
            <a:r>
              <a:rPr lang="en-US" dirty="0"/>
              <a:t>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wire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&lt;&lt; R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)?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big</a:t>
            </a:r>
            <a:r>
              <a:rPr lang="en-US" dirty="0"/>
              <a:t> || </a:t>
            </a:r>
            <a:r>
              <a:rPr lang="en-US" dirty="0" err="1"/>
              <a:t>C</a:t>
            </a:r>
            <a:r>
              <a:rPr lang="en-US" baseline="-25000" dirty="0" err="1"/>
              <a:t>small</a:t>
            </a:r>
            <a:r>
              <a:rPr lang="en-US" dirty="0"/>
              <a:t> ≈ </a:t>
            </a:r>
            <a:r>
              <a:rPr lang="en-US" dirty="0" err="1"/>
              <a:t>C</a:t>
            </a:r>
            <a:r>
              <a:rPr lang="en-US" baseline="-25000" dirty="0" err="1"/>
              <a:t>big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009973"/>
                </a:solidFill>
              </a:rPr>
              <a:t>(</a:t>
            </a:r>
            <a:r>
              <a:rPr lang="en-US" dirty="0" err="1">
                <a:solidFill>
                  <a:srgbClr val="009973"/>
                </a:solidFill>
              </a:rPr>
              <a:t>C</a:t>
            </a:r>
            <a:r>
              <a:rPr lang="en-US" baseline="-25000" dirty="0" err="1">
                <a:solidFill>
                  <a:srgbClr val="009973"/>
                </a:solidFill>
              </a:rPr>
              <a:t>wire</a:t>
            </a:r>
            <a:r>
              <a:rPr lang="en-US" dirty="0">
                <a:solidFill>
                  <a:srgbClr val="009973"/>
                </a:solidFill>
              </a:rPr>
              <a:t>&lt;&lt;C</a:t>
            </a:r>
            <a:r>
              <a:rPr lang="en-US" baseline="-25000" dirty="0">
                <a:solidFill>
                  <a:srgbClr val="009973"/>
                </a:solidFill>
              </a:rPr>
              <a:t>g</a:t>
            </a:r>
            <a:r>
              <a:rPr lang="en-US" dirty="0">
                <a:solidFill>
                  <a:srgbClr val="009973"/>
                </a:solidFill>
              </a:rPr>
              <a:t>) ?</a:t>
            </a:r>
          </a:p>
          <a:p>
            <a:pPr lvl="2"/>
            <a:r>
              <a:rPr lang="en-US" dirty="0">
                <a:solidFill>
                  <a:srgbClr val="009973"/>
                </a:solidFill>
              </a:rPr>
              <a:t>Today more likely (</a:t>
            </a:r>
            <a:r>
              <a:rPr lang="en-US" dirty="0" err="1">
                <a:solidFill>
                  <a:srgbClr val="009973"/>
                </a:solidFill>
              </a:rPr>
              <a:t>C</a:t>
            </a:r>
            <a:r>
              <a:rPr lang="en-US" baseline="-25000" dirty="0" err="1">
                <a:solidFill>
                  <a:srgbClr val="009973"/>
                </a:solidFill>
              </a:rPr>
              <a:t>wire</a:t>
            </a:r>
            <a:r>
              <a:rPr lang="en-US" dirty="0">
                <a:solidFill>
                  <a:srgbClr val="009973"/>
                </a:solidFill>
              </a:rPr>
              <a:t>&gt;&gt;C</a:t>
            </a:r>
            <a:r>
              <a:rPr lang="en-US" baseline="-25000" dirty="0">
                <a:solidFill>
                  <a:srgbClr val="009973"/>
                </a:solidFill>
              </a:rPr>
              <a:t>g</a:t>
            </a:r>
            <a:r>
              <a:rPr lang="en-US" dirty="0">
                <a:solidFill>
                  <a:srgbClr val="009973"/>
                </a:solidFill>
              </a:rPr>
              <a:t>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149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how to make our logic functional, but how do we make sure logic is robust?</a:t>
            </a:r>
          </a:p>
          <a:p>
            <a:pPr lvl="1"/>
            <a:r>
              <a:rPr lang="en-US" dirty="0"/>
              <a:t>To enable design cascading gates into any (feed forward) graph and still tolerate voltage drops and noise, while maintaining digital abstraction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6043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signal problems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Gate Cascade failure</a:t>
            </a:r>
          </a:p>
          <a:p>
            <a:r>
              <a:rPr lang="en-US" dirty="0"/>
              <a:t>Regeneration Solution </a:t>
            </a:r>
            <a:r>
              <a:rPr lang="en-US" dirty="0">
                <a:sym typeface="Wingdings"/>
              </a:rPr>
              <a:t> Gate Abstraction</a:t>
            </a:r>
            <a:endParaRPr lang="en-US" dirty="0"/>
          </a:p>
          <a:p>
            <a:pPr lvl="1"/>
            <a:r>
              <a:rPr lang="en-US" dirty="0"/>
              <a:t>Transfer Curves</a:t>
            </a:r>
          </a:p>
          <a:p>
            <a:pPr lvl="1"/>
            <a:r>
              <a:rPr lang="en-US" dirty="0"/>
              <a:t>Noise Margins</a:t>
            </a:r>
          </a:p>
          <a:p>
            <a:pPr lvl="1"/>
            <a:r>
              <a:rPr lang="en-US" dirty="0"/>
              <a:t>Non-linearity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5698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Signal Problems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Output does not go to rail</a:t>
            </a:r>
          </a:p>
          <a:p>
            <a:pPr marL="400050" lvl="1" indent="0">
              <a:buNone/>
            </a:pPr>
            <a:r>
              <a:rPr lang="en-US" dirty="0"/>
              <a:t>       </a:t>
            </a:r>
            <a:r>
              <a:rPr lang="en-US" sz="2800" dirty="0"/>
              <a:t>Stops short of </a:t>
            </a:r>
            <a:r>
              <a:rPr lang="en-US" sz="2800" dirty="0" err="1"/>
              <a:t>V</a:t>
            </a:r>
            <a:r>
              <a:rPr lang="en-US" sz="2800" baseline="-25000" dirty="0" err="1"/>
              <a:t>dd</a:t>
            </a:r>
            <a:r>
              <a:rPr lang="en-US" sz="2800" dirty="0"/>
              <a:t> or </a:t>
            </a:r>
            <a:r>
              <a:rPr lang="en-US" sz="2800" dirty="0" err="1"/>
              <a:t>Gnd</a:t>
            </a:r>
            <a:endParaRPr lang="en-US" sz="2800" dirty="0"/>
          </a:p>
          <a:p>
            <a:pPr marL="514350" indent="-514350">
              <a:buFontTx/>
              <a:buAutoNum type="arabicPeriod"/>
            </a:pPr>
            <a:r>
              <a:rPr lang="en-US" dirty="0"/>
              <a:t>Signals may be perturbed by noise</a:t>
            </a:r>
          </a:p>
          <a:p>
            <a:pPr marL="914400" lvl="1" indent="-514350">
              <a:buNone/>
            </a:pPr>
            <a:r>
              <a:rPr lang="en-US" sz="3200" dirty="0"/>
              <a:t>	</a:t>
            </a:r>
            <a:r>
              <a:rPr lang="en-US" sz="3200" dirty="0" err="1"/>
              <a:t>V</a:t>
            </a:r>
            <a:r>
              <a:rPr lang="en-US" sz="3200" baseline="-25000" dirty="0" err="1"/>
              <a:t>x</a:t>
            </a:r>
            <a:r>
              <a:rPr lang="en-US" sz="3200" baseline="-25000" dirty="0"/>
              <a:t> </a:t>
            </a:r>
            <a:r>
              <a:rPr lang="en-US" sz="3200" dirty="0"/>
              <a:t>= </a:t>
            </a:r>
            <a:r>
              <a:rPr lang="en-US" sz="3200" dirty="0" err="1"/>
              <a:t>V</a:t>
            </a:r>
            <a:r>
              <a:rPr lang="en-US" sz="3200" baseline="-25000" dirty="0" err="1"/>
              <a:t>ideal</a:t>
            </a:r>
            <a:r>
              <a:rPr lang="en-US" sz="3200" dirty="0"/>
              <a:t> ± </a:t>
            </a:r>
            <a:r>
              <a:rPr lang="en-US" sz="3200" dirty="0" err="1"/>
              <a:t>V</a:t>
            </a:r>
            <a:r>
              <a:rPr lang="en-US" sz="3200" baseline="-25000" dirty="0" err="1"/>
              <a:t>noise</a:t>
            </a:r>
            <a:endParaRPr lang="en-US" sz="3200" baseline="-25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5128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Resistance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Pg</a:t>
            </a:r>
            <a:r>
              <a:rPr lang="en-US" dirty="0">
                <a:solidFill>
                  <a:srgbClr val="FF6600"/>
                </a:solidFill>
              </a:rPr>
              <a:t> 2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8587" y="1981200"/>
            <a:ext cx="3197335" cy="3207283"/>
            <a:chOff x="2676246" y="1063149"/>
            <a:chExt cx="3197335" cy="3207283"/>
          </a:xfrm>
        </p:grpSpPr>
        <p:sp>
          <p:nvSpPr>
            <p:cNvPr id="8" name="Cube 7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18651" y="1611210"/>
              <a:ext cx="88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100um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6246" y="2879619"/>
              <a:ext cx="63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1121" y="3901100"/>
              <a:ext cx="63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1um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23789" y="297981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6841" y="1063149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aphicFrame>
        <p:nvGraphicFramePr>
          <p:cNvPr id="2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198293"/>
              </p:ext>
            </p:extLst>
          </p:nvPr>
        </p:nvGraphicFramePr>
        <p:xfrm>
          <a:off x="3733800" y="3657600"/>
          <a:ext cx="41671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3" imgW="1765300" imgH="774700" progId="Equation.3">
                  <p:embed/>
                </p:oleObj>
              </mc:Choice>
              <mc:Fallback>
                <p:oleObj name="Equation" r:id="rId3" imgW="17653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4167188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0" y="4572000"/>
            <a:ext cx="5562600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Resistance of 100 </a:t>
            </a:r>
            <a:r>
              <a:rPr lang="en-US" dirty="0" err="1">
                <a:solidFill>
                  <a:srgbClr val="FF6600"/>
                </a:solidFill>
              </a:rPr>
              <a:t>μm</a:t>
            </a:r>
            <a:r>
              <a:rPr lang="en-US" dirty="0">
                <a:solidFill>
                  <a:srgbClr val="FF6600"/>
                </a:solidFill>
              </a:rPr>
              <a:t> long wire?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9643" y="1905000"/>
            <a:ext cx="2465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/>
              <a:t>ρ</a:t>
            </a:r>
            <a:r>
              <a:rPr lang="en-US" sz="2400" dirty="0"/>
              <a:t> </a:t>
            </a:r>
            <a:r>
              <a:rPr lang="mr-IN" sz="2400" dirty="0"/>
              <a:t>=</a:t>
            </a:r>
            <a:r>
              <a:rPr lang="en-US" sz="2400" dirty="0"/>
              <a:t> </a:t>
            </a:r>
            <a:r>
              <a:rPr lang="mr-IN" sz="2400" dirty="0"/>
              <a:t>10</a:t>
            </a:r>
            <a:r>
              <a:rPr lang="mr-IN" sz="2400" baseline="30000" dirty="0"/>
              <a:t>−7</a:t>
            </a:r>
            <a:r>
              <a:rPr lang="mr-IN" sz="2400" dirty="0"/>
              <a:t>Ohm</a:t>
            </a:r>
            <a:r>
              <a:rPr lang="mr-IN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mr-IN" sz="2400" dirty="0"/>
              <a:t>m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4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Resistance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100 </a:t>
            </a:r>
            <a:r>
              <a:rPr lang="en-US" dirty="0" err="1">
                <a:solidFill>
                  <a:srgbClr val="FF6600"/>
                </a:solidFill>
              </a:rPr>
              <a:t>μm</a:t>
            </a:r>
            <a:r>
              <a:rPr lang="en-US" dirty="0">
                <a:solidFill>
                  <a:srgbClr val="FF6600"/>
                </a:solidFill>
              </a:rPr>
              <a:t> long wire?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28587" y="1981200"/>
            <a:ext cx="3197335" cy="3207283"/>
            <a:chOff x="2676246" y="1063149"/>
            <a:chExt cx="3197335" cy="3207283"/>
          </a:xfrm>
        </p:grpSpPr>
        <p:sp>
          <p:nvSpPr>
            <p:cNvPr id="36" name="Cube 35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418651" y="1611210"/>
              <a:ext cx="88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100um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76246" y="2879619"/>
              <a:ext cx="63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1um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61121" y="3901100"/>
              <a:ext cx="63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1um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23789" y="297981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96841" y="1063149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aphicFrame>
        <p:nvGraphicFramePr>
          <p:cNvPr id="47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58516"/>
              </p:ext>
            </p:extLst>
          </p:nvPr>
        </p:nvGraphicFramePr>
        <p:xfrm>
          <a:off x="3733800" y="3657600"/>
          <a:ext cx="41671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3" imgW="1765300" imgH="774700" progId="Equation.3">
                  <p:embed/>
                </p:oleObj>
              </mc:Choice>
              <mc:Fallback>
                <p:oleObj name="Equation" r:id="rId3" imgW="17653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4167188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9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1 mm long wire?</a:t>
            </a:r>
          </a:p>
          <a:p>
            <a:r>
              <a:rPr lang="en-US" dirty="0">
                <a:solidFill>
                  <a:srgbClr val="FF6600"/>
                </a:solidFill>
              </a:rPr>
              <a:t>1 cm long wire?</a:t>
            </a:r>
          </a:p>
          <a:p>
            <a:r>
              <a:rPr lang="en-US" dirty="0">
                <a:solidFill>
                  <a:srgbClr val="FF6600"/>
                </a:solidFill>
              </a:rPr>
              <a:t>Length of integrated circuit chip side?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(we often call an IC chip a “die”)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84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 Sizes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26312"/>
              </p:ext>
            </p:extLst>
          </p:nvPr>
        </p:nvGraphicFramePr>
        <p:xfrm>
          <a:off x="685800" y="1676400"/>
          <a:ext cx="77724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#Trans.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GK10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Kepler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NVIDIA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22-core Xeon Broadwell-E5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GC2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Graphcore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  <a:r>
                        <a:rPr lang="en-US" baseline="0" dirty="0"/>
                        <a:t> A12X Bionic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Tegra</a:t>
                      </a:r>
                      <a:r>
                        <a:rPr lang="en-US" dirty="0"/>
                        <a:t> Xavier </a:t>
                      </a:r>
                      <a:r>
                        <a:rPr lang="en-US" dirty="0" err="1"/>
                        <a:t>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Nvidia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Navi</a:t>
                      </a:r>
                      <a:r>
                        <a:rPr lang="en-US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2312" y="5638800"/>
            <a:ext cx="618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source: http://</a:t>
            </a:r>
            <a:r>
              <a:rPr lang="en-US" sz="2000" dirty="0" err="1"/>
              <a:t>en.wikipedia.org/wiki/Transistor_count</a:t>
            </a:r>
            <a:endParaRPr lang="en-US" sz="2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16032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does the circuit really look like for an inverter in the middle of the chip?</a:t>
            </a:r>
          </a:p>
        </p:txBody>
      </p:sp>
      <p:pic>
        <p:nvPicPr>
          <p:cNvPr id="28678" name="Picture 5" descr="intel386dxdie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42672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487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Buffer Gate - First Order</a:t>
            </a:r>
          </a:p>
        </p:txBody>
      </p:sp>
      <p:sp>
        <p:nvSpPr>
          <p:cNvPr id="60419" name="Content Placeholder 38"/>
          <p:cNvSpPr>
            <a:spLocks noGrp="1"/>
          </p:cNvSpPr>
          <p:nvPr>
            <p:ph idx="1"/>
          </p:nvPr>
        </p:nvSpPr>
        <p:spPr>
          <a:xfrm>
            <a:off x="685800" y="4953000"/>
            <a:ext cx="7772400" cy="13716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Stage 1 equivalent circuit for the gate output</a:t>
            </a:r>
          </a:p>
          <a:p>
            <a:r>
              <a:rPr lang="en-US" dirty="0">
                <a:solidFill>
                  <a:srgbClr val="00FF00"/>
                </a:solidFill>
              </a:rPr>
              <a:t>Load on V</a:t>
            </a:r>
            <a:r>
              <a:rPr lang="en-US" baseline="-25000" dirty="0">
                <a:solidFill>
                  <a:srgbClr val="00FF00"/>
                </a:solidFill>
              </a:rPr>
              <a:t>2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Capacitive, input of stage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36650"/>
            <a:ext cx="4239409" cy="381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43000"/>
            <a:ext cx="4245898" cy="3822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0" y="1295400"/>
            <a:ext cx="1371600" cy="3429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37272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circuit really look like for an inverter in the middle of the chip?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2590800"/>
            <a:ext cx="2884488" cy="3848100"/>
            <a:chOff x="533400" y="2590800"/>
            <a:chExt cx="2884488" cy="3848100"/>
          </a:xfrm>
        </p:grpSpPr>
        <p:pic>
          <p:nvPicPr>
            <p:cNvPr id="29702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590800"/>
              <a:ext cx="2884488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300319" y="3276600"/>
              <a:ext cx="755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baseline="-25000" dirty="0" err="1"/>
                <a:t>wire</a:t>
              </a:r>
              <a:endParaRPr lang="en-US" sz="240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6519" y="5334000"/>
              <a:ext cx="755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baseline="-25000" dirty="0" err="1"/>
                <a:t>wire</a:t>
              </a:r>
              <a:endParaRPr lang="en-US" sz="2400" baseline="-25000" dirty="0"/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5455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circuit really look like for an inverter in the middle of the chip?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2590800"/>
            <a:ext cx="2884488" cy="3848100"/>
            <a:chOff x="533400" y="2590800"/>
            <a:chExt cx="2884488" cy="3848100"/>
          </a:xfrm>
        </p:grpSpPr>
        <p:pic>
          <p:nvPicPr>
            <p:cNvPr id="29702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590800"/>
              <a:ext cx="2884488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300319" y="3276600"/>
              <a:ext cx="755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baseline="-25000" dirty="0" err="1"/>
                <a:t>wire</a:t>
              </a:r>
              <a:endParaRPr lang="en-US" sz="240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6519" y="5334000"/>
              <a:ext cx="755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baseline="-25000" dirty="0" err="1"/>
                <a:t>wire</a:t>
              </a:r>
              <a:endParaRPr lang="en-US" sz="2400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69087" y="2590800"/>
            <a:ext cx="3538313" cy="3759200"/>
            <a:chOff x="4869087" y="2590800"/>
            <a:chExt cx="3538313" cy="3759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2590800"/>
              <a:ext cx="2540000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869087" y="5181600"/>
              <a:ext cx="1486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baseline="-25000" dirty="0" err="1"/>
                <a:t>rest_of_chip</a:t>
              </a:r>
              <a:endParaRPr lang="en-US" sz="2400" baseline="-25000" dirty="0"/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956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IR-Drop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interconnect is resistive and gates pull current off the supply interconnect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seen by a gate is lower than the supply Voltage by </a:t>
            </a:r>
          </a:p>
          <a:p>
            <a:pPr lvl="2"/>
            <a:r>
              <a:rPr lang="en-US" dirty="0" err="1"/>
              <a:t>V</a:t>
            </a:r>
            <a:r>
              <a:rPr lang="en-US" baseline="-25000" dirty="0" err="1"/>
              <a:t>drop</a:t>
            </a:r>
            <a:r>
              <a:rPr lang="en-US" dirty="0"/>
              <a:t>=</a:t>
            </a:r>
            <a:r>
              <a:rPr lang="en-US" dirty="0" err="1"/>
              <a:t>I</a:t>
            </a:r>
            <a:r>
              <a:rPr lang="en-US" baseline="-25000" dirty="0" err="1"/>
              <a:t>supply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distribute</a:t>
            </a:r>
            <a:endParaRPr lang="en-US" baseline="-25000" dirty="0"/>
          </a:p>
          <a:p>
            <a:pPr lvl="1"/>
            <a:endParaRPr lang="en-US" baseline="-25000" dirty="0"/>
          </a:p>
          <a:p>
            <a:pPr lvl="1"/>
            <a:r>
              <a:rPr lang="en-US" dirty="0"/>
              <a:t>Two gates in different locations </a:t>
            </a:r>
          </a:p>
          <a:p>
            <a:pPr lvl="2"/>
            <a:r>
              <a:rPr lang="en-US" dirty="0"/>
              <a:t>See different </a:t>
            </a:r>
            <a:r>
              <a:rPr lang="en-US" dirty="0" err="1"/>
              <a:t>R</a:t>
            </a:r>
            <a:r>
              <a:rPr lang="en-US" baseline="-25000" dirty="0" err="1"/>
              <a:t>distribute</a:t>
            </a:r>
            <a:endParaRPr lang="en-US" baseline="-25000" dirty="0"/>
          </a:p>
          <a:p>
            <a:pPr lvl="2"/>
            <a:r>
              <a:rPr lang="en-US" dirty="0"/>
              <a:t>Therefore, see different </a:t>
            </a:r>
            <a:r>
              <a:rPr lang="en-US" dirty="0" err="1"/>
              <a:t>V</a:t>
            </a:r>
            <a:r>
              <a:rPr lang="en-US" baseline="-25000" dirty="0" err="1"/>
              <a:t>drop</a:t>
            </a:r>
            <a:endParaRPr lang="en-US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3352800"/>
            <a:ext cx="2819400" cy="2167198"/>
            <a:chOff x="4648200" y="2590800"/>
            <a:chExt cx="3759200" cy="3759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2590800"/>
              <a:ext cx="2540000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648200" y="5181600"/>
              <a:ext cx="2133600" cy="80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R</a:t>
              </a:r>
              <a:r>
                <a:rPr lang="en-US" sz="2400" baseline="-25000" dirty="0" err="1"/>
                <a:t>rest_of_chip</a:t>
              </a:r>
              <a:endParaRPr lang="en-US" sz="2400" baseline="-25000" dirty="0"/>
            </a:p>
          </p:txBody>
        </p:sp>
      </p:grp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077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does not go to Rail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</a:t>
            </a:r>
            <a:r>
              <a:rPr lang="en-US" dirty="0" err="1"/>
              <a:t>V</a:t>
            </a:r>
            <a:r>
              <a:rPr lang="en-US" baseline="-25000" dirty="0" err="1"/>
              <a:t>drop</a:t>
            </a:r>
            <a:r>
              <a:rPr lang="en-US" dirty="0"/>
              <a:t>, “rails” for two communicating gates may not match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95600" y="2286000"/>
            <a:ext cx="3429000" cy="2776797"/>
            <a:chOff x="4648200" y="2590800"/>
            <a:chExt cx="3759200" cy="3759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2590800"/>
              <a:ext cx="2540000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648200" y="5181601"/>
              <a:ext cx="1928735" cy="70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</a:t>
              </a:r>
              <a:r>
                <a:rPr lang="en-US" sz="2800" baseline="-25000" dirty="0" err="1"/>
                <a:t>rest_of_chip</a:t>
              </a:r>
              <a:endParaRPr lang="en-US" sz="2800" baseline="-25000" dirty="0"/>
            </a:p>
          </p:txBody>
        </p:sp>
      </p:grp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5841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Signal Problems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Output not go to rail</a:t>
            </a:r>
          </a:p>
          <a:p>
            <a:pPr marL="400050" lvl="1" indent="0">
              <a:buNone/>
            </a:pPr>
            <a:r>
              <a:rPr lang="en-US" dirty="0"/>
              <a:t>  	Different swing for gates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Signals may be perturbed by noise</a:t>
            </a:r>
          </a:p>
          <a:p>
            <a:pPr marL="400050" lvl="1" indent="0">
              <a:buNone/>
            </a:pPr>
            <a:r>
              <a:rPr lang="en-US" dirty="0"/>
              <a:t>	Voltage seen at input to a gate may be lower/higher  	than input voltage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5818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coupling</a:t>
            </a:r>
          </a:p>
          <a:p>
            <a:pPr lvl="1"/>
            <a:r>
              <a:rPr lang="en-US" dirty="0"/>
              <a:t>Crosstalk</a:t>
            </a:r>
          </a:p>
          <a:p>
            <a:r>
              <a:rPr lang="en-US" dirty="0"/>
              <a:t>Inductive noise</a:t>
            </a:r>
          </a:p>
          <a:p>
            <a:r>
              <a:rPr lang="en-US" dirty="0"/>
              <a:t>Leakage</a:t>
            </a:r>
          </a:p>
          <a:p>
            <a:r>
              <a:rPr lang="en-US" dirty="0"/>
              <a:t>Ionizing particles (shot noise)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038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</a:t>
            </a:r>
            <a:r>
              <a:rPr lang="en-US" b="1" dirty="0"/>
              <a:t>will</a:t>
            </a:r>
            <a:r>
              <a:rPr lang="en-US" dirty="0"/>
              <a:t> be degraded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/>
              <a:t>Output not go to rail</a:t>
            </a:r>
          </a:p>
          <a:p>
            <a:pPr marL="914400" lvl="1" indent="-514350"/>
            <a:r>
              <a:rPr lang="en-US" dirty="0"/>
              <a:t>Is this tolerable?</a:t>
            </a:r>
          </a:p>
          <a:p>
            <a:pPr marL="514350" indent="-514350">
              <a:buFontTx/>
              <a:buAutoNum type="arabicPeriod"/>
            </a:pPr>
            <a:r>
              <a:rPr lang="en-US" dirty="0"/>
              <a:t>Signals may be perturbed by noise</a:t>
            </a:r>
          </a:p>
          <a:p>
            <a:pPr marL="914400" lvl="1" indent="-514350"/>
            <a:r>
              <a:rPr lang="en-US" dirty="0"/>
              <a:t>Voltage seen at input to a gate may be lower/higher than expected input voltage</a:t>
            </a:r>
          </a:p>
          <a:p>
            <a:pPr marL="914400" lvl="1" indent="-514350"/>
            <a:endParaRPr lang="en-US" dirty="0"/>
          </a:p>
          <a:p>
            <a:pPr marL="514350" indent="-514350"/>
            <a:r>
              <a:rPr lang="en-US" dirty="0">
                <a:solidFill>
                  <a:srgbClr val="FF0000"/>
                </a:solidFill>
              </a:rPr>
              <a:t>What happens to degraded signals?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98997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Pg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output when all inputs are all 1s?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0" y="2190750"/>
            <a:ext cx="60325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7332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Pg</a:t>
            </a:r>
            <a:r>
              <a:rPr lang="en-US" dirty="0">
                <a:solidFill>
                  <a:srgbClr val="FF6600"/>
                </a:solidFill>
              </a:rPr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output when all inputs are all 1s?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restore_equivalen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426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Pg</a:t>
            </a:r>
            <a:r>
              <a:rPr lang="en-US" dirty="0">
                <a:solidFill>
                  <a:srgbClr val="FF6600"/>
                </a:solidFill>
              </a:rPr>
              <a:t> 1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output when all inputs are all 1.0 and NAND(A, B) = 1-A*B</a:t>
            </a:r>
            <a:r>
              <a:rPr lang="en-US" dirty="0">
                <a:solidFill>
                  <a:srgbClr val="FF6600"/>
                </a:solidFill>
                <a:sym typeface="Wingdings" charset="2"/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11" name="Picture 10" descr="restore_equival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426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8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Buffer Gate - First Order</a:t>
            </a:r>
          </a:p>
        </p:txBody>
      </p:sp>
      <p:sp>
        <p:nvSpPr>
          <p:cNvPr id="60419" name="Content Placeholder 38"/>
          <p:cNvSpPr>
            <a:spLocks noGrp="1"/>
          </p:cNvSpPr>
          <p:nvPr>
            <p:ph idx="1"/>
          </p:nvPr>
        </p:nvSpPr>
        <p:spPr>
          <a:xfrm>
            <a:off x="685800" y="4953000"/>
            <a:ext cx="7772400" cy="13716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Stage 1 equivalent circuit for the gate output</a:t>
            </a:r>
          </a:p>
          <a:p>
            <a:r>
              <a:rPr lang="en-US" dirty="0">
                <a:solidFill>
                  <a:srgbClr val="00FF00"/>
                </a:solidFill>
              </a:rPr>
              <a:t>Load on V</a:t>
            </a:r>
            <a:r>
              <a:rPr lang="en-US" baseline="-25000" dirty="0">
                <a:solidFill>
                  <a:srgbClr val="00FF00"/>
                </a:solidFill>
              </a:rPr>
              <a:t>2</a:t>
            </a:r>
          </a:p>
          <a:p>
            <a:pPr lvl="1"/>
            <a:r>
              <a:rPr lang="en-US" dirty="0">
                <a:solidFill>
                  <a:srgbClr val="00FF00"/>
                </a:solidFill>
              </a:rPr>
              <a:t>Capacitive, input of stage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6650"/>
            <a:ext cx="4239409" cy="381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4245898" cy="3822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90800" y="1295400"/>
            <a:ext cx="1371600" cy="3429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81200"/>
            <a:ext cx="3357479" cy="2138283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00217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</a:t>
            </a:r>
            <a:r>
              <a:rPr lang="en-US" dirty="0" err="1">
                <a:solidFill>
                  <a:srgbClr val="FF6600"/>
                </a:solidFill>
              </a:rPr>
              <a:t>Pg</a:t>
            </a:r>
            <a:r>
              <a:rPr lang="en-US" dirty="0">
                <a:solidFill>
                  <a:srgbClr val="FF6600"/>
                </a:solidFill>
              </a:rPr>
              <a:t> 1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the output when all inputs are all 0.95 and NAND(A, B) = 1-A*B?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10" name="Picture 9" descr="restore_equival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426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have signal degrade across cascaded gates</a:t>
            </a:r>
          </a:p>
          <a:p>
            <a:r>
              <a:rPr lang="en-US" dirty="0"/>
              <a:t>Want to be able to cascade arbitrary set of gates </a:t>
            </a:r>
          </a:p>
          <a:p>
            <a:pPr lvl="1"/>
            <a:r>
              <a:rPr lang="en-US" dirty="0"/>
              <a:t>No limit on number of gates to maintain signal integrity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9524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 Creed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Gates should leave the signal “better” than they found it</a:t>
            </a:r>
          </a:p>
          <a:p>
            <a:pPr lvl="1"/>
            <a:r>
              <a:rPr lang="en-US"/>
              <a:t>“better” </a:t>
            </a:r>
            <a:r>
              <a:rPr lang="en-US">
                <a:sym typeface="Wingdings" charset="2"/>
              </a:rPr>
              <a:t> closer to the rails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58217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Regeneration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legal inputs</a:t>
            </a:r>
          </a:p>
          <a:p>
            <a:pPr lvl="1"/>
            <a:r>
              <a:rPr lang="en-US" dirty="0"/>
              <a:t>Gate works if V</a:t>
            </a:r>
            <a:r>
              <a:rPr lang="en-US" baseline="-25000" dirty="0"/>
              <a:t>in</a:t>
            </a:r>
            <a:r>
              <a:rPr lang="en-US" dirty="0"/>
              <a:t> “close enough” to the rail</a:t>
            </a:r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148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Regeneration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legal inputs</a:t>
            </a:r>
          </a:p>
          <a:p>
            <a:pPr lvl="1"/>
            <a:r>
              <a:rPr lang="en-US" dirty="0"/>
              <a:t>Gate works if V</a:t>
            </a:r>
            <a:r>
              <a:rPr lang="en-US" baseline="-25000" dirty="0"/>
              <a:t>in</a:t>
            </a:r>
            <a:r>
              <a:rPr lang="en-US" dirty="0"/>
              <a:t> “close enough” to the rail</a:t>
            </a:r>
          </a:p>
          <a:p>
            <a:endParaRPr lang="en-US" dirty="0"/>
          </a:p>
          <a:p>
            <a:r>
              <a:rPr lang="en-US" dirty="0"/>
              <a:t>Regeneration</a:t>
            </a:r>
          </a:p>
          <a:p>
            <a:pPr lvl="1"/>
            <a:r>
              <a:rPr lang="en-US" dirty="0"/>
              <a:t>Gate produces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“closer to rail”</a:t>
            </a:r>
          </a:p>
          <a:p>
            <a:pPr lvl="2"/>
            <a:r>
              <a:rPr lang="en-US" dirty="0"/>
              <a:t>This tolerates some drop between one gate and next (between out and in)</a:t>
            </a:r>
          </a:p>
          <a:p>
            <a:pPr lvl="2"/>
            <a:r>
              <a:rPr lang="en-US" dirty="0"/>
              <a:t>Call this our “Noise Margin”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8835" y="5410200"/>
            <a:ext cx="68145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Regeneration/Restoration/Static Discipline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357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Margin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OH</a:t>
            </a:r>
            <a:r>
              <a:rPr lang="en-US" dirty="0"/>
              <a:t> – output high</a:t>
            </a:r>
          </a:p>
          <a:p>
            <a:r>
              <a:rPr lang="en-US" dirty="0"/>
              <a:t>V</a:t>
            </a:r>
            <a:r>
              <a:rPr lang="en-US" baseline="-25000" dirty="0"/>
              <a:t>OL</a:t>
            </a:r>
            <a:r>
              <a:rPr lang="en-US" dirty="0"/>
              <a:t> – output low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IH</a:t>
            </a:r>
            <a:r>
              <a:rPr lang="en-US" dirty="0"/>
              <a:t> – input high</a:t>
            </a:r>
          </a:p>
          <a:p>
            <a:r>
              <a:rPr lang="en-US" dirty="0"/>
              <a:t>V</a:t>
            </a:r>
            <a:r>
              <a:rPr lang="en-US" baseline="-25000" dirty="0"/>
              <a:t>IL</a:t>
            </a:r>
            <a:r>
              <a:rPr lang="en-US" dirty="0"/>
              <a:t> – input low</a:t>
            </a:r>
          </a:p>
          <a:p>
            <a:endParaRPr lang="en-US" dirty="0"/>
          </a:p>
          <a:p>
            <a:r>
              <a:rPr lang="en-US" dirty="0"/>
              <a:t>NM</a:t>
            </a:r>
            <a:r>
              <a:rPr lang="en-US" baseline="-25000" dirty="0"/>
              <a:t>H</a:t>
            </a:r>
            <a:r>
              <a:rPr lang="en-US" dirty="0"/>
              <a:t> = V</a:t>
            </a:r>
            <a:r>
              <a:rPr lang="en-US" baseline="-25000" dirty="0"/>
              <a:t>OH</a:t>
            </a:r>
            <a:r>
              <a:rPr lang="en-US" dirty="0"/>
              <a:t>-V</a:t>
            </a:r>
            <a:r>
              <a:rPr lang="en-US" baseline="-25000" dirty="0"/>
              <a:t>IH</a:t>
            </a:r>
          </a:p>
          <a:p>
            <a:r>
              <a:rPr lang="en-US" dirty="0"/>
              <a:t>NM</a:t>
            </a:r>
            <a:r>
              <a:rPr lang="en-US" baseline="-25000" dirty="0"/>
              <a:t>L</a:t>
            </a:r>
            <a:r>
              <a:rPr lang="en-US" dirty="0"/>
              <a:t> = V</a:t>
            </a:r>
            <a:r>
              <a:rPr lang="en-US" baseline="-25000" dirty="0"/>
              <a:t>IL</a:t>
            </a:r>
            <a:r>
              <a:rPr lang="en-US" dirty="0"/>
              <a:t>-V</a:t>
            </a:r>
            <a:r>
              <a:rPr lang="en-US" baseline="-25000" dirty="0"/>
              <a:t>OL</a:t>
            </a:r>
          </a:p>
          <a:p>
            <a:endParaRPr lang="en-US" baseline="-25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267200" y="1295400"/>
            <a:ext cx="4800600" cy="4761131"/>
            <a:chOff x="4267200" y="1295400"/>
            <a:chExt cx="4800600" cy="4761131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067303" y="1447800"/>
              <a:ext cx="0" cy="990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067303" y="4267200"/>
              <a:ext cx="0" cy="990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124703" y="1447800"/>
              <a:ext cx="0" cy="1371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124703" y="3886200"/>
              <a:ext cx="0" cy="1371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5029200" y="2438400"/>
              <a:ext cx="2057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029200" y="3886200"/>
              <a:ext cx="2057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4914900" y="24384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914903" y="42672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972303" y="38862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972303" y="28194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124703" y="2819400"/>
              <a:ext cx="0" cy="1066800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4280898" y="12954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“1”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80898" y="485769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“0”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49522" y="2133600"/>
              <a:ext cx="641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V</a:t>
              </a:r>
              <a:r>
                <a:rPr lang="en-US" sz="2000" i="1" baseline="-25000" dirty="0">
                  <a:latin typeface="Times"/>
                  <a:cs typeface="Times"/>
                </a:rPr>
                <a:t>OH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77909" y="4038600"/>
              <a:ext cx="6131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V</a:t>
              </a:r>
              <a:r>
                <a:rPr lang="en-US" sz="2000" i="1" baseline="-25000" dirty="0">
                  <a:latin typeface="Times"/>
                  <a:cs typeface="Times"/>
                </a:rPr>
                <a:t>OL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34173" y="3657600"/>
              <a:ext cx="546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V</a:t>
              </a:r>
              <a:r>
                <a:rPr lang="en-US" sz="2000" i="1" baseline="-25000" dirty="0">
                  <a:latin typeface="Times"/>
                  <a:cs typeface="Times"/>
                </a:rPr>
                <a:t>IL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0903" y="2590800"/>
              <a:ext cx="575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V</a:t>
              </a:r>
              <a:r>
                <a:rPr lang="en-US" sz="2000" i="1" baseline="-25000" dirty="0">
                  <a:latin typeface="Times"/>
                  <a:cs typeface="Times"/>
                </a:rPr>
                <a:t>IH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53103" y="2387601"/>
              <a:ext cx="746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NM</a:t>
              </a:r>
              <a:r>
                <a:rPr lang="en-US" sz="2000" i="1" baseline="-25000" dirty="0">
                  <a:latin typeface="Times"/>
                  <a:cs typeface="Times"/>
                </a:rPr>
                <a:t>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67296" y="3843865"/>
              <a:ext cx="717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NM</a:t>
              </a:r>
              <a:r>
                <a:rPr lang="en-US" sz="2000" i="1" baseline="-25000" dirty="0">
                  <a:latin typeface="Times"/>
                  <a:cs typeface="Times"/>
                </a:rPr>
                <a:t>L</a:t>
              </a:r>
            </a:p>
          </p:txBody>
        </p:sp>
        <p:sp>
          <p:nvSpPr>
            <p:cNvPr id="27" name="Left Brace 26"/>
            <p:cNvSpPr/>
            <p:nvPr/>
          </p:nvSpPr>
          <p:spPr bwMode="auto">
            <a:xfrm flipH="1">
              <a:off x="7772400" y="2819400"/>
              <a:ext cx="203200" cy="1066800"/>
            </a:xfrm>
            <a:prstGeom prst="leftBrace">
              <a:avLst>
                <a:gd name="adj1" fmla="val 48958"/>
                <a:gd name="adj2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31960" y="2996624"/>
              <a:ext cx="123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"/>
                  <a:cs typeface="Times"/>
                </a:rPr>
                <a:t>Undefined region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67200" y="54102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"/>
                  <a:cs typeface="Times"/>
                </a:rPr>
                <a:t>Gate Output Stage 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54102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"/>
                  <a:cs typeface="Times"/>
                </a:rPr>
                <a:t>Gate Input Stage M + 1</a:t>
              </a:r>
            </a:p>
          </p:txBody>
        </p:sp>
        <p:cxnSp>
          <p:nvCxnSpPr>
            <p:cNvPr id="38" name="Straight Arrow Connector 37"/>
            <p:cNvCxnSpPr>
              <a:stCxn id="39" idx="3"/>
              <a:endCxn id="40" idx="1"/>
            </p:cNvCxnSpPr>
            <p:nvPr/>
          </p:nvCxnSpPr>
          <p:spPr bwMode="auto">
            <a:xfrm>
              <a:off x="5867400" y="5733366"/>
              <a:ext cx="457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45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27737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Regeneration Discipline (getting precise)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800600" cy="5029200"/>
          </a:xfrm>
        </p:spPr>
        <p:txBody>
          <a:bodyPr/>
          <a:lstStyle/>
          <a:p>
            <a:r>
              <a:rPr lang="en-US" dirty="0"/>
              <a:t>Define legal inputs</a:t>
            </a:r>
          </a:p>
          <a:p>
            <a:pPr lvl="1"/>
            <a:r>
              <a:rPr lang="en-US" dirty="0"/>
              <a:t>Gate works if V</a:t>
            </a:r>
            <a:r>
              <a:rPr lang="en-US" baseline="-25000" dirty="0"/>
              <a:t>in</a:t>
            </a:r>
            <a:r>
              <a:rPr lang="en-US" dirty="0"/>
              <a:t> “close enough” to the rail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&gt; V</a:t>
            </a:r>
            <a:r>
              <a:rPr lang="en-US" baseline="-25000" dirty="0"/>
              <a:t>IH</a:t>
            </a:r>
            <a:r>
              <a:rPr lang="en-US" dirty="0"/>
              <a:t>   or  V</a:t>
            </a:r>
            <a:r>
              <a:rPr lang="en-US" baseline="-25000" dirty="0"/>
              <a:t>in</a:t>
            </a:r>
            <a:r>
              <a:rPr lang="en-US" dirty="0"/>
              <a:t> &lt; V</a:t>
            </a:r>
            <a:r>
              <a:rPr lang="en-US" baseline="-25000" dirty="0"/>
              <a:t>IL</a:t>
            </a:r>
          </a:p>
          <a:p>
            <a:endParaRPr lang="en-US" dirty="0"/>
          </a:p>
          <a:p>
            <a:r>
              <a:rPr lang="en-US" dirty="0"/>
              <a:t>Regeneration</a:t>
            </a:r>
          </a:p>
          <a:p>
            <a:pPr lvl="1"/>
            <a:r>
              <a:rPr lang="en-US" dirty="0"/>
              <a:t>Gate produces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“closer to rail”</a:t>
            </a:r>
          </a:p>
          <a:p>
            <a:pPr lvl="2"/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&lt; V</a:t>
            </a:r>
            <a:r>
              <a:rPr lang="en-US" baseline="-25000" dirty="0"/>
              <a:t>OL</a:t>
            </a:r>
            <a:r>
              <a:rPr lang="en-US" dirty="0"/>
              <a:t>  or 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&gt; V</a:t>
            </a:r>
            <a:r>
              <a:rPr lang="en-US" baseline="-25000" dirty="0"/>
              <a:t>OH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1532" y="1752600"/>
            <a:ext cx="3660069" cy="3947717"/>
            <a:chOff x="4263960" y="1295400"/>
            <a:chExt cx="4803840" cy="4743489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067303" y="1447800"/>
              <a:ext cx="0" cy="990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067303" y="4267200"/>
              <a:ext cx="0" cy="990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124703" y="1447800"/>
              <a:ext cx="0" cy="1371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124703" y="3886200"/>
              <a:ext cx="0" cy="137160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 bwMode="auto">
            <a:xfrm>
              <a:off x="5029200" y="2438400"/>
              <a:ext cx="2057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029200" y="3886200"/>
              <a:ext cx="2057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4914900" y="24384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914903" y="42672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6972303" y="38862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972303" y="281940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124703" y="2819400"/>
              <a:ext cx="0" cy="1066800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4263961" y="1295400"/>
              <a:ext cx="616086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“1”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3960" y="4857690"/>
              <a:ext cx="616086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"/>
                  <a:cs typeface="Times"/>
                </a:rPr>
                <a:t>“0”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07892" y="2133600"/>
              <a:ext cx="724841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V</a:t>
              </a:r>
              <a:r>
                <a:rPr lang="en-US" sz="1600" i="1" baseline="-25000" dirty="0">
                  <a:latin typeface="Times"/>
                  <a:cs typeface="Times"/>
                </a:rPr>
                <a:t>OH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36987" y="4038601"/>
              <a:ext cx="695036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V</a:t>
              </a:r>
              <a:r>
                <a:rPr lang="en-US" sz="1600" i="1" baseline="-25000" dirty="0">
                  <a:latin typeface="Times"/>
                  <a:cs typeface="Times"/>
                </a:rPr>
                <a:t>OL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4917" y="3657601"/>
              <a:ext cx="625167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V</a:t>
              </a:r>
              <a:r>
                <a:rPr lang="en-US" sz="1600" i="1" baseline="-25000" dirty="0">
                  <a:latin typeface="Times"/>
                  <a:cs typeface="Times"/>
                </a:rPr>
                <a:t>IL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0936" y="2590800"/>
              <a:ext cx="654974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V</a:t>
              </a:r>
              <a:r>
                <a:rPr lang="en-US" sz="1600" i="1" baseline="-25000" dirty="0">
                  <a:latin typeface="Times"/>
                  <a:cs typeface="Times"/>
                </a:rPr>
                <a:t>IH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08858" y="2387602"/>
              <a:ext cx="834641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NM</a:t>
              </a:r>
              <a:r>
                <a:rPr lang="en-US" sz="1600" i="1" baseline="-25000" dirty="0">
                  <a:latin typeface="Times"/>
                  <a:cs typeface="Times"/>
                </a:rPr>
                <a:t>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3762" y="3843866"/>
              <a:ext cx="804835" cy="406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NM</a:t>
              </a:r>
              <a:r>
                <a:rPr lang="en-US" sz="1600" i="1" baseline="-25000" dirty="0">
                  <a:latin typeface="Times"/>
                  <a:cs typeface="Times"/>
                </a:rPr>
                <a:t>L</a:t>
              </a:r>
            </a:p>
          </p:txBody>
        </p:sp>
        <p:sp>
          <p:nvSpPr>
            <p:cNvPr id="30" name="Left Brace 29"/>
            <p:cNvSpPr/>
            <p:nvPr/>
          </p:nvSpPr>
          <p:spPr bwMode="auto">
            <a:xfrm flipH="1">
              <a:off x="7772400" y="2819400"/>
              <a:ext cx="203200" cy="1066800"/>
            </a:xfrm>
            <a:prstGeom prst="leftBrace">
              <a:avLst>
                <a:gd name="adj1" fmla="val 48958"/>
                <a:gd name="adj2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31959" y="2996624"/>
              <a:ext cx="1235841" cy="62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Undefined region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7199" y="5410200"/>
              <a:ext cx="1600200" cy="62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Gate Output Stage 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4601" y="5410200"/>
              <a:ext cx="1600200" cy="62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Gate Input Stage M + 1</a:t>
              </a:r>
            </a:p>
          </p:txBody>
        </p:sp>
        <p:cxnSp>
          <p:nvCxnSpPr>
            <p:cNvPr id="34" name="Straight Arrow Connector 33"/>
            <p:cNvCxnSpPr>
              <a:stCxn id="32" idx="3"/>
              <a:endCxn id="33" idx="1"/>
            </p:cNvCxnSpPr>
            <p:nvPr/>
          </p:nvCxnSpPr>
          <p:spPr bwMode="auto">
            <a:xfrm>
              <a:off x="5867399" y="5724544"/>
              <a:ext cx="45720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6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05511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what the output is given logic gate input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=</a:t>
            </a:r>
            <a:r>
              <a:rPr lang="en-US" i="1" dirty="0"/>
              <a:t>f</a:t>
            </a:r>
            <a:r>
              <a:rPr lang="en-US" dirty="0"/>
              <a:t>(V</a:t>
            </a:r>
            <a:r>
              <a:rPr lang="en-US" baseline="-25000" dirty="0"/>
              <a:t>in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16976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gate is this?</a:t>
            </a:r>
          </a:p>
          <a:p>
            <a:endParaRPr lang="en-US" dirty="0"/>
          </a:p>
        </p:txBody>
      </p:sp>
      <p:pic>
        <p:nvPicPr>
          <p:cNvPr id="4403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104" y="1836737"/>
            <a:ext cx="5182496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45674"/>
              </p:ext>
            </p:extLst>
          </p:nvPr>
        </p:nvGraphicFramePr>
        <p:xfrm>
          <a:off x="4953000" y="1828800"/>
          <a:ext cx="26392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828800"/>
                        <a:ext cx="263924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55882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gate is this?</a:t>
            </a:r>
          </a:p>
          <a:p>
            <a:endParaRPr lang="en-US" dirty="0"/>
          </a:p>
        </p:txBody>
      </p:sp>
      <p:pic>
        <p:nvPicPr>
          <p:cNvPr id="4403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104" y="1836737"/>
            <a:ext cx="5182496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70951"/>
              </p:ext>
            </p:extLst>
          </p:nvPr>
        </p:nvGraphicFramePr>
        <p:xfrm>
          <a:off x="4953000" y="1828800"/>
          <a:ext cx="26392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828800"/>
                        <a:ext cx="263924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886200" y="2895600"/>
            <a:ext cx="1066800" cy="2514600"/>
          </a:xfrm>
          <a:prstGeom prst="ellipse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276600"/>
            <a:ext cx="20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High gain region</a:t>
            </a:r>
          </a:p>
        </p:txBody>
      </p:sp>
    </p:spTree>
    <p:extLst>
      <p:ext uri="{BB962C8B-B14F-4D97-AF65-F5344CB8AC3E}">
        <p14:creationId xmlns:p14="http://schemas.microsoft.com/office/powerpoint/2010/main" val="328927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Buffer Gate - First Order</a:t>
            </a:r>
          </a:p>
        </p:txBody>
      </p:sp>
      <p:sp>
        <p:nvSpPr>
          <p:cNvPr id="60419" name="Content Placeholder 38"/>
          <p:cNvSpPr>
            <a:spLocks noGrp="1"/>
          </p:cNvSpPr>
          <p:nvPr>
            <p:ph idx="1"/>
          </p:nvPr>
        </p:nvSpPr>
        <p:spPr>
          <a:xfrm>
            <a:off x="685800" y="4953000"/>
            <a:ext cx="7772400" cy="1371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time constant of V</a:t>
            </a:r>
            <a:r>
              <a:rPr lang="en-US" baseline="-25000" dirty="0">
                <a:solidFill>
                  <a:srgbClr val="FF6600"/>
                </a:solidFill>
              </a:rPr>
              <a:t>2 </a:t>
            </a:r>
            <a:r>
              <a:rPr lang="en-US" dirty="0">
                <a:solidFill>
                  <a:srgbClr val="FF6600"/>
                </a:solidFill>
              </a:rPr>
              <a:t>when V</a:t>
            </a:r>
            <a:r>
              <a:rPr lang="en-US" baseline="-25000" dirty="0">
                <a:solidFill>
                  <a:srgbClr val="FF6600"/>
                </a:solidFill>
              </a:rPr>
              <a:t>in</a:t>
            </a:r>
            <a:r>
              <a:rPr lang="en-US" dirty="0">
                <a:solidFill>
                  <a:srgbClr val="FF6600"/>
                </a:solidFill>
              </a:rPr>
              <a:t> switches from V</a:t>
            </a:r>
            <a:r>
              <a:rPr lang="en-US" baseline="-25000" dirty="0">
                <a:solidFill>
                  <a:srgbClr val="FF6600"/>
                </a:solidFill>
              </a:rPr>
              <a:t>DD</a:t>
            </a:r>
            <a:r>
              <a:rPr lang="en-US" dirty="0">
                <a:solidFill>
                  <a:srgbClr val="FF6600"/>
                </a:solidFill>
              </a:rPr>
              <a:t> to 0?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τ</a:t>
            </a:r>
            <a:r>
              <a:rPr lang="en-US" dirty="0">
                <a:solidFill>
                  <a:srgbClr val="FF6600"/>
                </a:solidFill>
              </a:rPr>
              <a:t>= 2R</a:t>
            </a:r>
            <a:r>
              <a:rPr lang="en-US" baseline="-25000" dirty="0">
                <a:solidFill>
                  <a:srgbClr val="FF6600"/>
                </a:solidFill>
              </a:rPr>
              <a:t>on</a:t>
            </a: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baseline="-25000" dirty="0">
                <a:solidFill>
                  <a:srgbClr val="FF6600"/>
                </a:solidFill>
              </a:rPr>
              <a:t>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36650"/>
            <a:ext cx="4239409" cy="381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4245898" cy="3822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90800" y="1295400"/>
            <a:ext cx="1371600" cy="3429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81200"/>
            <a:ext cx="3357479" cy="2138283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311264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Regenerating Transfer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gain (i.e. slope) to define noise margins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1771526"/>
            <a:ext cx="5257800" cy="45530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IL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05531" y="4330735"/>
              <a:ext cx="631113" cy="413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0294" y="1676355"/>
              <a:ext cx="660802" cy="4134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OH</a:t>
              </a:r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3041650" y="1924521"/>
              <a:ext cx="2878644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3041650" y="4541159"/>
              <a:ext cx="301241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64699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Regenerating Transfer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gain (i.e. slope) to define noise margins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1771526"/>
            <a:ext cx="5257800" cy="45530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IL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0493" y="4149095"/>
              <a:ext cx="757708" cy="41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≈V</a:t>
              </a:r>
              <a:r>
                <a:rPr lang="en-US" sz="18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2236" y="1865356"/>
              <a:ext cx="788218" cy="41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≈V</a:t>
              </a:r>
              <a:r>
                <a:rPr lang="en-US" sz="1800" i="1" baseline="-25000" dirty="0"/>
                <a:t>OH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2020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9181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Regenerating Transfer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gain (i.e. slope) to define noise margins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1771526"/>
            <a:ext cx="5257800" cy="45530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V</a:t>
              </a:r>
              <a:r>
                <a:rPr lang="en-US" sz="1800" i="1" baseline="-25000" dirty="0"/>
                <a:t>IH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6223" y="3562381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000000"/>
                  </a:solidFill>
                </a:rPr>
                <a:t>V</a:t>
              </a:r>
              <a:r>
                <a:rPr lang="en-US" sz="180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61377" y="2482334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000000"/>
                  </a:solidFill>
                </a:rPr>
                <a:t>V</a:t>
              </a:r>
              <a:r>
                <a:rPr lang="en-US" sz="180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04452" y="3913986"/>
              <a:ext cx="72372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NM</a:t>
              </a:r>
              <a:r>
                <a:rPr lang="en-US" sz="180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1683" y="2234688"/>
              <a:ext cx="753417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NM</a:t>
              </a:r>
              <a:r>
                <a:rPr lang="en-US" sz="1800" i="1" baseline="-25000" dirty="0"/>
                <a:t>H</a:t>
              </a:r>
            </a:p>
          </p:txBody>
        </p: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8AE934-AD63-7345-8A3E-57426225776B}"/>
              </a:ext>
            </a:extLst>
          </p:cNvPr>
          <p:cNvSpPr txBox="1"/>
          <p:nvPr/>
        </p:nvSpPr>
        <p:spPr>
          <a:xfrm>
            <a:off x="2483399" y="494081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≈V</a:t>
            </a:r>
            <a:r>
              <a:rPr lang="en-US" sz="1800" i="1" baseline="-25000" dirty="0"/>
              <a:t>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A31065-77F6-3841-ACFE-D378D171683E}"/>
              </a:ext>
            </a:extLst>
          </p:cNvPr>
          <p:cNvSpPr txBox="1"/>
          <p:nvPr/>
        </p:nvSpPr>
        <p:spPr>
          <a:xfrm>
            <a:off x="2413499" y="290097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≈V</a:t>
            </a:r>
            <a:r>
              <a:rPr lang="en-US" sz="1800" i="1" baseline="-25000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349160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Decomposing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3528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33377" y="1447800"/>
            <a:ext cx="4905823" cy="42482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3772161" y="1844706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>
              <a:off x="4814424" y="4149095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>
              <a:spLocks noChangeAspect="1"/>
            </p:cNvSpPr>
            <p:nvPr/>
          </p:nvSpPr>
          <p:spPr>
            <a:xfrm rot="10800000">
              <a:off x="3925832" y="1972977"/>
              <a:ext cx="182879" cy="1828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4933365" y="4283318"/>
              <a:ext cx="182879" cy="182879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8290" y="4149095"/>
              <a:ext cx="63111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444" y="1865356"/>
              <a:ext cx="66080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6223" y="3562381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61377" y="2482334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04452" y="3913986"/>
              <a:ext cx="72372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1683" y="2234688"/>
              <a:ext cx="753417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H</a:t>
              </a:r>
            </a:p>
          </p:txBody>
        </p: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305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Decomposing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3528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</a:t>
            </a:r>
          </a:p>
          <a:p>
            <a:r>
              <a:rPr lang="en-US" dirty="0">
                <a:solidFill>
                  <a:srgbClr val="FF6600"/>
                </a:solidFill>
              </a:rPr>
              <a:t>Where is there high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 &gt; 1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33377" y="1447800"/>
            <a:ext cx="4905823" cy="42482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3772161" y="1844706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>
              <a:off x="4814424" y="4149095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>
              <a:spLocks noChangeAspect="1"/>
            </p:cNvSpPr>
            <p:nvPr/>
          </p:nvSpPr>
          <p:spPr>
            <a:xfrm rot="10800000">
              <a:off x="3925832" y="1972977"/>
              <a:ext cx="182879" cy="1828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4933365" y="4283318"/>
              <a:ext cx="182879" cy="182879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8290" y="4149095"/>
              <a:ext cx="63111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444" y="1865356"/>
              <a:ext cx="66080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6223" y="3562381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61377" y="2482334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04452" y="3913986"/>
              <a:ext cx="72372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1683" y="2234688"/>
              <a:ext cx="753417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H</a:t>
              </a:r>
            </a:p>
          </p:txBody>
        </p: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11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Decomposing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3528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</a:t>
            </a:r>
          </a:p>
          <a:p>
            <a:r>
              <a:rPr lang="en-US" dirty="0">
                <a:solidFill>
                  <a:srgbClr val="FF6600"/>
                </a:solidFill>
              </a:rPr>
              <a:t>Where is there high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 &gt; 1</a:t>
            </a:r>
          </a:p>
          <a:p>
            <a:r>
              <a:rPr lang="en-US" dirty="0">
                <a:solidFill>
                  <a:srgbClr val="FF6600"/>
                </a:solidFill>
              </a:rPr>
              <a:t>Where is there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low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 &lt; 1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33377" y="1447800"/>
            <a:ext cx="4905823" cy="42482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3772161" y="1844706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>
              <a:off x="4814424" y="4149095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>
              <a:spLocks noChangeAspect="1"/>
            </p:cNvSpPr>
            <p:nvPr/>
          </p:nvSpPr>
          <p:spPr>
            <a:xfrm rot="10800000">
              <a:off x="3925832" y="1972977"/>
              <a:ext cx="182879" cy="1828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4933365" y="4283318"/>
              <a:ext cx="182879" cy="182879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8290" y="4149095"/>
              <a:ext cx="63111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444" y="1865356"/>
              <a:ext cx="66080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6223" y="3562381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61377" y="2482334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04452" y="3913986"/>
              <a:ext cx="72372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1683" y="2234688"/>
              <a:ext cx="753417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H</a:t>
              </a:r>
            </a:p>
          </p:txBody>
        </p: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922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Decomposing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352800" cy="5029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</a:t>
            </a:r>
          </a:p>
          <a:p>
            <a:r>
              <a:rPr lang="en-US" dirty="0">
                <a:solidFill>
                  <a:srgbClr val="FF6600"/>
                </a:solidFill>
              </a:rPr>
              <a:t>Where is there high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 &gt; 1</a:t>
            </a:r>
          </a:p>
          <a:p>
            <a:r>
              <a:rPr lang="en-US" dirty="0">
                <a:solidFill>
                  <a:srgbClr val="FF6600"/>
                </a:solidFill>
              </a:rPr>
              <a:t>Where is there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low gain?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|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Vout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Vin</a:t>
            </a:r>
            <a:r>
              <a:rPr lang="en-US" dirty="0"/>
              <a:t>| &lt; 1</a:t>
            </a:r>
          </a:p>
          <a:p>
            <a:r>
              <a:rPr lang="en-US" dirty="0">
                <a:solidFill>
                  <a:srgbClr val="FF6600"/>
                </a:solidFill>
              </a:rPr>
              <a:t>Dividing point?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33377" y="1447800"/>
            <a:ext cx="4905823" cy="42482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3772161" y="1844706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>
              <a:off x="4814424" y="4149095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>
              <a:spLocks noChangeAspect="1"/>
            </p:cNvSpPr>
            <p:nvPr/>
          </p:nvSpPr>
          <p:spPr>
            <a:xfrm rot="10800000">
              <a:off x="3925832" y="1972977"/>
              <a:ext cx="182879" cy="1828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4239" y="1643106"/>
              <a:ext cx="45330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87768" y="4294475"/>
              <a:ext cx="45330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4933365" y="4283318"/>
              <a:ext cx="182879" cy="182879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8290" y="4149095"/>
              <a:ext cx="63111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444" y="1865356"/>
              <a:ext cx="66080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6223" y="3562381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61377" y="2482334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04452" y="3913986"/>
              <a:ext cx="72372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1683" y="2234688"/>
              <a:ext cx="753417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H</a:t>
              </a:r>
            </a:p>
          </p:txBody>
        </p: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277049"/>
              </p:ext>
            </p:extLst>
          </p:nvPr>
        </p:nvGraphicFramePr>
        <p:xfrm>
          <a:off x="1295399" y="5410200"/>
          <a:ext cx="253672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4" imgW="1409700" imgH="508000" progId="Equation.3">
                  <p:embed/>
                </p:oleObj>
              </mc:Choice>
              <mc:Fallback>
                <p:oleObj name="Equation" r:id="rId4" imgW="1409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399" y="5410200"/>
                        <a:ext cx="253672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45891"/>
              </p:ext>
            </p:extLst>
          </p:nvPr>
        </p:nvGraphicFramePr>
        <p:xfrm>
          <a:off x="4648200" y="5486400"/>
          <a:ext cx="1752600" cy="95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6" imgW="812800" imgH="444500" progId="Equation.3">
                  <p:embed/>
                </p:oleObj>
              </mc:Choice>
              <mc:Fallback>
                <p:oleObj name="Equation" r:id="rId6" imgW="812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5486400"/>
                        <a:ext cx="1752600" cy="95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1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Decomposing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86200" cy="5029200"/>
          </a:xfrm>
        </p:spPr>
        <p:txBody>
          <a:bodyPr/>
          <a:lstStyle/>
          <a:p>
            <a:r>
              <a:rPr lang="en-US" dirty="0"/>
              <a:t>An input closer to rail than V</a:t>
            </a:r>
            <a:r>
              <a:rPr lang="en-US" baseline="-25000" dirty="0"/>
              <a:t>IL</a:t>
            </a:r>
            <a:r>
              <a:rPr lang="en-US" dirty="0"/>
              <a:t>, V</a:t>
            </a:r>
            <a:r>
              <a:rPr lang="en-US" baseline="-25000" dirty="0"/>
              <a:t>IH </a:t>
            </a:r>
            <a:r>
              <a:rPr lang="en-US" dirty="0"/>
              <a:t>doesn’t make much difference on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endParaRPr lang="en-US" baseline="-25000" dirty="0"/>
          </a:p>
          <a:p>
            <a:pPr lvl="1"/>
            <a:r>
              <a:rPr lang="en-US" dirty="0" err="1"/>
              <a:t>i.e</a:t>
            </a:r>
            <a:r>
              <a:rPr lang="en-US" dirty="0"/>
              <a:t> transfer function is flat for input close to rails</a:t>
            </a:r>
          </a:p>
          <a:p>
            <a:r>
              <a:rPr lang="en-US" dirty="0"/>
              <a:t>Defining V</a:t>
            </a:r>
            <a:r>
              <a:rPr lang="en-US" baseline="-25000" dirty="0"/>
              <a:t>IL</a:t>
            </a:r>
            <a:r>
              <a:rPr lang="en-US" dirty="0"/>
              <a:t> lower (or V</a:t>
            </a:r>
            <a:r>
              <a:rPr lang="en-US" baseline="-25000" dirty="0"/>
              <a:t>IH </a:t>
            </a:r>
            <a:r>
              <a:rPr lang="en-US" dirty="0"/>
              <a:t>higher) would reduce NMs and increase our undefined region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38177" y="1447800"/>
            <a:ext cx="4905823" cy="42482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3772161" y="1844706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>
              <a:off x="4814424" y="4149095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>
              <a:spLocks noChangeAspect="1"/>
            </p:cNvSpPr>
            <p:nvPr/>
          </p:nvSpPr>
          <p:spPr>
            <a:xfrm rot="10800000">
              <a:off x="3925832" y="1972977"/>
              <a:ext cx="182879" cy="1828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4239" y="1643106"/>
              <a:ext cx="45330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87768" y="4294475"/>
              <a:ext cx="45330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4933365" y="4283318"/>
              <a:ext cx="182879" cy="182879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3716" y="4730749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2652" y="4730749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48290" y="4149095"/>
              <a:ext cx="63111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3444" y="1865356"/>
              <a:ext cx="66080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V</a:t>
              </a:r>
              <a:r>
                <a:rPr lang="en-US" sz="1600" i="1" baseline="-25000" dirty="0"/>
                <a:t>OH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6223" y="3562381"/>
              <a:ext cx="575244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61377" y="2482334"/>
              <a:ext cx="604932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000000"/>
                  </a:solidFill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04452" y="3913986"/>
              <a:ext cx="723728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1683" y="2234688"/>
              <a:ext cx="753417" cy="41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NM</a:t>
              </a:r>
              <a:r>
                <a:rPr lang="en-US" sz="1600" i="1" baseline="-25000" dirty="0"/>
                <a:t>H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04866"/>
              </p:ext>
            </p:extLst>
          </p:nvPr>
        </p:nvGraphicFramePr>
        <p:xfrm>
          <a:off x="5009533" y="5334000"/>
          <a:ext cx="2077067" cy="134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4" imgW="1409700" imgH="914400" progId="Equation.3">
                  <p:embed/>
                </p:oleObj>
              </mc:Choice>
              <mc:Fallback>
                <p:oleObj name="Equation" r:id="rId4" imgW="14097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9533" y="5334000"/>
                        <a:ext cx="2077067" cy="134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956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for Multiple Inputs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104" y="1836737"/>
            <a:ext cx="5182496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91690"/>
              </p:ext>
            </p:extLst>
          </p:nvPr>
        </p:nvGraphicFramePr>
        <p:xfrm>
          <a:off x="4438650" y="1828800"/>
          <a:ext cx="367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4" imgW="1041400" imgH="215900" progId="Equation.3">
                  <p:embed/>
                </p:oleObj>
              </mc:Choice>
              <mc:Fallback>
                <p:oleObj name="Equation" r:id="rId4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8650" y="1828800"/>
                        <a:ext cx="3670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0" y="3200400"/>
            <a:ext cx="451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61406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nand2 gate</a:t>
            </a:r>
          </a:p>
          <a:p>
            <a:pPr lvl="1"/>
            <a:r>
              <a:rPr lang="en-US" dirty="0"/>
              <a:t>If want A to control the output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value should B be?</a:t>
            </a:r>
          </a:p>
          <a:p>
            <a:r>
              <a:rPr lang="en-US" dirty="0"/>
              <a:t>We call B the </a:t>
            </a:r>
            <a:r>
              <a:rPr lang="en-US" b="1" dirty="0"/>
              <a:t>non-controlling </a:t>
            </a:r>
            <a:r>
              <a:rPr lang="en-US" dirty="0"/>
              <a:t>input since it does not determine the output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136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settling times/delay</a:t>
            </a:r>
          </a:p>
          <a:p>
            <a:r>
              <a:rPr lang="en-US" dirty="0"/>
              <a:t>Voltage settling with capacitive loads </a:t>
            </a:r>
          </a:p>
          <a:p>
            <a:pPr lvl="1"/>
            <a:r>
              <a:rPr lang="en-US" dirty="0"/>
              <a:t>At least some basis for reasoning about delay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24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nand2 gate</a:t>
            </a:r>
          </a:p>
          <a:p>
            <a:pPr lvl="1"/>
            <a:r>
              <a:rPr lang="en-US" dirty="0"/>
              <a:t>If want A to control the output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value should B be?</a:t>
            </a:r>
          </a:p>
          <a:p>
            <a:r>
              <a:rPr lang="en-US" dirty="0"/>
              <a:t>We call B the </a:t>
            </a:r>
            <a:r>
              <a:rPr lang="en-US" b="1" dirty="0"/>
              <a:t>non-controlling </a:t>
            </a:r>
            <a:r>
              <a:rPr lang="en-US" dirty="0"/>
              <a:t>input since it does not determine the output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06705"/>
              </p:ext>
            </p:extLst>
          </p:nvPr>
        </p:nvGraphicFramePr>
        <p:xfrm>
          <a:off x="4800600" y="4457700"/>
          <a:ext cx="20574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78765" marR="78765" marT="39383" marB="3938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NAND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1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nand2 gate</a:t>
            </a:r>
          </a:p>
          <a:p>
            <a:pPr lvl="1"/>
            <a:r>
              <a:rPr lang="en-US" dirty="0"/>
              <a:t>If want A to control the output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value should B be?</a:t>
            </a:r>
          </a:p>
          <a:p>
            <a:r>
              <a:rPr lang="en-US" dirty="0"/>
              <a:t>We call B the </a:t>
            </a:r>
            <a:r>
              <a:rPr lang="en-US" b="1" dirty="0"/>
              <a:t>non-controlling </a:t>
            </a:r>
            <a:r>
              <a:rPr lang="en-US" dirty="0"/>
              <a:t>input since it does not determine the output</a:t>
            </a:r>
          </a:p>
          <a:p>
            <a:r>
              <a:rPr lang="en-US" dirty="0">
                <a:solidFill>
                  <a:srgbClr val="FF6600"/>
                </a:solidFill>
              </a:rPr>
              <a:t>What should the non-controlling input value be for a nor2 gate?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46152"/>
              </p:ext>
            </p:extLst>
          </p:nvPr>
        </p:nvGraphicFramePr>
        <p:xfrm>
          <a:off x="2438400" y="4457700"/>
          <a:ext cx="18288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78765" marR="78765" marT="39383" marB="3938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29018"/>
              </p:ext>
            </p:extLst>
          </p:nvPr>
        </p:nvGraphicFramePr>
        <p:xfrm>
          <a:off x="4800600" y="4457700"/>
          <a:ext cx="20574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78765" marR="78765" marT="39383" marB="39383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NAND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78765" marR="78765" marT="39383" marB="39383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78765" marR="78765" marT="39383" marB="3938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898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Input for Worst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Consider a nor2/nand2 gate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If want A to control the output</a:t>
            </a:r>
          </a:p>
          <a:p>
            <a:pPr lvl="1"/>
            <a:r>
              <a:rPr lang="en-US" dirty="0">
                <a:solidFill>
                  <a:srgbClr val="FF6600"/>
                </a:solidFill>
                <a:latin typeface="Garamond"/>
                <a:cs typeface="Garamond"/>
              </a:rPr>
              <a:t>What value should B be?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855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Transfer Function for Inverter</a:t>
            </a:r>
          </a:p>
        </p:txBody>
      </p:sp>
      <p:sp>
        <p:nvSpPr>
          <p:cNvPr id="4710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1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57023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87320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Transfer Function?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-V</a:t>
            </a:r>
            <a:r>
              <a:rPr lang="en-US" baseline="-25000" dirty="0"/>
              <a:t>in</a:t>
            </a:r>
          </a:p>
        </p:txBody>
      </p:sp>
      <p:pic>
        <p:nvPicPr>
          <p:cNvPr id="4813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2190750"/>
            <a:ext cx="4724400" cy="40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981200"/>
            <a:ext cx="2438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  <a:latin typeface="+mn-lt"/>
              </a:rPr>
              <a:t>Noise Margin?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643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352800"/>
            <a:ext cx="3789363" cy="328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Transfer Function?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two in a row (buffer)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out1</a:t>
            </a:r>
            <a:r>
              <a:rPr lang="en-US" dirty="0"/>
              <a:t>=V</a:t>
            </a:r>
            <a:r>
              <a:rPr lang="en-US" baseline="-25000" dirty="0"/>
              <a:t>dd</a:t>
            </a:r>
            <a:r>
              <a:rPr lang="en-US" dirty="0"/>
              <a:t>-V</a:t>
            </a:r>
            <a:r>
              <a:rPr lang="en-US" baseline="-25000" dirty="0"/>
              <a:t>in1</a:t>
            </a:r>
          </a:p>
          <a:p>
            <a:r>
              <a:rPr lang="en-US" sz="2800" dirty="0">
                <a:solidFill>
                  <a:srgbClr val="FF6600"/>
                </a:solidFill>
              </a:rPr>
              <a:t>What is transfer function to buffer output V</a:t>
            </a:r>
            <a:r>
              <a:rPr lang="en-US" sz="2800" baseline="-25000" dirty="0">
                <a:solidFill>
                  <a:srgbClr val="FF6600"/>
                </a:solidFill>
              </a:rPr>
              <a:t>out2</a:t>
            </a:r>
            <a:r>
              <a:rPr lang="en-US" sz="2800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out2</a:t>
            </a:r>
            <a:r>
              <a:rPr lang="en-US" dirty="0"/>
              <a:t>=V</a:t>
            </a:r>
            <a:r>
              <a:rPr lang="en-US" baseline="-25000" dirty="0"/>
              <a:t>dd</a:t>
            </a:r>
            <a:r>
              <a:rPr lang="en-US" dirty="0"/>
              <a:t>-V</a:t>
            </a:r>
            <a:r>
              <a:rPr lang="en-US" baseline="-25000" dirty="0"/>
              <a:t>out1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-(V</a:t>
            </a:r>
            <a:r>
              <a:rPr lang="en-US" baseline="-25000" dirty="0"/>
              <a:t>dd</a:t>
            </a:r>
            <a:r>
              <a:rPr lang="en-US" dirty="0"/>
              <a:t>-V</a:t>
            </a:r>
            <a:r>
              <a:rPr lang="en-US" baseline="-25000" dirty="0"/>
              <a:t>in1</a:t>
            </a:r>
            <a:r>
              <a:rPr lang="en-US" dirty="0"/>
              <a:t>)=V</a:t>
            </a:r>
            <a:r>
              <a:rPr lang="en-US" baseline="-25000" dirty="0"/>
              <a:t>in1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394882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543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Transfer Function?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buffer: V</a:t>
            </a:r>
            <a:r>
              <a:rPr lang="en-US" baseline="-25000" dirty="0"/>
              <a:t>out2</a:t>
            </a:r>
            <a:r>
              <a:rPr lang="en-US" dirty="0"/>
              <a:t>=V</a:t>
            </a:r>
            <a:r>
              <a:rPr lang="en-US" baseline="-25000" dirty="0"/>
              <a:t>in1</a:t>
            </a:r>
            <a:endParaRPr lang="en-US" dirty="0"/>
          </a:p>
          <a:p>
            <a:r>
              <a:rPr lang="en-US" dirty="0"/>
              <a:t>Consider a chain of buffers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if V</a:t>
            </a:r>
            <a:r>
              <a:rPr lang="en-US" baseline="-25000" dirty="0">
                <a:solidFill>
                  <a:srgbClr val="FF6600"/>
                </a:solidFill>
              </a:rPr>
              <a:t>in1</a:t>
            </a:r>
            <a:r>
              <a:rPr lang="en-US" dirty="0">
                <a:solidFill>
                  <a:srgbClr val="FF6600"/>
                </a:solidFill>
              </a:rPr>
              <a:t> drops </a:t>
            </a:r>
            <a:r>
              <a:rPr lang="en-US" dirty="0" err="1">
                <a:solidFill>
                  <a:srgbClr val="FF6600"/>
                </a:solidFill>
              </a:rPr>
              <a:t>Δ</a:t>
            </a:r>
            <a:r>
              <a:rPr lang="en-US" dirty="0">
                <a:solidFill>
                  <a:srgbClr val="FF6600"/>
                </a:solidFill>
              </a:rPr>
              <a:t> volts between each buffer?  </a:t>
            </a:r>
          </a:p>
          <a:p>
            <a:pPr lvl="1">
              <a:buNone/>
            </a:pPr>
            <a:r>
              <a:rPr lang="en-US" sz="3600" dirty="0">
                <a:solidFill>
                  <a:srgbClr val="FF6600"/>
                </a:solidFill>
              </a:rPr>
              <a:t>   A</a:t>
            </a:r>
            <a:r>
              <a:rPr lang="en-US" sz="3600" baseline="-25000" dirty="0">
                <a:solidFill>
                  <a:srgbClr val="FF6600"/>
                </a:solidFill>
              </a:rPr>
              <a:t>i+1 </a:t>
            </a:r>
            <a:r>
              <a:rPr lang="en-US" sz="3600" dirty="0">
                <a:solidFill>
                  <a:srgbClr val="FF6600"/>
                </a:solidFill>
              </a:rPr>
              <a:t>= A</a:t>
            </a:r>
            <a:r>
              <a:rPr lang="en-US" sz="3600" baseline="-25000" dirty="0">
                <a:solidFill>
                  <a:srgbClr val="FF6600"/>
                </a:solidFill>
              </a:rPr>
              <a:t>i </a:t>
            </a:r>
            <a:r>
              <a:rPr lang="en-US" sz="3600" dirty="0">
                <a:solidFill>
                  <a:srgbClr val="FF6600"/>
                </a:solidFill>
              </a:rPr>
              <a:t>- </a:t>
            </a:r>
            <a:r>
              <a:rPr lang="en-US" sz="3600" dirty="0" err="1">
                <a:solidFill>
                  <a:srgbClr val="FF6600"/>
                </a:solidFill>
              </a:rPr>
              <a:t>Δ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481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429000"/>
            <a:ext cx="2909434" cy="25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4495800"/>
            <a:ext cx="453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Conclude: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Linear transfer functions</a:t>
            </a:r>
          </a:p>
          <a:p>
            <a:r>
              <a:rPr lang="en-US" sz="2400" dirty="0">
                <a:solidFill>
                  <a:srgbClr val="0000FF"/>
                </a:solidFill>
                <a:latin typeface="+mn-lt"/>
              </a:rPr>
              <a:t>   do not provide restoration.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797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Non-linearity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Need</a:t>
            </a:r>
            <a:r>
              <a:rPr lang="en-US" dirty="0"/>
              <a:t> non-linearity in transfer function</a:t>
            </a:r>
          </a:p>
          <a:p>
            <a:r>
              <a:rPr lang="en-US" dirty="0"/>
              <a:t>Could not have built restoring gates with R, L, C circuit </a:t>
            </a:r>
          </a:p>
          <a:p>
            <a:pPr lvl="1"/>
            <a:r>
              <a:rPr lang="en-US" dirty="0"/>
              <a:t>R, L, C are all linear elements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96382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 Non-Linearity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3" y="2209800"/>
            <a:ext cx="44846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45593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68215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Gates</a:t>
            </a:r>
          </a:p>
        </p:txBody>
      </p:sp>
      <p:sp>
        <p:nvSpPr>
          <p:cNvPr id="512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hope to assemble design from collection of gates, </a:t>
            </a:r>
          </a:p>
          <a:p>
            <a:pPr lvl="1"/>
            <a:r>
              <a:rPr lang="en-US" dirty="0"/>
              <a:t>Voltage levels must be consistent and supported across all gates</a:t>
            </a:r>
          </a:p>
          <a:p>
            <a:pPr lvl="1"/>
            <a:r>
              <a:rPr lang="en-US" dirty="0"/>
              <a:t>Must adhere to a V</a:t>
            </a:r>
            <a:r>
              <a:rPr lang="en-US" baseline="-25000" dirty="0"/>
              <a:t>IL</a:t>
            </a:r>
            <a:r>
              <a:rPr lang="en-US" dirty="0"/>
              <a:t>, V</a:t>
            </a:r>
            <a:r>
              <a:rPr lang="en-US" baseline="-25000" dirty="0"/>
              <a:t>IH</a:t>
            </a:r>
            <a:r>
              <a:rPr lang="en-US" dirty="0"/>
              <a:t>, V</a:t>
            </a:r>
            <a:r>
              <a:rPr lang="en-US" baseline="-25000" dirty="0"/>
              <a:t>OL</a:t>
            </a:r>
            <a:r>
              <a:rPr lang="en-US" dirty="0"/>
              <a:t>, V</a:t>
            </a:r>
            <a:r>
              <a:rPr lang="en-US" baseline="-25000" dirty="0"/>
              <a:t>OH</a:t>
            </a:r>
            <a:r>
              <a:rPr lang="en-US" dirty="0"/>
              <a:t> that is valid across entire gate set of digital circuit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191000"/>
            <a:ext cx="8321676" cy="2080419"/>
            <a:chOff x="0" y="4214019"/>
            <a:chExt cx="9144000" cy="2286000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650815"/>
                </p:ext>
              </p:extLst>
            </p:nvPr>
          </p:nvGraphicFramePr>
          <p:xfrm>
            <a:off x="0" y="4229100"/>
            <a:ext cx="4152900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3" name="Equation" r:id="rId3" imgW="1231900" imgH="330200" progId="Equation.3">
                    <p:embed/>
                  </p:oleObj>
                </mc:Choice>
                <mc:Fallback>
                  <p:oleObj name="Equation" r:id="rId3" imgW="12319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29100"/>
                          <a:ext cx="4152900" cy="1112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5493243"/>
                </p:ext>
              </p:extLst>
            </p:nvPr>
          </p:nvGraphicFramePr>
          <p:xfrm>
            <a:off x="5187950" y="4214019"/>
            <a:ext cx="395605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4" name="Equation" r:id="rId5" imgW="1143000" imgH="330200" progId="Equation.3">
                    <p:embed/>
                  </p:oleObj>
                </mc:Choice>
                <mc:Fallback>
                  <p:oleObj name="Equation" r:id="rId5" imgW="11430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7950" y="4214019"/>
                          <a:ext cx="395605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0509192"/>
                </p:ext>
              </p:extLst>
            </p:nvPr>
          </p:nvGraphicFramePr>
          <p:xfrm>
            <a:off x="20638" y="5372100"/>
            <a:ext cx="4110037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5" name="Equation" r:id="rId7" imgW="1219200" imgH="330200" progId="Equation.3">
                    <p:embed/>
                  </p:oleObj>
                </mc:Choice>
                <mc:Fallback>
                  <p:oleObj name="Equation" r:id="rId7" imgW="12192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8" y="5372100"/>
                          <a:ext cx="4110037" cy="1112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375552"/>
                </p:ext>
              </p:extLst>
            </p:nvPr>
          </p:nvGraphicFramePr>
          <p:xfrm>
            <a:off x="4879975" y="5357019"/>
            <a:ext cx="426402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6" name="Equation" r:id="rId9" imgW="1231900" imgH="330200" progId="Equation.3">
                    <p:embed/>
                  </p:oleObj>
                </mc:Choice>
                <mc:Fallback>
                  <p:oleObj name="Equation" r:id="rId9" imgW="12319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975" y="5357019"/>
                          <a:ext cx="4264025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9970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still missing?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852485"/>
            <a:ext cx="2754312" cy="192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2" y="1852485"/>
            <a:ext cx="2787866" cy="195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8430" y="1143000"/>
            <a:ext cx="103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IV curve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2265" y="114300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</a:rPr>
              <a:t>1</a:t>
            </a:r>
            <a:r>
              <a:rPr lang="en-US" sz="1800" baseline="30000" dirty="0">
                <a:solidFill>
                  <a:srgbClr val="3366FF"/>
                </a:solidFill>
              </a:rPr>
              <a:t>st</a:t>
            </a:r>
            <a:r>
              <a:rPr lang="en-US" sz="1800" dirty="0">
                <a:solidFill>
                  <a:srgbClr val="3366FF"/>
                </a:solidFill>
              </a:rPr>
              <a:t> Order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DD43C95-13F3-F447-9F0E-210F686E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097862"/>
            <a:ext cx="2786847" cy="19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8CD6CA-7EBC-3540-A87E-7040AA0CC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097329"/>
            <a:ext cx="2787866" cy="1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05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robust logic</a:t>
            </a:r>
          </a:p>
          <a:p>
            <a:pPr lvl="1"/>
            <a:r>
              <a:rPr lang="en-US" dirty="0"/>
              <a:t>Can design into any (feed forward) graph with logic gates and tolerate loss and noise, while maintaining digital abstraction</a:t>
            </a:r>
          </a:p>
          <a:p>
            <a:r>
              <a:rPr lang="en-US" dirty="0"/>
              <a:t>Regeneration and noise margins</a:t>
            </a:r>
          </a:p>
          <a:p>
            <a:pPr lvl="1"/>
            <a:r>
              <a:rPr lang="en-US" dirty="0"/>
              <a:t>Every gate makes signal “better”</a:t>
            </a:r>
          </a:p>
          <a:p>
            <a:pPr lvl="1"/>
            <a:r>
              <a:rPr lang="en-US" dirty="0"/>
              <a:t>Design level of noise tolerance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15000" y="3276600"/>
            <a:ext cx="3057943" cy="2648074"/>
            <a:chOff x="1642938" y="600866"/>
            <a:chExt cx="5886450" cy="5097463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2938" y="600866"/>
              <a:ext cx="5886450" cy="509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3772161" y="1844706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>
              <a:off x="4814424" y="4149095"/>
              <a:ext cx="457200" cy="4572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Triangle 11"/>
            <p:cNvSpPr>
              <a:spLocks noChangeAspect="1"/>
            </p:cNvSpPr>
            <p:nvPr/>
          </p:nvSpPr>
          <p:spPr>
            <a:xfrm rot="10800000">
              <a:off x="3925832" y="1972977"/>
              <a:ext cx="182879" cy="182879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9712" y="1643106"/>
              <a:ext cx="602360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-1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13240" y="4294475"/>
              <a:ext cx="602360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-1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964989" y="2113522"/>
              <a:ext cx="0" cy="25981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09528" y="4359518"/>
              <a:ext cx="0" cy="35218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4933365" y="4283318"/>
              <a:ext cx="182879" cy="182879"/>
            </a:xfrm>
            <a:prstGeom prst="rtTriangle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3653" y="4730749"/>
              <a:ext cx="735370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V</a:t>
              </a:r>
              <a:r>
                <a:rPr lang="en-US" sz="1050" i="1" baseline="-25000" dirty="0"/>
                <a:t>IL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039380" y="2113522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41345" y="4730749"/>
              <a:ext cx="767543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V</a:t>
              </a:r>
              <a:r>
                <a:rPr lang="en-US" sz="1050" i="1" baseline="-25000" dirty="0"/>
                <a:t>IH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5888" y="4149096"/>
              <a:ext cx="795918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V</a:t>
              </a:r>
              <a:r>
                <a:rPr lang="en-US" sz="1050" i="1" baseline="-25000" dirty="0"/>
                <a:t>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49799" y="1865356"/>
              <a:ext cx="828093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V</a:t>
              </a:r>
              <a:r>
                <a:rPr lang="en-US" sz="1050" i="1" baseline="-25000" dirty="0"/>
                <a:t>OH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96160" y="3562380"/>
              <a:ext cx="735370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000000"/>
                  </a:solidFill>
                </a:rPr>
                <a:t>V</a:t>
              </a:r>
              <a:r>
                <a:rPr lang="en-US" sz="1050" i="1" baseline="-25000" dirty="0">
                  <a:solidFill>
                    <a:srgbClr val="000000"/>
                  </a:solidFill>
                </a:rPr>
                <a:t>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80071" y="2482334"/>
              <a:ext cx="767543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000000"/>
                  </a:solidFill>
                </a:rPr>
                <a:t>V</a:t>
              </a:r>
              <a:r>
                <a:rPr lang="en-US" sz="1050" i="1" baseline="-25000" dirty="0">
                  <a:solidFill>
                    <a:srgbClr val="000000"/>
                  </a:solidFill>
                </a:rPr>
                <a:t>IH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36600" y="381341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6600" y="2702168"/>
              <a:ext cx="39225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39380" y="4359518"/>
              <a:ext cx="3819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41650" y="2113522"/>
              <a:ext cx="92333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41650" y="4359518"/>
              <a:ext cx="1961528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118172" y="3913986"/>
              <a:ext cx="896289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NM</a:t>
              </a:r>
              <a:r>
                <a:rPr lang="en-US" sz="1050" i="1" baseline="-25000" dirty="0"/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14158" y="2234688"/>
              <a:ext cx="928463" cy="50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/>
                <a:t>NM</a:t>
              </a:r>
              <a:r>
                <a:rPr lang="en-US" sz="1050" i="1" baseline="-25000" dirty="0"/>
                <a:t>H</a:t>
              </a:r>
            </a:p>
          </p:txBody>
        </p:sp>
      </p:grpSp>
      <p:sp>
        <p:nvSpPr>
          <p:cNvPr id="3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05717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29200"/>
          </a:xfrm>
        </p:spPr>
        <p:txBody>
          <a:bodyPr/>
          <a:lstStyle/>
          <a:p>
            <a:r>
              <a:rPr lang="en-US" dirty="0"/>
              <a:t>HW 1 due Tuesday (tomorrow)</a:t>
            </a:r>
          </a:p>
          <a:p>
            <a:pPr lvl="1"/>
            <a:r>
              <a:rPr lang="en-US" dirty="0"/>
              <a:t>Leave enough time to submit on Canvas</a:t>
            </a:r>
          </a:p>
          <a:p>
            <a:pPr lvl="2"/>
            <a:r>
              <a:rPr lang="en-US" dirty="0"/>
              <a:t>If it records as after midnight will use up a late day</a:t>
            </a:r>
          </a:p>
          <a:p>
            <a:r>
              <a:rPr lang="en-US" dirty="0"/>
              <a:t>Homework 2 out now due Monday 9/20</a:t>
            </a:r>
          </a:p>
          <a:p>
            <a:pPr lvl="1"/>
            <a:r>
              <a:rPr lang="en-US" dirty="0"/>
              <a:t>Will take time to install and learn </a:t>
            </a:r>
            <a:r>
              <a:rPr lang="en-US" dirty="0" err="1"/>
              <a:t>ngspice</a:t>
            </a:r>
            <a:endParaRPr lang="en-US" dirty="0"/>
          </a:p>
          <a:p>
            <a:pPr lvl="2"/>
            <a:r>
              <a:rPr lang="en-US" dirty="0"/>
              <a:t>START EARLY!!! For troubleshooting</a:t>
            </a:r>
          </a:p>
          <a:p>
            <a:pPr lvl="2"/>
            <a:r>
              <a:rPr lang="en-US" dirty="0"/>
              <a:t>Use Piazza and office hours for technical difficulty questions</a:t>
            </a:r>
          </a:p>
          <a:p>
            <a:pPr lvl="2"/>
            <a:r>
              <a:rPr lang="en-US" dirty="0"/>
              <a:t>Highly recommend you work in study groups/pairs for trouble shooting</a:t>
            </a:r>
          </a:p>
          <a:p>
            <a:pPr lvl="1"/>
            <a:r>
              <a:rPr lang="en-US" dirty="0"/>
              <a:t>Tool guides/tutorials on course webpage for help</a:t>
            </a:r>
          </a:p>
          <a:p>
            <a:pPr lvl="2"/>
            <a:r>
              <a:rPr lang="en-US" dirty="0">
                <a:hlinkClick r:id="rId2"/>
              </a:rPr>
              <a:t>https://www.seas.upenn.edu/~ese370/#tools</a:t>
            </a:r>
            <a:endParaRPr lang="en-US" dirty="0"/>
          </a:p>
          <a:p>
            <a:pPr lvl="1"/>
            <a:r>
              <a:rPr lang="en-US" dirty="0"/>
              <a:t>Get your design workflow setup now</a:t>
            </a:r>
          </a:p>
          <a:p>
            <a:pPr lvl="2"/>
            <a:r>
              <a:rPr lang="en-US" dirty="0"/>
              <a:t>EVERYONE will be required to verify this on HW 3</a:t>
            </a:r>
          </a:p>
          <a:p>
            <a:pPr lvl="1"/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9035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at intermediate voltages?</a:t>
            </a:r>
          </a:p>
          <a:p>
            <a:pPr lvl="1"/>
            <a:r>
              <a:rPr lang="en-US" dirty="0"/>
              <a:t>When the input is not rail-to-rail (not just </a:t>
            </a:r>
            <a:r>
              <a:rPr lang="en-US" dirty="0" err="1"/>
              <a:t>gnd</a:t>
            </a:r>
            <a:r>
              <a:rPr lang="en-US" dirty="0"/>
              <a:t> or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inputs)</a:t>
            </a:r>
          </a:p>
          <a:p>
            <a:r>
              <a:rPr lang="en-US" dirty="0"/>
              <a:t>Details of dynamics, including…</a:t>
            </a:r>
          </a:p>
          <a:p>
            <a:pPr lvl="1"/>
            <a:r>
              <a:rPr lang="en-US" dirty="0"/>
              <a:t>Input transition is not an ideal step</a:t>
            </a:r>
          </a:p>
          <a:p>
            <a:pPr lvl="1"/>
            <a:r>
              <a:rPr lang="en-US" dirty="0"/>
              <a:t>Intermediate drive strengths change with V</a:t>
            </a:r>
            <a:r>
              <a:rPr lang="en-US" baseline="-25000" dirty="0"/>
              <a:t>GS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Drain resistance changes</a:t>
            </a:r>
          </a:p>
          <a:p>
            <a:r>
              <a:rPr lang="en-US" dirty="0"/>
              <a:t>Sub-threshold operation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V</a:t>
            </a:r>
            <a:r>
              <a:rPr lang="en-US" baseline="-25000" dirty="0" err="1"/>
              <a:t>gs</a:t>
            </a:r>
            <a:r>
              <a:rPr lang="en-US" dirty="0"/>
              <a:t>&lt;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7793038" cy="762000"/>
          </a:xfrm>
        </p:spPr>
        <p:txBody>
          <a:bodyPr/>
          <a:lstStyle/>
          <a:p>
            <a:r>
              <a:rPr lang="en-US" dirty="0"/>
              <a:t>What is still missing?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366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Engineering Control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dirty="0"/>
          </a:p>
          <a:p>
            <a:pPr lvl="1"/>
            <a:r>
              <a:rPr lang="en-US" dirty="0"/>
              <a:t>Process engineer</a:t>
            </a:r>
          </a:p>
          <a:p>
            <a:r>
              <a:rPr lang="en-US" dirty="0"/>
              <a:t>Drive strength (R</a:t>
            </a:r>
            <a:r>
              <a:rPr lang="en-US" baseline="-25000" dirty="0"/>
              <a:t>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Circuit engineer </a:t>
            </a:r>
          </a:p>
          <a:p>
            <a:pPr lvl="1"/>
            <a:r>
              <a:rPr lang="en-US" dirty="0"/>
              <a:t>Control with sizing transistors</a:t>
            </a:r>
          </a:p>
          <a:p>
            <a:r>
              <a:rPr lang="en-US" dirty="0"/>
              <a:t>Supply voltages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Range set by process engineer</a:t>
            </a:r>
          </a:p>
          <a:p>
            <a:pPr lvl="1"/>
            <a:r>
              <a:rPr lang="en-US" dirty="0"/>
              <a:t>Detail use by circuit engineer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38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Resistance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1295400"/>
            <a:ext cx="3363922" cy="3207283"/>
            <a:chOff x="2509659" y="1063149"/>
            <a:chExt cx="3363922" cy="3207283"/>
          </a:xfrm>
        </p:grpSpPr>
        <p:sp>
          <p:nvSpPr>
            <p:cNvPr id="8" name="Cube 7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72952" y="1611210"/>
              <a:ext cx="57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4 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9659" y="2879619"/>
              <a:ext cx="966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0.2 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4534" y="3901100"/>
              <a:ext cx="966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0.1 mm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28859" y="266334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6841" y="1063149"/>
              <a:ext cx="32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  <p:graphicFrame>
        <p:nvGraphicFramePr>
          <p:cNvPr id="2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111614"/>
              </p:ext>
            </p:extLst>
          </p:nvPr>
        </p:nvGraphicFramePr>
        <p:xfrm>
          <a:off x="4724400" y="1752600"/>
          <a:ext cx="3222625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3" imgW="495300" imgH="355600" progId="Equation.3">
                  <p:embed/>
                </p:oleObj>
              </mc:Choice>
              <mc:Fallback>
                <p:oleObj name="Equation" r:id="rId3" imgW="495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52600"/>
                        <a:ext cx="3222625" cy="231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85800" y="48006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Sanity check</a:t>
            </a:r>
          </a:p>
          <a:p>
            <a:pPr lvl="1"/>
            <a:r>
              <a:rPr lang="en-US" dirty="0"/>
              <a:t>Wire twice as long = resistors in series</a:t>
            </a:r>
          </a:p>
          <a:p>
            <a:pPr lvl="1"/>
            <a:r>
              <a:rPr lang="en-US" dirty="0"/>
              <a:t>Wire twice as wide = resistors in parallel</a:t>
            </a:r>
          </a:p>
          <a:p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20937570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31061</TotalTime>
  <Words>2347</Words>
  <Application>Microsoft Macintosh PowerPoint</Application>
  <PresentationFormat>On-screen Show (4:3)</PresentationFormat>
  <Paragraphs>609</Paragraphs>
  <Slides>61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Garamond</vt:lpstr>
      <vt:lpstr>Symbol</vt:lpstr>
      <vt:lpstr>Tahoma</vt:lpstr>
      <vt:lpstr>Times</vt:lpstr>
      <vt:lpstr>Times New Roman</vt:lpstr>
      <vt:lpstr>Wingdings</vt:lpstr>
      <vt:lpstr>Penn</vt:lpstr>
      <vt:lpstr>Equation</vt:lpstr>
      <vt:lpstr>PowerPoint Presentation</vt:lpstr>
      <vt:lpstr>CMOS Buffer Gate - First Order</vt:lpstr>
      <vt:lpstr>CMOS Buffer Gate - First Order</vt:lpstr>
      <vt:lpstr>CMOS Buffer Gate - First Order</vt:lpstr>
      <vt:lpstr>First-Order Model</vt:lpstr>
      <vt:lpstr>What is still missing?</vt:lpstr>
      <vt:lpstr>What is still missing?</vt:lpstr>
      <vt:lpstr>Design: Engineering Control</vt:lpstr>
      <vt:lpstr>Wire Resistance</vt:lpstr>
      <vt:lpstr>Wire Capacitance</vt:lpstr>
      <vt:lpstr>There are always Rs and Cs</vt:lpstr>
      <vt:lpstr>Today</vt:lpstr>
      <vt:lpstr>Outline</vt:lpstr>
      <vt:lpstr>Two Signal Problems</vt:lpstr>
      <vt:lpstr>Wire Resistance (Pg 2 preclass)</vt:lpstr>
      <vt:lpstr>Wire Resistance</vt:lpstr>
      <vt:lpstr>Wire Resistance</vt:lpstr>
      <vt:lpstr>Die Sizes</vt:lpstr>
      <vt:lpstr>Implications</vt:lpstr>
      <vt:lpstr>Implications</vt:lpstr>
      <vt:lpstr>Implications</vt:lpstr>
      <vt:lpstr>IR-Drop</vt:lpstr>
      <vt:lpstr>Output does not go to Rail</vt:lpstr>
      <vt:lpstr>Two Signal Problems</vt:lpstr>
      <vt:lpstr>Noise Sources?</vt:lpstr>
      <vt:lpstr>Signals will be degraded</vt:lpstr>
      <vt:lpstr>Preclass Pg 1</vt:lpstr>
      <vt:lpstr>Preclass Pg 1</vt:lpstr>
      <vt:lpstr>Preclass Pg 1</vt:lpstr>
      <vt:lpstr>Preclass Pg 1</vt:lpstr>
      <vt:lpstr>Degradation</vt:lpstr>
      <vt:lpstr>Gate Creed</vt:lpstr>
      <vt:lpstr>Regeneration Discipline</vt:lpstr>
      <vt:lpstr>Regeneration Discipline</vt:lpstr>
      <vt:lpstr>Noise Margin</vt:lpstr>
      <vt:lpstr>Regeneration Discipline (getting precise)</vt:lpstr>
      <vt:lpstr>Transfer Function</vt:lpstr>
      <vt:lpstr>Transfer Function</vt:lpstr>
      <vt:lpstr>Transfer Function</vt:lpstr>
      <vt:lpstr>Regenerating Transfer Function</vt:lpstr>
      <vt:lpstr>Regenerating Transfer Function</vt:lpstr>
      <vt:lpstr>Regenerating Transfer Function</vt:lpstr>
      <vt:lpstr>Decomposing</vt:lpstr>
      <vt:lpstr>Decomposing</vt:lpstr>
      <vt:lpstr>Decomposing</vt:lpstr>
      <vt:lpstr>Decomposing</vt:lpstr>
      <vt:lpstr>Decomposing</vt:lpstr>
      <vt:lpstr>Transfer Function for Multiple Inputs</vt:lpstr>
      <vt:lpstr>Controlling Input</vt:lpstr>
      <vt:lpstr>Controlling Input</vt:lpstr>
      <vt:lpstr>Controlling Input</vt:lpstr>
      <vt:lpstr>Controlling Input for Worst Case</vt:lpstr>
      <vt:lpstr>Ideal Transfer Function for Inverter</vt:lpstr>
      <vt:lpstr>Linear Transfer Function?</vt:lpstr>
      <vt:lpstr>Linear Transfer Function?</vt:lpstr>
      <vt:lpstr>Linear Transfer Function?</vt:lpstr>
      <vt:lpstr>Non-linearity</vt:lpstr>
      <vt:lpstr>Transistor Non-Linearity</vt:lpstr>
      <vt:lpstr>All Gates</vt:lpstr>
      <vt:lpstr>Big 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2081</cp:revision>
  <cp:lastPrinted>2021-09-12T23:08:10Z</cp:lastPrinted>
  <dcterms:created xsi:type="dcterms:W3CDTF">2001-05-14T03:33:13Z</dcterms:created>
  <dcterms:modified xsi:type="dcterms:W3CDTF">2021-09-13T13:08:00Z</dcterms:modified>
</cp:coreProperties>
</file>