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5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1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5" r:id="rId23"/>
    <p:sldId id="279" r:id="rId24"/>
    <p:sldId id="280" r:id="rId25"/>
    <p:sldId id="281" r:id="rId26"/>
    <p:sldId id="282" r:id="rId27"/>
    <p:sldId id="283" r:id="rId28"/>
    <p:sldId id="306" r:id="rId29"/>
    <p:sldId id="322" r:id="rId30"/>
    <p:sldId id="323" r:id="rId31"/>
    <p:sldId id="318" r:id="rId32"/>
    <p:sldId id="285" r:id="rId33"/>
    <p:sldId id="286" r:id="rId34"/>
    <p:sldId id="313" r:id="rId35"/>
    <p:sldId id="287" r:id="rId36"/>
    <p:sldId id="288" r:id="rId37"/>
    <p:sldId id="289" r:id="rId38"/>
    <p:sldId id="290" r:id="rId39"/>
    <p:sldId id="296" r:id="rId40"/>
    <p:sldId id="319" r:id="rId41"/>
    <p:sldId id="297" r:id="rId42"/>
    <p:sldId id="299" r:id="rId43"/>
    <p:sldId id="302" r:id="rId44"/>
    <p:sldId id="293" r:id="rId45"/>
    <p:sldId id="294" r:id="rId46"/>
    <p:sldId id="307" r:id="rId47"/>
    <p:sldId id="308" r:id="rId48"/>
    <p:sldId id="353" r:id="rId49"/>
    <p:sldId id="354" r:id="rId50"/>
    <p:sldId id="295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03" r:id="rId59"/>
    <p:sldId id="351" r:id="rId60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FF"/>
    <a:srgbClr val="5F5F5F"/>
    <a:srgbClr val="808080"/>
    <a:srgbClr val="080808"/>
    <a:srgbClr val="FF0000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87440" autoAdjust="0"/>
  </p:normalViewPr>
  <p:slideViewPr>
    <p:cSldViewPr snapToGrid="0">
      <p:cViewPr varScale="1">
        <p:scale>
          <a:sx n="94" d="100"/>
          <a:sy n="94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50454-C064-8045-930B-453138464A37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7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youtu.be</a:t>
            </a:r>
            <a:r>
              <a:rPr lang="en-US" sz="1200" dirty="0"/>
              <a:t>/35jWSQXku74?t=119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sand to silicon (</a:t>
            </a:r>
            <a:r>
              <a:rPr lang="en-US" dirty="0" err="1"/>
              <a:t>intel</a:t>
            </a:r>
            <a:r>
              <a:rPr lang="en-US" dirty="0"/>
              <a:t>) -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=Q5paWn7bFg4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microchips are made -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=F2KcZGwntgg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8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7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4267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ESE370 Fall2014 --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503D-A930-894D-8592-562E4C378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paWn7bFg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2KcZGwntg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6:  September 17,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MOS Model</a:t>
            </a: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1263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Channel Length (L)</a:t>
            </a:r>
          </a:p>
          <a:p>
            <a:r>
              <a:rPr lang="en-US" sz="2800" dirty="0"/>
              <a:t>Channel Width (W)</a:t>
            </a:r>
          </a:p>
          <a:p>
            <a:r>
              <a:rPr lang="en-US" sz="2800" dirty="0"/>
              <a:t>Oxide Thickness (</a:t>
            </a:r>
            <a:r>
              <a:rPr lang="en-US" sz="2800" dirty="0" err="1"/>
              <a:t>T</a:t>
            </a:r>
            <a:r>
              <a:rPr lang="en-US" sz="2800" baseline="-25000" dirty="0" err="1"/>
              <a:t>ox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Process named by minimum length </a:t>
            </a:r>
          </a:p>
          <a:p>
            <a:pPr lvl="1"/>
            <a:r>
              <a:rPr lang="en-US" sz="2400" dirty="0"/>
              <a:t>22nm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L=22nm</a:t>
            </a:r>
            <a:endParaRPr lang="en-US" sz="2400" dirty="0"/>
          </a:p>
        </p:txBody>
      </p:sp>
      <p:pic>
        <p:nvPicPr>
          <p:cNvPr id="25606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0386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0"/>
            <a:ext cx="3189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7528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Semiconductor Physics</a:t>
            </a:r>
          </a:p>
        </p:txBody>
      </p:sp>
      <p:sp>
        <p:nvSpPr>
          <p:cNvPr id="26627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669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Metal – conducts</a:t>
            </a:r>
          </a:p>
          <a:p>
            <a:r>
              <a:rPr lang="en-US" dirty="0"/>
              <a:t>Insulator – does not conduct</a:t>
            </a:r>
          </a:p>
          <a:p>
            <a:r>
              <a:rPr lang="en-US" dirty="0"/>
              <a:t>Semiconductor – can act as either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019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does metal conduct?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r>
              <a:rPr lang="en-US"/>
              <a:t>(periodic table)</a:t>
            </a:r>
          </a:p>
        </p:txBody>
      </p:sp>
      <p:pic>
        <p:nvPicPr>
          <p:cNvPr id="2867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178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57200" y="6019800"/>
            <a:ext cx="813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chemistry.about.com</a:t>
            </a:r>
            <a:r>
              <a:rPr lang="en-US" sz="1400" dirty="0"/>
              <a:t>/od/</a:t>
            </a:r>
            <a:r>
              <a:rPr lang="en-US" sz="1400" dirty="0" err="1"/>
              <a:t>imagesclipartstructures</a:t>
            </a:r>
            <a:r>
              <a:rPr lang="en-US" sz="1400" dirty="0"/>
              <a:t>/</a:t>
            </a:r>
            <a:r>
              <a:rPr lang="en-US" sz="1400" dirty="0" err="1"/>
              <a:t>ig</a:t>
            </a:r>
            <a:r>
              <a:rPr lang="en-US" sz="1400" dirty="0"/>
              <a:t>/Science-Pictures/Periodic-Table-of-the-</a:t>
            </a:r>
            <a:r>
              <a:rPr lang="en-US" sz="1400" dirty="0" err="1"/>
              <a:t>Elements.htm</a:t>
            </a:r>
            <a:endParaRPr lang="en-US" sz="14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10" name="Freeform 9"/>
          <p:cNvSpPr/>
          <p:nvPr/>
        </p:nvSpPr>
        <p:spPr>
          <a:xfrm>
            <a:off x="4861691" y="2939229"/>
            <a:ext cx="1146304" cy="1595123"/>
          </a:xfrm>
          <a:custGeom>
            <a:avLst/>
            <a:gdLst>
              <a:gd name="connsiteX0" fmla="*/ 353776 w 1146304"/>
              <a:gd name="connsiteY0" fmla="*/ 24104 h 1595123"/>
              <a:gd name="connsiteX1" fmla="*/ 44742 w 1146304"/>
              <a:gd name="connsiteY1" fmla="*/ 430504 h 1595123"/>
              <a:gd name="connsiteX2" fmla="*/ 36276 w 1146304"/>
              <a:gd name="connsiteY2" fmla="*/ 1184038 h 1595123"/>
              <a:gd name="connsiteX3" fmla="*/ 370709 w 1146304"/>
              <a:gd name="connsiteY3" fmla="*/ 1594671 h 1595123"/>
              <a:gd name="connsiteX4" fmla="*/ 683976 w 1146304"/>
              <a:gd name="connsiteY4" fmla="*/ 1112071 h 1595123"/>
              <a:gd name="connsiteX5" fmla="*/ 637409 w 1146304"/>
              <a:gd name="connsiteY5" fmla="*/ 659104 h 1595123"/>
              <a:gd name="connsiteX6" fmla="*/ 1060742 w 1146304"/>
              <a:gd name="connsiteY6" fmla="*/ 510938 h 1595123"/>
              <a:gd name="connsiteX7" fmla="*/ 1086142 w 1146304"/>
              <a:gd name="connsiteY7" fmla="*/ 96071 h 1595123"/>
              <a:gd name="connsiteX8" fmla="*/ 353776 w 1146304"/>
              <a:gd name="connsiteY8" fmla="*/ 24104 h 15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04" h="1595123">
                <a:moveTo>
                  <a:pt x="353776" y="24104"/>
                </a:moveTo>
                <a:cubicBezTo>
                  <a:pt x="180209" y="79843"/>
                  <a:pt x="97659" y="237182"/>
                  <a:pt x="44742" y="430504"/>
                </a:cubicBezTo>
                <a:cubicBezTo>
                  <a:pt x="-8175" y="623826"/>
                  <a:pt x="-18052" y="990010"/>
                  <a:pt x="36276" y="1184038"/>
                </a:cubicBezTo>
                <a:cubicBezTo>
                  <a:pt x="90604" y="1378066"/>
                  <a:pt x="262759" y="1606665"/>
                  <a:pt x="370709" y="1594671"/>
                </a:cubicBezTo>
                <a:cubicBezTo>
                  <a:pt x="478659" y="1582677"/>
                  <a:pt x="639526" y="1267999"/>
                  <a:pt x="683976" y="1112071"/>
                </a:cubicBezTo>
                <a:cubicBezTo>
                  <a:pt x="728426" y="956143"/>
                  <a:pt x="574615" y="759293"/>
                  <a:pt x="637409" y="659104"/>
                </a:cubicBezTo>
                <a:cubicBezTo>
                  <a:pt x="700203" y="558915"/>
                  <a:pt x="985953" y="604777"/>
                  <a:pt x="1060742" y="510938"/>
                </a:cubicBezTo>
                <a:cubicBezTo>
                  <a:pt x="1135531" y="417099"/>
                  <a:pt x="1196209" y="175799"/>
                  <a:pt x="1086142" y="96071"/>
                </a:cubicBezTo>
                <a:cubicBezTo>
                  <a:pt x="976075" y="16343"/>
                  <a:pt x="527343" y="-31635"/>
                  <a:pt x="353776" y="24104"/>
                </a:cubicBezTo>
                <a:close/>
              </a:path>
            </a:pathLst>
          </a:custGeom>
          <a:ln w="381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6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does metal conduct?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  <a:endParaRPr lang="en-US" dirty="0"/>
          </a:p>
        </p:txBody>
      </p:sp>
      <p:pic>
        <p:nvPicPr>
          <p:cNvPr id="7" name="Content Placeholder 6" descr="screen-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74" b="-7457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866900"/>
            <a:ext cx="89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379" y="18669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Silver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549" y="1866900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Copper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1701" y="1866900"/>
            <a:ext cx="833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Zinc</a:t>
            </a:r>
          </a:p>
        </p:txBody>
      </p:sp>
    </p:spTree>
    <p:extLst>
      <p:ext uri="{BB962C8B-B14F-4D97-AF65-F5344CB8AC3E}">
        <p14:creationId xmlns:p14="http://schemas.microsoft.com/office/powerpoint/2010/main" val="99687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Electrons move</a:t>
            </a:r>
          </a:p>
          <a:p>
            <a:r>
              <a:rPr lang="en-US"/>
              <a:t>Must be able to “remove” electron from atom or molecule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4114800" y="4648200"/>
            <a:ext cx="1524000" cy="1371600"/>
            <a:chOff x="4114800" y="4648200"/>
            <a:chExt cx="1524000" cy="1371600"/>
          </a:xfrm>
        </p:grpSpPr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4741333" y="5190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4114800" y="4648200"/>
              <a:ext cx="14478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5486400" y="5257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15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Quantized Energy Levels (bands)</a:t>
            </a:r>
          </a:p>
          <a:p>
            <a:pPr lvl="1"/>
            <a:r>
              <a:rPr lang="en-US" dirty="0"/>
              <a:t>Valence and Conduction Bands</a:t>
            </a:r>
          </a:p>
          <a:p>
            <a:r>
              <a:rPr lang="en-US" dirty="0"/>
              <a:t>Must have enough energy to change level (state)</a:t>
            </a:r>
          </a:p>
        </p:txBody>
      </p: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3581400" y="4114800"/>
            <a:ext cx="2514600" cy="2438400"/>
            <a:chOff x="3581400" y="4114800"/>
            <a:chExt cx="2514600" cy="2438400"/>
          </a:xfrm>
        </p:grpSpPr>
        <p:sp>
          <p:nvSpPr>
            <p:cNvPr id="30727" name="Oval 6"/>
            <p:cNvSpPr>
              <a:spLocks noChangeArrowheads="1"/>
            </p:cNvSpPr>
            <p:nvPr/>
          </p:nvSpPr>
          <p:spPr bwMode="auto">
            <a:xfrm>
              <a:off x="4741333" y="5190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0728" name="Oval 7"/>
            <p:cNvSpPr>
              <a:spLocks noChangeArrowheads="1"/>
            </p:cNvSpPr>
            <p:nvPr/>
          </p:nvSpPr>
          <p:spPr bwMode="auto">
            <a:xfrm>
              <a:off x="4114800" y="4648200"/>
              <a:ext cx="14478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0729" name="Oval 8"/>
            <p:cNvSpPr>
              <a:spLocks noChangeArrowheads="1"/>
            </p:cNvSpPr>
            <p:nvPr/>
          </p:nvSpPr>
          <p:spPr bwMode="auto">
            <a:xfrm>
              <a:off x="5486400" y="5257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0730" name="Oval 9"/>
            <p:cNvSpPr>
              <a:spLocks noChangeArrowheads="1"/>
            </p:cNvSpPr>
            <p:nvPr/>
          </p:nvSpPr>
          <p:spPr bwMode="auto">
            <a:xfrm>
              <a:off x="3581400" y="4114800"/>
              <a:ext cx="2514600" cy="2438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30731" name="Straight Arrow Connector 11"/>
            <p:cNvCxnSpPr>
              <a:cxnSpLocks noChangeShapeType="1"/>
              <a:stCxn id="30729" idx="7"/>
            </p:cNvCxnSpPr>
            <p:nvPr/>
          </p:nvCxnSpPr>
          <p:spPr bwMode="auto">
            <a:xfrm rot="5400000" flipH="1" flipV="1">
              <a:off x="5845082" y="5029200"/>
              <a:ext cx="22318" cy="4795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712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at absolute 0</a:t>
            </a:r>
          </a:p>
          <a:p>
            <a:pPr lvl="1"/>
            <a:r>
              <a:rPr lang="en-US" dirty="0"/>
              <a:t>There is always free energy </a:t>
            </a:r>
          </a:p>
          <a:p>
            <a:pPr lvl="1"/>
            <a:r>
              <a:rPr lang="en-US" dirty="0"/>
              <a:t>Causes electrons to hop around</a:t>
            </a:r>
          </a:p>
          <a:p>
            <a:pPr lvl="2"/>
            <a:r>
              <a:rPr lang="en-US" dirty="0"/>
              <a:t>….when there is enough energy to change states</a:t>
            </a:r>
          </a:p>
          <a:p>
            <a:pPr lvl="1"/>
            <a:r>
              <a:rPr lang="en-US" dirty="0"/>
              <a:t>Energy gap between states determines energy required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581400" y="4114800"/>
            <a:ext cx="2514600" cy="2438400"/>
            <a:chOff x="3581400" y="4114800"/>
            <a:chExt cx="2514600" cy="24384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741333" y="5190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4114800" y="4648200"/>
              <a:ext cx="14478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86400" y="5257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581400" y="4114800"/>
              <a:ext cx="2514600" cy="2438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17" name="Straight Arrow Connector 11"/>
            <p:cNvCxnSpPr>
              <a:cxnSpLocks noChangeShapeType="1"/>
              <a:stCxn id="15" idx="7"/>
            </p:cNvCxnSpPr>
            <p:nvPr/>
          </p:nvCxnSpPr>
          <p:spPr bwMode="auto">
            <a:xfrm rot="5400000" flipH="1" flipV="1">
              <a:off x="5845082" y="5029200"/>
              <a:ext cx="22318" cy="4795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581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Atom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valence electrons?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5" name="Picture 4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D918407D-0E8C-DB44-8480-0C4C3DE6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16" y="2286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5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valence electrons</a:t>
            </a:r>
          </a:p>
          <a:p>
            <a:pPr lvl="1"/>
            <a:r>
              <a:rPr lang="en-US" dirty="0"/>
              <a:t>Inner shells filled</a:t>
            </a:r>
          </a:p>
          <a:p>
            <a:pPr lvl="1"/>
            <a:r>
              <a:rPr lang="en-US" dirty="0"/>
              <a:t>Only outer shells contribute to chemical interactions</a:t>
            </a:r>
          </a:p>
        </p:txBody>
      </p: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3657600" y="3352800"/>
            <a:ext cx="2971800" cy="2929337"/>
            <a:chOff x="3200400" y="3276600"/>
            <a:chExt cx="2667000" cy="2590800"/>
          </a:xfrm>
        </p:grpSpPr>
        <p:sp>
          <p:nvSpPr>
            <p:cNvPr id="34" name="Oval 51"/>
            <p:cNvSpPr>
              <a:spLocks noChangeArrowheads="1"/>
            </p:cNvSpPr>
            <p:nvPr/>
          </p:nvSpPr>
          <p:spPr bwMode="auto">
            <a:xfrm>
              <a:off x="4436533" y="4428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" name="Oval 52"/>
            <p:cNvSpPr>
              <a:spLocks noChangeArrowheads="1"/>
            </p:cNvSpPr>
            <p:nvPr/>
          </p:nvSpPr>
          <p:spPr bwMode="auto">
            <a:xfrm>
              <a:off x="3276600" y="3352800"/>
              <a:ext cx="2514600" cy="2438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5715000" y="4343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 flipV="1">
              <a:off x="3200400" y="4724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8" name="Oval 55"/>
            <p:cNvSpPr>
              <a:spLocks noChangeArrowheads="1"/>
            </p:cNvSpPr>
            <p:nvPr/>
          </p:nvSpPr>
          <p:spPr bwMode="auto">
            <a:xfrm rot="5400000">
              <a:off x="4648200" y="3276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9" name="Oval 56"/>
            <p:cNvSpPr>
              <a:spLocks noChangeArrowheads="1"/>
            </p:cNvSpPr>
            <p:nvPr/>
          </p:nvSpPr>
          <p:spPr bwMode="auto">
            <a:xfrm rot="16200000" flipH="1">
              <a:off x="4343400" y="57150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5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5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7772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Here: Transistor 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Previously: simple models (0</a:t>
            </a:r>
            <a:r>
              <a:rPr lang="en-US" baseline="30000" dirty="0"/>
              <a:t>th</a:t>
            </a:r>
            <a:r>
              <a:rPr lang="en-US" dirty="0"/>
              <a:t> and 1</a:t>
            </a:r>
            <a:r>
              <a:rPr lang="en-US" baseline="30000" dirty="0"/>
              <a:t>st</a:t>
            </a:r>
            <a:r>
              <a:rPr lang="en-US" dirty="0"/>
              <a:t> order)</a:t>
            </a:r>
          </a:p>
          <a:p>
            <a:pPr lvl="1"/>
            <a:r>
              <a:rPr lang="en-US" dirty="0"/>
              <a:t>Comfortable with basic functions and circuits</a:t>
            </a:r>
          </a:p>
          <a:p>
            <a:r>
              <a:rPr lang="en-US" dirty="0">
                <a:solidFill>
                  <a:srgbClr val="0000FF"/>
                </a:solidFill>
              </a:rPr>
              <a:t>This lecture and next week(4 lectures)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Detailed semiconductor discussion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MOSFET phenomenology   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           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Don’t Blink!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Rest of term</a:t>
            </a:r>
          </a:p>
          <a:p>
            <a:pPr lvl="1"/>
            <a:r>
              <a:rPr lang="en-US" dirty="0"/>
              <a:t>Implications of the MOS device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23410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Silicon-Silicon Bonding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form covalent bonds with 4 other silicon atoms</a:t>
            </a:r>
          </a:p>
        </p:txBody>
      </p:sp>
      <p:grpSp>
        <p:nvGrpSpPr>
          <p:cNvPr id="33798" name="Group 64"/>
          <p:cNvGrpSpPr>
            <a:grpSpLocks/>
          </p:cNvGrpSpPr>
          <p:nvPr/>
        </p:nvGrpSpPr>
        <p:grpSpPr bwMode="auto">
          <a:xfrm>
            <a:off x="3429000" y="1974850"/>
            <a:ext cx="4960938" cy="4883150"/>
            <a:chOff x="685800" y="838200"/>
            <a:chExt cx="7704668" cy="7473969"/>
          </a:xfrm>
        </p:grpSpPr>
        <p:grpSp>
          <p:nvGrpSpPr>
            <p:cNvPr id="33800" name="Group 35"/>
            <p:cNvGrpSpPr>
              <a:grpSpLocks/>
            </p:cNvGrpSpPr>
            <p:nvPr/>
          </p:nvGrpSpPr>
          <p:grpSpPr bwMode="auto">
            <a:xfrm>
              <a:off x="3200400" y="3276600"/>
              <a:ext cx="2667000" cy="2590800"/>
              <a:chOff x="3200400" y="3276600"/>
              <a:chExt cx="2667000" cy="2590800"/>
            </a:xfrm>
          </p:grpSpPr>
          <p:sp>
            <p:nvSpPr>
              <p:cNvPr id="33829" name="Oval 6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30" name="Oval 7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31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32" name="Oval 16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33" name="Oval 14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34" name="Oval 12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3801" name="Group 36"/>
            <p:cNvGrpSpPr>
              <a:grpSpLocks/>
            </p:cNvGrpSpPr>
            <p:nvPr/>
          </p:nvGrpSpPr>
          <p:grpSpPr bwMode="auto">
            <a:xfrm>
              <a:off x="5723468" y="3200400"/>
              <a:ext cx="2667000" cy="2590800"/>
              <a:chOff x="3200400" y="3276600"/>
              <a:chExt cx="2667000" cy="2590800"/>
            </a:xfrm>
          </p:grpSpPr>
          <p:sp>
            <p:nvSpPr>
              <p:cNvPr id="33823" name="Oval 37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4" name="Oval 38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5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6" name="Oval 40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7" name="Oval 41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8" name="Oval 42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3802" name="Group 43"/>
            <p:cNvGrpSpPr>
              <a:grpSpLocks/>
            </p:cNvGrpSpPr>
            <p:nvPr/>
          </p:nvGrpSpPr>
          <p:grpSpPr bwMode="auto">
            <a:xfrm>
              <a:off x="685800" y="3352800"/>
              <a:ext cx="2667000" cy="2590800"/>
              <a:chOff x="3200400" y="3276600"/>
              <a:chExt cx="2667000" cy="2590800"/>
            </a:xfrm>
          </p:grpSpPr>
          <p:sp>
            <p:nvSpPr>
              <p:cNvPr id="33817" name="Oval 44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8" name="Oval 45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9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0" name="Oval 47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1" name="Oval 48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22" name="Oval 49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3803" name="Group 50"/>
            <p:cNvGrpSpPr>
              <a:grpSpLocks/>
            </p:cNvGrpSpPr>
            <p:nvPr/>
          </p:nvGrpSpPr>
          <p:grpSpPr bwMode="auto">
            <a:xfrm>
              <a:off x="3200400" y="838200"/>
              <a:ext cx="2667000" cy="2590800"/>
              <a:chOff x="3200400" y="3276600"/>
              <a:chExt cx="2667000" cy="2590800"/>
            </a:xfrm>
          </p:grpSpPr>
          <p:sp>
            <p:nvSpPr>
              <p:cNvPr id="33811" name="Oval 51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2" name="Oval 52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3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4" name="Oval 54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5" name="Oval 55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6" name="Oval 56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3804" name="Group 57"/>
            <p:cNvGrpSpPr>
              <a:grpSpLocks/>
            </p:cNvGrpSpPr>
            <p:nvPr/>
          </p:nvGrpSpPr>
          <p:grpSpPr bwMode="auto">
            <a:xfrm>
              <a:off x="3124200" y="5721369"/>
              <a:ext cx="2667000" cy="2590800"/>
              <a:chOff x="3200400" y="3276600"/>
              <a:chExt cx="2667000" cy="2590800"/>
            </a:xfrm>
          </p:grpSpPr>
          <p:sp>
            <p:nvSpPr>
              <p:cNvPr id="33805" name="Oval 58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06" name="Oval 59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07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08" name="Oval 61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09" name="Oval 62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810" name="Oval 63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pic>
        <p:nvPicPr>
          <p:cNvPr id="33799" name="Picture 6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4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0847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 Lattice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into crystal lattice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2667000"/>
            <a:ext cx="3030279" cy="289560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06145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Ingot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76" r="1780"/>
          <a:stretch/>
        </p:blipFill>
        <p:spPr>
          <a:xfrm>
            <a:off x="4114800" y="1143000"/>
            <a:ext cx="3992883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514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Garamond"/>
                <a:cs typeface="Garamond"/>
              </a:rPr>
              <a:t>1 impurity atom per 10 billion silicon atoms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>
                <a:defRPr/>
              </a:pPr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7697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 Lattice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Cartoon two-dimensional view</a:t>
            </a:r>
          </a:p>
        </p:txBody>
      </p:sp>
      <p:pic>
        <p:nvPicPr>
          <p:cNvPr id="358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67000"/>
            <a:ext cx="36528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2744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Orbital?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to outer shell in Silicon lattice?</a:t>
            </a:r>
          </a:p>
        </p:txBody>
      </p:sp>
      <p:grpSp>
        <p:nvGrpSpPr>
          <p:cNvPr id="36870" name="Group 5"/>
          <p:cNvGrpSpPr>
            <a:grpSpLocks/>
          </p:cNvGrpSpPr>
          <p:nvPr/>
        </p:nvGrpSpPr>
        <p:grpSpPr bwMode="auto">
          <a:xfrm>
            <a:off x="3429000" y="1974850"/>
            <a:ext cx="4960938" cy="4883150"/>
            <a:chOff x="685800" y="838200"/>
            <a:chExt cx="7704668" cy="7473969"/>
          </a:xfrm>
        </p:grpSpPr>
        <p:grpSp>
          <p:nvGrpSpPr>
            <p:cNvPr id="36871" name="Group 35"/>
            <p:cNvGrpSpPr>
              <a:grpSpLocks/>
            </p:cNvGrpSpPr>
            <p:nvPr/>
          </p:nvGrpSpPr>
          <p:grpSpPr bwMode="auto">
            <a:xfrm>
              <a:off x="3200400" y="3276600"/>
              <a:ext cx="2667000" cy="2590800"/>
              <a:chOff x="3200400" y="3276600"/>
              <a:chExt cx="2667000" cy="2590800"/>
            </a:xfrm>
          </p:grpSpPr>
          <p:sp>
            <p:nvSpPr>
              <p:cNvPr id="36900" name="Oval 6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01" name="Oval 36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02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03" name="Oval 38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04" name="Oval 39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905" name="Oval 40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872" name="Group 36"/>
            <p:cNvGrpSpPr>
              <a:grpSpLocks/>
            </p:cNvGrpSpPr>
            <p:nvPr/>
          </p:nvGrpSpPr>
          <p:grpSpPr bwMode="auto">
            <a:xfrm>
              <a:off x="5723468" y="3200400"/>
              <a:ext cx="2667000" cy="2590800"/>
              <a:chOff x="3200400" y="3276600"/>
              <a:chExt cx="2667000" cy="2590800"/>
            </a:xfrm>
          </p:grpSpPr>
          <p:sp>
            <p:nvSpPr>
              <p:cNvPr id="36894" name="Oval 29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5" name="Oval 30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6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7" name="Oval 32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8" name="Oval 33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9" name="Oval 34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873" name="Group 43"/>
            <p:cNvGrpSpPr>
              <a:grpSpLocks/>
            </p:cNvGrpSpPr>
            <p:nvPr/>
          </p:nvGrpSpPr>
          <p:grpSpPr bwMode="auto">
            <a:xfrm>
              <a:off x="685800" y="3352800"/>
              <a:ext cx="2667000" cy="2590800"/>
              <a:chOff x="3200400" y="3276600"/>
              <a:chExt cx="2667000" cy="2590800"/>
            </a:xfrm>
          </p:grpSpPr>
          <p:sp>
            <p:nvSpPr>
              <p:cNvPr id="36888" name="Oval 23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9" name="Oval 24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0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1" name="Oval 26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2" name="Oval 27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93" name="Oval 28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874" name="Group 50"/>
            <p:cNvGrpSpPr>
              <a:grpSpLocks/>
            </p:cNvGrpSpPr>
            <p:nvPr/>
          </p:nvGrpSpPr>
          <p:grpSpPr bwMode="auto">
            <a:xfrm>
              <a:off x="3200400" y="838200"/>
              <a:ext cx="2667000" cy="2590800"/>
              <a:chOff x="3200400" y="3276600"/>
              <a:chExt cx="2667000" cy="2590800"/>
            </a:xfrm>
          </p:grpSpPr>
          <p:sp>
            <p:nvSpPr>
              <p:cNvPr id="36882" name="Oval 17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3" name="Oval 18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4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5" name="Oval 20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6" name="Oval 21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7" name="Oval 22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6875" name="Group 57"/>
            <p:cNvGrpSpPr>
              <a:grpSpLocks/>
            </p:cNvGrpSpPr>
            <p:nvPr/>
          </p:nvGrpSpPr>
          <p:grpSpPr bwMode="auto">
            <a:xfrm>
              <a:off x="3124200" y="5721369"/>
              <a:ext cx="2667000" cy="2590800"/>
              <a:chOff x="3200400" y="3276600"/>
              <a:chExt cx="2667000" cy="2590800"/>
            </a:xfrm>
          </p:grpSpPr>
          <p:sp>
            <p:nvSpPr>
              <p:cNvPr id="36876" name="Oval 11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77" name="Oval 12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78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79" name="Oval 14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0" name="Oval 15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881" name="Oval 16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4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50617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say about energy to move electron?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3429000" y="1974850"/>
            <a:ext cx="4960938" cy="4883150"/>
            <a:chOff x="685800" y="838200"/>
            <a:chExt cx="7704668" cy="7473969"/>
          </a:xfrm>
        </p:grpSpPr>
        <p:grpSp>
          <p:nvGrpSpPr>
            <p:cNvPr id="37895" name="Group 35"/>
            <p:cNvGrpSpPr>
              <a:grpSpLocks/>
            </p:cNvGrpSpPr>
            <p:nvPr/>
          </p:nvGrpSpPr>
          <p:grpSpPr bwMode="auto">
            <a:xfrm>
              <a:off x="3200400" y="3276600"/>
              <a:ext cx="2667000" cy="2590800"/>
              <a:chOff x="3200400" y="3276600"/>
              <a:chExt cx="2667000" cy="2590800"/>
            </a:xfrm>
          </p:grpSpPr>
          <p:sp>
            <p:nvSpPr>
              <p:cNvPr id="37924" name="Oval 6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5" name="Oval 36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6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7" name="Oval 38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8" name="Oval 39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9" name="Oval 40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896" name="Group 36"/>
            <p:cNvGrpSpPr>
              <a:grpSpLocks/>
            </p:cNvGrpSpPr>
            <p:nvPr/>
          </p:nvGrpSpPr>
          <p:grpSpPr bwMode="auto">
            <a:xfrm>
              <a:off x="5723468" y="3200400"/>
              <a:ext cx="2667000" cy="2590800"/>
              <a:chOff x="3200400" y="3276600"/>
              <a:chExt cx="2667000" cy="2590800"/>
            </a:xfrm>
          </p:grpSpPr>
          <p:sp>
            <p:nvSpPr>
              <p:cNvPr id="37918" name="Oval 29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9" name="Oval 30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0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1" name="Oval 32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2" name="Oval 33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23" name="Oval 34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897" name="Group 43"/>
            <p:cNvGrpSpPr>
              <a:grpSpLocks/>
            </p:cNvGrpSpPr>
            <p:nvPr/>
          </p:nvGrpSpPr>
          <p:grpSpPr bwMode="auto">
            <a:xfrm>
              <a:off x="685800" y="3352800"/>
              <a:ext cx="2667000" cy="2590800"/>
              <a:chOff x="3200400" y="3276600"/>
              <a:chExt cx="2667000" cy="2590800"/>
            </a:xfrm>
          </p:grpSpPr>
          <p:sp>
            <p:nvSpPr>
              <p:cNvPr id="37912" name="Oval 23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3" name="Oval 24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4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5" name="Oval 26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6" name="Oval 27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7" name="Oval 28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898" name="Group 50"/>
            <p:cNvGrpSpPr>
              <a:grpSpLocks/>
            </p:cNvGrpSpPr>
            <p:nvPr/>
          </p:nvGrpSpPr>
          <p:grpSpPr bwMode="auto">
            <a:xfrm>
              <a:off x="3200400" y="838200"/>
              <a:ext cx="2667000" cy="2590800"/>
              <a:chOff x="3200400" y="3276600"/>
              <a:chExt cx="2667000" cy="2590800"/>
            </a:xfrm>
          </p:grpSpPr>
          <p:sp>
            <p:nvSpPr>
              <p:cNvPr id="37906" name="Oval 17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7" name="Oval 18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8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9" name="Oval 20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0" name="Oval 21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11" name="Oval 22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37899" name="Group 57"/>
            <p:cNvGrpSpPr>
              <a:grpSpLocks/>
            </p:cNvGrpSpPr>
            <p:nvPr/>
          </p:nvGrpSpPr>
          <p:grpSpPr bwMode="auto">
            <a:xfrm>
              <a:off x="3124200" y="5721369"/>
              <a:ext cx="2667000" cy="2590800"/>
              <a:chOff x="3200400" y="3276600"/>
              <a:chExt cx="2667000" cy="2590800"/>
            </a:xfrm>
          </p:grpSpPr>
          <p:sp>
            <p:nvSpPr>
              <p:cNvPr id="37900" name="Oval 11"/>
              <p:cNvSpPr>
                <a:spLocks noChangeArrowheads="1"/>
              </p:cNvSpPr>
              <p:nvPr/>
            </p:nvSpPr>
            <p:spPr bwMode="auto">
              <a:xfrm>
                <a:off x="4436533" y="4428065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1" name="Oval 12"/>
              <p:cNvSpPr>
                <a:spLocks noChangeArrowheads="1"/>
              </p:cNvSpPr>
              <p:nvPr/>
            </p:nvSpPr>
            <p:spPr bwMode="auto">
              <a:xfrm>
                <a:off x="3276600" y="3352800"/>
                <a:ext cx="2514600" cy="2438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2" name="Oval 8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3" name="Oval 14"/>
              <p:cNvSpPr>
                <a:spLocks noChangeArrowheads="1"/>
              </p:cNvSpPr>
              <p:nvPr/>
            </p:nvSpPr>
            <p:spPr bwMode="auto">
              <a:xfrm flipV="1"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4" name="Oval 15"/>
              <p:cNvSpPr>
                <a:spLocks noChangeArrowheads="1"/>
              </p:cNvSpPr>
              <p:nvPr/>
            </p:nvSpPr>
            <p:spPr bwMode="auto">
              <a:xfrm rot="5400000">
                <a:off x="4648200" y="3276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905" name="Oval 16"/>
              <p:cNvSpPr>
                <a:spLocks noChangeArrowheads="1"/>
              </p:cNvSpPr>
              <p:nvPr/>
            </p:nvSpPr>
            <p:spPr bwMode="auto">
              <a:xfrm rot="16200000" flipH="1">
                <a:off x="4343400" y="5715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4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7499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State View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747" y="2514600"/>
            <a:ext cx="8305653" cy="2138065"/>
            <a:chOff x="228747" y="3048000"/>
            <a:chExt cx="8305653" cy="2138065"/>
          </a:xfrm>
        </p:grpSpPr>
        <p:cxnSp>
          <p:nvCxnSpPr>
            <p:cNvPr id="38918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09600" y="30480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19" name="Straight Connector 7"/>
            <p:cNvCxnSpPr>
              <a:cxnSpLocks noChangeShapeType="1"/>
            </p:cNvCxnSpPr>
            <p:nvPr/>
          </p:nvCxnSpPr>
          <p:spPr bwMode="auto">
            <a:xfrm rot="10800000">
              <a:off x="685800" y="44196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920" name="TextBox 8"/>
            <p:cNvSpPr txBox="1">
              <a:spLocks noChangeArrowheads="1"/>
            </p:cNvSpPr>
            <p:nvPr/>
          </p:nvSpPr>
          <p:spPr bwMode="auto">
            <a:xfrm>
              <a:off x="788766" y="4724400"/>
              <a:ext cx="37882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Valance Band – all states filled</a:t>
              </a:r>
            </a:p>
          </p:txBody>
        </p:sp>
        <p:sp>
          <p:nvSpPr>
            <p:cNvPr id="38921" name="TextBox 9"/>
            <p:cNvSpPr txBox="1">
              <a:spLocks noChangeArrowheads="1"/>
            </p:cNvSpPr>
            <p:nvPr/>
          </p:nvSpPr>
          <p:spPr bwMode="auto">
            <a:xfrm rot="16200000">
              <a:off x="-68770" y="3504554"/>
              <a:ext cx="1056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Energy</a:t>
              </a: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03182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State 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748" y="1981200"/>
            <a:ext cx="8614196" cy="2671465"/>
            <a:chOff x="228748" y="2514600"/>
            <a:chExt cx="8614196" cy="2671465"/>
          </a:xfrm>
        </p:grpSpPr>
        <p:cxnSp>
          <p:nvCxnSpPr>
            <p:cNvPr id="39942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09600" y="30480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3" name="Straight Connector 7"/>
            <p:cNvCxnSpPr>
              <a:cxnSpLocks noChangeShapeType="1"/>
            </p:cNvCxnSpPr>
            <p:nvPr/>
          </p:nvCxnSpPr>
          <p:spPr bwMode="auto">
            <a:xfrm rot="10800000">
              <a:off x="685800" y="44196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9944" name="TextBox 8"/>
            <p:cNvSpPr txBox="1">
              <a:spLocks noChangeArrowheads="1"/>
            </p:cNvSpPr>
            <p:nvPr/>
          </p:nvSpPr>
          <p:spPr bwMode="auto">
            <a:xfrm>
              <a:off x="788766" y="4724400"/>
              <a:ext cx="37882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Valance Band – all states filled</a:t>
              </a:r>
            </a:p>
          </p:txBody>
        </p:sp>
        <p:sp>
          <p:nvSpPr>
            <p:cNvPr id="39945" name="TextBox 9"/>
            <p:cNvSpPr txBox="1">
              <a:spLocks noChangeArrowheads="1"/>
            </p:cNvSpPr>
            <p:nvPr/>
          </p:nvSpPr>
          <p:spPr bwMode="auto">
            <a:xfrm rot="16200000">
              <a:off x="-68769" y="3504555"/>
              <a:ext cx="1056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Energy</a:t>
              </a:r>
            </a:p>
          </p:txBody>
        </p:sp>
        <p:sp>
          <p:nvSpPr>
            <p:cNvPr id="39946" name="TextBox 10"/>
            <p:cNvSpPr txBox="1">
              <a:spLocks noChangeArrowheads="1"/>
            </p:cNvSpPr>
            <p:nvPr/>
          </p:nvSpPr>
          <p:spPr bwMode="auto">
            <a:xfrm>
              <a:off x="4490470" y="2514600"/>
              <a:ext cx="43524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Conduction Band– all states empty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105400" y="4419600"/>
            <a:ext cx="2514600" cy="2438400"/>
            <a:chOff x="3581400" y="4114800"/>
            <a:chExt cx="2514600" cy="24384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741333" y="5190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4114800" y="4648200"/>
              <a:ext cx="14478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86400" y="5257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581400" y="4114800"/>
              <a:ext cx="2514600" cy="2438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17" name="Straight Arrow Connector 10"/>
            <p:cNvCxnSpPr>
              <a:cxnSpLocks noChangeShapeType="1"/>
              <a:stCxn id="15" idx="7"/>
            </p:cNvCxnSpPr>
            <p:nvPr/>
          </p:nvCxnSpPr>
          <p:spPr bwMode="auto">
            <a:xfrm rot="5400000" flipH="1" flipV="1">
              <a:off x="5845082" y="5029200"/>
              <a:ext cx="22318" cy="4795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297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State 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748" y="1981200"/>
            <a:ext cx="8614196" cy="2671465"/>
            <a:chOff x="228748" y="2514600"/>
            <a:chExt cx="8614196" cy="2671465"/>
          </a:xfrm>
        </p:grpSpPr>
        <p:cxnSp>
          <p:nvCxnSpPr>
            <p:cNvPr id="39942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09600" y="30480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3" name="Straight Connector 7"/>
            <p:cNvCxnSpPr>
              <a:cxnSpLocks noChangeShapeType="1"/>
            </p:cNvCxnSpPr>
            <p:nvPr/>
          </p:nvCxnSpPr>
          <p:spPr bwMode="auto">
            <a:xfrm rot="10800000">
              <a:off x="685800" y="4419600"/>
              <a:ext cx="7848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9944" name="TextBox 8"/>
            <p:cNvSpPr txBox="1">
              <a:spLocks noChangeArrowheads="1"/>
            </p:cNvSpPr>
            <p:nvPr/>
          </p:nvSpPr>
          <p:spPr bwMode="auto">
            <a:xfrm>
              <a:off x="788766" y="4724400"/>
              <a:ext cx="37882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Valance Band – all states filled</a:t>
              </a:r>
            </a:p>
          </p:txBody>
        </p:sp>
        <p:sp>
          <p:nvSpPr>
            <p:cNvPr id="39945" name="TextBox 9"/>
            <p:cNvSpPr txBox="1">
              <a:spLocks noChangeArrowheads="1"/>
            </p:cNvSpPr>
            <p:nvPr/>
          </p:nvSpPr>
          <p:spPr bwMode="auto">
            <a:xfrm rot="16200000">
              <a:off x="-68769" y="3504555"/>
              <a:ext cx="1056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Energy</a:t>
              </a:r>
            </a:p>
          </p:txBody>
        </p:sp>
        <p:sp>
          <p:nvSpPr>
            <p:cNvPr id="39946" name="TextBox 10"/>
            <p:cNvSpPr txBox="1">
              <a:spLocks noChangeArrowheads="1"/>
            </p:cNvSpPr>
            <p:nvPr/>
          </p:nvSpPr>
          <p:spPr bwMode="auto">
            <a:xfrm>
              <a:off x="4490470" y="2514600"/>
              <a:ext cx="43524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Conduction Band– all states empty</a:t>
              </a: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105400" y="4419600"/>
            <a:ext cx="2514600" cy="2438400"/>
            <a:chOff x="3581400" y="4114800"/>
            <a:chExt cx="2514600" cy="24384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741333" y="519006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4114800" y="4648200"/>
              <a:ext cx="14478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86400" y="5257800"/>
              <a:ext cx="1524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581400" y="4114800"/>
              <a:ext cx="2514600" cy="2438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17" name="Straight Arrow Connector 10"/>
            <p:cNvCxnSpPr>
              <a:cxnSpLocks noChangeShapeType="1"/>
              <a:stCxn id="15" idx="7"/>
            </p:cNvCxnSpPr>
            <p:nvPr/>
          </p:nvCxnSpPr>
          <p:spPr bwMode="auto">
            <a:xfrm rot="5400000" flipH="1" flipV="1">
              <a:off x="5845082" y="5029200"/>
              <a:ext cx="22318" cy="47951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106144" y="2971800"/>
            <a:ext cx="14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Band Gap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185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 Gap and Conduction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2407"/>
          <a:stretch/>
        </p:blipFill>
        <p:spPr>
          <a:xfrm>
            <a:off x="1143000" y="1905000"/>
            <a:ext cx="7095067" cy="3619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352800" y="1524000"/>
            <a:ext cx="2362200" cy="426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 Structure</a:t>
            </a:r>
          </a:p>
          <a:p>
            <a:r>
              <a:rPr lang="en-US" dirty="0"/>
              <a:t>Basic Fabrication </a:t>
            </a:r>
          </a:p>
          <a:p>
            <a:r>
              <a:rPr lang="en-US" dirty="0"/>
              <a:t>Semiconductor Physics</a:t>
            </a:r>
          </a:p>
          <a:p>
            <a:pPr lvl="1"/>
            <a:r>
              <a:rPr lang="en-US" dirty="0"/>
              <a:t>Metals, insulators</a:t>
            </a:r>
          </a:p>
          <a:p>
            <a:pPr lvl="1"/>
            <a:r>
              <a:rPr lang="en-US" dirty="0"/>
              <a:t>Silicon lattice</a:t>
            </a:r>
          </a:p>
          <a:p>
            <a:pPr lvl="1"/>
            <a:r>
              <a:rPr lang="en-US" dirty="0"/>
              <a:t>Band gaps</a:t>
            </a:r>
          </a:p>
          <a:p>
            <a:pPr lvl="1"/>
            <a:r>
              <a:rPr lang="en-US" dirty="0"/>
              <a:t>Doping</a:t>
            </a:r>
          </a:p>
          <a:p>
            <a:pPr lvl="1"/>
            <a:r>
              <a:rPr lang="en-US" dirty="0"/>
              <a:t>Field Effects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0920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 Gap and Conduction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2407"/>
          <a:stretch/>
        </p:blipFill>
        <p:spPr>
          <a:xfrm>
            <a:off x="1143000" y="1905000"/>
            <a:ext cx="709506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 Gap and Conduction</a:t>
            </a:r>
          </a:p>
        </p:txBody>
      </p:sp>
      <p:grpSp>
        <p:nvGrpSpPr>
          <p:cNvPr id="40978" name="Group 38"/>
          <p:cNvGrpSpPr>
            <a:grpSpLocks/>
          </p:cNvGrpSpPr>
          <p:nvPr/>
        </p:nvGrpSpPr>
        <p:grpSpPr bwMode="auto">
          <a:xfrm>
            <a:off x="2387848" y="2438400"/>
            <a:ext cx="3555752" cy="1528763"/>
            <a:chOff x="2387848" y="4800600"/>
            <a:chExt cx="3555752" cy="1528465"/>
          </a:xfrm>
        </p:grpSpPr>
        <p:grpSp>
          <p:nvGrpSpPr>
            <p:cNvPr id="40979" name="Group 29"/>
            <p:cNvGrpSpPr>
              <a:grpSpLocks/>
            </p:cNvGrpSpPr>
            <p:nvPr/>
          </p:nvGrpSpPr>
          <p:grpSpPr bwMode="auto">
            <a:xfrm>
              <a:off x="3124200" y="5867400"/>
              <a:ext cx="2819400" cy="461665"/>
              <a:chOff x="304800" y="3581400"/>
              <a:chExt cx="2819400" cy="461665"/>
            </a:xfrm>
          </p:grpSpPr>
          <p:cxnSp>
            <p:nvCxnSpPr>
              <p:cNvPr id="40985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304800" y="3886200"/>
                <a:ext cx="19812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986" name="TextBox 31"/>
              <p:cNvSpPr txBox="1">
                <a:spLocks noChangeArrowheads="1"/>
              </p:cNvSpPr>
              <p:nvPr/>
            </p:nvSpPr>
            <p:spPr bwMode="auto">
              <a:xfrm>
                <a:off x="2362200" y="3581400"/>
                <a:ext cx="762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 err="1">
                    <a:latin typeface="Garamond"/>
                    <a:cs typeface="Garamond"/>
                  </a:rPr>
                  <a:t>E</a:t>
                </a:r>
                <a:r>
                  <a:rPr lang="en-US" sz="2400" baseline="-25000" dirty="0" err="1">
                    <a:latin typeface="Garamond"/>
                    <a:cs typeface="Garamond"/>
                  </a:rPr>
                  <a:t>v</a:t>
                </a:r>
                <a:endParaRPr lang="en-US" sz="2400" baseline="-25000" dirty="0">
                  <a:latin typeface="Garamond"/>
                  <a:cs typeface="Garamond"/>
                </a:endParaRPr>
              </a:p>
            </p:txBody>
          </p:sp>
        </p:grpSp>
        <p:grpSp>
          <p:nvGrpSpPr>
            <p:cNvPr id="40980" name="Group 32"/>
            <p:cNvGrpSpPr>
              <a:grpSpLocks/>
            </p:cNvGrpSpPr>
            <p:nvPr/>
          </p:nvGrpSpPr>
          <p:grpSpPr bwMode="auto">
            <a:xfrm>
              <a:off x="3124200" y="5334000"/>
              <a:ext cx="2667000" cy="461665"/>
              <a:chOff x="304800" y="2438400"/>
              <a:chExt cx="2667000" cy="461665"/>
            </a:xfrm>
          </p:grpSpPr>
          <p:cxnSp>
            <p:nvCxnSpPr>
              <p:cNvPr id="40983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304800" y="2743200"/>
                <a:ext cx="19812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984" name="TextBox 34"/>
              <p:cNvSpPr txBox="1">
                <a:spLocks noChangeArrowheads="1"/>
              </p:cNvSpPr>
              <p:nvPr/>
            </p:nvSpPr>
            <p:spPr bwMode="auto">
              <a:xfrm>
                <a:off x="2438400" y="2438400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Garamond"/>
                    <a:cs typeface="Garamond"/>
                  </a:rPr>
                  <a:t>E</a:t>
                </a:r>
                <a:r>
                  <a:rPr lang="en-US" sz="2400" baseline="-25000">
                    <a:latin typeface="Garamond"/>
                    <a:cs typeface="Garamond"/>
                  </a:rPr>
                  <a:t>c</a:t>
                </a:r>
              </a:p>
            </p:txBody>
          </p:sp>
        </p:grpSp>
        <p:sp>
          <p:nvSpPr>
            <p:cNvPr id="40981" name="TextBox 35"/>
            <p:cNvSpPr txBox="1">
              <a:spLocks noChangeArrowheads="1"/>
            </p:cNvSpPr>
            <p:nvPr/>
          </p:nvSpPr>
          <p:spPr bwMode="auto">
            <a:xfrm>
              <a:off x="3227977" y="4800600"/>
              <a:ext cx="1992853" cy="46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Semiconductor</a:t>
              </a:r>
            </a:p>
          </p:txBody>
        </p:sp>
        <p:sp>
          <p:nvSpPr>
            <p:cNvPr id="40982" name="TextBox 37"/>
            <p:cNvSpPr txBox="1">
              <a:spLocks noChangeArrowheads="1"/>
            </p:cNvSpPr>
            <p:nvPr/>
          </p:nvSpPr>
          <p:spPr bwMode="auto">
            <a:xfrm>
              <a:off x="2387848" y="5638800"/>
              <a:ext cx="813043" cy="46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1.1ev</a:t>
              </a:r>
            </a:p>
          </p:txBody>
        </p:sp>
      </p:grpSp>
      <p:sp>
        <p:nvSpPr>
          <p:cNvPr id="3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195" y="4724400"/>
            <a:ext cx="51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1eV = 160 </a:t>
            </a:r>
            <a:r>
              <a:rPr lang="en-US" sz="2800" dirty="0" err="1"/>
              <a:t>zeptojoules</a:t>
            </a:r>
            <a:r>
              <a:rPr lang="en-US" sz="2800" dirty="0"/>
              <a:t> (10</a:t>
            </a:r>
            <a:r>
              <a:rPr lang="en-US" sz="2800" baseline="30000" dirty="0"/>
              <a:t>-21 </a:t>
            </a:r>
            <a:r>
              <a:rPr lang="en-US" sz="2800" dirty="0"/>
              <a:t>J)</a:t>
            </a:r>
          </a:p>
        </p:txBody>
      </p:sp>
    </p:spTree>
    <p:extLst>
      <p:ext uri="{BB962C8B-B14F-4D97-AF65-F5344CB8AC3E}">
        <p14:creationId xmlns:p14="http://schemas.microsoft.com/office/powerpoint/2010/main" val="148899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impurities to Silicon Lattice</a:t>
            </a:r>
          </a:p>
          <a:p>
            <a:pPr lvl="1"/>
            <a:r>
              <a:rPr lang="en-US"/>
              <a:t>Replace a Si atom at a lattice site with another</a:t>
            </a:r>
          </a:p>
          <a:p>
            <a:pPr lvl="1"/>
            <a:endParaRPr lang="en-US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08413"/>
            <a:ext cx="259397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3175"/>
            <a:ext cx="25908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007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impurities to Silicon Lattice</a:t>
            </a:r>
          </a:p>
          <a:p>
            <a:pPr lvl="1"/>
            <a:r>
              <a:rPr lang="en-US" dirty="0"/>
              <a:t>Replace a Si atom at a lattice site with another</a:t>
            </a:r>
          </a:p>
          <a:p>
            <a:r>
              <a:rPr lang="en-US" dirty="0"/>
              <a:t>Add a Group 15 element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P (Phosphorus)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valence electrons?</a:t>
            </a:r>
          </a:p>
          <a:p>
            <a:pPr lvl="1"/>
            <a:endParaRPr lang="en-US" dirty="0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14800"/>
            <a:ext cx="2057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3" name="Picture 2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622E3EDF-78BF-6C4C-9CE3-75396CC6D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0"/>
          <a:stretch/>
        </p:blipFill>
        <p:spPr>
          <a:xfrm>
            <a:off x="5334000" y="3504063"/>
            <a:ext cx="3543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03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impurities to Silicon Lattice</a:t>
            </a:r>
          </a:p>
          <a:p>
            <a:pPr lvl="1"/>
            <a:r>
              <a:rPr lang="en-US" dirty="0"/>
              <a:t>Replace a Si atom at a lattice site with another</a:t>
            </a:r>
          </a:p>
          <a:p>
            <a:r>
              <a:rPr lang="en-US" dirty="0"/>
              <a:t>Add a Group 15 element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P (Phosphorus)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valence electrons?</a:t>
            </a:r>
          </a:p>
          <a:p>
            <a:pPr lvl="1"/>
            <a:endParaRPr lang="en-US" dirty="0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14800"/>
            <a:ext cx="2057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34340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984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 with P</a:t>
            </a:r>
          </a:p>
        </p:txBody>
      </p:sp>
      <p:pic>
        <p:nvPicPr>
          <p:cNvPr id="4403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32877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2971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44780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7173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 with 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End up with extra electrons</a:t>
            </a:r>
          </a:p>
          <a:p>
            <a:pPr lvl="1"/>
            <a:r>
              <a:rPr lang="en-US"/>
              <a:t>Donor electrons</a:t>
            </a:r>
          </a:p>
          <a:p>
            <a:r>
              <a:rPr lang="en-US"/>
              <a:t>Not tightly bound to atom</a:t>
            </a:r>
          </a:p>
          <a:p>
            <a:pPr lvl="1"/>
            <a:r>
              <a:rPr lang="en-US"/>
              <a:t>Low energy to displace</a:t>
            </a:r>
          </a:p>
          <a:p>
            <a:pPr lvl="1"/>
            <a:r>
              <a:rPr lang="en-US"/>
              <a:t>Easy for these electrons</a:t>
            </a:r>
            <a:br>
              <a:rPr lang="en-US"/>
            </a:br>
            <a:r>
              <a:rPr lang="en-US"/>
              <a:t> to move</a:t>
            </a:r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895600"/>
            <a:ext cx="32750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987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Doped Band Gaps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 of donor electrons makes more metallic</a:t>
            </a:r>
          </a:p>
          <a:p>
            <a:pPr lvl="1"/>
            <a:r>
              <a:rPr lang="en-US" dirty="0"/>
              <a:t>Easier to conduct</a:t>
            </a:r>
          </a:p>
        </p:txBody>
      </p:sp>
      <p:grpSp>
        <p:nvGrpSpPr>
          <p:cNvPr id="46086" name="Group 29"/>
          <p:cNvGrpSpPr>
            <a:grpSpLocks/>
          </p:cNvGrpSpPr>
          <p:nvPr/>
        </p:nvGrpSpPr>
        <p:grpSpPr bwMode="auto">
          <a:xfrm>
            <a:off x="3630089" y="4114800"/>
            <a:ext cx="2770711" cy="461963"/>
            <a:chOff x="304800" y="3581400"/>
            <a:chExt cx="2770711" cy="461665"/>
          </a:xfrm>
        </p:grpSpPr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304800" y="3886200"/>
              <a:ext cx="1981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095" name="TextBox 13"/>
            <p:cNvSpPr txBox="1">
              <a:spLocks noChangeArrowheads="1"/>
            </p:cNvSpPr>
            <p:nvPr/>
          </p:nvSpPr>
          <p:spPr bwMode="auto">
            <a:xfrm>
              <a:off x="2313511" y="3581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E</a:t>
              </a:r>
              <a:r>
                <a:rPr lang="en-US" sz="2400" baseline="-25000" dirty="0" err="1">
                  <a:latin typeface="Garamond"/>
                  <a:cs typeface="Garamond"/>
                </a:rPr>
                <a:t>v</a:t>
              </a:r>
              <a:endParaRPr lang="en-US" sz="2400" baseline="-25000" dirty="0">
                <a:latin typeface="Garamond"/>
                <a:cs typeface="Garamond"/>
              </a:endParaRPr>
            </a:p>
          </p:txBody>
        </p:sp>
      </p:grpSp>
      <p:cxnSp>
        <p:nvCxnSpPr>
          <p:cNvPr id="46087" name="Straight Connector 10"/>
          <p:cNvCxnSpPr>
            <a:cxnSpLocks noChangeShapeType="1"/>
          </p:cNvCxnSpPr>
          <p:nvPr/>
        </p:nvCxnSpPr>
        <p:spPr bwMode="auto">
          <a:xfrm>
            <a:off x="3630089" y="3886200"/>
            <a:ext cx="1981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5791200" y="3429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E</a:t>
            </a:r>
            <a:r>
              <a:rPr lang="en-US" sz="2400" baseline="-25000" dirty="0" err="1">
                <a:latin typeface="Garamond"/>
                <a:cs typeface="Garamond"/>
              </a:rPr>
              <a:t>c</a:t>
            </a:r>
            <a:endParaRPr lang="en-US" sz="2400" baseline="-25000" dirty="0">
              <a:latin typeface="Garamond"/>
              <a:cs typeface="Garamond"/>
            </a:endParaRP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3733800" y="3048000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Semiconductor</a:t>
            </a: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2893368" y="3886200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1.1ev</a:t>
            </a:r>
          </a:p>
        </p:txBody>
      </p:sp>
      <p:cxnSp>
        <p:nvCxnSpPr>
          <p:cNvPr id="46091" name="Straight Connector 14"/>
          <p:cNvCxnSpPr>
            <a:cxnSpLocks noChangeShapeType="1"/>
          </p:cNvCxnSpPr>
          <p:nvPr/>
        </p:nvCxnSpPr>
        <p:spPr bwMode="auto">
          <a:xfrm>
            <a:off x="3630089" y="4038600"/>
            <a:ext cx="19812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6092" name="TextBox 15"/>
          <p:cNvSpPr txBox="1">
            <a:spLocks noChangeArrowheads="1"/>
          </p:cNvSpPr>
          <p:nvPr/>
        </p:nvSpPr>
        <p:spPr bwMode="auto">
          <a:xfrm>
            <a:off x="6068488" y="3733800"/>
            <a:ext cx="713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E</a:t>
            </a:r>
            <a:r>
              <a:rPr lang="en-US" sz="2400" baseline="-25000">
                <a:latin typeface="Garamond"/>
                <a:cs typeface="Garamond"/>
              </a:rPr>
              <a:t>D</a:t>
            </a:r>
          </a:p>
        </p:txBody>
      </p:sp>
      <p:sp>
        <p:nvSpPr>
          <p:cNvPr id="46093" name="TextBox 16"/>
          <p:cNvSpPr txBox="1">
            <a:spLocks noChangeArrowheads="1"/>
          </p:cNvSpPr>
          <p:nvPr/>
        </p:nvSpPr>
        <p:spPr bwMode="auto">
          <a:xfrm>
            <a:off x="2369710" y="3581400"/>
            <a:ext cx="1101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0.045ev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12969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Donor electron is localized</a:t>
            </a:r>
          </a:p>
          <a:p>
            <a:pPr lvl="1"/>
            <a:r>
              <a:rPr lang="en-US" dirty="0"/>
              <a:t>Won’t go far if no low energy states nearby</a:t>
            </a:r>
          </a:p>
          <a:p>
            <a:r>
              <a:rPr lang="en-US" dirty="0"/>
              <a:t>Increasing doping concentration</a:t>
            </a:r>
          </a:p>
          <a:p>
            <a:pPr lvl="1"/>
            <a:r>
              <a:rPr lang="en-US" dirty="0"/>
              <a:t>Ratio of P atoms to Si atoms</a:t>
            </a:r>
          </a:p>
          <a:p>
            <a:pPr lvl="1"/>
            <a:r>
              <a:rPr lang="en-US" dirty="0"/>
              <a:t>Decreases energy to conduct</a:t>
            </a:r>
          </a:p>
        </p:txBody>
      </p:sp>
      <p:pic>
        <p:nvPicPr>
          <p:cNvPr id="471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2895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510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replace Si atoms with group 13 atom instead?</a:t>
            </a:r>
          </a:p>
          <a:p>
            <a:pPr lvl="1"/>
            <a:r>
              <a:rPr lang="en-US" dirty="0"/>
              <a:t>E.g. B (Boron)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Valance band electrons?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048" y="3127248"/>
            <a:ext cx="3425331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ball, table, room, clock&#10;&#10;Description automatically generated">
            <a:extLst>
              <a:ext uri="{FF2B5EF4-FFF2-40B4-BE49-F238E27FC236}">
                <a16:creationId xmlns:a16="http://schemas.microsoft.com/office/drawing/2014/main" id="{F29EBAB2-4D8C-044B-801C-A3D881DB0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0" y="3424451"/>
            <a:ext cx="2724150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Metal</a:t>
            </a:r>
            <a:r>
              <a:rPr lang="en-US" dirty="0"/>
              <a:t> Oxide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Semiconductor</a:t>
            </a:r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8680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202130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replace Si atoms with group 13 atom instead?</a:t>
            </a:r>
          </a:p>
          <a:p>
            <a:pPr lvl="1"/>
            <a:r>
              <a:rPr lang="en-US" dirty="0"/>
              <a:t>E.g. B (Boron)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Valance band electrons?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24200"/>
            <a:ext cx="34258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09800" y="4038600"/>
            <a:ext cx="1066800" cy="1238250"/>
            <a:chOff x="1828800" y="3886200"/>
            <a:chExt cx="1066800" cy="1238250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4114800"/>
              <a:ext cx="100965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 flipH="1">
              <a:off x="2209800" y="4343400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514600" y="4114800"/>
              <a:ext cx="3810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09800" y="3886200"/>
              <a:ext cx="3810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080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Doping with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End up with electron vacancies -- Holes</a:t>
            </a:r>
          </a:p>
          <a:p>
            <a:pPr lvl="1"/>
            <a:r>
              <a:rPr lang="en-US"/>
              <a:t>Acceptor electron sites</a:t>
            </a:r>
          </a:p>
          <a:p>
            <a:r>
              <a:rPr lang="en-US"/>
              <a:t>Easy for electrons to shift into these sites</a:t>
            </a:r>
          </a:p>
          <a:p>
            <a:pPr lvl="1"/>
            <a:r>
              <a:rPr lang="en-US"/>
              <a:t>Low energy to displace</a:t>
            </a:r>
          </a:p>
          <a:p>
            <a:pPr lvl="1"/>
            <a:r>
              <a:rPr lang="en-US"/>
              <a:t>Easy for the electrons to move</a:t>
            </a:r>
          </a:p>
          <a:p>
            <a:pPr lvl="2"/>
            <a:r>
              <a:rPr lang="en-US"/>
              <a:t>Movement of an electron best viewed as movement of hole</a:t>
            </a:r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267200"/>
            <a:ext cx="2057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179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Doped Band Gaps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Addition of acceptor sites makes more metallic</a:t>
            </a:r>
          </a:p>
          <a:p>
            <a:pPr lvl="1"/>
            <a:r>
              <a:rPr lang="en-US"/>
              <a:t>Easier to conduct</a:t>
            </a:r>
          </a:p>
        </p:txBody>
      </p:sp>
      <p:grpSp>
        <p:nvGrpSpPr>
          <p:cNvPr id="56326" name="Group 29"/>
          <p:cNvGrpSpPr>
            <a:grpSpLocks/>
          </p:cNvGrpSpPr>
          <p:nvPr/>
        </p:nvGrpSpPr>
        <p:grpSpPr bwMode="auto">
          <a:xfrm>
            <a:off x="3325289" y="4262735"/>
            <a:ext cx="2846911" cy="461665"/>
            <a:chOff x="304800" y="3653088"/>
            <a:chExt cx="2846911" cy="461367"/>
          </a:xfrm>
        </p:grpSpPr>
        <p:cxnSp>
          <p:nvCxnSpPr>
            <p:cNvPr id="56334" name="Straight Connector 12"/>
            <p:cNvCxnSpPr>
              <a:cxnSpLocks noChangeShapeType="1"/>
            </p:cNvCxnSpPr>
            <p:nvPr/>
          </p:nvCxnSpPr>
          <p:spPr bwMode="auto">
            <a:xfrm>
              <a:off x="304800" y="3886200"/>
              <a:ext cx="1981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6335" name="TextBox 13"/>
            <p:cNvSpPr txBox="1">
              <a:spLocks noChangeArrowheads="1"/>
            </p:cNvSpPr>
            <p:nvPr/>
          </p:nvSpPr>
          <p:spPr bwMode="auto">
            <a:xfrm>
              <a:off x="2389711" y="3653088"/>
              <a:ext cx="762000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E</a:t>
              </a:r>
              <a:r>
                <a:rPr lang="en-US" sz="2400" baseline="-25000" dirty="0" err="1">
                  <a:latin typeface="Garamond"/>
                  <a:cs typeface="Garamond"/>
                </a:rPr>
                <a:t>v</a:t>
              </a:r>
              <a:endParaRPr lang="en-US" sz="2400" baseline="-25000" dirty="0">
                <a:latin typeface="Garamond"/>
                <a:cs typeface="Garamond"/>
              </a:endParaRPr>
            </a:p>
          </p:txBody>
        </p:sp>
      </p:grpSp>
      <p:cxnSp>
        <p:nvCxnSpPr>
          <p:cNvPr id="56327" name="Straight Connector 10"/>
          <p:cNvCxnSpPr>
            <a:cxnSpLocks noChangeShapeType="1"/>
          </p:cNvCxnSpPr>
          <p:nvPr/>
        </p:nvCxnSpPr>
        <p:spPr bwMode="auto">
          <a:xfrm>
            <a:off x="3325289" y="3962400"/>
            <a:ext cx="1981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28" name="TextBox 11"/>
          <p:cNvSpPr txBox="1">
            <a:spLocks noChangeArrowheads="1"/>
          </p:cNvSpPr>
          <p:nvPr/>
        </p:nvSpPr>
        <p:spPr bwMode="auto">
          <a:xfrm>
            <a:off x="5458889" y="3505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E</a:t>
            </a:r>
            <a:r>
              <a:rPr lang="en-US" sz="2400" baseline="-25000">
                <a:latin typeface="Garamond"/>
                <a:cs typeface="Garamond"/>
              </a:rPr>
              <a:t>c</a:t>
            </a:r>
          </a:p>
        </p:txBody>
      </p:sp>
      <p:sp>
        <p:nvSpPr>
          <p:cNvPr id="56329" name="TextBox 8"/>
          <p:cNvSpPr txBox="1">
            <a:spLocks noChangeArrowheads="1"/>
          </p:cNvSpPr>
          <p:nvPr/>
        </p:nvSpPr>
        <p:spPr bwMode="auto">
          <a:xfrm>
            <a:off x="3429000" y="3124200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Semiconductor</a:t>
            </a:r>
          </a:p>
        </p:txBody>
      </p:sp>
      <p:sp>
        <p:nvSpPr>
          <p:cNvPr id="56330" name="TextBox 9"/>
          <p:cNvSpPr txBox="1">
            <a:spLocks noChangeArrowheads="1"/>
          </p:cNvSpPr>
          <p:nvPr/>
        </p:nvSpPr>
        <p:spPr bwMode="auto">
          <a:xfrm>
            <a:off x="2588567" y="3962400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1.1ev</a:t>
            </a:r>
          </a:p>
        </p:txBody>
      </p:sp>
      <p:cxnSp>
        <p:nvCxnSpPr>
          <p:cNvPr id="56331" name="Straight Connector 14"/>
          <p:cNvCxnSpPr>
            <a:cxnSpLocks noChangeShapeType="1"/>
          </p:cNvCxnSpPr>
          <p:nvPr/>
        </p:nvCxnSpPr>
        <p:spPr bwMode="auto">
          <a:xfrm>
            <a:off x="3325289" y="4343400"/>
            <a:ext cx="1981200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6332" name="TextBox 15"/>
          <p:cNvSpPr txBox="1">
            <a:spLocks noChangeArrowheads="1"/>
          </p:cNvSpPr>
          <p:nvPr/>
        </p:nvSpPr>
        <p:spPr bwMode="auto">
          <a:xfrm>
            <a:off x="5687489" y="40386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E</a:t>
            </a:r>
            <a:r>
              <a:rPr lang="en-US" sz="2400" baseline="-25000">
                <a:latin typeface="Garamond"/>
                <a:cs typeface="Garamond"/>
              </a:rPr>
              <a:t>A</a:t>
            </a:r>
          </a:p>
        </p:txBody>
      </p:sp>
      <p:sp>
        <p:nvSpPr>
          <p:cNvPr id="56333" name="TextBox 16"/>
          <p:cNvSpPr txBox="1">
            <a:spLocks noChangeArrowheads="1"/>
          </p:cNvSpPr>
          <p:nvPr/>
        </p:nvSpPr>
        <p:spPr bwMode="auto">
          <a:xfrm>
            <a:off x="1600200" y="4038600"/>
            <a:ext cx="1101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0.045ev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72414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MOSFETs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Donor doping</a:t>
            </a:r>
          </a:p>
          <a:p>
            <a:pPr lvl="1"/>
            <a:r>
              <a:rPr lang="en-US"/>
              <a:t>Excess electrons</a:t>
            </a:r>
          </a:p>
          <a:p>
            <a:pPr lvl="1"/>
            <a:r>
              <a:rPr lang="en-US"/>
              <a:t>Negative or N-type material </a:t>
            </a:r>
          </a:p>
          <a:p>
            <a:pPr lvl="1"/>
            <a:r>
              <a:rPr lang="en-US"/>
              <a:t>NFET</a:t>
            </a:r>
          </a:p>
          <a:p>
            <a:r>
              <a:rPr lang="en-US"/>
              <a:t>Acceptor doping</a:t>
            </a:r>
          </a:p>
          <a:p>
            <a:pPr lvl="1"/>
            <a:r>
              <a:rPr lang="en-US"/>
              <a:t>Excess holes</a:t>
            </a:r>
          </a:p>
          <a:p>
            <a:pPr lvl="1"/>
            <a:r>
              <a:rPr lang="en-US"/>
              <a:t>Positive or P-type material</a:t>
            </a:r>
          </a:p>
          <a:p>
            <a:pPr lvl="1"/>
            <a:r>
              <a:rPr lang="en-US"/>
              <a:t>PFET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057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447800"/>
            <a:ext cx="20621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666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Capacitor Charge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capacitor charge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143000" y="2895600"/>
            <a:ext cx="2729834" cy="1601788"/>
            <a:chOff x="3233183" y="3810000"/>
            <a:chExt cx="2729834" cy="1601788"/>
          </a:xfrm>
        </p:grpSpPr>
        <p:cxnSp>
          <p:nvCxnSpPr>
            <p:cNvPr id="50183" name="Straight Connector 6"/>
            <p:cNvCxnSpPr>
              <a:cxnSpLocks noChangeShapeType="1"/>
            </p:cNvCxnSpPr>
            <p:nvPr/>
          </p:nvCxnSpPr>
          <p:spPr bwMode="auto">
            <a:xfrm>
              <a:off x="3429000" y="3810000"/>
              <a:ext cx="23622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184" name="Straight Connector 7"/>
            <p:cNvCxnSpPr>
              <a:cxnSpLocks noChangeShapeType="1"/>
            </p:cNvCxnSpPr>
            <p:nvPr/>
          </p:nvCxnSpPr>
          <p:spPr bwMode="auto">
            <a:xfrm>
              <a:off x="3429000" y="5410200"/>
              <a:ext cx="23622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0185" name="TextBox 8"/>
            <p:cNvSpPr txBox="1">
              <a:spLocks noChangeArrowheads="1"/>
            </p:cNvSpPr>
            <p:nvPr/>
          </p:nvSpPr>
          <p:spPr bwMode="auto">
            <a:xfrm>
              <a:off x="3312697" y="3810000"/>
              <a:ext cx="26492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+ + + + + + + + </a:t>
              </a:r>
            </a:p>
          </p:txBody>
        </p:sp>
        <p:sp>
          <p:nvSpPr>
            <p:cNvPr id="50186" name="TextBox 9"/>
            <p:cNvSpPr txBox="1">
              <a:spLocks noChangeArrowheads="1"/>
            </p:cNvSpPr>
            <p:nvPr/>
          </p:nvSpPr>
          <p:spPr bwMode="auto">
            <a:xfrm>
              <a:off x="3233183" y="4876800"/>
              <a:ext cx="27298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-  -  -  -  -  -  -  -  -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5800" y="2819400"/>
            <a:ext cx="3886200" cy="1930400"/>
            <a:chOff x="4876800" y="1727200"/>
            <a:chExt cx="3886200" cy="19304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1727200"/>
              <a:ext cx="3886200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15000" y="2794000"/>
              <a:ext cx="2362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semiconductor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18796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gate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24130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source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1600" y="24130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drain</a:t>
              </a:r>
            </a:p>
          </p:txBody>
        </p:sp>
      </p:grp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796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Field?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“capacitor” field do to the doped semiconductor channel?</a:t>
            </a: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801434" y="33528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2667000"/>
            <a:ext cx="12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=0</a:t>
            </a:r>
          </a:p>
          <a:p>
            <a:r>
              <a:rPr lang="en-US" sz="2400" dirty="0">
                <a:latin typeface="Garamond"/>
                <a:cs typeface="Garamond"/>
              </a:rPr>
              <a:t>No field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2638890" y="34290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2895600" y="3276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AEC841D-ECAF-B045-A12C-100BF6BF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30" y="3493812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47EC573-55A3-0549-AD72-DDA8073F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94" y="3553767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16BFEAC-9BD5-494B-B08C-BDB43F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24" y="3461216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94E34949-B11C-C74B-938D-D8F75D80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46" y="3503711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</p:spTree>
    <p:extLst>
      <p:ext uri="{BB962C8B-B14F-4D97-AF65-F5344CB8AC3E}">
        <p14:creationId xmlns:p14="http://schemas.microsoft.com/office/powerpoint/2010/main" val="1540942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Field?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“capacitor” field do to the doped semiconductor channel?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84624" y="2667000"/>
            <a:ext cx="3940307" cy="1071265"/>
            <a:chOff x="4921954" y="3581400"/>
            <a:chExt cx="3940307" cy="1071265"/>
          </a:xfrm>
        </p:grpSpPr>
        <p:sp>
          <p:nvSpPr>
            <p:cNvPr id="13" name="TextBox 12"/>
            <p:cNvSpPr txBox="1"/>
            <p:nvPr/>
          </p:nvSpPr>
          <p:spPr>
            <a:xfrm>
              <a:off x="4921954" y="3581400"/>
              <a:ext cx="5265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366FF"/>
                  </a:solidFill>
                  <a:latin typeface="Garamond"/>
                  <a:cs typeface="Garamond"/>
                </a:rPr>
                <a:t>+</a:t>
              </a:r>
            </a:p>
          </p:txBody>
        </p: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6400800" y="3657600"/>
              <a:ext cx="1447800" cy="995065"/>
              <a:chOff x="3429000" y="3810000"/>
              <a:chExt cx="2362200" cy="1609011"/>
            </a:xfrm>
          </p:grpSpPr>
          <p:cxnSp>
            <p:nvCxnSpPr>
              <p:cNvPr id="16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429000" y="38100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429000" y="54102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3581399" y="3810000"/>
                <a:ext cx="2111878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+   +  +</a:t>
                </a:r>
              </a:p>
            </p:txBody>
          </p:sp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3453001" y="4672503"/>
                <a:ext cx="2338199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 -   -   -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844034" y="396240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cap</a:t>
              </a:r>
              <a:r>
                <a:rPr lang="en-US" sz="2400" dirty="0">
                  <a:latin typeface="Garamond"/>
                  <a:cs typeface="Garamond"/>
                </a:rPr>
                <a:t>&gt;0</a:t>
              </a:r>
            </a:p>
          </p:txBody>
        </p:sp>
      </p:grpSp>
      <p:pic>
        <p:nvPicPr>
          <p:cNvPr id="2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801434" y="33528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667000"/>
            <a:ext cx="12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=0</a:t>
            </a:r>
          </a:p>
          <a:p>
            <a:r>
              <a:rPr lang="en-US" sz="2400" dirty="0">
                <a:latin typeface="Garamond"/>
                <a:cs typeface="Garamond"/>
              </a:rPr>
              <a:t>No field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2638890" y="34290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895600" y="3276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9DB8C9DD-560A-FA43-B044-697B4F32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30" y="3493812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796B389-DC43-9848-A979-1E64694C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94" y="3553767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7052C45F-2CE2-DD49-AE38-FBB71987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24" y="3461216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B30B9CA2-B176-B945-A97B-6027458A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46" y="3503711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</p:spTree>
    <p:extLst>
      <p:ext uri="{BB962C8B-B14F-4D97-AF65-F5344CB8AC3E}">
        <p14:creationId xmlns:p14="http://schemas.microsoft.com/office/powerpoint/2010/main" val="36234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Field?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“capacitor” field do to the doped semiconductor channel?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801434" y="33528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667000"/>
            <a:ext cx="12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=0</a:t>
            </a:r>
          </a:p>
          <a:p>
            <a:r>
              <a:rPr lang="en-US" sz="2400" dirty="0">
                <a:latin typeface="Garamond"/>
                <a:cs typeface="Garamond"/>
              </a:rPr>
              <a:t>No field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0318" y="4495800"/>
            <a:ext cx="5924179" cy="1930400"/>
            <a:chOff x="1814848" y="4724400"/>
            <a:chExt cx="5924179" cy="1930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814848" y="4724400"/>
              <a:ext cx="5195552" cy="1930400"/>
              <a:chOff x="1814848" y="4724400"/>
              <a:chExt cx="5195552" cy="1930400"/>
            </a:xfrm>
          </p:grpSpPr>
          <p:pic>
            <p:nvPicPr>
              <p:cNvPr id="51206" name="Pictur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24200" y="4724400"/>
                <a:ext cx="3886200" cy="193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07" name="TextBox 6"/>
              <p:cNvSpPr txBox="1">
                <a:spLocks noChangeArrowheads="1"/>
              </p:cNvSpPr>
              <p:nvPr/>
            </p:nvSpPr>
            <p:spPr bwMode="auto">
              <a:xfrm>
                <a:off x="4340702" y="5181600"/>
                <a:ext cx="1518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+ + + + +</a:t>
                </a:r>
              </a:p>
            </p:txBody>
          </p:sp>
          <p:sp>
            <p:nvSpPr>
              <p:cNvPr id="51208" name="TextBox 7"/>
              <p:cNvSpPr txBox="1">
                <a:spLocks noChangeArrowheads="1"/>
              </p:cNvSpPr>
              <p:nvPr/>
            </p:nvSpPr>
            <p:spPr bwMode="auto">
              <a:xfrm>
                <a:off x="4605862" y="5715000"/>
                <a:ext cx="11464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- - - - - -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14848" y="5486400"/>
                <a:ext cx="4923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3366FF"/>
                    </a:solidFill>
                    <a:latin typeface="Garamond"/>
                    <a:cs typeface="Garamond"/>
                  </a:rPr>
                  <a:t>=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09967" y="5029200"/>
              <a:ext cx="13290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gs</a:t>
              </a:r>
              <a:r>
                <a:rPr lang="en-US" sz="2400" dirty="0">
                  <a:latin typeface="Garamond"/>
                  <a:cs typeface="Garamond"/>
                </a:rPr>
                <a:t>&gt;0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Conducts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84624" y="2667000"/>
            <a:ext cx="3940307" cy="1071265"/>
            <a:chOff x="4921954" y="3581400"/>
            <a:chExt cx="3940307" cy="1071265"/>
          </a:xfrm>
        </p:grpSpPr>
        <p:sp>
          <p:nvSpPr>
            <p:cNvPr id="13" name="TextBox 12"/>
            <p:cNvSpPr txBox="1"/>
            <p:nvPr/>
          </p:nvSpPr>
          <p:spPr>
            <a:xfrm>
              <a:off x="4921954" y="3581400"/>
              <a:ext cx="5265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366FF"/>
                  </a:solidFill>
                  <a:latin typeface="Garamond"/>
                  <a:cs typeface="Garamond"/>
                </a:rPr>
                <a:t>+</a:t>
              </a:r>
            </a:p>
          </p:txBody>
        </p: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6400800" y="3657600"/>
              <a:ext cx="1447800" cy="995065"/>
              <a:chOff x="3429000" y="3810000"/>
              <a:chExt cx="2362200" cy="1609011"/>
            </a:xfrm>
          </p:grpSpPr>
          <p:cxnSp>
            <p:nvCxnSpPr>
              <p:cNvPr id="16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3429000" y="38100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429000" y="54102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3581399" y="3810000"/>
                <a:ext cx="2111878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+   +  +</a:t>
                </a:r>
              </a:p>
            </p:txBody>
          </p:sp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3453001" y="4672503"/>
                <a:ext cx="2338199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 -   -   -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844034" y="396240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cap</a:t>
              </a:r>
              <a:r>
                <a:rPr lang="en-US" sz="2400" dirty="0">
                  <a:latin typeface="Garamond"/>
                  <a:cs typeface="Garamond"/>
                </a:rPr>
                <a:t>&gt;0</a:t>
              </a:r>
            </a:p>
          </p:txBody>
        </p:sp>
      </p:grp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638890" y="34290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895600" y="3276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162AF36C-9ACE-A44D-9719-C33A78A5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30" y="3493812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00D3DC8C-E75C-2D44-96FF-D728E9AA3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94" y="3553767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06A8FC4-0D39-2D48-93B7-D070CDAB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24" y="3461216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4DF7A297-D2B4-0643-8061-1A5B7FB0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46" y="3503711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8F9A102-D0C0-6240-B6E0-FE5BFDB0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012" y="5786735"/>
            <a:ext cx="204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   +   +   +   + +   +</a:t>
            </a:r>
          </a:p>
        </p:txBody>
      </p:sp>
    </p:spTree>
    <p:extLst>
      <p:ext uri="{BB962C8B-B14F-4D97-AF65-F5344CB8AC3E}">
        <p14:creationId xmlns:p14="http://schemas.microsoft.com/office/powerpoint/2010/main" val="36234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Field?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“capacitor” field do to the doped semiconductor channel?</a:t>
            </a: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801434" y="33528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667000"/>
            <a:ext cx="12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=0</a:t>
            </a:r>
          </a:p>
          <a:p>
            <a:r>
              <a:rPr lang="en-US" sz="2400" dirty="0">
                <a:latin typeface="Garamond"/>
                <a:cs typeface="Garamond"/>
              </a:rPr>
              <a:t>No field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2638890" y="34290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895600" y="3276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9DB8C9DD-560A-FA43-B044-697B4F32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30" y="3493812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796B389-DC43-9848-A979-1E64694C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94" y="3553767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7052C45F-2CE2-DD49-AE38-FBB71987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24" y="3461216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B30B9CA2-B176-B945-A97B-6027458A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46" y="3503711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6562BC-5462-834A-9186-58BB2A77F3C7}"/>
              </a:ext>
            </a:extLst>
          </p:cNvPr>
          <p:cNvGrpSpPr/>
          <p:nvPr/>
        </p:nvGrpSpPr>
        <p:grpSpPr>
          <a:xfrm>
            <a:off x="4884624" y="2590800"/>
            <a:ext cx="3940307" cy="1147465"/>
            <a:chOff x="4921954" y="3505200"/>
            <a:chExt cx="3940307" cy="11474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5A53E5-57BD-AC4A-82B8-D862CA0CA944}"/>
                </a:ext>
              </a:extLst>
            </p:cNvPr>
            <p:cNvSpPr txBox="1"/>
            <p:nvPr/>
          </p:nvSpPr>
          <p:spPr>
            <a:xfrm>
              <a:off x="4921954" y="3581400"/>
              <a:ext cx="5265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366FF"/>
                  </a:solidFill>
                  <a:latin typeface="Garamond"/>
                  <a:cs typeface="Garamond"/>
                </a:rPr>
                <a:t>+</a:t>
              </a:r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DE4AAF1E-C9FD-EF45-A320-C6656C9F4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5730" y="3505200"/>
              <a:ext cx="1562871" cy="1147465"/>
              <a:chOff x="3241253" y="3563571"/>
              <a:chExt cx="2549947" cy="1855440"/>
            </a:xfrm>
          </p:grpSpPr>
          <p:cxnSp>
            <p:nvCxnSpPr>
              <p:cNvPr id="37" name="Straight Connector 6">
                <a:extLst>
                  <a:ext uri="{FF2B5EF4-FFF2-40B4-BE49-F238E27FC236}">
                    <a16:creationId xmlns:a16="http://schemas.microsoft.com/office/drawing/2014/main" id="{350896BE-94E8-1640-945D-9D7130C9C2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000" y="38100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Straight Connector 7">
                <a:extLst>
                  <a:ext uri="{FF2B5EF4-FFF2-40B4-BE49-F238E27FC236}">
                    <a16:creationId xmlns:a16="http://schemas.microsoft.com/office/drawing/2014/main" id="{CA9E47D9-6041-5F44-93DB-0FAA3CC631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000" y="54102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9" name="TextBox 8">
                <a:extLst>
                  <a:ext uri="{FF2B5EF4-FFF2-40B4-BE49-F238E27FC236}">
                    <a16:creationId xmlns:a16="http://schemas.microsoft.com/office/drawing/2014/main" id="{C8875DF0-186A-D84C-890B-AC733B6FD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575" y="4672503"/>
                <a:ext cx="2111878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+   +  +</a:t>
                </a:r>
              </a:p>
            </p:txBody>
          </p:sp>
          <p:sp>
            <p:nvSpPr>
              <p:cNvPr id="40" name="TextBox 9">
                <a:extLst>
                  <a:ext uri="{FF2B5EF4-FFF2-40B4-BE49-F238E27FC236}">
                    <a16:creationId xmlns:a16="http://schemas.microsoft.com/office/drawing/2014/main" id="{20B826A9-AB3A-E541-8E12-B9880B6F2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253" y="3563571"/>
                <a:ext cx="2338199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 -   -   -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D55ACC-B4C6-8548-A563-776B1FFB6512}"/>
                </a:ext>
              </a:extLst>
            </p:cNvPr>
            <p:cNvSpPr txBox="1"/>
            <p:nvPr/>
          </p:nvSpPr>
          <p:spPr>
            <a:xfrm>
              <a:off x="7844034" y="396240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cap</a:t>
              </a:r>
              <a:r>
                <a:rPr lang="en-US" sz="2400" dirty="0">
                  <a:latin typeface="Garamond"/>
                  <a:cs typeface="Garamond"/>
                </a:rPr>
                <a:t>&lt;0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2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 Field?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“capacitor” field do to the doped semiconductor channel?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801434" y="335280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667000"/>
            <a:ext cx="121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=0</a:t>
            </a:r>
          </a:p>
          <a:p>
            <a:r>
              <a:rPr lang="en-US" sz="2400" dirty="0">
                <a:latin typeface="Garamond"/>
                <a:cs typeface="Garamond"/>
              </a:rPr>
              <a:t>No field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0318" y="4495800"/>
            <a:ext cx="5924179" cy="1930400"/>
            <a:chOff x="1814848" y="4724400"/>
            <a:chExt cx="5924179" cy="1930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814848" y="4724400"/>
              <a:ext cx="5195552" cy="1930400"/>
              <a:chOff x="1814848" y="4724400"/>
              <a:chExt cx="5195552" cy="1930400"/>
            </a:xfrm>
          </p:grpSpPr>
          <p:pic>
            <p:nvPicPr>
              <p:cNvPr id="51206" name="Pictur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24200" y="4724400"/>
                <a:ext cx="3886200" cy="193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814848" y="5486400"/>
                <a:ext cx="4923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3366FF"/>
                    </a:solidFill>
                    <a:latin typeface="Garamond"/>
                    <a:cs typeface="Garamond"/>
                  </a:rPr>
                  <a:t>=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409967" y="5029200"/>
              <a:ext cx="13290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gs</a:t>
              </a:r>
              <a:r>
                <a:rPr lang="en-US" sz="2400" dirty="0">
                  <a:latin typeface="Garamond"/>
                  <a:cs typeface="Garamond"/>
                </a:rPr>
                <a:t>&lt;0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Conducts</a:t>
              </a:r>
            </a:p>
          </p:txBody>
        </p:sp>
      </p:grp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638890" y="34290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895600" y="3276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162AF36C-9ACE-A44D-9719-C33A78A5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30" y="3493812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00D3DC8C-E75C-2D44-96FF-D728E9AA3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94" y="3553767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06A8FC4-0D39-2D48-93B7-D070CDAB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24" y="3461216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4DF7A297-D2B4-0643-8061-1A5B7FB0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46" y="3503711"/>
            <a:ext cx="604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6F3085-83DC-C34C-94E1-E71B7F012DC8}"/>
              </a:ext>
            </a:extLst>
          </p:cNvPr>
          <p:cNvGrpSpPr/>
          <p:nvPr/>
        </p:nvGrpSpPr>
        <p:grpSpPr>
          <a:xfrm>
            <a:off x="4884624" y="2590800"/>
            <a:ext cx="3940307" cy="1147465"/>
            <a:chOff x="4921954" y="3505200"/>
            <a:chExt cx="3940307" cy="11474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479826-CC2E-BE41-93A9-89295A9CEEF3}"/>
                </a:ext>
              </a:extLst>
            </p:cNvPr>
            <p:cNvSpPr txBox="1"/>
            <p:nvPr/>
          </p:nvSpPr>
          <p:spPr>
            <a:xfrm>
              <a:off x="4921954" y="3581400"/>
              <a:ext cx="5265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3366FF"/>
                  </a:solidFill>
                  <a:latin typeface="Garamond"/>
                  <a:cs typeface="Garamond"/>
                </a:rPr>
                <a:t>+</a:t>
              </a:r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91A731A5-5B71-CC40-A7AB-D6FB9E0A3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5730" y="3505200"/>
              <a:ext cx="1562871" cy="1147465"/>
              <a:chOff x="3241253" y="3563571"/>
              <a:chExt cx="2549947" cy="1855440"/>
            </a:xfrm>
          </p:grpSpPr>
          <p:cxnSp>
            <p:nvCxnSpPr>
              <p:cNvPr id="38" name="Straight Connector 6">
                <a:extLst>
                  <a:ext uri="{FF2B5EF4-FFF2-40B4-BE49-F238E27FC236}">
                    <a16:creationId xmlns:a16="http://schemas.microsoft.com/office/drawing/2014/main" id="{CF7F8588-BD13-A54F-AE14-5A73830886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000" y="38100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7">
                <a:extLst>
                  <a:ext uri="{FF2B5EF4-FFF2-40B4-BE49-F238E27FC236}">
                    <a16:creationId xmlns:a16="http://schemas.microsoft.com/office/drawing/2014/main" id="{329486E7-5A5C-8C43-9232-7190C2947D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000" y="5410200"/>
                <a:ext cx="2362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8DF9F407-B562-9440-88BC-5008C444B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575" y="4672503"/>
                <a:ext cx="2111878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+   +  +</a:t>
                </a:r>
              </a:p>
            </p:txBody>
          </p:sp>
          <p:sp>
            <p:nvSpPr>
              <p:cNvPr id="41" name="TextBox 9">
                <a:extLst>
                  <a:ext uri="{FF2B5EF4-FFF2-40B4-BE49-F238E27FC236}">
                    <a16:creationId xmlns:a16="http://schemas.microsoft.com/office/drawing/2014/main" id="{5068DD1A-23D1-4543-BBC2-C5BC9E413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253" y="3563571"/>
                <a:ext cx="2338199" cy="746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Garamond"/>
                    <a:cs typeface="Garamond"/>
                  </a:rPr>
                  <a:t>  -   -   -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5C2934-CB01-B14B-941E-5945BFEAA531}"/>
                </a:ext>
              </a:extLst>
            </p:cNvPr>
            <p:cNvSpPr txBox="1"/>
            <p:nvPr/>
          </p:nvSpPr>
          <p:spPr>
            <a:xfrm>
              <a:off x="7844034" y="396240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Garamond"/>
                  <a:cs typeface="Garamond"/>
                </a:rPr>
                <a:t>V</a:t>
              </a:r>
              <a:r>
                <a:rPr lang="en-US" sz="2400" baseline="-25000" dirty="0" err="1">
                  <a:latin typeface="Garamond"/>
                  <a:cs typeface="Garamond"/>
                </a:rPr>
                <a:t>cap</a:t>
              </a:r>
              <a:r>
                <a:rPr lang="en-US" sz="2400" dirty="0">
                  <a:latin typeface="Garamond"/>
                  <a:cs typeface="Garamond"/>
                </a:rPr>
                <a:t>&lt;0</a:t>
              </a:r>
            </a:p>
          </p:txBody>
        </p:sp>
      </p:grpSp>
      <p:sp>
        <p:nvSpPr>
          <p:cNvPr id="42" name="TextBox 13">
            <a:extLst>
              <a:ext uri="{FF2B5EF4-FFF2-40B4-BE49-F238E27FC236}">
                <a16:creationId xmlns:a16="http://schemas.microsoft.com/office/drawing/2014/main" id="{7772B01E-64E7-3643-ABD4-F42FEE6B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522" y="4963467"/>
            <a:ext cx="133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- - - - - - 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376098E4-25CD-4747-96F8-894933E7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820" y="5662242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42611FA8-9985-AE4F-B006-21A1047F8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420" y="5662242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68C5FE8A-122A-B946-A848-272F42FF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420" y="5586042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id="{E3BA8F7B-FAD3-1E4D-9340-D02F133E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820" y="5662242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2D1F7731-003E-2B4F-8182-CA0DAFC7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620" y="5613338"/>
            <a:ext cx="204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   +   +   +</a:t>
            </a:r>
          </a:p>
        </p:txBody>
      </p:sp>
    </p:spTree>
    <p:extLst>
      <p:ext uri="{BB962C8B-B14F-4D97-AF65-F5344CB8AC3E}">
        <p14:creationId xmlns:p14="http://schemas.microsoft.com/office/powerpoint/2010/main" val="17683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dirty="0"/>
              <a:t>etal – gate</a:t>
            </a:r>
          </a:p>
          <a:p>
            <a:r>
              <a:rPr lang="en-US" b="1" dirty="0"/>
              <a:t>O</a:t>
            </a:r>
            <a:r>
              <a:rPr lang="en-US" dirty="0"/>
              <a:t>xide – insulator separating gate from semiconductor</a:t>
            </a:r>
          </a:p>
          <a:p>
            <a:pPr lvl="1"/>
            <a:r>
              <a:rPr lang="en-US" dirty="0"/>
              <a:t>Ideally: no conduction from gate to semiconductor</a:t>
            </a:r>
          </a:p>
          <a:p>
            <a:r>
              <a:rPr lang="en-US" b="1" dirty="0"/>
              <a:t>S</a:t>
            </a:r>
            <a:r>
              <a:rPr lang="en-US" dirty="0"/>
              <a:t>emiconductor – between source and drain</a:t>
            </a:r>
          </a:p>
          <a:p>
            <a:r>
              <a:rPr lang="en-US" dirty="0">
                <a:solidFill>
                  <a:srgbClr val="3366FF"/>
                </a:solidFill>
              </a:rPr>
              <a:t>See why gate input is capacitive?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1148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5181600"/>
            <a:ext cx="251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semiconductor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2672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gate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8006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48006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drain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19600"/>
            <a:ext cx="3056600" cy="1288592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17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829" y="26416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7" name="Group 15"/>
          <p:cNvGrpSpPr>
            <a:grpSpLocks/>
          </p:cNvGrpSpPr>
          <p:nvPr/>
        </p:nvGrpSpPr>
        <p:grpSpPr bwMode="auto">
          <a:xfrm>
            <a:off x="4923429" y="3098800"/>
            <a:ext cx="3886200" cy="3073400"/>
            <a:chOff x="3962400" y="3581400"/>
            <a:chExt cx="3886200" cy="3073400"/>
          </a:xfrm>
        </p:grpSpPr>
        <p:pic>
          <p:nvPicPr>
            <p:cNvPr id="5223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4724400"/>
              <a:ext cx="3886200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233" name="Group 8"/>
            <p:cNvGrpSpPr>
              <a:grpSpLocks/>
            </p:cNvGrpSpPr>
            <p:nvPr/>
          </p:nvGrpSpPr>
          <p:grpSpPr bwMode="auto">
            <a:xfrm>
              <a:off x="5322067" y="3581400"/>
              <a:ext cx="1688984" cy="2671465"/>
              <a:chOff x="5322067" y="3581400"/>
              <a:chExt cx="1688984" cy="2671465"/>
            </a:xfrm>
          </p:grpSpPr>
          <p:sp>
            <p:nvSpPr>
              <p:cNvPr id="52234" name="TextBox 5"/>
              <p:cNvSpPr txBox="1">
                <a:spLocks noChangeArrowheads="1"/>
              </p:cNvSpPr>
              <p:nvPr/>
            </p:nvSpPr>
            <p:spPr bwMode="auto">
              <a:xfrm>
                <a:off x="5322067" y="3581400"/>
                <a:ext cx="16889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/>
                  <a:t>+ + + + +</a:t>
                </a:r>
              </a:p>
            </p:txBody>
          </p:sp>
          <p:sp>
            <p:nvSpPr>
              <p:cNvPr id="52235" name="TextBox 6"/>
              <p:cNvSpPr txBox="1">
                <a:spLocks noChangeArrowheads="1"/>
              </p:cNvSpPr>
              <p:nvPr/>
            </p:nvSpPr>
            <p:spPr bwMode="auto">
              <a:xfrm>
                <a:off x="5410358" y="4114800"/>
                <a:ext cx="13364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- - - - - - </a:t>
                </a:r>
              </a:p>
            </p:txBody>
          </p:sp>
          <p:sp>
            <p:nvSpPr>
              <p:cNvPr id="52236" name="TextBox 13"/>
              <p:cNvSpPr txBox="1">
                <a:spLocks noChangeArrowheads="1"/>
              </p:cNvSpPr>
              <p:nvPr/>
            </p:nvSpPr>
            <p:spPr bwMode="auto">
              <a:xfrm>
                <a:off x="5334158" y="5181600"/>
                <a:ext cx="13364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/>
                  <a:t>- - - - - - </a:t>
                </a:r>
              </a:p>
            </p:txBody>
          </p:sp>
          <p:sp>
            <p:nvSpPr>
              <p:cNvPr id="52237" name="TextBox 14"/>
              <p:cNvSpPr txBox="1">
                <a:spLocks noChangeArrowheads="1"/>
              </p:cNvSpPr>
              <p:nvPr/>
            </p:nvSpPr>
            <p:spPr bwMode="auto">
              <a:xfrm>
                <a:off x="5334000" y="5791200"/>
                <a:ext cx="1846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 Field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025349" cy="5029200"/>
          </a:xfrm>
        </p:spPr>
        <p:txBody>
          <a:bodyPr/>
          <a:lstStyle/>
          <a:p>
            <a:r>
              <a:rPr lang="en-US" dirty="0"/>
              <a:t>Charge on capacitor</a:t>
            </a:r>
          </a:p>
          <a:p>
            <a:pPr lvl="1"/>
            <a:r>
              <a:rPr lang="en-US" dirty="0"/>
              <a:t>Attract or repel charges to form channel</a:t>
            </a:r>
          </a:p>
          <a:p>
            <a:pPr lvl="1"/>
            <a:r>
              <a:rPr lang="en-US" dirty="0"/>
              <a:t>NMOS: Positive field on p-type substrate</a:t>
            </a:r>
          </a:p>
          <a:p>
            <a:pPr lvl="2"/>
            <a:r>
              <a:rPr lang="en-US" dirty="0"/>
              <a:t>Attracts electrons to surface to form conducting channel</a:t>
            </a:r>
          </a:p>
          <a:p>
            <a:pPr lvl="1"/>
            <a:r>
              <a:rPr lang="en-US" dirty="0"/>
              <a:t>PMOS: Negative fiend on n-type substrate</a:t>
            </a:r>
          </a:p>
          <a:p>
            <a:pPr lvl="2"/>
            <a:r>
              <a:rPr lang="en-US" dirty="0"/>
              <a:t>Attracts holes to surface to form conducting channel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438029" y="53848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380629" y="53848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5761629" y="53086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676029" y="53848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308AEC9-1A07-F14C-A43D-82C44681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990" y="3938488"/>
            <a:ext cx="28087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+    +   +   +   +   +   +   +   + +   +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F34AB24-70AB-1E44-A063-DA54C1DF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829" y="5335896"/>
            <a:ext cx="204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   +   +   +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1EF734D-9972-F646-808F-CCB92FF6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510" y="5332568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</p:spTree>
    <p:extLst>
      <p:ext uri="{BB962C8B-B14F-4D97-AF65-F5344CB8AC3E}">
        <p14:creationId xmlns:p14="http://schemas.microsoft.com/office/powerpoint/2010/main" val="15038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PN Junction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7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Doped Silicon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057400"/>
            <a:ext cx="22860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0" y="2057400"/>
            <a:ext cx="23622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962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668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057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18288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5908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590800" y="2895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81940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20040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7526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752600" y="2209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36220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46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209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5600" y="2743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3124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2514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1905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62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800" y="28194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2600" y="1981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4623" y="4419600"/>
            <a:ext cx="2458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Excess holes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11380" y="4419600"/>
            <a:ext cx="31474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Excess electrons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334527" y="983159"/>
            <a:ext cx="1809473" cy="1074241"/>
            <a:chOff x="3572750" y="1066800"/>
            <a:chExt cx="1809473" cy="1074241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3657600" y="129540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72750" y="1371600"/>
              <a:ext cx="389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86200" y="1066800"/>
              <a:ext cx="1496023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/>
                <a:t>=hole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/>
                <a:t>=electron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09095" y="3638490"/>
            <a:ext cx="9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N-type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7396" y="3638490"/>
            <a:ext cx="9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P-type</a:t>
            </a:r>
          </a:p>
        </p:txBody>
      </p:sp>
    </p:spTree>
    <p:extLst>
      <p:ext uri="{BB962C8B-B14F-4D97-AF65-F5344CB8AC3E}">
        <p14:creationId xmlns:p14="http://schemas.microsoft.com/office/powerpoint/2010/main" val="2836834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Junction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057400"/>
            <a:ext cx="31242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31242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962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668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057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18288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5908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590800" y="2895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81940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20040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7526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752600" y="2209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36220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867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7010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46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209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5600" y="2743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3124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2514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1905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62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800" y="28194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2600" y="1981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678180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572000" y="2103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4572000" y="2331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4572000" y="2560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572000" y="27889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572000" y="30175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572000" y="3246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4572000" y="3474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4572000" y="3703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4846320" y="2057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484632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84632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4846320" y="2743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846320" y="2971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484632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4846320" y="3429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484632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0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10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10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910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10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3750" y="1760041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53750" y="1998464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53750" y="2236887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53750" y="247531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53750" y="271373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53750" y="295215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53750" y="319057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3750" y="3429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1000" y="4038600"/>
            <a:ext cx="8579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000" dirty="0"/>
              <a:t>PN junction causes a depletion region to form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/>
              <a:t>Electrons diffuse from N-type to P-type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/>
              <a:t>Holes diffuse from P-type to N-type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/>
              <a:t>Diffusion current caused by diffusion of carriers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34527" y="983159"/>
            <a:ext cx="1809473" cy="1074241"/>
            <a:chOff x="3572750" y="1066800"/>
            <a:chExt cx="1809473" cy="1074241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3657600" y="129540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72750" y="1371600"/>
              <a:ext cx="389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6200" y="1066800"/>
              <a:ext cx="1496023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/>
                <a:t>=hole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/>
                <a:t>=electron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709095" y="3638490"/>
            <a:ext cx="9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N-type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47396" y="3638490"/>
            <a:ext cx="9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P-type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36576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3340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5105400" y="2133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5105400" y="2362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5105400" y="2590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51054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5105400" y="3048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 bwMode="auto">
          <a:xfrm>
            <a:off x="5105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51054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5105400" y="3733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576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576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576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576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576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576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576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5760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8630" y="1143000"/>
            <a:ext cx="176137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Hole Diffusion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205693" y="1600200"/>
            <a:ext cx="21703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Electron Diffusion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10000" y="133593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4495800" y="182880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5745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Junction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057400"/>
            <a:ext cx="31242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31242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962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668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057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18288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5908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590800" y="2895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81940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20040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7526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752600" y="2209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36220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867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7010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46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209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5600" y="2743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3124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2514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1905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62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800" y="28194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62600" y="1981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678180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572000" y="2103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4572000" y="2331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4572000" y="2560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572000" y="27889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572000" y="30175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572000" y="3246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4572000" y="3474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4572000" y="3703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4846320" y="2057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484632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84632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4846320" y="2743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846320" y="2971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484632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4846320" y="3429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484632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0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10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10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910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10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3750" y="1760041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53750" y="1998464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53750" y="2236887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53750" y="247531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53750" y="271373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53750" y="295215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53750" y="319057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3750" y="3429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1000" y="4038600"/>
            <a:ext cx="8579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000" dirty="0"/>
              <a:t>PN junction causes a depletion region to form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/>
              <a:t>Electrons diffuse from N-type to P-type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/>
              <a:t>Holes diffuse from P-type to N-type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/>
              <a:t>Diffusion current caused by diffusion of carriers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/>
              <a:t>Equilibrium achieved when </a:t>
            </a:r>
            <a:r>
              <a:rPr lang="en-US" sz="2000" dirty="0" err="1"/>
              <a:t>V</a:t>
            </a:r>
            <a:r>
              <a:rPr lang="en-US" sz="2000" baseline="-25000" dirty="0" err="1"/>
              <a:t>bi</a:t>
            </a:r>
            <a:r>
              <a:rPr lang="en-US" sz="2000" dirty="0"/>
              <a:t>, built-in potential, is formed across the depletion region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/>
              <a:t>Drift current cause by E-field due to </a:t>
            </a:r>
            <a:r>
              <a:rPr lang="en-US" sz="2000" dirty="0" err="1"/>
              <a:t>V</a:t>
            </a:r>
            <a:r>
              <a:rPr lang="en-US" sz="2000" baseline="-25000" dirty="0" err="1"/>
              <a:t>bi</a:t>
            </a:r>
            <a:r>
              <a:rPr lang="en-US" sz="2000" baseline="-25000" dirty="0"/>
              <a:t> </a:t>
            </a:r>
            <a:r>
              <a:rPr lang="en-US" sz="2000" dirty="0"/>
              <a:t>to counteract diffusion current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34527" y="983159"/>
            <a:ext cx="1809473" cy="1074241"/>
            <a:chOff x="3572750" y="1066800"/>
            <a:chExt cx="1809473" cy="1074241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3657600" y="129540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72750" y="1371600"/>
              <a:ext cx="389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6200" y="1066800"/>
              <a:ext cx="1496023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/>
                <a:t>=hole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/>
                <a:t>=electron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709095" y="3638490"/>
            <a:ext cx="9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N-type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47396" y="3638490"/>
            <a:ext cx="9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P-type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36576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53340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5105400" y="2133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5105400" y="2362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5105400" y="2590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51054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5105400" y="3048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 bwMode="auto">
          <a:xfrm>
            <a:off x="5105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51054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5105400" y="3733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6576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576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576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576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576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576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576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5760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3733800" y="182880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4572000" y="133593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Box 109"/>
          <p:cNvSpPr txBox="1"/>
          <p:nvPr/>
        </p:nvSpPr>
        <p:spPr>
          <a:xfrm>
            <a:off x="2048630" y="1143000"/>
            <a:ext cx="176137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Hole Diffusion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205693" y="1600200"/>
            <a:ext cx="21703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Electron Diffusion</a:t>
            </a:r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3810000" y="133593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4495800" y="1828800"/>
            <a:ext cx="7620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TextBox 113"/>
          <p:cNvSpPr txBox="1"/>
          <p:nvPr/>
        </p:nvSpPr>
        <p:spPr>
          <a:xfrm>
            <a:off x="5334000" y="1115980"/>
            <a:ext cx="12638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Hole Drift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060971" y="1600200"/>
            <a:ext cx="167282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Electron Drift</a:t>
            </a:r>
          </a:p>
        </p:txBody>
      </p:sp>
    </p:spTree>
    <p:extLst>
      <p:ext uri="{BB962C8B-B14F-4D97-AF65-F5344CB8AC3E}">
        <p14:creationId xmlns:p14="http://schemas.microsoft.com/office/powerpoint/2010/main" val="487244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Drift/Diffusion Currents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Diffusion current</a:t>
            </a:r>
          </a:p>
          <a:p>
            <a:pPr lvl="1"/>
            <a:r>
              <a:rPr lang="en-US" dirty="0"/>
              <a:t>Current caused by semiconductor diffusion of holes and electrons</a:t>
            </a:r>
          </a:p>
          <a:p>
            <a:r>
              <a:rPr lang="en-US" dirty="0"/>
              <a:t>Drift current</a:t>
            </a:r>
          </a:p>
          <a:p>
            <a:pPr lvl="1"/>
            <a:r>
              <a:rPr lang="en-US" dirty="0"/>
              <a:t>Current due to movement of holes and electrons caused by force from potential difference induced e-field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2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Junction – Forward Biasing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057400"/>
            <a:ext cx="31242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31242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962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668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09095" y="3638490"/>
            <a:ext cx="9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7396" y="3638490"/>
            <a:ext cx="9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P-type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56032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233172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09372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3093720" y="2895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32232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70332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225552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255520" y="2209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86512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867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7010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6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209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7750" y="2667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975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2600" y="2514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1550" y="1828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2362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4950" y="2743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29200" y="1981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678180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572000" y="2103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4572000" y="2331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4572000" y="2560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4572000" y="27889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4572000" y="30175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4572000" y="3246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4572000" y="3474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4572000" y="3703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4800600" y="2057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480060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80060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4800600" y="2743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800600" y="2971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480060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4800600" y="3429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480060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0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10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10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910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10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3750" y="1760041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53750" y="1998464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53750" y="2236887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53750" y="247531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53750" y="271373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53750" y="295215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53750" y="319057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53750" y="3429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1000" y="4623137"/>
            <a:ext cx="85797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1800" dirty="0"/>
              <a:t>Forward biasing connect positive terminal to p-type and negative terminal to n-type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/>
              <a:t>Holes/electrons pushed towards depletion region, causing it to narrow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/>
              <a:t>The applied voltage e-field continues to narrow the depletion region (</a:t>
            </a:r>
            <a:r>
              <a:rPr lang="en-US" sz="1800" dirty="0" err="1"/>
              <a:t>i.e</a:t>
            </a:r>
            <a:r>
              <a:rPr lang="en-US" sz="1800" dirty="0"/>
              <a:t> reduce the depletion e-field)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/>
              <a:t>current flows through the device from p-type to n-type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34527" y="983159"/>
            <a:ext cx="1809473" cy="1074241"/>
            <a:chOff x="3572750" y="1066800"/>
            <a:chExt cx="1809473" cy="1074241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3657600" y="129540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72750" y="1371600"/>
              <a:ext cx="389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6200" y="1066800"/>
              <a:ext cx="1496023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/>
                <a:t>=hole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/>
                <a:t>=electron</a:t>
              </a:r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1066800" y="4419600"/>
            <a:ext cx="7010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066800" y="2971800"/>
            <a:ext cx="0" cy="1447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8077200" y="2971800"/>
            <a:ext cx="0" cy="1447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 rot="16200000">
            <a:off x="4227657" y="4110704"/>
            <a:ext cx="519460" cy="592773"/>
            <a:chOff x="1354898" y="2939886"/>
            <a:chExt cx="519460" cy="592773"/>
          </a:xfrm>
        </p:grpSpPr>
        <p:sp>
          <p:nvSpPr>
            <p:cNvPr id="82" name="Oval 81"/>
            <p:cNvSpPr/>
            <p:nvPr/>
          </p:nvSpPr>
          <p:spPr bwMode="auto">
            <a:xfrm>
              <a:off x="1354898" y="2997931"/>
              <a:ext cx="487494" cy="48749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1445501" y="2939886"/>
              <a:ext cx="290303" cy="377665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</a:rPr>
                <a:t>+</a:t>
              </a:r>
            </a:p>
          </p:txBody>
        </p:sp>
        <p:sp>
          <p:nvSpPr>
            <p:cNvPr id="83" name="Text Box 57"/>
            <p:cNvSpPr txBox="1">
              <a:spLocks noChangeArrowheads="1"/>
            </p:cNvSpPr>
            <p:nvPr/>
          </p:nvSpPr>
          <p:spPr bwMode="auto">
            <a:xfrm>
              <a:off x="1469477" y="3096892"/>
              <a:ext cx="404881" cy="435767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" charset="0"/>
                </a:rPr>
                <a:t>- 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>
            <a:off x="4114800" y="19050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3692227" y="1521023"/>
            <a:ext cx="14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Depletion E-field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4114800" y="1450777"/>
            <a:ext cx="6096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3369930" y="990600"/>
            <a:ext cx="213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Applied E-field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39624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51054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56186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Junction – Reverse Biasing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2057400"/>
            <a:ext cx="31242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057400"/>
            <a:ext cx="31242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962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66800" y="29718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09095" y="3638490"/>
            <a:ext cx="93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N-type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7396" y="3638490"/>
            <a:ext cx="9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P-type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905000" y="2484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1676400" y="3322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1981200" y="35509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1981200" y="2941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2362200" y="2331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590800" y="3246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1600200" y="2865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600200" y="22555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209800" y="2560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5867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7010400" y="2438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600" y="2286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0350" y="3048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2098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0350" y="2743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3124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0750" y="2514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4150" y="19050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54150" y="2362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49350" y="28194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0750" y="19812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678180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" y="4623137"/>
            <a:ext cx="857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1800" dirty="0"/>
              <a:t>Reverse biasing connect positive terminal to n-type and negative terminal to p-type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/>
              <a:t>Holes/electrons attracted away from depletion region, causing it to widen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1800" dirty="0"/>
              <a:t>No current flows through the device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/>
              <a:t>If reverse bias increases past breakdown voltage, the depletion e-field increases until breakdown occurs and reverse biased current flows causing thermal damage to junction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34527" y="983159"/>
            <a:ext cx="1809473" cy="1074241"/>
            <a:chOff x="3572750" y="1066800"/>
            <a:chExt cx="1809473" cy="1074241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3657600" y="1295400"/>
              <a:ext cx="182880" cy="1828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72750" y="1371600"/>
              <a:ext cx="3896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86200" y="1066800"/>
              <a:ext cx="1496023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/>
                <a:t>=hole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/>
                <a:t>=electron</a:t>
              </a:r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1066800" y="4419600"/>
            <a:ext cx="70104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066800" y="2971800"/>
            <a:ext cx="0" cy="1447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8077200" y="2971800"/>
            <a:ext cx="0" cy="1447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 rot="5400000" flipH="1">
            <a:off x="4236672" y="4133657"/>
            <a:ext cx="501432" cy="592773"/>
            <a:chOff x="1340960" y="2939886"/>
            <a:chExt cx="501432" cy="592773"/>
          </a:xfrm>
        </p:grpSpPr>
        <p:sp>
          <p:nvSpPr>
            <p:cNvPr id="82" name="Oval 81"/>
            <p:cNvSpPr/>
            <p:nvPr/>
          </p:nvSpPr>
          <p:spPr bwMode="auto">
            <a:xfrm>
              <a:off x="1354898" y="2997931"/>
              <a:ext cx="487494" cy="48749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1464217" y="2939886"/>
              <a:ext cx="290303" cy="377665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</a:rPr>
                <a:t>+</a:t>
              </a:r>
            </a:p>
          </p:txBody>
        </p:sp>
        <p:sp>
          <p:nvSpPr>
            <p:cNvPr id="83" name="Text Box 57"/>
            <p:cNvSpPr txBox="1">
              <a:spLocks noChangeArrowheads="1"/>
            </p:cNvSpPr>
            <p:nvPr/>
          </p:nvSpPr>
          <p:spPr bwMode="auto">
            <a:xfrm>
              <a:off x="1340960" y="3096892"/>
              <a:ext cx="404881" cy="435767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" charset="0"/>
                </a:rPr>
                <a:t>- 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>
            <a:off x="4114800" y="19050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3692227" y="1521023"/>
            <a:ext cx="14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Depletion E-field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4572000" y="2103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 bwMode="auto">
          <a:xfrm>
            <a:off x="4572000" y="2331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 bwMode="auto">
          <a:xfrm>
            <a:off x="4572000" y="2560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 bwMode="auto">
          <a:xfrm>
            <a:off x="4572000" y="27889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 bwMode="auto">
          <a:xfrm>
            <a:off x="4572000" y="30175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 bwMode="auto">
          <a:xfrm>
            <a:off x="4572000" y="32461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 bwMode="auto">
          <a:xfrm>
            <a:off x="4572000" y="34747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 bwMode="auto">
          <a:xfrm>
            <a:off x="4572000" y="37033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4846320" y="2057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 bwMode="auto">
          <a:xfrm>
            <a:off x="4846320" y="2286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 bwMode="auto">
          <a:xfrm>
            <a:off x="4846320" y="2514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 bwMode="auto">
          <a:xfrm>
            <a:off x="4846320" y="2743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4846320" y="2971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 bwMode="auto">
          <a:xfrm>
            <a:off x="4846320" y="3200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 bwMode="auto">
          <a:xfrm>
            <a:off x="4846320" y="3429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 bwMode="auto">
          <a:xfrm>
            <a:off x="4846320" y="3657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0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910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1910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910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1910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910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1910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953750" y="1760041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953750" y="1998464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953750" y="2236887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53750" y="247531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953750" y="271373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953750" y="295215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953750" y="319057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32766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5715000" y="2057400"/>
            <a:ext cx="0" cy="19050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Oval 120"/>
          <p:cNvSpPr>
            <a:spLocks noChangeAspect="1"/>
          </p:cNvSpPr>
          <p:nvPr/>
        </p:nvSpPr>
        <p:spPr bwMode="auto">
          <a:xfrm>
            <a:off x="5105400" y="2133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 bwMode="auto">
          <a:xfrm>
            <a:off x="5105400" y="2362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 bwMode="auto">
          <a:xfrm>
            <a:off x="5105400" y="2590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 bwMode="auto">
          <a:xfrm>
            <a:off x="510540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 bwMode="auto">
          <a:xfrm>
            <a:off x="5105400" y="3048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 bwMode="auto">
          <a:xfrm>
            <a:off x="510540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 bwMode="auto">
          <a:xfrm>
            <a:off x="510540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 bwMode="auto">
          <a:xfrm>
            <a:off x="5105400" y="3733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6576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6576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6576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6576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6576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6576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576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5455920" y="2133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 bwMode="auto">
          <a:xfrm>
            <a:off x="5455920" y="2362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 bwMode="auto">
          <a:xfrm>
            <a:off x="5455920" y="2590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 bwMode="auto">
          <a:xfrm>
            <a:off x="5455920" y="28194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 bwMode="auto">
          <a:xfrm>
            <a:off x="5455920" y="30480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>
            <a:off x="5455920" y="32766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 bwMode="auto">
          <a:xfrm>
            <a:off x="5455920" y="35052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5455920" y="373380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352800" y="1752600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352800" y="1991023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352800" y="2229446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52800" y="246786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352800" y="2706292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352800" y="2944715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352800" y="318313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191000" y="341411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53750" y="3421559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657600" y="341411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352800" y="3414118"/>
            <a:ext cx="38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9366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Ideas: MO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ET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Semiconductor can act like metal or insulator</a:t>
            </a:r>
          </a:p>
          <a:p>
            <a:r>
              <a:rPr lang="en-US" dirty="0">
                <a:solidFill>
                  <a:srgbClr val="FF0000"/>
                </a:solidFill>
              </a:rPr>
              <a:t>Use electric field to modulate conduction state of semiconductor</a:t>
            </a:r>
          </a:p>
        </p:txBody>
      </p:sp>
      <p:pic>
        <p:nvPicPr>
          <p:cNvPr id="604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3" name="Group 8"/>
          <p:cNvGrpSpPr>
            <a:grpSpLocks/>
          </p:cNvGrpSpPr>
          <p:nvPr/>
        </p:nvGrpSpPr>
        <p:grpSpPr bwMode="auto">
          <a:xfrm>
            <a:off x="3569552" y="4038600"/>
            <a:ext cx="1688984" cy="1071435"/>
            <a:chOff x="5169773" y="5181600"/>
            <a:chExt cx="1688773" cy="1071137"/>
          </a:xfrm>
        </p:grpSpPr>
        <p:sp>
          <p:nvSpPr>
            <p:cNvPr id="60424" name="TextBox 10"/>
            <p:cNvSpPr txBox="1">
              <a:spLocks noChangeArrowheads="1"/>
            </p:cNvSpPr>
            <p:nvPr/>
          </p:nvSpPr>
          <p:spPr bwMode="auto">
            <a:xfrm>
              <a:off x="5334242" y="5181600"/>
              <a:ext cx="1336257" cy="46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- - - - - - </a:t>
              </a:r>
            </a:p>
          </p:txBody>
        </p:sp>
        <p:sp>
          <p:nvSpPr>
            <p:cNvPr id="60425" name="TextBox 11"/>
            <p:cNvSpPr txBox="1">
              <a:spLocks noChangeArrowheads="1"/>
            </p:cNvSpPr>
            <p:nvPr/>
          </p:nvSpPr>
          <p:spPr bwMode="auto">
            <a:xfrm>
              <a:off x="5169773" y="5791200"/>
              <a:ext cx="1688773" cy="46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+ + + + +</a:t>
              </a:r>
            </a:p>
          </p:txBody>
        </p:sp>
      </p:grp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24954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2 due Monday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More Fabrication Videos:</a:t>
            </a:r>
          </a:p>
          <a:p>
            <a:pPr lvl="1"/>
            <a:r>
              <a:rPr lang="en-US" dirty="0"/>
              <a:t>From sand to silicon (intel) - </a:t>
            </a:r>
            <a:r>
              <a:rPr lang="en-US" dirty="0">
                <a:hlinkClick r:id="rId3"/>
              </a:rPr>
              <a:t>https://www.youtube.com/watch?v=Q5paWn7bFg4</a:t>
            </a:r>
            <a:endParaRPr lang="en-US" dirty="0"/>
          </a:p>
          <a:p>
            <a:pPr lvl="1"/>
            <a:r>
              <a:rPr lang="en-US" dirty="0"/>
              <a:t>How microchips are made - </a:t>
            </a:r>
            <a:r>
              <a:rPr lang="en-US" dirty="0">
                <a:hlinkClick r:id="rId4"/>
              </a:rPr>
              <a:t>https://www.youtube.com/watch?v=F2KcZGwntgg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310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24200"/>
            <a:ext cx="4148723" cy="248139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272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0" y="2794000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semiconductor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18796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gate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24130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2413000"/>
            <a:ext cx="1143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drain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(MOS) Capacitor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Charge distribution and field?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charge on plates?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ED28-26FB-FA49-96CB-243A43428859}"/>
              </a:ext>
            </a:extLst>
          </p:cNvPr>
          <p:cNvSpPr txBox="1"/>
          <p:nvPr/>
        </p:nvSpPr>
        <p:spPr>
          <a:xfrm>
            <a:off x="4876800" y="3669970"/>
            <a:ext cx="67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383007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Semiconductor – can behave as metal or insulator</a:t>
            </a:r>
          </a:p>
          <a:p>
            <a:r>
              <a:rPr lang="en-US" dirty="0"/>
              <a:t>Voltage on gate induces an electrical field </a:t>
            </a:r>
          </a:p>
          <a:p>
            <a:r>
              <a:rPr lang="en-US" dirty="0"/>
              <a:t>Induced field attracts (repels) charge in semiconductor to form a channel</a:t>
            </a:r>
          </a:p>
          <a:p>
            <a:pPr lvl="1"/>
            <a:r>
              <a:rPr lang="en-US" dirty="0"/>
              <a:t>Semiconductor can be switched between conducting and not conducting </a:t>
            </a:r>
          </a:p>
          <a:p>
            <a:pPr lvl="1"/>
            <a:r>
              <a:rPr lang="en-US" dirty="0"/>
              <a:t>Hence “Field-Effect” Transistor</a:t>
            </a:r>
          </a:p>
        </p:txBody>
      </p: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2438400" y="4343400"/>
            <a:ext cx="3886200" cy="1930400"/>
            <a:chOff x="5562600" y="533400"/>
            <a:chExt cx="3886200" cy="1930400"/>
          </a:xfrm>
        </p:grpSpPr>
        <p:pic>
          <p:nvPicPr>
            <p:cNvPr id="22535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533400"/>
              <a:ext cx="3886200" cy="193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77000" y="1600200"/>
              <a:ext cx="2362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semiconductor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6858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gate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12192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source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12192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drain</a:t>
              </a: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795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Source/Drain Contacts</a:t>
            </a:r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4414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2362200"/>
          </a:xfrm>
        </p:spPr>
        <p:txBody>
          <a:bodyPr/>
          <a:lstStyle/>
          <a:p>
            <a:r>
              <a:rPr lang="en-US" dirty="0"/>
              <a:t>Contacts:  Conductors </a:t>
            </a:r>
            <a:r>
              <a:rPr lang="en-US" dirty="0">
                <a:sym typeface="Wingdings"/>
              </a:rPr>
              <a:t> metallic</a:t>
            </a:r>
          </a:p>
          <a:p>
            <a:pPr lvl="1"/>
            <a:r>
              <a:rPr lang="en-US" dirty="0">
                <a:sym typeface="Wingdings"/>
              </a:rPr>
              <a:t>Connect to metal wires that connect transistors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8260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Fabrication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334000" cy="5029200"/>
          </a:xfrm>
        </p:spPr>
        <p:txBody>
          <a:bodyPr/>
          <a:lstStyle/>
          <a:p>
            <a:r>
              <a:rPr lang="en-US" dirty="0"/>
              <a:t>Start with Silicon wafer</a:t>
            </a:r>
          </a:p>
          <a:p>
            <a:r>
              <a:rPr lang="en-US" dirty="0"/>
              <a:t>Dope silicon</a:t>
            </a:r>
          </a:p>
          <a:p>
            <a:r>
              <a:rPr lang="en-US" dirty="0"/>
              <a:t>Grow Oxide (SiO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Deposit Metal</a:t>
            </a:r>
          </a:p>
          <a:p>
            <a:r>
              <a:rPr lang="en-US" dirty="0"/>
              <a:t>Photoresist mask and etch to define where features go</a:t>
            </a:r>
          </a:p>
          <a:p>
            <a:endParaRPr lang="en-US" dirty="0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00128" y="4648200"/>
            <a:ext cx="4551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https://</a:t>
            </a:r>
            <a:r>
              <a:rPr lang="en-US" sz="2000" dirty="0" err="1">
                <a:solidFill>
                  <a:srgbClr val="0000FF"/>
                </a:solidFill>
              </a:rPr>
              <a:t>youtu.be</a:t>
            </a:r>
            <a:r>
              <a:rPr lang="en-US" sz="2000" dirty="0">
                <a:solidFill>
                  <a:srgbClr val="0000FF"/>
                </a:solidFill>
              </a:rPr>
              <a:t>/35jWSQXku74?t=119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8600"/>
            <a:ext cx="2863983" cy="589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5941" y="5029200"/>
            <a:ext cx="267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Time Code: 2:00-4:30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97668904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25111</TotalTime>
  <Words>2286</Words>
  <Application>Microsoft Macintosh PowerPoint</Application>
  <PresentationFormat>On-screen Show (4:3)</PresentationFormat>
  <Paragraphs>686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Garamond</vt:lpstr>
      <vt:lpstr>Tahoma</vt:lpstr>
      <vt:lpstr>Times New Roman</vt:lpstr>
      <vt:lpstr>Wingdings</vt:lpstr>
      <vt:lpstr>Penn</vt:lpstr>
      <vt:lpstr>PowerPoint Presentation</vt:lpstr>
      <vt:lpstr>You are Here: Transistor Edition</vt:lpstr>
      <vt:lpstr>Today</vt:lpstr>
      <vt:lpstr>MOS</vt:lpstr>
      <vt:lpstr>MOS</vt:lpstr>
      <vt:lpstr>(MOS) Capacitor (preclass 1)</vt:lpstr>
      <vt:lpstr>Idea</vt:lpstr>
      <vt:lpstr>Source/Drain Contacts</vt:lpstr>
      <vt:lpstr>Fabrication</vt:lpstr>
      <vt:lpstr>Dimensions</vt:lpstr>
      <vt:lpstr>Semiconductor Physics</vt:lpstr>
      <vt:lpstr>Conduction</vt:lpstr>
      <vt:lpstr>Why does metal conduct? (preclass 2)</vt:lpstr>
      <vt:lpstr>Why does metal conduct? (preclass 2)</vt:lpstr>
      <vt:lpstr>Conduction</vt:lpstr>
      <vt:lpstr>Atomic States</vt:lpstr>
      <vt:lpstr>Thermal Energy</vt:lpstr>
      <vt:lpstr>Silicon Atom (preclass 3)</vt:lpstr>
      <vt:lpstr>Silicon</vt:lpstr>
      <vt:lpstr>Silicon-Silicon Bonding</vt:lpstr>
      <vt:lpstr>Silicon Lattice</vt:lpstr>
      <vt:lpstr>Silicon Ingot</vt:lpstr>
      <vt:lpstr>Silicon Lattice</vt:lpstr>
      <vt:lpstr>Outer Orbital?</vt:lpstr>
      <vt:lpstr>Energy?</vt:lpstr>
      <vt:lpstr>Energy State View</vt:lpstr>
      <vt:lpstr>Energy State View</vt:lpstr>
      <vt:lpstr>Energy State View</vt:lpstr>
      <vt:lpstr>Band Gap and Conduction</vt:lpstr>
      <vt:lpstr>Band Gap and Conduction</vt:lpstr>
      <vt:lpstr>Band Gap and Conduction</vt:lpstr>
      <vt:lpstr>Doping</vt:lpstr>
      <vt:lpstr>Doping</vt:lpstr>
      <vt:lpstr>Doping</vt:lpstr>
      <vt:lpstr>Doping with P</vt:lpstr>
      <vt:lpstr>Doping with P</vt:lpstr>
      <vt:lpstr>Doped Band Gaps</vt:lpstr>
      <vt:lpstr>Localized</vt:lpstr>
      <vt:lpstr>Doping</vt:lpstr>
      <vt:lpstr>Doping</vt:lpstr>
      <vt:lpstr>Doping with B</vt:lpstr>
      <vt:lpstr>Doped Band Gaps</vt:lpstr>
      <vt:lpstr>MOSFETs</vt:lpstr>
      <vt:lpstr>Capacitor Charge</vt:lpstr>
      <vt:lpstr>MOS Field?</vt:lpstr>
      <vt:lpstr>MOS Field?</vt:lpstr>
      <vt:lpstr>MOS Field?</vt:lpstr>
      <vt:lpstr>MOS Field?</vt:lpstr>
      <vt:lpstr>MOS Field?</vt:lpstr>
      <vt:lpstr>MOS Field Effect</vt:lpstr>
      <vt:lpstr>PN Junction</vt:lpstr>
      <vt:lpstr>Doped Silicon</vt:lpstr>
      <vt:lpstr>PN Junction</vt:lpstr>
      <vt:lpstr>PN Junction</vt:lpstr>
      <vt:lpstr>Drift/Diffusion Currents</vt:lpstr>
      <vt:lpstr>PN Junction – Forward Biasing</vt:lpstr>
      <vt:lpstr>PN Junction – Reverse Biasing</vt:lpstr>
      <vt:lpstr>Big Ideas: MOSFET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2082</cp:revision>
  <cp:lastPrinted>2020-09-18T15:43:12Z</cp:lastPrinted>
  <dcterms:created xsi:type="dcterms:W3CDTF">2001-05-14T03:33:13Z</dcterms:created>
  <dcterms:modified xsi:type="dcterms:W3CDTF">2021-09-17T13:55:02Z</dcterms:modified>
</cp:coreProperties>
</file>