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7"/>
  </p:notesMasterIdLst>
  <p:handoutMasterIdLst>
    <p:handoutMasterId r:id="rId48"/>
  </p:handoutMasterIdLst>
  <p:sldIdLst>
    <p:sldId id="364" r:id="rId2"/>
    <p:sldId id="259" r:id="rId3"/>
    <p:sldId id="260" r:id="rId4"/>
    <p:sldId id="304" r:id="rId5"/>
    <p:sldId id="306" r:id="rId6"/>
    <p:sldId id="307" r:id="rId7"/>
    <p:sldId id="340" r:id="rId8"/>
    <p:sldId id="366" r:id="rId9"/>
    <p:sldId id="367" r:id="rId10"/>
    <p:sldId id="368" r:id="rId11"/>
    <p:sldId id="369" r:id="rId12"/>
    <p:sldId id="347" r:id="rId13"/>
    <p:sldId id="348" r:id="rId14"/>
    <p:sldId id="349" r:id="rId15"/>
    <p:sldId id="352" r:id="rId16"/>
    <p:sldId id="350" r:id="rId17"/>
    <p:sldId id="354" r:id="rId18"/>
    <p:sldId id="329" r:id="rId19"/>
    <p:sldId id="317" r:id="rId20"/>
    <p:sldId id="372" r:id="rId21"/>
    <p:sldId id="268" r:id="rId22"/>
    <p:sldId id="269" r:id="rId23"/>
    <p:sldId id="334" r:id="rId24"/>
    <p:sldId id="355" r:id="rId25"/>
    <p:sldId id="319" r:id="rId26"/>
    <p:sldId id="335" r:id="rId27"/>
    <p:sldId id="320" r:id="rId28"/>
    <p:sldId id="272" r:id="rId29"/>
    <p:sldId id="273" r:id="rId30"/>
    <p:sldId id="357" r:id="rId31"/>
    <p:sldId id="358" r:id="rId32"/>
    <p:sldId id="356" r:id="rId33"/>
    <p:sldId id="308" r:id="rId34"/>
    <p:sldId id="336" r:id="rId35"/>
    <p:sldId id="310" r:id="rId36"/>
    <p:sldId id="274" r:id="rId37"/>
    <p:sldId id="287" r:id="rId38"/>
    <p:sldId id="360" r:id="rId39"/>
    <p:sldId id="361" r:id="rId40"/>
    <p:sldId id="359" r:id="rId41"/>
    <p:sldId id="362" r:id="rId42"/>
    <p:sldId id="293" r:id="rId43"/>
    <p:sldId id="294" r:id="rId44"/>
    <p:sldId id="301" r:id="rId45"/>
    <p:sldId id="302" r:id="rId46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5F5F5F"/>
    <a:srgbClr val="808080"/>
    <a:srgbClr val="080808"/>
    <a:srgbClr val="FF0000"/>
    <a:srgbClr val="0000FF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1" autoAdjust="0"/>
    <p:restoredTop sz="79730" autoAdjust="0"/>
  </p:normalViewPr>
  <p:slideViewPr>
    <p:cSldViewPr>
      <p:cViewPr varScale="1">
        <p:scale>
          <a:sx n="85" d="100"/>
          <a:sy n="85" d="100"/>
        </p:scale>
        <p:origin x="2224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832E8-9528-7B41-847B-E1074FD833E5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8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79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6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2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2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0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2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8:  September 22,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MOS Transistor Operating Regions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41129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NPN BJT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981200"/>
          </a:xfrm>
        </p:spPr>
        <p:txBody>
          <a:bodyPr/>
          <a:lstStyle/>
          <a:p>
            <a:r>
              <a:rPr lang="en-US" sz="2400" dirty="0"/>
              <a:t>We have an NPN sandwich, mobile minority carriers in the P region</a:t>
            </a:r>
          </a:p>
          <a:p>
            <a:r>
              <a:rPr lang="en-US" sz="2400" dirty="0"/>
              <a:t>This is a BJT! </a:t>
            </a:r>
          </a:p>
          <a:p>
            <a:pPr lvl="1"/>
            <a:r>
              <a:rPr lang="en-US" sz="2000" dirty="0"/>
              <a:t>Except that the base potential is here controlled through a capacitive divider, and not directly an electrode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screen-capture-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61" y="3200400"/>
            <a:ext cx="4345439" cy="32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1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Subthreshold</a:t>
            </a:r>
          </a:p>
        </p:txBody>
      </p:sp>
      <p:graphicFrame>
        <p:nvGraphicFramePr>
          <p:cNvPr id="45058" name="Content Placeholder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7195550"/>
              </p:ext>
            </p:extLst>
          </p:nvPr>
        </p:nvGraphicFramePr>
        <p:xfrm>
          <a:off x="3124200" y="1335770"/>
          <a:ext cx="6019800" cy="186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2" name="Equation" r:id="rId3" imgW="2578100" imgH="800100" progId="Equation.3">
                  <p:embed/>
                </p:oleObj>
              </mc:Choice>
              <mc:Fallback>
                <p:oleObj name="Equation" r:id="rId3" imgW="25781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35770"/>
                        <a:ext cx="6019800" cy="1868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3352800"/>
            <a:ext cx="7772400" cy="2819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Current is from the parasitic NPN BJT transistor when gate is below threshold and there is no conducting channel</a:t>
            </a:r>
          </a:p>
          <a:p>
            <a:pPr lvl="1"/>
            <a:r>
              <a:rPr lang="en-US" dirty="0"/>
              <a:t>n is the capacitive divider between parasitic capacitances</a:t>
            </a:r>
          </a:p>
          <a:p>
            <a:pPr lvl="1"/>
            <a:r>
              <a:rPr lang="en-US" dirty="0"/>
              <a:t>Typically 1 &lt; n &lt; 1.5</a:t>
            </a:r>
          </a:p>
        </p:txBody>
      </p:sp>
      <p:graphicFrame>
        <p:nvGraphicFramePr>
          <p:cNvPr id="10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57762"/>
              </p:ext>
            </p:extLst>
          </p:nvPr>
        </p:nvGraphicFramePr>
        <p:xfrm>
          <a:off x="5410200" y="5334000"/>
          <a:ext cx="1447800" cy="80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3" name="Equation" r:id="rId5" imgW="800100" imgH="444500" progId="Equation.3">
                  <p:embed/>
                </p:oleObj>
              </mc:Choice>
              <mc:Fallback>
                <p:oleObj name="Equation" r:id="rId5" imgW="800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334000"/>
                        <a:ext cx="1447800" cy="803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019800" y="1869170"/>
            <a:ext cx="3276600" cy="1295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6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33600"/>
            <a:ext cx="284003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current flows in steady state?</a:t>
            </a:r>
          </a:p>
          <a:p>
            <a:r>
              <a:rPr lang="en-US" dirty="0">
                <a:solidFill>
                  <a:srgbClr val="FF6600"/>
                </a:solidFill>
              </a:rPr>
              <a:t>What causes (and determines)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the magnitude of current flow?</a:t>
            </a:r>
          </a:p>
          <a:p>
            <a:r>
              <a:rPr lang="en-US" dirty="0">
                <a:solidFill>
                  <a:srgbClr val="FF6600"/>
                </a:solidFill>
              </a:rPr>
              <a:t>Which device?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5493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this steady-state current flow leakage</a:t>
            </a:r>
          </a:p>
          <a:p>
            <a:pPr lvl="1"/>
            <a:r>
              <a:rPr lang="en-US" dirty="0" err="1"/>
              <a:t>I</a:t>
            </a:r>
            <a:r>
              <a:rPr lang="en-US" baseline="-25000" dirty="0" err="1"/>
              <a:t>ds,leakage</a:t>
            </a:r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133600"/>
            <a:ext cx="284003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1509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352800" cy="23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Subthreshold Slope Factor</a:t>
            </a:r>
          </a:p>
        </p:txBody>
      </p:sp>
      <p:sp>
        <p:nvSpPr>
          <p:cNvPr id="471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Exponent in V</a:t>
            </a:r>
            <a:r>
              <a:rPr lang="en-US" baseline="-25000" dirty="0"/>
              <a:t>GS</a:t>
            </a:r>
            <a:r>
              <a:rPr lang="en-US" dirty="0"/>
              <a:t> determines how steep the </a:t>
            </a:r>
            <a:r>
              <a:rPr lang="en-US" dirty="0" err="1"/>
              <a:t>turnon</a:t>
            </a:r>
            <a:r>
              <a:rPr lang="en-US" dirty="0"/>
              <a:t> 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Units: V/decade</a:t>
            </a:r>
          </a:p>
          <a:p>
            <a:pPr lvl="2"/>
            <a:r>
              <a:rPr lang="en-US" dirty="0"/>
              <a:t>Every S Volts, I</a:t>
            </a:r>
            <a:r>
              <a:rPr lang="en-US" baseline="-25000" dirty="0"/>
              <a:t>DS </a:t>
            </a:r>
            <a:r>
              <a:rPr lang="en-US" dirty="0"/>
              <a:t>is scaled by factor of 10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31524"/>
              </p:ext>
            </p:extLst>
          </p:nvPr>
        </p:nvGraphicFramePr>
        <p:xfrm>
          <a:off x="2286000" y="1981200"/>
          <a:ext cx="2286000" cy="97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9" name="Equation" r:id="rId4" imgW="1041400" imgH="444500" progId="Equation.3">
                  <p:embed/>
                </p:oleObj>
              </mc:Choice>
              <mc:Fallback>
                <p:oleObj name="Equation" r:id="rId4" imgW="1041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81200"/>
                        <a:ext cx="2286000" cy="976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75289"/>
              </p:ext>
            </p:extLst>
          </p:nvPr>
        </p:nvGraphicFramePr>
        <p:xfrm>
          <a:off x="3201988" y="4756150"/>
          <a:ext cx="323532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0" name="Equation" r:id="rId6" imgW="1295400" imgH="546100" progId="Equation.3">
                  <p:embed/>
                </p:oleObj>
              </mc:Choice>
              <mc:Fallback>
                <p:oleObj name="Equation" r:id="rId6" imgW="12954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4756150"/>
                        <a:ext cx="3235325" cy="1365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91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-25000" dirty="0"/>
              <a:t>DS</a:t>
            </a:r>
            <a:r>
              <a:rPr lang="en-US" dirty="0"/>
              <a:t> vs. V</a:t>
            </a:r>
            <a:r>
              <a:rPr lang="en-US" baseline="-25000" dirty="0"/>
              <a:t>GS</a:t>
            </a: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7021513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3407" y="0"/>
            <a:ext cx="305059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86600" y="3352800"/>
            <a:ext cx="18043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dirty="0" err="1">
                <a:latin typeface="Garamond"/>
                <a:cs typeface="Garamond"/>
              </a:rPr>
              <a:t>Logscale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73599"/>
              </p:ext>
            </p:extLst>
          </p:nvPr>
        </p:nvGraphicFramePr>
        <p:xfrm>
          <a:off x="3733800" y="3810000"/>
          <a:ext cx="2286000" cy="97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1" name="Equation" r:id="rId5" imgW="1041400" imgH="444500" progId="Equation.3">
                  <p:embed/>
                </p:oleObj>
              </mc:Choice>
              <mc:Fallback>
                <p:oleObj name="Equation" r:id="rId5" imgW="1041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10000"/>
                        <a:ext cx="2286000" cy="9760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24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Subthreshold Slope Factor</a:t>
            </a:r>
          </a:p>
        </p:txBody>
      </p:sp>
      <p:sp>
        <p:nvSpPr>
          <p:cNvPr id="471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Exponent in V</a:t>
            </a:r>
            <a:r>
              <a:rPr lang="en-US" baseline="-25000" dirty="0"/>
              <a:t>GS</a:t>
            </a:r>
            <a:r>
              <a:rPr lang="en-US" dirty="0"/>
              <a:t> determines how steep the </a:t>
            </a:r>
            <a:r>
              <a:rPr lang="en-US" dirty="0" err="1"/>
              <a:t>turnon</a:t>
            </a:r>
            <a:r>
              <a:rPr lang="en-US" dirty="0"/>
              <a:t> 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Units: V/</a:t>
            </a:r>
            <a:r>
              <a:rPr lang="en-US" dirty="0" err="1"/>
              <a:t>dec</a:t>
            </a:r>
            <a:endParaRPr lang="en-US" dirty="0"/>
          </a:p>
          <a:p>
            <a:pPr lvl="1"/>
            <a:r>
              <a:rPr lang="en-US" dirty="0"/>
              <a:t>Every S Volts, I</a:t>
            </a:r>
            <a:r>
              <a:rPr lang="en-US" baseline="-25000" dirty="0"/>
              <a:t>DS </a:t>
            </a:r>
            <a:r>
              <a:rPr lang="en-US" dirty="0"/>
              <a:t>is scaled by factor of 10</a:t>
            </a:r>
          </a:p>
          <a:p>
            <a:pPr lvl="1"/>
            <a:endParaRPr lang="en-US" dirty="0"/>
          </a:p>
          <a:p>
            <a:r>
              <a:rPr lang="en-US" i="1" dirty="0"/>
              <a:t>n</a:t>
            </a:r>
            <a:r>
              <a:rPr lang="en-US" dirty="0"/>
              <a:t> – depends on parasitic capacitance divider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=1 </a:t>
            </a:r>
            <a:r>
              <a:rPr lang="en-US" dirty="0">
                <a:sym typeface="Wingdings" charset="2"/>
              </a:rPr>
              <a:t> S=60mV at Room Temp. (ideal)</a:t>
            </a:r>
          </a:p>
          <a:p>
            <a:pPr lvl="1"/>
            <a:r>
              <a:rPr lang="en-US" i="1" dirty="0"/>
              <a:t>n</a:t>
            </a:r>
            <a:r>
              <a:rPr lang="en-US" dirty="0">
                <a:sym typeface="Wingdings" charset="2"/>
              </a:rPr>
              <a:t>=1.5  S=90mV </a:t>
            </a:r>
          </a:p>
          <a:p>
            <a:pPr lvl="1"/>
            <a:r>
              <a:rPr lang="en-US" dirty="0">
                <a:sym typeface="Wingdings" charset="2"/>
              </a:rPr>
              <a:t>Single gate structure showing S=90-110mV</a:t>
            </a:r>
          </a:p>
          <a:p>
            <a:endParaRPr lang="en-US" dirty="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456703"/>
              </p:ext>
            </p:extLst>
          </p:nvPr>
        </p:nvGraphicFramePr>
        <p:xfrm>
          <a:off x="3733800" y="1828800"/>
          <a:ext cx="2286000" cy="97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4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2286000" cy="976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80057"/>
              </p:ext>
            </p:extLst>
          </p:nvPr>
        </p:nvGraphicFramePr>
        <p:xfrm>
          <a:off x="7315200" y="4191000"/>
          <a:ext cx="1447800" cy="80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5" name="Equation" r:id="rId5" imgW="800100" imgH="444500" progId="Equation.3">
                  <p:embed/>
                </p:oleObj>
              </mc:Choice>
              <mc:Fallback>
                <p:oleObj name="Equation" r:id="rId5" imgW="800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91000"/>
                        <a:ext cx="1447800" cy="80382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72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Subthreshold Slope Factor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If S=100mV and 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th</a:t>
            </a:r>
            <a:r>
              <a:rPr lang="en-US" dirty="0">
                <a:solidFill>
                  <a:srgbClr val="FF6600"/>
                </a:solidFill>
              </a:rPr>
              <a:t>=300mV,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what is </a:t>
            </a:r>
            <a:r>
              <a:rPr lang="en-US" dirty="0" err="1">
                <a:solidFill>
                  <a:srgbClr val="FF6600"/>
                </a:solidFill>
              </a:rPr>
              <a:t>Ids(Vgs</a:t>
            </a:r>
            <a:r>
              <a:rPr lang="en-US" dirty="0">
                <a:solidFill>
                  <a:srgbClr val="FF6600"/>
                </a:solidFill>
              </a:rPr>
              <a:t>=300mV)/Ids(Vgs=0V) 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What if S=60mV?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77016"/>
              </p:ext>
            </p:extLst>
          </p:nvPr>
        </p:nvGraphicFramePr>
        <p:xfrm>
          <a:off x="3733800" y="3429000"/>
          <a:ext cx="214168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1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29000"/>
                        <a:ext cx="2141689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24405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Velocity Saturation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97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Velocity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assumes carrier velocity increases with field</a:t>
            </a:r>
          </a:p>
          <a:p>
            <a:pPr lvl="1"/>
            <a:r>
              <a:rPr lang="en-US" dirty="0"/>
              <a:t>Increases with voltage proportionally to mobility 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66981"/>
              </p:ext>
            </p:extLst>
          </p:nvPr>
        </p:nvGraphicFramePr>
        <p:xfrm>
          <a:off x="5092700" y="2247900"/>
          <a:ext cx="2527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8" name="Equation" r:id="rId4" imgW="1447800" imgH="546100" progId="Equation.3">
                  <p:embed/>
                </p:oleObj>
              </mc:Choice>
              <mc:Fallback>
                <p:oleObj name="Equation" r:id="rId4" imgW="14478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2700" y="2247900"/>
                        <a:ext cx="25273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3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Regions (continued)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Resistive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Saturation</a:t>
            </a:r>
          </a:p>
          <a:p>
            <a:pPr lvl="1"/>
            <a:r>
              <a:rPr lang="en-US" dirty="0" err="1"/>
              <a:t>Subthreshold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Velocity Saturation</a:t>
            </a:r>
          </a:p>
          <a:p>
            <a:r>
              <a:rPr lang="en-US" dirty="0"/>
              <a:t>Short Channel Effects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th</a:t>
            </a:r>
          </a:p>
          <a:p>
            <a:pPr lvl="1"/>
            <a:r>
              <a:rPr lang="en-US" dirty="0"/>
              <a:t>Drain Induced Barrier Lowering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177029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Velocity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assumes carrier velocity increases with field</a:t>
            </a:r>
          </a:p>
          <a:p>
            <a:pPr lvl="1"/>
            <a:r>
              <a:rPr lang="en-US" dirty="0"/>
              <a:t>Increases with voltage proportionally to mobility </a:t>
            </a:r>
          </a:p>
        </p:txBody>
      </p:sp>
      <p:pic>
        <p:nvPicPr>
          <p:cNvPr id="10" name="Picture 9" descr="speed_of_light_sign_stic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124200"/>
            <a:ext cx="2514600" cy="2514600"/>
          </a:xfrm>
          <a:prstGeom prst="rect">
            <a:avLst/>
          </a:prstGeom>
        </p:spPr>
      </p:pic>
      <p:pic>
        <p:nvPicPr>
          <p:cNvPr id="11" name="Picture 10" descr="speed_limi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352800"/>
            <a:ext cx="1778985" cy="21336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3589" y="5334000"/>
            <a:ext cx="1756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(3x10</a:t>
            </a:r>
            <a:r>
              <a:rPr lang="en-US" sz="2000" baseline="30000" dirty="0"/>
              <a:t>8 </a:t>
            </a:r>
            <a:r>
              <a:rPr lang="en-US" sz="2000" dirty="0"/>
              <a:t>m/sec)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092700" y="2247900"/>
          <a:ext cx="2527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8" name="Equation" r:id="rId6" imgW="1447800" imgH="546100" progId="Equation.3">
                  <p:embed/>
                </p:oleObj>
              </mc:Choice>
              <mc:Fallback>
                <p:oleObj name="Equation" r:id="rId6" imgW="1447800" imgH="5461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2700" y="2247900"/>
                        <a:ext cx="25273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8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Garamond"/>
                <a:cs typeface="Garamond"/>
              </a:rPr>
              <a:t>(a) What is the electrical field in the channel?</a:t>
            </a:r>
          </a:p>
          <a:p>
            <a:pPr lvl="1"/>
            <a:endParaRPr lang="en-US" dirty="0">
              <a:latin typeface="Garamond"/>
              <a:cs typeface="Garamond"/>
            </a:endParaRPr>
          </a:p>
          <a:p>
            <a:pPr lvl="1"/>
            <a:endParaRPr lang="en-US" dirty="0">
              <a:latin typeface="Garamond"/>
              <a:cs typeface="Garamond"/>
            </a:endParaRPr>
          </a:p>
          <a:p>
            <a:pPr lvl="1"/>
            <a:endParaRPr lang="en-US" dirty="0">
              <a:latin typeface="Garamond"/>
              <a:cs typeface="Garamond"/>
            </a:endParaRPr>
          </a:p>
          <a:p>
            <a:r>
              <a:rPr lang="en-US" dirty="0">
                <a:latin typeface="Garamond"/>
                <a:cs typeface="Garamond"/>
              </a:rPr>
              <a:t>Velocity: 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>
                <a:latin typeface="Garamond"/>
                <a:cs typeface="Garamond"/>
              </a:rPr>
              <a:t>Electron mobility: </a:t>
            </a:r>
          </a:p>
          <a:p>
            <a:r>
              <a:rPr lang="en-US" dirty="0">
                <a:solidFill>
                  <a:srgbClr val="FF6600"/>
                </a:solidFill>
                <a:latin typeface="Garamond"/>
                <a:cs typeface="Garamond"/>
              </a:rPr>
              <a:t>(b) What is the electron velocity?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570733"/>
              </p:ext>
            </p:extLst>
          </p:nvPr>
        </p:nvGraphicFramePr>
        <p:xfrm>
          <a:off x="3341688" y="1752600"/>
          <a:ext cx="2260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Equation" r:id="rId4" imgW="1295400" imgH="698500" progId="Equation.3">
                  <p:embed/>
                </p:oleObj>
              </mc:Choice>
              <mc:Fallback>
                <p:oleObj name="Equation" r:id="rId4" imgW="12954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1688" y="1752600"/>
                        <a:ext cx="2260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31522"/>
              </p:ext>
            </p:extLst>
          </p:nvPr>
        </p:nvGraphicFramePr>
        <p:xfrm>
          <a:off x="3429000" y="3505200"/>
          <a:ext cx="1143000" cy="42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6" imgW="584200" imgH="215900" progId="Equation.3">
                  <p:embed/>
                </p:oleObj>
              </mc:Choice>
              <mc:Fallback>
                <p:oleObj name="Equation" r:id="rId6" imgW="58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0" y="3505200"/>
                        <a:ext cx="1143000" cy="42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477921"/>
              </p:ext>
            </p:extLst>
          </p:nvPr>
        </p:nvGraphicFramePr>
        <p:xfrm>
          <a:off x="3863975" y="4021138"/>
          <a:ext cx="2460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8" imgW="1257300" imgH="241300" progId="Equation.3">
                  <p:embed/>
                </p:oleObj>
              </mc:Choice>
              <mc:Fallback>
                <p:oleObj name="Equation" r:id="rId8" imgW="1257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63975" y="4021138"/>
                        <a:ext cx="246062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30700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Charge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2895600"/>
            <a:ext cx="3810000" cy="3276600"/>
          </a:xfrm>
        </p:spPr>
        <p:txBody>
          <a:bodyPr/>
          <a:lstStyle/>
          <a:p>
            <a:r>
              <a:rPr lang="en-US" dirty="0"/>
              <a:t>I increases </a:t>
            </a:r>
            <a:br>
              <a:rPr lang="en-US" dirty="0"/>
            </a:br>
            <a:r>
              <a:rPr lang="en-US" dirty="0"/>
              <a:t>     linearly in V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What’s I?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414961"/>
              </p:ext>
            </p:extLst>
          </p:nvPr>
        </p:nvGraphicFramePr>
        <p:xfrm>
          <a:off x="1447800" y="1600200"/>
          <a:ext cx="10858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" name="Equation" r:id="rId4" imgW="622300" imgH="431800" progId="Equation.3">
                  <p:embed/>
                </p:oleObj>
              </mc:Choice>
              <mc:Fallback>
                <p:oleObj name="Equation" r:id="rId4" imgW="622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600200"/>
                        <a:ext cx="108585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Charge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2895600"/>
            <a:ext cx="3810000" cy="3276600"/>
          </a:xfrm>
        </p:spPr>
        <p:txBody>
          <a:bodyPr/>
          <a:lstStyle/>
          <a:p>
            <a:r>
              <a:rPr lang="en-US" dirty="0"/>
              <a:t>I increases </a:t>
            </a:r>
            <a:br>
              <a:rPr lang="en-US" dirty="0"/>
            </a:br>
            <a:r>
              <a:rPr lang="en-US" dirty="0"/>
              <a:t>     linearly in V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What’s I?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Q/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t</a:t>
            </a:r>
            <a:endParaRPr lang="en-US" dirty="0"/>
          </a:p>
          <a:p>
            <a:pPr lvl="1"/>
            <a:r>
              <a:rPr lang="en-US" dirty="0"/>
              <a:t>Speed at which charge moves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498648"/>
              </p:ext>
            </p:extLst>
          </p:nvPr>
        </p:nvGraphicFramePr>
        <p:xfrm>
          <a:off x="1447800" y="1600200"/>
          <a:ext cx="10858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3" name="Equation" r:id="rId4" imgW="622300" imgH="431800" progId="Equation.3">
                  <p:embed/>
                </p:oleObj>
              </mc:Choice>
              <mc:Fallback>
                <p:oleObj name="Equation" r:id="rId4" imgW="622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600200"/>
                        <a:ext cx="108585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Charge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2895600"/>
            <a:ext cx="3810000" cy="3276600"/>
          </a:xfrm>
        </p:spPr>
        <p:txBody>
          <a:bodyPr/>
          <a:lstStyle/>
          <a:p>
            <a:r>
              <a:rPr lang="en-US" dirty="0"/>
              <a:t>I increases </a:t>
            </a:r>
            <a:br>
              <a:rPr lang="en-US" dirty="0"/>
            </a:br>
            <a:r>
              <a:rPr lang="en-US" dirty="0"/>
              <a:t>     linearly in V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What’s I?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Q/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t</a:t>
            </a:r>
            <a:endParaRPr lang="en-US" dirty="0"/>
          </a:p>
          <a:p>
            <a:pPr lvl="1"/>
            <a:r>
              <a:rPr lang="en-US" dirty="0"/>
              <a:t>Speed at which charge moves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3810000" cy="3276600"/>
          </a:xfrm>
        </p:spPr>
        <p:txBody>
          <a:bodyPr/>
          <a:lstStyle/>
          <a:p>
            <a:r>
              <a:rPr lang="en-US" dirty="0"/>
              <a:t>Velocity increases </a:t>
            </a:r>
            <a:br>
              <a:rPr lang="en-US" dirty="0"/>
            </a:br>
            <a:r>
              <a:rPr lang="en-US" dirty="0"/>
              <a:t>        linearly in V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What’s a moving electron?</a:t>
            </a:r>
          </a:p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64450"/>
              </p:ext>
            </p:extLst>
          </p:nvPr>
        </p:nvGraphicFramePr>
        <p:xfrm>
          <a:off x="5060950" y="1219200"/>
          <a:ext cx="2460625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7" name="Equation" r:id="rId4" imgW="1409700" imgH="977900" progId="Equation.3">
                  <p:embed/>
                </p:oleObj>
              </mc:Choice>
              <mc:Fallback>
                <p:oleObj name="Equation" r:id="rId4" imgW="1409700" imgH="977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0950" y="1219200"/>
                        <a:ext cx="2460625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19590"/>
              </p:ext>
            </p:extLst>
          </p:nvPr>
        </p:nvGraphicFramePr>
        <p:xfrm>
          <a:off x="1447800" y="1600200"/>
          <a:ext cx="10858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8" name="Equation" r:id="rId6" imgW="622300" imgH="431800" progId="Equation.3">
                  <p:embed/>
                </p:oleObj>
              </mc:Choice>
              <mc:Fallback>
                <p:oleObj name="Equation" r:id="rId6" imgW="622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800" y="1600200"/>
                        <a:ext cx="108585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5355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Velocity </a:t>
            </a:r>
          </a:p>
        </p:txBody>
      </p:sp>
      <p:pic>
        <p:nvPicPr>
          <p:cNvPr id="6" name="Content Placeholder 5" descr="New Doc 2_2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b="25917"/>
          <a:stretch/>
        </p:blipFill>
        <p:spPr>
          <a:xfrm>
            <a:off x="2057400" y="1219200"/>
            <a:ext cx="5029200" cy="32798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4572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Velocity –</a:t>
            </a:r>
          </a:p>
          <a:p>
            <a:pPr lvl="1"/>
            <a:r>
              <a:rPr lang="en-US" dirty="0"/>
              <a:t>increases for increasing field with slope of mobility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257800" y="1295400"/>
            <a:ext cx="1905000" cy="2895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Velocity</a:t>
            </a:r>
          </a:p>
        </p:txBody>
      </p:sp>
      <p:pic>
        <p:nvPicPr>
          <p:cNvPr id="6" name="Content Placeholder 5" descr="New Doc 2_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b="25917"/>
          <a:stretch/>
        </p:blipFill>
        <p:spPr>
          <a:xfrm>
            <a:off x="2057400" y="1219200"/>
            <a:ext cx="5029200" cy="32798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4572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Velocity –</a:t>
            </a:r>
          </a:p>
          <a:p>
            <a:pPr lvl="1"/>
            <a:r>
              <a:rPr lang="en-US" dirty="0"/>
              <a:t>increases for increasing field with slope of mobility</a:t>
            </a:r>
          </a:p>
          <a:p>
            <a:pPr lvl="1"/>
            <a:r>
              <a:rPr lang="en-US" dirty="0"/>
              <a:t>saturates for increasing field</a:t>
            </a:r>
          </a:p>
          <a:p>
            <a:pPr lvl="2"/>
            <a:r>
              <a:rPr lang="en-US" dirty="0"/>
              <a:t>More likely to hit the critical field in short channel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633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Channel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assumes carrier velocity increases with field</a:t>
            </a:r>
          </a:p>
          <a:p>
            <a:pPr lvl="1"/>
            <a:r>
              <a:rPr lang="en-US" dirty="0"/>
              <a:t>Increases with voltage proportionally to mobility</a:t>
            </a:r>
          </a:p>
          <a:p>
            <a:r>
              <a:rPr lang="en-US" dirty="0"/>
              <a:t>There is a limit to how fast carriers can move</a:t>
            </a:r>
          </a:p>
          <a:p>
            <a:pPr lvl="1"/>
            <a:r>
              <a:rPr lang="en-US" dirty="0"/>
              <a:t>Limited by scattering effects</a:t>
            </a:r>
          </a:p>
          <a:p>
            <a:pPr lvl="2"/>
            <a:r>
              <a:rPr lang="en-US" dirty="0"/>
              <a:t>~ 10</a:t>
            </a:r>
            <a:r>
              <a:rPr lang="en-US" baseline="30000" dirty="0"/>
              <a:t>5</a:t>
            </a:r>
            <a:r>
              <a:rPr lang="en-US" dirty="0"/>
              <a:t>m/s </a:t>
            </a:r>
          </a:p>
          <a:p>
            <a:r>
              <a:rPr lang="en-US" dirty="0"/>
              <a:t>Encounter </a:t>
            </a:r>
            <a:r>
              <a:rPr lang="en-US" i="1" dirty="0">
                <a:solidFill>
                  <a:srgbClr val="3366FF"/>
                </a:solidFill>
              </a:rPr>
              <a:t>velocity saturation </a:t>
            </a:r>
            <a:r>
              <a:rPr lang="en-US" dirty="0"/>
              <a:t>when channel short</a:t>
            </a:r>
          </a:p>
          <a:p>
            <a:pPr lvl="1"/>
            <a:r>
              <a:rPr lang="en-US" dirty="0"/>
              <a:t>Modern processes, L is short enough to reach this region of operation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705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Saturation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(c) At what voltage do we hit the speed limit 10</a:t>
            </a:r>
            <a:r>
              <a:rPr lang="en-US" baseline="30000" dirty="0">
                <a:solidFill>
                  <a:srgbClr val="FF6600"/>
                </a:solidFill>
              </a:rPr>
              <a:t>5</a:t>
            </a:r>
            <a:r>
              <a:rPr lang="en-US" dirty="0">
                <a:solidFill>
                  <a:srgbClr val="FF6600"/>
                </a:solidFill>
              </a:rPr>
              <a:t>m/s? 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L</a:t>
            </a:r>
            <a:r>
              <a:rPr lang="en-US" baseline="-25000" dirty="0" err="1">
                <a:solidFill>
                  <a:srgbClr val="FF6600"/>
                </a:solidFill>
              </a:rPr>
              <a:t>eff</a:t>
            </a:r>
            <a:r>
              <a:rPr lang="en-US" dirty="0">
                <a:solidFill>
                  <a:srgbClr val="FF6600"/>
                </a:solidFill>
              </a:rPr>
              <a:t>=25nm, 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ds</a:t>
            </a:r>
            <a:r>
              <a:rPr lang="en-US" dirty="0">
                <a:solidFill>
                  <a:srgbClr val="FF6600"/>
                </a:solidFill>
              </a:rPr>
              <a:t>=1V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DSAT </a:t>
            </a:r>
            <a:r>
              <a:rPr lang="en-US" dirty="0"/>
              <a:t>= voltage at which velocity (current) saturates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503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Saturation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current model equation: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velocity saturates: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701823"/>
              </p:ext>
            </p:extLst>
          </p:nvPr>
        </p:nvGraphicFramePr>
        <p:xfrm>
          <a:off x="1193800" y="1704975"/>
          <a:ext cx="699928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3" imgW="3517900" imgH="2260600" progId="Equation.3">
                  <p:embed/>
                </p:oleObj>
              </mc:Choice>
              <mc:Fallback>
                <p:oleObj name="Equation" r:id="rId3" imgW="3517900" imgH="226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704975"/>
                        <a:ext cx="6999288" cy="449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09600" y="3276600"/>
            <a:ext cx="7848600" cy="2895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5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Last Time…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Above Threshold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1631921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Saturation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current model equation: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velocity saturates: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85018"/>
              </p:ext>
            </p:extLst>
          </p:nvPr>
        </p:nvGraphicFramePr>
        <p:xfrm>
          <a:off x="1193800" y="1704975"/>
          <a:ext cx="699928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1" name="Equation" r:id="rId3" imgW="3517900" imgH="2260600" progId="Equation.3">
                  <p:embed/>
                </p:oleObj>
              </mc:Choice>
              <mc:Fallback>
                <p:oleObj name="Equation" r:id="rId3" imgW="3517900" imgH="226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704975"/>
                        <a:ext cx="6999288" cy="449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09600" y="4267200"/>
            <a:ext cx="7848600" cy="1905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12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Saturation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current model equation: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velocity saturates: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122706"/>
              </p:ext>
            </p:extLst>
          </p:nvPr>
        </p:nvGraphicFramePr>
        <p:xfrm>
          <a:off x="1193800" y="1704975"/>
          <a:ext cx="699928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5" name="Equation" r:id="rId3" imgW="3517900" imgH="2260600" progId="Equation.3">
                  <p:embed/>
                </p:oleObj>
              </mc:Choice>
              <mc:Fallback>
                <p:oleObj name="Equation" r:id="rId3" imgW="3517900" imgH="226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704975"/>
                        <a:ext cx="6999288" cy="449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09600" y="5257800"/>
            <a:ext cx="7848600" cy="914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8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Saturation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current model equation: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velocity saturates: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21066"/>
              </p:ext>
            </p:extLst>
          </p:nvPr>
        </p:nvGraphicFramePr>
        <p:xfrm>
          <a:off x="1193800" y="1704975"/>
          <a:ext cx="699928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8" name="Equation" r:id="rId3" imgW="3517900" imgH="2260600" progId="Equation.3">
                  <p:embed/>
                </p:oleObj>
              </mc:Choice>
              <mc:Fallback>
                <p:oleObj name="Equation" r:id="rId3" imgW="3517900" imgH="226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704975"/>
                        <a:ext cx="6999288" cy="449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1000195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Saturation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5486400"/>
            <a:ext cx="3048000" cy="685800"/>
          </a:xfrm>
        </p:spPr>
        <p:txBody>
          <a:bodyPr/>
          <a:lstStyle/>
          <a:p>
            <a:r>
              <a:rPr lang="en-US" dirty="0"/>
              <a:t>Long Channel</a:t>
            </a:r>
          </a:p>
        </p:txBody>
      </p:sp>
      <p:pic>
        <p:nvPicPr>
          <p:cNvPr id="2" name="Picture 1" descr="vdsa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9" r="50569" b="33086"/>
          <a:stretch/>
        </p:blipFill>
        <p:spPr>
          <a:xfrm>
            <a:off x="609600" y="1600200"/>
            <a:ext cx="3943821" cy="3810000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1260082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Saturation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5486400"/>
            <a:ext cx="3048000" cy="685800"/>
          </a:xfrm>
        </p:spPr>
        <p:txBody>
          <a:bodyPr/>
          <a:lstStyle/>
          <a:p>
            <a:r>
              <a:rPr lang="en-US" dirty="0"/>
              <a:t>Long Channel</a:t>
            </a:r>
          </a:p>
        </p:txBody>
      </p:sp>
      <p:pic>
        <p:nvPicPr>
          <p:cNvPr id="2" name="Picture 1" descr="vdsa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9" b="33086"/>
          <a:stretch/>
        </p:blipFill>
        <p:spPr>
          <a:xfrm>
            <a:off x="609600" y="1600200"/>
            <a:ext cx="7978519" cy="3810000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5257800" y="54864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Short Channel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4108193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Saturation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screen-captur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045200" cy="488950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749800" y="1689100"/>
            <a:ext cx="838200" cy="41910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3400" y="5041900"/>
            <a:ext cx="57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ds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477201" y="1536700"/>
            <a:ext cx="41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baseline="-25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89201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10000"/>
            <a:ext cx="5105400" cy="19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Saturation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velocity saturates we can still increase current with parallelism</a:t>
            </a:r>
          </a:p>
          <a:p>
            <a:pPr lvl="1"/>
            <a:r>
              <a:rPr lang="en-US" dirty="0"/>
              <a:t>Effectively make a wider device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808308"/>
              </p:ext>
            </p:extLst>
          </p:nvPr>
        </p:nvGraphicFramePr>
        <p:xfrm>
          <a:off x="2667000" y="2819400"/>
          <a:ext cx="41671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0" name="Equation" r:id="rId4" imgW="2095500" imgH="431800" progId="Equation.3">
                  <p:embed/>
                </p:oleObj>
              </mc:Choice>
              <mc:Fallback>
                <p:oleObj name="Equation" r:id="rId4" imgW="209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19400"/>
                        <a:ext cx="4167188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699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Threshold</a:t>
            </a:r>
          </a:p>
        </p:txBody>
      </p:sp>
      <p:sp>
        <p:nvSpPr>
          <p:cNvPr id="5529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2936458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Channel Effects – V</a:t>
            </a:r>
            <a:r>
              <a:rPr lang="en-US" baseline="-25000" dirty="0"/>
              <a:t>T </a:t>
            </a:r>
            <a:r>
              <a:rPr lang="en-US" dirty="0"/>
              <a:t>Reduction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622560" cy="284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1355880" y="2119710"/>
            <a:ext cx="833760" cy="246265"/>
          </a:xfrm>
          <a:prstGeom prst="roundRect">
            <a:avLst>
              <a:gd name="adj" fmla="val 588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2087400" y="2191718"/>
            <a:ext cx="205920" cy="205941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>
            <a:solidFill>
              <a:srgbClr val="CC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5203560" y="2129791"/>
            <a:ext cx="812160" cy="257788"/>
          </a:xfrm>
          <a:prstGeom prst="roundRect">
            <a:avLst>
              <a:gd name="adj" fmla="val 56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5099880" y="2191718"/>
            <a:ext cx="205920" cy="205941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>
            <a:solidFill>
              <a:srgbClr val="CC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1469640" y="2069304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327401" y="2099548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171560" y="2665527"/>
            <a:ext cx="1645920" cy="92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pn+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4688040" y="2695771"/>
            <a:ext cx="1645920" cy="9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pn+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093961" y="3169580"/>
            <a:ext cx="164592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V</a:t>
            </a:r>
            <a:r>
              <a:rPr lang="en-US" sz="2000" baseline="-33000">
                <a:latin typeface="Times New Roman" charset="0"/>
              </a:rPr>
              <a:t>GS</a:t>
            </a:r>
            <a:r>
              <a:rPr lang="en-US" sz="2000">
                <a:latin typeface="Times New Roman" charset="0"/>
              </a:rPr>
              <a:t> induced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 flipH="1" flipV="1">
            <a:off x="1652521" y="2530153"/>
            <a:ext cx="54720" cy="34275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H="1" flipV="1">
            <a:off x="5788200" y="2459586"/>
            <a:ext cx="23040" cy="46516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3927720" y="2210439"/>
            <a:ext cx="10080" cy="98074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V="1">
            <a:off x="1685640" y="1655982"/>
            <a:ext cx="1440" cy="43492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V="1">
            <a:off x="1685640" y="1655982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5593800" y="1677584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V="1">
            <a:off x="3659881" y="1441399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1521480" y="1349229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S</a:t>
            </a:r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3465480" y="114328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5419561" y="133914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D</a:t>
            </a:r>
          </a:p>
        </p:txBody>
      </p:sp>
      <p:sp>
        <p:nvSpPr>
          <p:cNvPr id="70" name="AutoShape 23"/>
          <p:cNvSpPr>
            <a:spLocks noChangeArrowheads="1"/>
          </p:cNvSpPr>
          <p:nvPr/>
        </p:nvSpPr>
        <p:spPr bwMode="auto">
          <a:xfrm>
            <a:off x="6993480" y="2141313"/>
            <a:ext cx="144000" cy="246266"/>
          </a:xfrm>
          <a:prstGeom prst="roundRect">
            <a:avLst>
              <a:gd name="adj" fmla="val 100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" name="AutoShape 24"/>
          <p:cNvSpPr>
            <a:spLocks noChangeArrowheads="1"/>
          </p:cNvSpPr>
          <p:nvPr/>
        </p:nvSpPr>
        <p:spPr bwMode="auto">
          <a:xfrm>
            <a:off x="7661640" y="2151394"/>
            <a:ext cx="144000" cy="246265"/>
          </a:xfrm>
          <a:prstGeom prst="roundRect">
            <a:avLst>
              <a:gd name="adj" fmla="val 100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6771720" y="2082266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7599721" y="2088027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74" name="Line 27"/>
          <p:cNvSpPr>
            <a:spLocks noChangeShapeType="1"/>
          </p:cNvSpPr>
          <p:nvPr/>
        </p:nvSpPr>
        <p:spPr bwMode="auto">
          <a:xfrm flipV="1">
            <a:off x="7043881" y="1707827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5" name="Line 28"/>
          <p:cNvSpPr>
            <a:spLocks noChangeShapeType="1"/>
          </p:cNvSpPr>
          <p:nvPr/>
        </p:nvSpPr>
        <p:spPr bwMode="auto">
          <a:xfrm flipV="1">
            <a:off x="7403881" y="1461561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 flipV="1">
            <a:off x="7763881" y="1687665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" name="AutoShape 30"/>
          <p:cNvSpPr>
            <a:spLocks noChangeArrowheads="1"/>
          </p:cNvSpPr>
          <p:nvPr/>
        </p:nvSpPr>
        <p:spPr bwMode="auto">
          <a:xfrm>
            <a:off x="2065800" y="1863364"/>
            <a:ext cx="3260160" cy="185779"/>
          </a:xfrm>
          <a:prstGeom prst="roundRect">
            <a:avLst>
              <a:gd name="adj" fmla="val 778"/>
            </a:avLst>
          </a:prstGeom>
          <a:solidFill>
            <a:srgbClr val="FF0000"/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8" name="AutoShape 31"/>
          <p:cNvSpPr>
            <a:spLocks noChangeArrowheads="1"/>
          </p:cNvSpPr>
          <p:nvPr/>
        </p:nvSpPr>
        <p:spPr bwMode="auto">
          <a:xfrm>
            <a:off x="2065801" y="2049143"/>
            <a:ext cx="3270240" cy="61927"/>
          </a:xfrm>
          <a:prstGeom prst="roundRect">
            <a:avLst>
              <a:gd name="adj" fmla="val 2380"/>
            </a:avLst>
          </a:prstGeom>
          <a:solidFill>
            <a:srgbClr val="996633"/>
          </a:solidFill>
          <a:ln w="9525" cap="flat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137481" y="2079386"/>
            <a:ext cx="545760" cy="41764"/>
          </a:xfrm>
          <a:prstGeom prst="roundRect">
            <a:avLst>
              <a:gd name="adj" fmla="val 3569"/>
            </a:avLst>
          </a:prstGeom>
          <a:solidFill>
            <a:srgbClr val="996633"/>
          </a:solidFill>
          <a:ln w="9525" cap="flat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6859561" y="143131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S</a:t>
            </a: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7251241" y="1133206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7601160" y="1389553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D</a:t>
            </a: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2865000" y="2281008"/>
            <a:ext cx="650880" cy="4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Q</a:t>
            </a:r>
            <a:r>
              <a:rPr lang="en-US" sz="2000" baseline="-33000">
                <a:solidFill>
                  <a:srgbClr val="800000"/>
                </a:solidFill>
                <a:latin typeface="Times New Roman" charset="0"/>
              </a:rPr>
              <a:t>B0</a:t>
            </a: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V="1">
            <a:off x="3210601" y="2177317"/>
            <a:ext cx="295200" cy="318273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6" name="Text Box 44"/>
          <p:cNvSpPr txBox="1">
            <a:spLocks noChangeArrowheads="1"/>
          </p:cNvSpPr>
          <p:nvPr/>
        </p:nvSpPr>
        <p:spPr bwMode="auto">
          <a:xfrm>
            <a:off x="7906440" y="2586320"/>
            <a:ext cx="843840" cy="4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Q</a:t>
            </a:r>
            <a:r>
              <a:rPr lang="en-US" sz="2000" baseline="-33000">
                <a:solidFill>
                  <a:srgbClr val="800000"/>
                </a:solidFill>
                <a:latin typeface="Times New Roman" charset="0"/>
              </a:rPr>
              <a:t>B0(sc)</a:t>
            </a:r>
          </a:p>
        </p:txBody>
      </p:sp>
      <p:sp>
        <p:nvSpPr>
          <p:cNvPr id="87" name="Line 45"/>
          <p:cNvSpPr>
            <a:spLocks noChangeShapeType="1"/>
          </p:cNvSpPr>
          <p:nvPr/>
        </p:nvSpPr>
        <p:spPr bwMode="auto">
          <a:xfrm flipH="1" flipV="1">
            <a:off x="7386601" y="2289648"/>
            <a:ext cx="613440" cy="328354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>
            <a:off x="6073320" y="2111070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" name="Line 51"/>
          <p:cNvSpPr>
            <a:spLocks noChangeShapeType="1"/>
          </p:cNvSpPr>
          <p:nvPr/>
        </p:nvSpPr>
        <p:spPr bwMode="auto">
          <a:xfrm>
            <a:off x="6083400" y="2373177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" name="Line 52"/>
          <p:cNvSpPr>
            <a:spLocks noChangeShapeType="1"/>
          </p:cNvSpPr>
          <p:nvPr/>
        </p:nvSpPr>
        <p:spPr bwMode="auto">
          <a:xfrm>
            <a:off x="6073320" y="2111070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" name="Text Box 53"/>
          <p:cNvSpPr txBox="1">
            <a:spLocks noChangeArrowheads="1"/>
          </p:cNvSpPr>
          <p:nvPr/>
        </p:nvSpPr>
        <p:spPr bwMode="auto">
          <a:xfrm>
            <a:off x="6158280" y="2059224"/>
            <a:ext cx="5558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baseline="-33000">
                <a:solidFill>
                  <a:srgbClr val="000000"/>
                </a:solidFill>
                <a:latin typeface="Times New Roman" charset="0"/>
              </a:rPr>
              <a:t>j</a:t>
            </a:r>
          </a:p>
        </p:txBody>
      </p:sp>
      <p:sp>
        <p:nvSpPr>
          <p:cNvPr id="92" name="Rectangle 54"/>
          <p:cNvSpPr>
            <a:spLocks noChangeArrowheads="1"/>
          </p:cNvSpPr>
          <p:nvPr/>
        </p:nvSpPr>
        <p:spPr bwMode="auto">
          <a:xfrm>
            <a:off x="3345961" y="2799462"/>
            <a:ext cx="329760" cy="35859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3" name="Text Box 55"/>
          <p:cNvSpPr txBox="1">
            <a:spLocks noChangeArrowheads="1"/>
          </p:cNvSpPr>
          <p:nvPr/>
        </p:nvSpPr>
        <p:spPr bwMode="auto">
          <a:xfrm>
            <a:off x="3317161" y="2664087"/>
            <a:ext cx="64080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/>
          <a:p>
            <a:r>
              <a:rPr lang="en-US" sz="250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500" baseline="-33000">
                <a:solidFill>
                  <a:srgbClr val="000000"/>
                </a:solidFill>
                <a:latin typeface="Times New Roman" charset="0"/>
              </a:rPr>
              <a:t>eff</a:t>
            </a:r>
          </a:p>
        </p:txBody>
      </p:sp>
      <p:sp>
        <p:nvSpPr>
          <p:cNvPr id="94" name="Rectangle 56"/>
          <p:cNvSpPr>
            <a:spLocks noChangeArrowheads="1"/>
          </p:cNvSpPr>
          <p:nvPr/>
        </p:nvSpPr>
        <p:spPr bwMode="auto">
          <a:xfrm>
            <a:off x="7267080" y="2848427"/>
            <a:ext cx="339840" cy="3297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5" name="Text Box 57"/>
          <p:cNvSpPr txBox="1">
            <a:spLocks noChangeArrowheads="1"/>
          </p:cNvSpPr>
          <p:nvPr/>
        </p:nvSpPr>
        <p:spPr bwMode="auto">
          <a:xfrm>
            <a:off x="7151880" y="2606481"/>
            <a:ext cx="64080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/>
          <a:p>
            <a:r>
              <a:rPr lang="en-US" sz="250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500" baseline="-33000">
                <a:solidFill>
                  <a:srgbClr val="000000"/>
                </a:solidFill>
                <a:latin typeface="Times New Roman" charset="0"/>
              </a:rPr>
              <a:t>eff</a:t>
            </a:r>
          </a:p>
        </p:txBody>
      </p:sp>
      <p:sp>
        <p:nvSpPr>
          <p:cNvPr id="96" name="Text Box 47"/>
          <p:cNvSpPr txBox="1">
            <a:spLocks noChangeArrowheads="1"/>
          </p:cNvSpPr>
          <p:nvPr/>
        </p:nvSpPr>
        <p:spPr bwMode="auto">
          <a:xfrm>
            <a:off x="1143000" y="4876800"/>
            <a:ext cx="5915520" cy="48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 (short channel) = 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 - </a:t>
            </a:r>
            <a:r>
              <a:rPr lang="en-US" sz="2200" dirty="0">
                <a:solidFill>
                  <a:srgbClr val="000080"/>
                </a:solidFill>
                <a:latin typeface="Symbol" charset="0"/>
              </a:rPr>
              <a:t>D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</a:p>
        </p:txBody>
      </p:sp>
      <p:sp>
        <p:nvSpPr>
          <p:cNvPr id="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74522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Channel Effects – V</a:t>
            </a:r>
            <a:r>
              <a:rPr lang="en-US" baseline="-25000" dirty="0"/>
              <a:t>T </a:t>
            </a:r>
            <a:r>
              <a:rPr lang="en-US" dirty="0"/>
              <a:t>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622560" cy="284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1355880" y="2119710"/>
            <a:ext cx="833760" cy="246265"/>
          </a:xfrm>
          <a:prstGeom prst="roundRect">
            <a:avLst>
              <a:gd name="adj" fmla="val 588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2087400" y="2191718"/>
            <a:ext cx="205920" cy="205941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>
            <a:solidFill>
              <a:srgbClr val="CC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5203560" y="2129791"/>
            <a:ext cx="812160" cy="257788"/>
          </a:xfrm>
          <a:prstGeom prst="roundRect">
            <a:avLst>
              <a:gd name="adj" fmla="val 56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5099880" y="2191718"/>
            <a:ext cx="205920" cy="205941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>
            <a:solidFill>
              <a:srgbClr val="CC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1469640" y="2069304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327401" y="2099548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171560" y="2665527"/>
            <a:ext cx="1645920" cy="92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pn+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4688040" y="2695771"/>
            <a:ext cx="1645920" cy="9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pn+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093961" y="3169580"/>
            <a:ext cx="164592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V</a:t>
            </a:r>
            <a:r>
              <a:rPr lang="en-US" sz="2000" baseline="-33000">
                <a:latin typeface="Times New Roman" charset="0"/>
              </a:rPr>
              <a:t>GS</a:t>
            </a:r>
            <a:r>
              <a:rPr lang="en-US" sz="2000">
                <a:latin typeface="Times New Roman" charset="0"/>
              </a:rPr>
              <a:t> induced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 flipH="1" flipV="1">
            <a:off x="1652521" y="2530153"/>
            <a:ext cx="54720" cy="34275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H="1" flipV="1">
            <a:off x="5788200" y="2459586"/>
            <a:ext cx="23040" cy="46516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3927720" y="2210439"/>
            <a:ext cx="10080" cy="98074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V="1">
            <a:off x="1685640" y="1655982"/>
            <a:ext cx="1440" cy="43492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V="1">
            <a:off x="1685640" y="1655982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5593800" y="1677584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V="1">
            <a:off x="3659881" y="1441399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1521480" y="1349229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S</a:t>
            </a:r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3465480" y="114328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5419561" y="133914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D</a:t>
            </a:r>
          </a:p>
        </p:txBody>
      </p:sp>
      <p:sp>
        <p:nvSpPr>
          <p:cNvPr id="70" name="AutoShape 23"/>
          <p:cNvSpPr>
            <a:spLocks noChangeArrowheads="1"/>
          </p:cNvSpPr>
          <p:nvPr/>
        </p:nvSpPr>
        <p:spPr bwMode="auto">
          <a:xfrm>
            <a:off x="6993480" y="2141313"/>
            <a:ext cx="144000" cy="246266"/>
          </a:xfrm>
          <a:prstGeom prst="roundRect">
            <a:avLst>
              <a:gd name="adj" fmla="val 100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" name="AutoShape 24"/>
          <p:cNvSpPr>
            <a:spLocks noChangeArrowheads="1"/>
          </p:cNvSpPr>
          <p:nvPr/>
        </p:nvSpPr>
        <p:spPr bwMode="auto">
          <a:xfrm>
            <a:off x="7661640" y="2151394"/>
            <a:ext cx="144000" cy="246265"/>
          </a:xfrm>
          <a:prstGeom prst="roundRect">
            <a:avLst>
              <a:gd name="adj" fmla="val 100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6771720" y="2082266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7599721" y="2088027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74" name="Line 27"/>
          <p:cNvSpPr>
            <a:spLocks noChangeShapeType="1"/>
          </p:cNvSpPr>
          <p:nvPr/>
        </p:nvSpPr>
        <p:spPr bwMode="auto">
          <a:xfrm flipV="1">
            <a:off x="7043881" y="1707827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5" name="Line 28"/>
          <p:cNvSpPr>
            <a:spLocks noChangeShapeType="1"/>
          </p:cNvSpPr>
          <p:nvPr/>
        </p:nvSpPr>
        <p:spPr bwMode="auto">
          <a:xfrm flipV="1">
            <a:off x="7403881" y="1461561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 flipV="1">
            <a:off x="7763881" y="1687665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" name="AutoShape 30"/>
          <p:cNvSpPr>
            <a:spLocks noChangeArrowheads="1"/>
          </p:cNvSpPr>
          <p:nvPr/>
        </p:nvSpPr>
        <p:spPr bwMode="auto">
          <a:xfrm>
            <a:off x="2065800" y="1863364"/>
            <a:ext cx="3260160" cy="185779"/>
          </a:xfrm>
          <a:prstGeom prst="roundRect">
            <a:avLst>
              <a:gd name="adj" fmla="val 778"/>
            </a:avLst>
          </a:prstGeom>
          <a:solidFill>
            <a:srgbClr val="FF0000"/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8" name="AutoShape 31"/>
          <p:cNvSpPr>
            <a:spLocks noChangeArrowheads="1"/>
          </p:cNvSpPr>
          <p:nvPr/>
        </p:nvSpPr>
        <p:spPr bwMode="auto">
          <a:xfrm>
            <a:off x="2065801" y="2049143"/>
            <a:ext cx="3270240" cy="61927"/>
          </a:xfrm>
          <a:prstGeom prst="roundRect">
            <a:avLst>
              <a:gd name="adj" fmla="val 2380"/>
            </a:avLst>
          </a:prstGeom>
          <a:solidFill>
            <a:srgbClr val="996633"/>
          </a:solidFill>
          <a:ln w="9525" cap="flat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137481" y="2079386"/>
            <a:ext cx="545760" cy="41764"/>
          </a:xfrm>
          <a:prstGeom prst="roundRect">
            <a:avLst>
              <a:gd name="adj" fmla="val 3569"/>
            </a:avLst>
          </a:prstGeom>
          <a:solidFill>
            <a:srgbClr val="996633"/>
          </a:solidFill>
          <a:ln w="9525" cap="flat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6859561" y="143131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S</a:t>
            </a: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7251241" y="1133206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7601160" y="1389553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D</a:t>
            </a: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2865000" y="2281008"/>
            <a:ext cx="650880" cy="4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Q</a:t>
            </a:r>
            <a:r>
              <a:rPr lang="en-US" sz="2000" baseline="-33000">
                <a:solidFill>
                  <a:srgbClr val="800000"/>
                </a:solidFill>
                <a:latin typeface="Times New Roman" charset="0"/>
              </a:rPr>
              <a:t>B0</a:t>
            </a: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V="1">
            <a:off x="3210601" y="2177317"/>
            <a:ext cx="295200" cy="318273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6" name="Text Box 44"/>
          <p:cNvSpPr txBox="1">
            <a:spLocks noChangeArrowheads="1"/>
          </p:cNvSpPr>
          <p:nvPr/>
        </p:nvSpPr>
        <p:spPr bwMode="auto">
          <a:xfrm>
            <a:off x="7906440" y="2586320"/>
            <a:ext cx="843840" cy="4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Q</a:t>
            </a:r>
            <a:r>
              <a:rPr lang="en-US" sz="2000" baseline="-33000">
                <a:solidFill>
                  <a:srgbClr val="800000"/>
                </a:solidFill>
                <a:latin typeface="Times New Roman" charset="0"/>
              </a:rPr>
              <a:t>B0(sc)</a:t>
            </a:r>
          </a:p>
        </p:txBody>
      </p:sp>
      <p:sp>
        <p:nvSpPr>
          <p:cNvPr id="87" name="Line 45"/>
          <p:cNvSpPr>
            <a:spLocks noChangeShapeType="1"/>
          </p:cNvSpPr>
          <p:nvPr/>
        </p:nvSpPr>
        <p:spPr bwMode="auto">
          <a:xfrm flipH="1" flipV="1">
            <a:off x="7386601" y="2289648"/>
            <a:ext cx="613440" cy="328354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>
            <a:off x="6073320" y="2111070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" name="Line 51"/>
          <p:cNvSpPr>
            <a:spLocks noChangeShapeType="1"/>
          </p:cNvSpPr>
          <p:nvPr/>
        </p:nvSpPr>
        <p:spPr bwMode="auto">
          <a:xfrm>
            <a:off x="6083400" y="2373177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" name="Line 52"/>
          <p:cNvSpPr>
            <a:spLocks noChangeShapeType="1"/>
          </p:cNvSpPr>
          <p:nvPr/>
        </p:nvSpPr>
        <p:spPr bwMode="auto">
          <a:xfrm>
            <a:off x="6073320" y="2111070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" name="Text Box 53"/>
          <p:cNvSpPr txBox="1">
            <a:spLocks noChangeArrowheads="1"/>
          </p:cNvSpPr>
          <p:nvPr/>
        </p:nvSpPr>
        <p:spPr bwMode="auto">
          <a:xfrm>
            <a:off x="6158280" y="2059224"/>
            <a:ext cx="5558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baseline="-33000">
                <a:solidFill>
                  <a:srgbClr val="000000"/>
                </a:solidFill>
                <a:latin typeface="Times New Roman" charset="0"/>
              </a:rPr>
              <a:t>j</a:t>
            </a:r>
          </a:p>
        </p:txBody>
      </p:sp>
      <p:sp>
        <p:nvSpPr>
          <p:cNvPr id="92" name="Rectangle 54"/>
          <p:cNvSpPr>
            <a:spLocks noChangeArrowheads="1"/>
          </p:cNvSpPr>
          <p:nvPr/>
        </p:nvSpPr>
        <p:spPr bwMode="auto">
          <a:xfrm>
            <a:off x="3345961" y="2799462"/>
            <a:ext cx="329760" cy="35859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3" name="Text Box 55"/>
          <p:cNvSpPr txBox="1">
            <a:spLocks noChangeArrowheads="1"/>
          </p:cNvSpPr>
          <p:nvPr/>
        </p:nvSpPr>
        <p:spPr bwMode="auto">
          <a:xfrm>
            <a:off x="3317161" y="2664087"/>
            <a:ext cx="64080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/>
          <a:p>
            <a:r>
              <a:rPr lang="en-US" sz="250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500" baseline="-33000">
                <a:solidFill>
                  <a:srgbClr val="000000"/>
                </a:solidFill>
                <a:latin typeface="Times New Roman" charset="0"/>
              </a:rPr>
              <a:t>eff</a:t>
            </a:r>
          </a:p>
        </p:txBody>
      </p:sp>
      <p:sp>
        <p:nvSpPr>
          <p:cNvPr id="94" name="Rectangle 56"/>
          <p:cNvSpPr>
            <a:spLocks noChangeArrowheads="1"/>
          </p:cNvSpPr>
          <p:nvPr/>
        </p:nvSpPr>
        <p:spPr bwMode="auto">
          <a:xfrm>
            <a:off x="7267080" y="2848427"/>
            <a:ext cx="339840" cy="3297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5" name="Text Box 57"/>
          <p:cNvSpPr txBox="1">
            <a:spLocks noChangeArrowheads="1"/>
          </p:cNvSpPr>
          <p:nvPr/>
        </p:nvSpPr>
        <p:spPr bwMode="auto">
          <a:xfrm>
            <a:off x="7151880" y="2606481"/>
            <a:ext cx="64080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/>
          <a:p>
            <a:r>
              <a:rPr lang="en-US" sz="250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500" baseline="-33000">
                <a:solidFill>
                  <a:srgbClr val="000000"/>
                </a:solidFill>
                <a:latin typeface="Times New Roman" charset="0"/>
              </a:rPr>
              <a:t>eff</a:t>
            </a:r>
          </a:p>
        </p:txBody>
      </p:sp>
      <p:sp>
        <p:nvSpPr>
          <p:cNvPr id="96" name="Text Box 47"/>
          <p:cNvSpPr txBox="1">
            <a:spLocks noChangeArrowheads="1"/>
          </p:cNvSpPr>
          <p:nvPr/>
        </p:nvSpPr>
        <p:spPr bwMode="auto">
          <a:xfrm>
            <a:off x="1143000" y="4876800"/>
            <a:ext cx="5915520" cy="48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 (short channel) = 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 - </a:t>
            </a:r>
            <a:r>
              <a:rPr lang="en-US" sz="2200" dirty="0">
                <a:solidFill>
                  <a:srgbClr val="000080"/>
                </a:solidFill>
                <a:latin typeface="Symbol" charset="0"/>
              </a:rPr>
              <a:t>D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</a:p>
        </p:txBody>
      </p:sp>
      <p:pic>
        <p:nvPicPr>
          <p:cNvPr id="3" name="Picture 2" descr="screen-captur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3737461" cy="3343653"/>
          </a:xfrm>
          <a:prstGeom prst="rect">
            <a:avLst/>
          </a:prstGeom>
        </p:spPr>
      </p:pic>
      <p:sp>
        <p:nvSpPr>
          <p:cNvPr id="8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8189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Region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GS</a:t>
            </a:r>
            <a:r>
              <a:rPr lang="en-US" dirty="0"/>
              <a:t>&gt;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 and V</a:t>
            </a:r>
            <a:r>
              <a:rPr lang="en-US" baseline="-25000" dirty="0"/>
              <a:t>DS</a:t>
            </a:r>
            <a:r>
              <a:rPr lang="en-US" dirty="0"/>
              <a:t> small</a:t>
            </a:r>
            <a:endParaRPr lang="en-US" baseline="-250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8554"/>
              </p:ext>
            </p:extLst>
          </p:nvPr>
        </p:nvGraphicFramePr>
        <p:xfrm>
          <a:off x="1457325" y="4281488"/>
          <a:ext cx="63071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6" name="Equation" r:id="rId3" imgW="2311400" imgH="469900" progId="Equation.3">
                  <p:embed/>
                </p:oleObj>
              </mc:Choice>
              <mc:Fallback>
                <p:oleObj name="Equation" r:id="rId3" imgW="2311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4281488"/>
                        <a:ext cx="6307138" cy="1281112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477000" y="1828800"/>
          <a:ext cx="18637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7" name="Equation" r:id="rId5" imgW="660400" imgH="393700" progId="Equation.3">
                  <p:embed/>
                </p:oleObj>
              </mc:Choice>
              <mc:Fallback>
                <p:oleObj name="Equation" r:id="rId5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28800"/>
                        <a:ext cx="186372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6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2133600"/>
            <a:ext cx="4648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1109359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Channel Effects - DIBL</a:t>
            </a:r>
          </a:p>
        </p:txBody>
      </p:sp>
      <p:pic>
        <p:nvPicPr>
          <p:cNvPr id="6" name="Content Placeholder 5" descr="screen-captur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43" b="-15043"/>
          <a:stretch>
            <a:fillRect/>
          </a:stretch>
        </p:blipFill>
        <p:spPr>
          <a:xfrm>
            <a:off x="685800" y="1676400"/>
            <a:ext cx="77724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</a:t>
            </a:r>
            <a:r>
              <a:rPr lang="sv-SE" altLang="ko-KR" dirty="0"/>
              <a:t>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2954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Drain Induced Barrier Lowering</a:t>
            </a:r>
          </a:p>
          <a:p>
            <a:pPr lvl="1"/>
            <a:r>
              <a:rPr lang="en-US" i="1" dirty="0"/>
              <a:t>V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Reduction with Drain Bias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33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Channel Effects - DIBL</a:t>
            </a:r>
          </a:p>
        </p:txBody>
      </p:sp>
      <p:pic>
        <p:nvPicPr>
          <p:cNvPr id="6" name="Content Placeholder 5" descr="screen-captur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43" b="-15043"/>
          <a:stretch>
            <a:fillRect/>
          </a:stretch>
        </p:blipFill>
        <p:spPr>
          <a:xfrm>
            <a:off x="685800" y="1676400"/>
            <a:ext cx="77724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</a:t>
            </a:r>
            <a:r>
              <a:rPr lang="sv-SE" altLang="ko-KR" dirty="0"/>
              <a:t>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2954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Drain Induced Barrier Lowering</a:t>
            </a:r>
          </a:p>
          <a:p>
            <a:pPr lvl="1"/>
            <a:r>
              <a:rPr lang="en-US" i="1" dirty="0"/>
              <a:t>V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Reduction with Drain Bias </a:t>
            </a:r>
          </a:p>
          <a:p>
            <a:pPr lvl="1"/>
            <a:endParaRPr lang="en-US" dirty="0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019800" y="1371600"/>
            <a:ext cx="3009213" cy="1024354"/>
            <a:chOff x="265387" y="1981994"/>
            <a:chExt cx="7159851" cy="1833749"/>
          </a:xfrm>
        </p:grpSpPr>
        <p:cxnSp>
          <p:nvCxnSpPr>
            <p:cNvPr id="9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876300" y="2705100"/>
              <a:ext cx="1447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12"/>
            <p:cNvCxnSpPr>
              <a:cxnSpLocks noChangeShapeType="1"/>
            </p:cNvCxnSpPr>
            <p:nvPr/>
          </p:nvCxnSpPr>
          <p:spPr bwMode="auto">
            <a:xfrm>
              <a:off x="1600200" y="3429000"/>
              <a:ext cx="4648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Connector 14"/>
            <p:cNvCxnSpPr>
              <a:cxnSpLocks noChangeShapeType="1"/>
            </p:cNvCxnSpPr>
            <p:nvPr/>
          </p:nvCxnSpPr>
          <p:spPr bwMode="auto">
            <a:xfrm>
              <a:off x="1600200" y="2362200"/>
              <a:ext cx="4419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TextBox 11"/>
            <p:cNvSpPr txBox="1"/>
            <p:nvPr/>
          </p:nvSpPr>
          <p:spPr>
            <a:xfrm>
              <a:off x="265387" y="2391223"/>
              <a:ext cx="1269124" cy="606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V</a:t>
              </a:r>
              <a:r>
                <a:rPr lang="en-US" sz="1600" baseline="-25000" dirty="0">
                  <a:latin typeface="+mn-lt"/>
                </a:rPr>
                <a:t>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3209680"/>
              <a:ext cx="1176838" cy="606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V</a:t>
              </a:r>
              <a:r>
                <a:rPr lang="en-US" sz="1600" baseline="-25000" dirty="0">
                  <a:latin typeface="+mn-lt"/>
                </a:rPr>
                <a:t>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458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Threshold Reduction Impact</a:t>
            </a:r>
          </a:p>
        </p:txBody>
      </p:sp>
      <p:sp>
        <p:nvSpPr>
          <p:cNvPr id="6144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649326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95600"/>
            <a:ext cx="284003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a Gate?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it impact most?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Which device, has large 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ds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does this effect operation?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Speed of switching?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Leakage?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7807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37338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</a:t>
            </a:r>
          </a:p>
        </p:txBody>
      </p:sp>
      <p:sp>
        <p:nvSpPr>
          <p:cNvPr id="5120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3+ Regions of operation for MOSFET</a:t>
            </a:r>
          </a:p>
          <a:p>
            <a:pPr lvl="1"/>
            <a:r>
              <a:rPr lang="en-US" dirty="0" err="1"/>
              <a:t>Subthreshold</a:t>
            </a:r>
            <a:endParaRPr lang="en-US" dirty="0"/>
          </a:p>
          <a:p>
            <a:pPr lvl="1"/>
            <a:r>
              <a:rPr lang="en-US" dirty="0"/>
              <a:t>Linear</a:t>
            </a:r>
          </a:p>
          <a:p>
            <a:pPr lvl="1"/>
            <a:r>
              <a:rPr lang="en-US" dirty="0"/>
              <a:t>Saturation</a:t>
            </a:r>
          </a:p>
          <a:p>
            <a:pPr lvl="2"/>
            <a:r>
              <a:rPr lang="en-US" dirty="0"/>
              <a:t>Pinch Off</a:t>
            </a:r>
          </a:p>
          <a:p>
            <a:pPr lvl="1"/>
            <a:r>
              <a:rPr lang="en-US" dirty="0"/>
              <a:t>Velocity Saturation, DIBL</a:t>
            </a:r>
          </a:p>
          <a:p>
            <a:pPr lvl="3"/>
            <a:r>
              <a:rPr lang="en-US" dirty="0"/>
              <a:t>Short channel</a:t>
            </a:r>
          </a:p>
        </p:txBody>
      </p:sp>
      <p:pic>
        <p:nvPicPr>
          <p:cNvPr id="5120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57662"/>
            <a:ext cx="386238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pic>
        <p:nvPicPr>
          <p:cNvPr id="12" name="Picture 11" descr="screen-capture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1000"/>
            <a:ext cx="2667000" cy="215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0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due Monday</a:t>
            </a:r>
          </a:p>
          <a:p>
            <a:pPr lvl="1"/>
            <a:r>
              <a:rPr lang="en-US" dirty="0"/>
              <a:t>Takes time!  Learning curve for how to debug</a:t>
            </a:r>
          </a:p>
          <a:p>
            <a:pPr lvl="1"/>
            <a:r>
              <a:rPr lang="en-US" dirty="0"/>
              <a:t>Don’t forget the demo/video of SPICE workflow</a:t>
            </a:r>
          </a:p>
          <a:p>
            <a:r>
              <a:rPr lang="en-US" dirty="0"/>
              <a:t>Midterm 1 Review session </a:t>
            </a:r>
          </a:p>
          <a:p>
            <a:r>
              <a:rPr lang="en-US" dirty="0"/>
              <a:t>Midterm 1 Friday 10/1 (next week)</a:t>
            </a:r>
          </a:p>
          <a:p>
            <a:pPr lvl="1"/>
            <a:r>
              <a:rPr lang="en-US" dirty="0"/>
              <a:t>7-9pm in Towne 309</a:t>
            </a:r>
          </a:p>
          <a:p>
            <a:pPr lvl="1"/>
            <a:r>
              <a:rPr lang="en-US" dirty="0"/>
              <a:t>No Lecture, virtual office hours </a:t>
            </a:r>
          </a:p>
          <a:p>
            <a:pPr lvl="2"/>
            <a:r>
              <a:rPr lang="en-US" dirty="0"/>
              <a:t>(use my OH link on Piazza)</a:t>
            </a:r>
          </a:p>
          <a:p>
            <a:pPr lvl="1"/>
            <a:r>
              <a:rPr lang="en-US" dirty="0"/>
              <a:t>Midterms from 2010-</a:t>
            </a:r>
            <a:r>
              <a:rPr lang="is-IS" dirty="0"/>
              <a:t>2019</a:t>
            </a:r>
            <a:endParaRPr lang="en-US" dirty="0"/>
          </a:p>
          <a:p>
            <a:pPr lvl="2"/>
            <a:r>
              <a:rPr lang="en-US" dirty="0"/>
              <a:t>All online with and without answers</a:t>
            </a:r>
          </a:p>
          <a:p>
            <a:pPr lvl="2"/>
            <a:r>
              <a:rPr lang="en-US" dirty="0"/>
              <a:t>Suggest start without answers</a:t>
            </a:r>
          </a:p>
          <a:p>
            <a:pPr lvl="1"/>
            <a:r>
              <a:rPr lang="en-US" dirty="0"/>
              <a:t>Conflicts must let me know ASAP</a:t>
            </a:r>
          </a:p>
          <a:p>
            <a:pPr lvl="1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70721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Saturation</a:t>
            </a:r>
          </a:p>
        </p:txBody>
      </p:sp>
      <p:sp>
        <p:nvSpPr>
          <p:cNvPr id="378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saturation, V</a:t>
            </a:r>
            <a:r>
              <a:rPr lang="en-US" baseline="-25000" dirty="0"/>
              <a:t>DS-effective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dirty="0"/>
              <a:t>= V</a:t>
            </a:r>
            <a:r>
              <a:rPr lang="en-US" baseline="-25000" dirty="0"/>
              <a:t>GS</a:t>
            </a:r>
            <a:r>
              <a:rPr lang="en-US" dirty="0"/>
              <a:t>-V</a:t>
            </a:r>
            <a:r>
              <a:rPr lang="en-US" baseline="-25000" dirty="0"/>
              <a:t>T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Becomes: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710224"/>
              </p:ext>
            </p:extLst>
          </p:nvPr>
        </p:nvGraphicFramePr>
        <p:xfrm>
          <a:off x="1371600" y="1905000"/>
          <a:ext cx="64801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1" name="Equation" r:id="rId3" imgW="2374900" imgH="444500" progId="Equation.3">
                  <p:embed/>
                </p:oleObj>
              </mc:Choice>
              <mc:Fallback>
                <p:oleObj name="Equation" r:id="rId3" imgW="2374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480175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134927"/>
              </p:ext>
            </p:extLst>
          </p:nvPr>
        </p:nvGraphicFramePr>
        <p:xfrm>
          <a:off x="990600" y="3733800"/>
          <a:ext cx="7277100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2" name="Equation" r:id="rId5" imgW="2667000" imgH="546100" progId="Equation.3">
                  <p:embed/>
                </p:oleObj>
              </mc:Choice>
              <mc:Fallback>
                <p:oleObj name="Equation" r:id="rId5" imgW="26670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733800"/>
                        <a:ext cx="7277100" cy="149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041869"/>
              </p:ext>
            </p:extLst>
          </p:nvPr>
        </p:nvGraphicFramePr>
        <p:xfrm>
          <a:off x="2133600" y="5326062"/>
          <a:ext cx="50593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3" name="Equation" r:id="rId7" imgW="1854200" imgH="393700" progId="Equation.3">
                  <p:embed/>
                </p:oleObj>
              </mc:Choice>
              <mc:Fallback>
                <p:oleObj name="Equation" r:id="rId7" imgW="185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26062"/>
                        <a:ext cx="5059363" cy="1074738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– IV Characteristics</a:t>
            </a:r>
          </a:p>
        </p:txBody>
      </p:sp>
      <p:pic>
        <p:nvPicPr>
          <p:cNvPr id="2048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66294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3505200" y="60960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-381000" y="30480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I</a:t>
            </a:r>
            <a:r>
              <a:rPr lang="en-US" sz="2800" i="1" baseline="-25000" dirty="0">
                <a:latin typeface="Times"/>
                <a:cs typeface="Times"/>
              </a:rPr>
              <a:t>DS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543800" y="28194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</a:t>
            </a:r>
            <a:r>
              <a:rPr lang="en-US" sz="2800" i="1" dirty="0" err="1">
                <a:latin typeface="Times"/>
                <a:cs typeface="Times"/>
              </a:rPr>
              <a:t>V</a:t>
            </a:r>
            <a:r>
              <a:rPr lang="en-US" sz="2800" i="1" baseline="-25000" dirty="0" err="1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7010400" y="1828800"/>
            <a:ext cx="838200" cy="91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010400" y="3124200"/>
            <a:ext cx="6096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7010400" y="3352800"/>
            <a:ext cx="685800" cy="83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7010400" y="3505200"/>
            <a:ext cx="9144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7010400" y="2743200"/>
            <a:ext cx="685800" cy="15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7086600" y="3505200"/>
            <a:ext cx="1066800" cy="1600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4419600" y="3657600"/>
            <a:ext cx="2286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 </a:t>
            </a:r>
            <a:r>
              <a:rPr lang="en-US" sz="2800" dirty="0">
                <a:latin typeface="Times"/>
                <a:cs typeface="Times"/>
              </a:rPr>
              <a:t>≥</a:t>
            </a: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-V</a:t>
            </a:r>
            <a:r>
              <a:rPr lang="en-US" sz="2800" i="1" baseline="-25000" dirty="0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905000" y="1752600"/>
            <a:ext cx="2286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 </a:t>
            </a:r>
            <a:r>
              <a:rPr lang="en-US" sz="2800" i="1" dirty="0">
                <a:latin typeface="Times"/>
                <a:cs typeface="Times"/>
              </a:rPr>
              <a:t>&lt;V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-V</a:t>
            </a:r>
            <a:r>
              <a:rPr lang="en-US" sz="2800" i="1" baseline="-25000" dirty="0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8288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410688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Subthreshold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43554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4438136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Below Threshold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from insulating to conducting is non-linear, but not abrupt</a:t>
            </a:r>
          </a:p>
          <a:p>
            <a:r>
              <a:rPr lang="en-US" dirty="0"/>
              <a:t>Current does flow</a:t>
            </a:r>
          </a:p>
          <a:p>
            <a:pPr lvl="1"/>
            <a:r>
              <a:rPr lang="en-US" dirty="0"/>
              <a:t>But exponentially dependent on V</a:t>
            </a:r>
            <a:r>
              <a:rPr lang="en-US" baseline="-25000" dirty="0"/>
              <a:t>GS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276599"/>
            <a:ext cx="4038600" cy="28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5638800" y="5334000"/>
            <a:ext cx="1600200" cy="6096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21873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4438136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Below Threshold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from insulating to conducting is non-linear, but not abrupt</a:t>
            </a:r>
          </a:p>
          <a:p>
            <a:r>
              <a:rPr lang="en-US" dirty="0"/>
              <a:t>Current does flow</a:t>
            </a:r>
          </a:p>
          <a:p>
            <a:pPr lvl="1"/>
            <a:r>
              <a:rPr lang="en-US" dirty="0"/>
              <a:t>But exponentially dependent on V</a:t>
            </a:r>
            <a:r>
              <a:rPr lang="en-US" baseline="-25000" dirty="0"/>
              <a:t>GS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276599"/>
            <a:ext cx="4038600" cy="28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5638800" y="5334000"/>
            <a:ext cx="1600200" cy="6096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276600"/>
            <a:ext cx="4038600" cy="282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1295400" y="3733800"/>
            <a:ext cx="1600200" cy="22098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25830</TotalTime>
  <Words>1298</Words>
  <Application>Microsoft Macintosh PowerPoint</Application>
  <PresentationFormat>On-screen Show (4:3)</PresentationFormat>
  <Paragraphs>350</Paragraphs>
  <Slides>45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Garamond</vt:lpstr>
      <vt:lpstr>Symbol</vt:lpstr>
      <vt:lpstr>Tahoma</vt:lpstr>
      <vt:lpstr>Times</vt:lpstr>
      <vt:lpstr>Times New Roman</vt:lpstr>
      <vt:lpstr>Wingdings</vt:lpstr>
      <vt:lpstr>Penn</vt:lpstr>
      <vt:lpstr>Equation</vt:lpstr>
      <vt:lpstr>PowerPoint Presentation</vt:lpstr>
      <vt:lpstr>Today</vt:lpstr>
      <vt:lpstr>Last Time…</vt:lpstr>
      <vt:lpstr>Linear Region</vt:lpstr>
      <vt:lpstr>Saturation</vt:lpstr>
      <vt:lpstr>MOSFET – IV Characteristics</vt:lpstr>
      <vt:lpstr>Subthreshold</vt:lpstr>
      <vt:lpstr>Below Threshold</vt:lpstr>
      <vt:lpstr>Below Threshold</vt:lpstr>
      <vt:lpstr>Parasitic NPN BJT</vt:lpstr>
      <vt:lpstr>Subthreshold</vt:lpstr>
      <vt:lpstr>Steady State (Preclass 1)</vt:lpstr>
      <vt:lpstr>Leakage</vt:lpstr>
      <vt:lpstr>Subthreshold Slope Factor</vt:lpstr>
      <vt:lpstr>IDS vs. VGS</vt:lpstr>
      <vt:lpstr>Subthreshold Slope Factor</vt:lpstr>
      <vt:lpstr>Subthreshold Slope Factor (Preclass 2)</vt:lpstr>
      <vt:lpstr>Velocity Saturation</vt:lpstr>
      <vt:lpstr>Carrier Velocity </vt:lpstr>
      <vt:lpstr>Carrier Velocity </vt:lpstr>
      <vt:lpstr>Preclass 3</vt:lpstr>
      <vt:lpstr>Moving Charge</vt:lpstr>
      <vt:lpstr>Moving Charge</vt:lpstr>
      <vt:lpstr>Moving Charge</vt:lpstr>
      <vt:lpstr>Carrier Velocity </vt:lpstr>
      <vt:lpstr>Carrier Velocity</vt:lpstr>
      <vt:lpstr>Short Channel</vt:lpstr>
      <vt:lpstr>Velocity Saturation (Preclass 3)</vt:lpstr>
      <vt:lpstr>Velocity Saturation</vt:lpstr>
      <vt:lpstr>Velocity Saturation</vt:lpstr>
      <vt:lpstr>Velocity Saturation</vt:lpstr>
      <vt:lpstr>Velocity Saturation</vt:lpstr>
      <vt:lpstr>Velocity Saturation</vt:lpstr>
      <vt:lpstr>Velocity Saturation</vt:lpstr>
      <vt:lpstr>Velocity Saturation</vt:lpstr>
      <vt:lpstr>Velocity Saturation</vt:lpstr>
      <vt:lpstr>Threshold</vt:lpstr>
      <vt:lpstr>Short Channel Effects – VT Reduction</vt:lpstr>
      <vt:lpstr>Short Channel Effects – VT Reduction</vt:lpstr>
      <vt:lpstr>Short Channel Effects - DIBL</vt:lpstr>
      <vt:lpstr>Short Channel Effects - DIBL</vt:lpstr>
      <vt:lpstr>Threshold Reduction Impact</vt:lpstr>
      <vt:lpstr>In a Gate?</vt:lpstr>
      <vt:lpstr>Big 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2112</cp:revision>
  <cp:lastPrinted>2020-09-23T15:40:03Z</cp:lastPrinted>
  <dcterms:created xsi:type="dcterms:W3CDTF">2001-05-14T03:33:13Z</dcterms:created>
  <dcterms:modified xsi:type="dcterms:W3CDTF">2021-09-21T18:22:19Z</dcterms:modified>
</cp:coreProperties>
</file>