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326" r:id="rId2"/>
    <p:sldId id="328" r:id="rId3"/>
    <p:sldId id="360" r:id="rId4"/>
    <p:sldId id="361" r:id="rId5"/>
    <p:sldId id="359" r:id="rId6"/>
    <p:sldId id="373" r:id="rId7"/>
    <p:sldId id="362" r:id="rId8"/>
    <p:sldId id="293" r:id="rId9"/>
    <p:sldId id="294" r:id="rId10"/>
    <p:sldId id="307" r:id="rId11"/>
    <p:sldId id="261" r:id="rId12"/>
    <p:sldId id="262" r:id="rId13"/>
    <p:sldId id="263" r:id="rId14"/>
    <p:sldId id="264" r:id="rId15"/>
    <p:sldId id="265" r:id="rId16"/>
    <p:sldId id="267" r:id="rId17"/>
    <p:sldId id="309" r:id="rId18"/>
    <p:sldId id="310" r:id="rId19"/>
    <p:sldId id="268" r:id="rId20"/>
    <p:sldId id="269" r:id="rId21"/>
    <p:sldId id="296" r:id="rId22"/>
    <p:sldId id="297" r:id="rId23"/>
    <p:sldId id="298" r:id="rId24"/>
    <p:sldId id="311" r:id="rId25"/>
    <p:sldId id="312" r:id="rId26"/>
    <p:sldId id="313" r:id="rId27"/>
    <p:sldId id="374" r:id="rId28"/>
    <p:sldId id="314" r:id="rId29"/>
    <p:sldId id="317" r:id="rId30"/>
    <p:sldId id="272" r:id="rId31"/>
    <p:sldId id="273" r:id="rId32"/>
    <p:sldId id="321" r:id="rId33"/>
    <p:sldId id="299" r:id="rId34"/>
    <p:sldId id="275" r:id="rId35"/>
    <p:sldId id="375" r:id="rId36"/>
    <p:sldId id="300" r:id="rId37"/>
    <p:sldId id="276" r:id="rId38"/>
    <p:sldId id="322" r:id="rId39"/>
    <p:sldId id="277" r:id="rId40"/>
    <p:sldId id="278" r:id="rId41"/>
    <p:sldId id="279" r:id="rId42"/>
    <p:sldId id="280" r:id="rId43"/>
    <p:sldId id="281" r:id="rId44"/>
    <p:sldId id="282" r:id="rId45"/>
    <p:sldId id="323" r:id="rId46"/>
    <p:sldId id="286" r:id="rId47"/>
    <p:sldId id="306" r:id="rId48"/>
    <p:sldId id="301" r:id="rId49"/>
    <p:sldId id="303" r:id="rId50"/>
    <p:sldId id="304" r:id="rId51"/>
    <p:sldId id="302" r:id="rId52"/>
    <p:sldId id="305" r:id="rId53"/>
    <p:sldId id="287" r:id="rId54"/>
    <p:sldId id="288" r:id="rId55"/>
    <p:sldId id="289" r:id="rId56"/>
    <p:sldId id="290" r:id="rId57"/>
    <p:sldId id="291" r:id="rId58"/>
    <p:sldId id="292" r:id="rId59"/>
    <p:sldId id="324" r:id="rId60"/>
    <p:sldId id="325" r:id="rId61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C700"/>
    <a:srgbClr val="EE6000"/>
    <a:srgbClr val="5F5F5F"/>
    <a:srgbClr val="808080"/>
    <a:srgbClr val="080808"/>
    <a:srgbClr val="FF0000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83943" autoAdjust="0"/>
  </p:normalViewPr>
  <p:slideViewPr>
    <p:cSldViewPr snapToGrid="0">
      <p:cViewPr varScale="1">
        <p:scale>
          <a:sx n="90" d="100"/>
          <a:sy n="90" d="100"/>
        </p:scale>
        <p:origin x="2184" y="19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emf"/><Relationship Id="rId1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832E8-9528-7B41-847B-E1074FD833E5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17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4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0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31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61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48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52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55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65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3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42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91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08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08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08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7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8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75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60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80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16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21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210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04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775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5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234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12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12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6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914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619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464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41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018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61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61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229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777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359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441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430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79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560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529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580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143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267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133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418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1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773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3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4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10" Type="http://schemas.openxmlformats.org/officeDocument/2006/relationships/image" Target="../media/image16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9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9:  September 24,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MOS Transistor Details</a:t>
            </a:r>
          </a:p>
          <a:p>
            <a:r>
              <a:rPr lang="en-US" dirty="0"/>
              <a:t>Capacitance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83782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Design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 circuit to perform a function with specified minimum speed and optimized power (minimized with an upper bound)</a:t>
            </a:r>
          </a:p>
          <a:p>
            <a:pPr lvl="1"/>
            <a:r>
              <a:rPr lang="en-US" dirty="0"/>
              <a:t>Zero order model to design topology</a:t>
            </a:r>
          </a:p>
          <a:p>
            <a:pPr lvl="1"/>
            <a:r>
              <a:rPr lang="en-US" dirty="0"/>
              <a:t>First order model to meet speed spec</a:t>
            </a:r>
          </a:p>
          <a:p>
            <a:pPr lvl="2"/>
            <a:r>
              <a:rPr lang="en-US" dirty="0"/>
              <a:t>Rise/fall times, propagation delay, gate capacitance, output stage equivalent resistance</a:t>
            </a:r>
          </a:p>
          <a:p>
            <a:pPr lvl="1"/>
            <a:r>
              <a:rPr lang="en-US" dirty="0"/>
              <a:t>Transistor IV curves</a:t>
            </a:r>
          </a:p>
          <a:p>
            <a:pPr lvl="2"/>
            <a:r>
              <a:rPr lang="en-US" dirty="0"/>
              <a:t>Iterative SPICE simulation – tweak knobs to optimize for power (switching (dynamic), leakage (static), etc.)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5715000" y="3352800"/>
            <a:ext cx="1447800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667000"/>
            <a:ext cx="1188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55538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0"/>
          <p:cNvGrpSpPr>
            <a:grpSpLocks/>
          </p:cNvGrpSpPr>
          <p:nvPr/>
        </p:nvGrpSpPr>
        <p:grpSpPr bwMode="auto">
          <a:xfrm>
            <a:off x="4953000" y="1752600"/>
            <a:ext cx="3886200" cy="1930400"/>
            <a:chOff x="5562600" y="533400"/>
            <a:chExt cx="3886200" cy="1930400"/>
          </a:xfrm>
        </p:grpSpPr>
        <p:pic>
          <p:nvPicPr>
            <p:cNvPr id="21513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2600" y="533400"/>
              <a:ext cx="3886200" cy="193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781800" y="1600200"/>
              <a:ext cx="15240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channel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685800"/>
              <a:ext cx="1143000" cy="533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gate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9600" y="1219200"/>
              <a:ext cx="1143000" cy="533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source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7400" y="1219200"/>
              <a:ext cx="1143000" cy="533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drain</a:t>
              </a:r>
            </a:p>
          </p:txBody>
        </p:sp>
      </p:grp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order: gate input looks like a capacitor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Capacitance is not constant</a:t>
            </a:r>
          </a:p>
          <a:p>
            <a:pPr lvl="1"/>
            <a:r>
              <a:rPr lang="en-US" dirty="0"/>
              <a:t>Capacitance not physically to </a:t>
            </a:r>
            <a:r>
              <a:rPr lang="en-US" dirty="0" err="1"/>
              <a:t>gnd</a:t>
            </a:r>
            <a:endParaRPr lang="en-US" dirty="0"/>
          </a:p>
          <a:p>
            <a:pPr lvl="2"/>
            <a:r>
              <a:rPr lang="en-US" dirty="0"/>
              <a:t>Modeled as such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368668"/>
            <a:ext cx="2514600" cy="341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47"/>
          <p:cNvGrpSpPr/>
          <p:nvPr/>
        </p:nvGrpSpPr>
        <p:grpSpPr>
          <a:xfrm>
            <a:off x="1600200" y="1828800"/>
            <a:ext cx="2133600" cy="2218651"/>
            <a:chOff x="487094" y="3994006"/>
            <a:chExt cx="2583455" cy="2218651"/>
          </a:xfrm>
        </p:grpSpPr>
        <p:sp>
          <p:nvSpPr>
            <p:cNvPr id="49" name="Text Box 57"/>
            <p:cNvSpPr txBox="1">
              <a:spLocks noChangeArrowheads="1"/>
            </p:cNvSpPr>
            <p:nvPr/>
          </p:nvSpPr>
          <p:spPr bwMode="auto">
            <a:xfrm>
              <a:off x="2427082" y="4888259"/>
              <a:ext cx="6434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latin typeface="Garamond"/>
                  <a:cs typeface="Garamond"/>
                </a:rPr>
                <a:t>I</a:t>
              </a:r>
              <a:r>
                <a:rPr lang="en-US" sz="2000" i="1" baseline="-25000" dirty="0">
                  <a:latin typeface="Garamond"/>
                  <a:cs typeface="Garamond"/>
                </a:rPr>
                <a:t>D</a:t>
              </a:r>
              <a:endParaRPr lang="en-US" sz="2000" baseline="-25000" dirty="0">
                <a:latin typeface="Garamond"/>
                <a:cs typeface="Garamond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87094" y="3994006"/>
              <a:ext cx="2120900" cy="2218651"/>
              <a:chOff x="487094" y="3994006"/>
              <a:chExt cx="2120900" cy="2218651"/>
            </a:xfrm>
          </p:grpSpPr>
          <p:sp>
            <p:nvSpPr>
              <p:cNvPr id="51" name="Line 200"/>
              <p:cNvSpPr>
                <a:spLocks noChangeShapeType="1"/>
              </p:cNvSpPr>
              <p:nvPr/>
            </p:nvSpPr>
            <p:spPr bwMode="auto">
              <a:xfrm flipV="1">
                <a:off x="1677933" y="5468948"/>
                <a:ext cx="0" cy="416767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latin typeface="Garamond"/>
                  <a:cs typeface="Garamond"/>
                </a:endParaRPr>
              </a:p>
            </p:txBody>
          </p:sp>
          <p:sp>
            <p:nvSpPr>
              <p:cNvPr id="52" name="Line 237"/>
              <p:cNvSpPr>
                <a:spLocks noChangeShapeType="1"/>
              </p:cNvSpPr>
              <p:nvPr/>
            </p:nvSpPr>
            <p:spPr bwMode="auto">
              <a:xfrm flipH="1">
                <a:off x="801118" y="5132194"/>
                <a:ext cx="385369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latin typeface="Garamond"/>
                  <a:cs typeface="Garamond"/>
                </a:endParaRPr>
              </a:p>
            </p:txBody>
          </p:sp>
          <p:sp>
            <p:nvSpPr>
              <p:cNvPr id="53" name="Line 200"/>
              <p:cNvSpPr>
                <a:spLocks noChangeShapeType="1"/>
              </p:cNvSpPr>
              <p:nvPr/>
            </p:nvSpPr>
            <p:spPr bwMode="auto">
              <a:xfrm flipV="1">
                <a:off x="1677933" y="4378077"/>
                <a:ext cx="0" cy="492693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latin typeface="Garamond"/>
                  <a:cs typeface="Garamond"/>
                </a:endParaRPr>
              </a:p>
            </p:txBody>
          </p:sp>
          <p:sp>
            <p:nvSpPr>
              <p:cNvPr id="54" name="Text Box 57"/>
              <p:cNvSpPr txBox="1">
                <a:spLocks noChangeArrowheads="1"/>
              </p:cNvSpPr>
              <p:nvPr/>
            </p:nvSpPr>
            <p:spPr bwMode="auto">
              <a:xfrm>
                <a:off x="563294" y="5181692"/>
                <a:ext cx="6434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 i="1" dirty="0">
                    <a:latin typeface="Garamond"/>
                    <a:cs typeface="Garamond"/>
                  </a:rPr>
                  <a:t>C</a:t>
                </a:r>
                <a:r>
                  <a:rPr lang="en-US" sz="1600" i="1" baseline="-25000" dirty="0">
                    <a:latin typeface="Garamond"/>
                    <a:cs typeface="Garamond"/>
                  </a:rPr>
                  <a:t>G</a:t>
                </a:r>
                <a:endParaRPr lang="en-US" sz="1600" baseline="-25000" dirty="0">
                  <a:latin typeface="Garamond"/>
                  <a:cs typeface="Garamond"/>
                </a:endParaRPr>
              </a:p>
            </p:txBody>
          </p:sp>
          <p:sp>
            <p:nvSpPr>
              <p:cNvPr id="55" name="Text Box 57"/>
              <p:cNvSpPr txBox="1">
                <a:spLocks noChangeArrowheads="1"/>
              </p:cNvSpPr>
              <p:nvPr/>
            </p:nvSpPr>
            <p:spPr bwMode="auto">
              <a:xfrm>
                <a:off x="1553894" y="5812547"/>
                <a:ext cx="64346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Garamond"/>
                    <a:cs typeface="Garamond"/>
                  </a:rPr>
                  <a:t>S</a:t>
                </a:r>
                <a:endParaRPr lang="en-US" sz="2000" baseline="-25000" dirty="0">
                  <a:latin typeface="Garamond"/>
                  <a:cs typeface="Garamond"/>
                </a:endParaRPr>
              </a:p>
            </p:txBody>
          </p:sp>
          <p:sp>
            <p:nvSpPr>
              <p:cNvPr id="56" name="Text Box 57"/>
              <p:cNvSpPr txBox="1">
                <a:spLocks noChangeArrowheads="1"/>
              </p:cNvSpPr>
              <p:nvPr/>
            </p:nvSpPr>
            <p:spPr bwMode="auto">
              <a:xfrm>
                <a:off x="1553894" y="3994006"/>
                <a:ext cx="64346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Garamond"/>
                    <a:cs typeface="Garamond"/>
                  </a:rPr>
                  <a:t>D</a:t>
                </a:r>
                <a:endParaRPr lang="en-US" sz="2000" baseline="-25000" dirty="0">
                  <a:latin typeface="Garamond"/>
                  <a:cs typeface="Garamond"/>
                </a:endParaRPr>
              </a:p>
            </p:txBody>
          </p:sp>
          <p:sp>
            <p:nvSpPr>
              <p:cNvPr id="57" name="Text Box 57"/>
              <p:cNvSpPr txBox="1">
                <a:spLocks noChangeArrowheads="1"/>
              </p:cNvSpPr>
              <p:nvPr/>
            </p:nvSpPr>
            <p:spPr bwMode="auto">
              <a:xfrm>
                <a:off x="487094" y="4679806"/>
                <a:ext cx="64346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Garamond"/>
                    <a:cs typeface="Garamond"/>
                  </a:rPr>
                  <a:t>G</a:t>
                </a:r>
                <a:endParaRPr lang="en-US" sz="2000" baseline="-25000" dirty="0">
                  <a:latin typeface="Garamond"/>
                  <a:cs typeface="Garamond"/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>
                <a:off x="2544494" y="4837178"/>
                <a:ext cx="0" cy="5134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68"/>
              <p:cNvGrpSpPr>
                <a:grpSpLocks noChangeAspect="1"/>
              </p:cNvGrpSpPr>
              <p:nvPr/>
            </p:nvGrpSpPr>
            <p:grpSpPr bwMode="auto">
              <a:xfrm rot="5400000">
                <a:off x="1290376" y="5012812"/>
                <a:ext cx="775113" cy="137160"/>
                <a:chOff x="1234" y="2448"/>
                <a:chExt cx="2180" cy="384"/>
              </a:xfrm>
            </p:grpSpPr>
            <p:sp>
              <p:nvSpPr>
                <p:cNvPr id="72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193" y="2448"/>
                  <a:ext cx="222" cy="384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73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2415" y="2448"/>
                  <a:ext cx="222" cy="384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74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637" y="2448"/>
                  <a:ext cx="222" cy="384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75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2859" y="2448"/>
                  <a:ext cx="222" cy="384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76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3081" y="2448"/>
                  <a:ext cx="222" cy="384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77" name="Line 74"/>
                <p:cNvSpPr>
                  <a:spLocks noChangeShapeType="1"/>
                </p:cNvSpPr>
                <p:nvPr/>
              </p:nvSpPr>
              <p:spPr bwMode="auto">
                <a:xfrm flipH="1" flipV="1">
                  <a:off x="3303" y="2448"/>
                  <a:ext cx="111" cy="192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78" name="Line 75"/>
                <p:cNvSpPr>
                  <a:spLocks noChangeShapeType="1"/>
                </p:cNvSpPr>
                <p:nvPr/>
              </p:nvSpPr>
              <p:spPr bwMode="auto">
                <a:xfrm>
                  <a:off x="1234" y="2640"/>
                  <a:ext cx="848" cy="0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79" name="Line 76"/>
                <p:cNvSpPr>
                  <a:spLocks noChangeShapeType="1"/>
                </p:cNvSpPr>
                <p:nvPr/>
              </p:nvSpPr>
              <p:spPr bwMode="auto">
                <a:xfrm flipH="1" flipV="1">
                  <a:off x="2082" y="2640"/>
                  <a:ext cx="111" cy="192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</p:grpSp>
          <p:sp>
            <p:nvSpPr>
              <p:cNvPr id="60" name="Text Box 57"/>
              <p:cNvSpPr txBox="1">
                <a:spLocks noChangeArrowheads="1"/>
              </p:cNvSpPr>
              <p:nvPr/>
            </p:nvSpPr>
            <p:spPr bwMode="auto">
              <a:xfrm>
                <a:off x="1477694" y="4988560"/>
                <a:ext cx="11303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i="1" dirty="0">
                    <a:latin typeface="Garamond"/>
                    <a:cs typeface="Garamond"/>
                  </a:rPr>
                  <a:t>R</a:t>
                </a:r>
                <a:r>
                  <a:rPr lang="en-US" sz="2000" i="1" baseline="-25000" dirty="0">
                    <a:latin typeface="Garamond"/>
                    <a:cs typeface="Garamond"/>
                  </a:rPr>
                  <a:t>ON</a:t>
                </a:r>
                <a:endParaRPr lang="en-US" sz="2000" baseline="-25000" dirty="0">
                  <a:latin typeface="Garamond"/>
                  <a:cs typeface="Garamond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1058131" y="5137961"/>
                <a:ext cx="234912" cy="432062"/>
                <a:chOff x="2996473" y="2698014"/>
                <a:chExt cx="428752" cy="737728"/>
              </a:xfrm>
            </p:grpSpPr>
            <p:grpSp>
              <p:nvGrpSpPr>
                <p:cNvPr id="67" name="Group 66"/>
                <p:cNvGrpSpPr>
                  <a:grpSpLocks noChangeAspect="1"/>
                </p:cNvGrpSpPr>
                <p:nvPr/>
              </p:nvGrpSpPr>
              <p:grpSpPr>
                <a:xfrm>
                  <a:off x="2996473" y="3028636"/>
                  <a:ext cx="428752" cy="407106"/>
                  <a:chOff x="5909014" y="3903242"/>
                  <a:chExt cx="511431" cy="485612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 bwMode="auto">
                  <a:xfrm>
                    <a:off x="5909014" y="3903242"/>
                    <a:ext cx="511431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0" name="Straight Connector 69"/>
                  <p:cNvCxnSpPr/>
                  <p:nvPr/>
                </p:nvCxnSpPr>
                <p:spPr bwMode="auto">
                  <a:xfrm>
                    <a:off x="5909014" y="4004842"/>
                    <a:ext cx="511431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1" name="Straight Connector 70"/>
                  <p:cNvCxnSpPr/>
                  <p:nvPr/>
                </p:nvCxnSpPr>
                <p:spPr bwMode="auto">
                  <a:xfrm flipV="1">
                    <a:off x="6164730" y="4015828"/>
                    <a:ext cx="0" cy="37302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8" name="Line 77"/>
                <p:cNvSpPr>
                  <a:spLocks noChangeShapeType="1"/>
                </p:cNvSpPr>
                <p:nvPr/>
              </p:nvSpPr>
              <p:spPr bwMode="auto">
                <a:xfrm rot="5400000">
                  <a:off x="3048454" y="2860357"/>
                  <a:ext cx="324686" cy="0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1102400" y="5516035"/>
                <a:ext cx="146316" cy="151468"/>
                <a:chOff x="2774734" y="4542367"/>
                <a:chExt cx="146316" cy="151468"/>
              </a:xfrm>
            </p:grpSpPr>
            <p:cxnSp>
              <p:nvCxnSpPr>
                <p:cNvPr id="63" name="Straight Connector 62"/>
                <p:cNvCxnSpPr/>
                <p:nvPr/>
              </p:nvCxnSpPr>
              <p:spPr bwMode="auto">
                <a:xfrm rot="5400000" flipV="1">
                  <a:off x="2847892" y="4611197"/>
                  <a:ext cx="0" cy="975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 rot="5400000" flipV="1">
                  <a:off x="2847892" y="4552944"/>
                  <a:ext cx="0" cy="14631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/>
                <p:cNvCxnSpPr/>
                <p:nvPr/>
              </p:nvCxnSpPr>
              <p:spPr bwMode="auto">
                <a:xfrm rot="5400000" flipV="1">
                  <a:off x="2847892" y="4669312"/>
                  <a:ext cx="0" cy="4904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/>
                <p:cNvCxnSpPr/>
                <p:nvPr/>
              </p:nvCxnSpPr>
              <p:spPr bwMode="auto">
                <a:xfrm flipV="1">
                  <a:off x="2848351" y="4542367"/>
                  <a:ext cx="0" cy="837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8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Capacitance Setup</a:t>
            </a:r>
          </a:p>
        </p:txBody>
      </p:sp>
      <p:sp>
        <p:nvSpPr>
          <p:cNvPr id="23555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39039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Modeled gate with a capacitor to ground</a:t>
            </a:r>
          </a:p>
          <a:p>
            <a:r>
              <a:rPr lang="en-US" dirty="0"/>
              <a:t>…but ground isn’t really one of our terminals</a:t>
            </a:r>
          </a:p>
          <a:p>
            <a:pPr lvl="1"/>
            <a:r>
              <a:rPr lang="en-US" dirty="0"/>
              <a:t>Don’t connect directly to it</a:t>
            </a:r>
          </a:p>
          <a:p>
            <a:pPr lvl="1"/>
            <a:r>
              <a:rPr lang="en-US" dirty="0"/>
              <a:t>…source and body are </a:t>
            </a:r>
            <a:r>
              <a:rPr lang="en-US" i="1" dirty="0"/>
              <a:t>often</a:t>
            </a:r>
            <a:r>
              <a:rPr lang="en-US" dirty="0"/>
              <a:t> at ground…</a:t>
            </a:r>
          </a:p>
        </p:txBody>
      </p:sp>
      <p:pic>
        <p:nvPicPr>
          <p:cNvPr id="2458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191000"/>
            <a:ext cx="60198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6477000" y="2590800"/>
            <a:ext cx="2133600" cy="2218651"/>
            <a:chOff x="487094" y="3994006"/>
            <a:chExt cx="2583455" cy="2218651"/>
          </a:xfrm>
        </p:grpSpPr>
        <p:sp>
          <p:nvSpPr>
            <p:cNvPr id="9" name="Text Box 57"/>
            <p:cNvSpPr txBox="1">
              <a:spLocks noChangeArrowheads="1"/>
            </p:cNvSpPr>
            <p:nvPr/>
          </p:nvSpPr>
          <p:spPr bwMode="auto">
            <a:xfrm>
              <a:off x="2427082" y="4888259"/>
              <a:ext cx="6434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latin typeface="Garamond"/>
                  <a:cs typeface="Garamond"/>
                </a:rPr>
                <a:t>I</a:t>
              </a:r>
              <a:r>
                <a:rPr lang="en-US" sz="2000" i="1" baseline="-25000" dirty="0">
                  <a:latin typeface="Garamond"/>
                  <a:cs typeface="Garamond"/>
                </a:rPr>
                <a:t>D</a:t>
              </a:r>
              <a:endParaRPr lang="en-US" sz="2000" baseline="-25000" dirty="0">
                <a:latin typeface="Garamond"/>
                <a:cs typeface="Garamond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87094" y="3994006"/>
              <a:ext cx="2120900" cy="2218651"/>
              <a:chOff x="487094" y="3994006"/>
              <a:chExt cx="2120900" cy="2218651"/>
            </a:xfrm>
          </p:grpSpPr>
          <p:sp>
            <p:nvSpPr>
              <p:cNvPr id="11" name="Line 200"/>
              <p:cNvSpPr>
                <a:spLocks noChangeShapeType="1"/>
              </p:cNvSpPr>
              <p:nvPr/>
            </p:nvSpPr>
            <p:spPr bwMode="auto">
              <a:xfrm flipV="1">
                <a:off x="1677933" y="5468948"/>
                <a:ext cx="0" cy="416767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latin typeface="Garamond"/>
                  <a:cs typeface="Garamond"/>
                </a:endParaRPr>
              </a:p>
            </p:txBody>
          </p:sp>
          <p:sp>
            <p:nvSpPr>
              <p:cNvPr id="12" name="Line 237"/>
              <p:cNvSpPr>
                <a:spLocks noChangeShapeType="1"/>
              </p:cNvSpPr>
              <p:nvPr/>
            </p:nvSpPr>
            <p:spPr bwMode="auto">
              <a:xfrm flipH="1">
                <a:off x="801118" y="5132194"/>
                <a:ext cx="385369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latin typeface="Garamond"/>
                  <a:cs typeface="Garamond"/>
                </a:endParaRPr>
              </a:p>
            </p:txBody>
          </p:sp>
          <p:sp>
            <p:nvSpPr>
              <p:cNvPr id="13" name="Line 200"/>
              <p:cNvSpPr>
                <a:spLocks noChangeShapeType="1"/>
              </p:cNvSpPr>
              <p:nvPr/>
            </p:nvSpPr>
            <p:spPr bwMode="auto">
              <a:xfrm flipV="1">
                <a:off x="1677933" y="4378077"/>
                <a:ext cx="0" cy="492693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800">
                  <a:latin typeface="Garamond"/>
                  <a:cs typeface="Garamond"/>
                </a:endParaRPr>
              </a:p>
            </p:txBody>
          </p:sp>
          <p:sp>
            <p:nvSpPr>
              <p:cNvPr id="14" name="Text Box 57"/>
              <p:cNvSpPr txBox="1">
                <a:spLocks noChangeArrowheads="1"/>
              </p:cNvSpPr>
              <p:nvPr/>
            </p:nvSpPr>
            <p:spPr bwMode="auto">
              <a:xfrm>
                <a:off x="563294" y="5181692"/>
                <a:ext cx="6434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 i="1" dirty="0">
                    <a:latin typeface="Garamond"/>
                    <a:cs typeface="Garamond"/>
                  </a:rPr>
                  <a:t>C</a:t>
                </a:r>
                <a:r>
                  <a:rPr lang="en-US" sz="1600" i="1" baseline="-25000" dirty="0">
                    <a:latin typeface="Garamond"/>
                    <a:cs typeface="Garamond"/>
                  </a:rPr>
                  <a:t>G</a:t>
                </a:r>
                <a:endParaRPr lang="en-US" sz="1600" baseline="-25000" dirty="0">
                  <a:latin typeface="Garamond"/>
                  <a:cs typeface="Garamond"/>
                </a:endParaRPr>
              </a:p>
            </p:txBody>
          </p:sp>
          <p:sp>
            <p:nvSpPr>
              <p:cNvPr id="15" name="Text Box 57"/>
              <p:cNvSpPr txBox="1">
                <a:spLocks noChangeArrowheads="1"/>
              </p:cNvSpPr>
              <p:nvPr/>
            </p:nvSpPr>
            <p:spPr bwMode="auto">
              <a:xfrm>
                <a:off x="1553894" y="5812547"/>
                <a:ext cx="64346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Garamond"/>
                    <a:cs typeface="Garamond"/>
                  </a:rPr>
                  <a:t>S</a:t>
                </a:r>
                <a:endParaRPr lang="en-US" sz="2000" baseline="-25000" dirty="0">
                  <a:latin typeface="Garamond"/>
                  <a:cs typeface="Garamond"/>
                </a:endParaRPr>
              </a:p>
            </p:txBody>
          </p:sp>
          <p:sp>
            <p:nvSpPr>
              <p:cNvPr id="16" name="Text Box 57"/>
              <p:cNvSpPr txBox="1">
                <a:spLocks noChangeArrowheads="1"/>
              </p:cNvSpPr>
              <p:nvPr/>
            </p:nvSpPr>
            <p:spPr bwMode="auto">
              <a:xfrm>
                <a:off x="1553894" y="3994006"/>
                <a:ext cx="64346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Garamond"/>
                    <a:cs typeface="Garamond"/>
                  </a:rPr>
                  <a:t>D</a:t>
                </a:r>
                <a:endParaRPr lang="en-US" sz="2000" baseline="-25000" dirty="0">
                  <a:latin typeface="Garamond"/>
                  <a:cs typeface="Garamond"/>
                </a:endParaRPr>
              </a:p>
            </p:txBody>
          </p:sp>
          <p:sp>
            <p:nvSpPr>
              <p:cNvPr id="17" name="Text Box 57"/>
              <p:cNvSpPr txBox="1">
                <a:spLocks noChangeArrowheads="1"/>
              </p:cNvSpPr>
              <p:nvPr/>
            </p:nvSpPr>
            <p:spPr bwMode="auto">
              <a:xfrm>
                <a:off x="487094" y="4679806"/>
                <a:ext cx="64346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Garamond"/>
                    <a:cs typeface="Garamond"/>
                  </a:rPr>
                  <a:t>G</a:t>
                </a:r>
                <a:endParaRPr lang="en-US" sz="2000" baseline="-25000" dirty="0">
                  <a:latin typeface="Garamond"/>
                  <a:cs typeface="Garamond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2544494" y="4837178"/>
                <a:ext cx="0" cy="5134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68"/>
              <p:cNvGrpSpPr>
                <a:grpSpLocks noChangeAspect="1"/>
              </p:cNvGrpSpPr>
              <p:nvPr/>
            </p:nvGrpSpPr>
            <p:grpSpPr bwMode="auto">
              <a:xfrm rot="5400000">
                <a:off x="1290376" y="5012812"/>
                <a:ext cx="775113" cy="137160"/>
                <a:chOff x="1234" y="2448"/>
                <a:chExt cx="2180" cy="384"/>
              </a:xfrm>
            </p:grpSpPr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193" y="2448"/>
                  <a:ext cx="222" cy="384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2415" y="2448"/>
                  <a:ext cx="222" cy="384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637" y="2448"/>
                  <a:ext cx="222" cy="384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2859" y="2448"/>
                  <a:ext cx="222" cy="384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3081" y="2448"/>
                  <a:ext cx="222" cy="384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auto">
                <a:xfrm flipH="1" flipV="1">
                  <a:off x="3303" y="2448"/>
                  <a:ext cx="111" cy="192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38" name="Line 75"/>
                <p:cNvSpPr>
                  <a:spLocks noChangeShapeType="1"/>
                </p:cNvSpPr>
                <p:nvPr/>
              </p:nvSpPr>
              <p:spPr bwMode="auto">
                <a:xfrm>
                  <a:off x="1234" y="2640"/>
                  <a:ext cx="848" cy="0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  <p:sp>
              <p:nvSpPr>
                <p:cNvPr id="39" name="Line 76"/>
                <p:cNvSpPr>
                  <a:spLocks noChangeShapeType="1"/>
                </p:cNvSpPr>
                <p:nvPr/>
              </p:nvSpPr>
              <p:spPr bwMode="auto">
                <a:xfrm flipH="1" flipV="1">
                  <a:off x="2082" y="2640"/>
                  <a:ext cx="111" cy="192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</p:grpSp>
          <p:sp>
            <p:nvSpPr>
              <p:cNvPr id="20" name="Text Box 57"/>
              <p:cNvSpPr txBox="1">
                <a:spLocks noChangeArrowheads="1"/>
              </p:cNvSpPr>
              <p:nvPr/>
            </p:nvSpPr>
            <p:spPr bwMode="auto">
              <a:xfrm>
                <a:off x="1477694" y="4988560"/>
                <a:ext cx="11303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i="1" dirty="0">
                    <a:latin typeface="Garamond"/>
                    <a:cs typeface="Garamond"/>
                  </a:rPr>
                  <a:t>R</a:t>
                </a:r>
                <a:r>
                  <a:rPr lang="en-US" sz="2000" i="1" baseline="-25000" dirty="0">
                    <a:latin typeface="Garamond"/>
                    <a:cs typeface="Garamond"/>
                  </a:rPr>
                  <a:t>ON</a:t>
                </a:r>
                <a:endParaRPr lang="en-US" sz="2000" baseline="-25000" dirty="0">
                  <a:latin typeface="Garamond"/>
                  <a:cs typeface="Garamond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058131" y="5137961"/>
                <a:ext cx="234912" cy="432062"/>
                <a:chOff x="2996473" y="2698014"/>
                <a:chExt cx="428752" cy="737728"/>
              </a:xfrm>
            </p:grpSpPr>
            <p:grpSp>
              <p:nvGrpSpPr>
                <p:cNvPr id="27" name="Group 26"/>
                <p:cNvGrpSpPr>
                  <a:grpSpLocks noChangeAspect="1"/>
                </p:cNvGrpSpPr>
                <p:nvPr/>
              </p:nvGrpSpPr>
              <p:grpSpPr>
                <a:xfrm>
                  <a:off x="2996473" y="3028636"/>
                  <a:ext cx="428752" cy="407106"/>
                  <a:chOff x="5909014" y="3903242"/>
                  <a:chExt cx="511431" cy="485612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 bwMode="auto">
                  <a:xfrm>
                    <a:off x="5909014" y="3903242"/>
                    <a:ext cx="511431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0" name="Straight Connector 29"/>
                  <p:cNvCxnSpPr/>
                  <p:nvPr/>
                </p:nvCxnSpPr>
                <p:spPr bwMode="auto">
                  <a:xfrm>
                    <a:off x="5909014" y="4004842"/>
                    <a:ext cx="511431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" name="Straight Connector 30"/>
                  <p:cNvCxnSpPr/>
                  <p:nvPr/>
                </p:nvCxnSpPr>
                <p:spPr bwMode="auto">
                  <a:xfrm flipV="1">
                    <a:off x="6164730" y="4015828"/>
                    <a:ext cx="0" cy="37302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8" name="Line 77"/>
                <p:cNvSpPr>
                  <a:spLocks noChangeShapeType="1"/>
                </p:cNvSpPr>
                <p:nvPr/>
              </p:nvSpPr>
              <p:spPr bwMode="auto">
                <a:xfrm rot="5400000">
                  <a:off x="3048454" y="2860357"/>
                  <a:ext cx="324686" cy="0"/>
                </a:xfrm>
                <a:prstGeom prst="line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Garamond"/>
                    <a:cs typeface="Garamond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102400" y="5516035"/>
                <a:ext cx="146316" cy="151468"/>
                <a:chOff x="2774734" y="4542367"/>
                <a:chExt cx="146316" cy="151468"/>
              </a:xfrm>
            </p:grpSpPr>
            <p:cxnSp>
              <p:nvCxnSpPr>
                <p:cNvPr id="23" name="Straight Connector 22"/>
                <p:cNvCxnSpPr/>
                <p:nvPr/>
              </p:nvCxnSpPr>
              <p:spPr bwMode="auto">
                <a:xfrm rot="5400000" flipV="1">
                  <a:off x="2847892" y="4611197"/>
                  <a:ext cx="0" cy="975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Straight Connector 23"/>
                <p:cNvCxnSpPr/>
                <p:nvPr/>
              </p:nvCxnSpPr>
              <p:spPr bwMode="auto">
                <a:xfrm rot="5400000" flipV="1">
                  <a:off x="2847892" y="4552944"/>
                  <a:ext cx="0" cy="14631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 rot="5400000" flipV="1">
                  <a:off x="2847892" y="4669312"/>
                  <a:ext cx="0" cy="4904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 flipV="1">
                  <a:off x="2848351" y="4542367"/>
                  <a:ext cx="0" cy="837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4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Capacitance </a:t>
            </a:r>
            <a:r>
              <a:rPr lang="en-US" dirty="0">
                <a:solidFill>
                  <a:srgbClr val="EE6000"/>
                </a:solidFill>
              </a:rPr>
              <a:t>(</a:t>
            </a:r>
            <a:r>
              <a:rPr lang="en-US" dirty="0" err="1">
                <a:solidFill>
                  <a:srgbClr val="EE6000"/>
                </a:solidFill>
              </a:rPr>
              <a:t>Preclass</a:t>
            </a:r>
            <a:r>
              <a:rPr lang="en-US" dirty="0">
                <a:solidFill>
                  <a:srgbClr val="EE6000"/>
                </a:solidFill>
              </a:rPr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Terminals</a:t>
            </a:r>
          </a:p>
          <a:p>
            <a:r>
              <a:rPr lang="en-US" dirty="0">
                <a:solidFill>
                  <a:srgbClr val="FF6600"/>
                </a:solidFill>
              </a:rPr>
              <a:t>How many combinations?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4 things taken 2 at a time?</a:t>
            </a: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810000"/>
            <a:ext cx="64373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5867400" y="1600200"/>
            <a:ext cx="2347753" cy="2111673"/>
            <a:chOff x="1374140" y="1388429"/>
            <a:chExt cx="2347753" cy="2111673"/>
          </a:xfrm>
        </p:grpSpPr>
        <p:grpSp>
          <p:nvGrpSpPr>
            <p:cNvPr id="41" name="Group 40"/>
            <p:cNvGrpSpPr/>
            <p:nvPr/>
          </p:nvGrpSpPr>
          <p:grpSpPr>
            <a:xfrm>
              <a:off x="1688164" y="1696300"/>
              <a:ext cx="886595" cy="1507639"/>
              <a:chOff x="2304569" y="2590521"/>
              <a:chExt cx="417465" cy="709892"/>
            </a:xfrm>
          </p:grpSpPr>
          <p:sp>
            <p:nvSpPr>
              <p:cNvPr id="47" name="Line 195"/>
              <p:cNvSpPr>
                <a:spLocks noChangeShapeType="1"/>
              </p:cNvSpPr>
              <p:nvPr/>
            </p:nvSpPr>
            <p:spPr bwMode="auto">
              <a:xfrm>
                <a:off x="2484438" y="2822512"/>
                <a:ext cx="0" cy="253864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Line 196"/>
              <p:cNvSpPr>
                <a:spLocks noChangeShapeType="1"/>
              </p:cNvSpPr>
              <p:nvPr/>
            </p:nvSpPr>
            <p:spPr bwMode="auto">
              <a:xfrm>
                <a:off x="2548259" y="2762195"/>
                <a:ext cx="0" cy="37449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Line 197"/>
              <p:cNvSpPr>
                <a:spLocks noChangeShapeType="1"/>
              </p:cNvSpPr>
              <p:nvPr/>
            </p:nvSpPr>
            <p:spPr bwMode="auto">
              <a:xfrm>
                <a:off x="2552492" y="2829141"/>
                <a:ext cx="169541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Line 198"/>
              <p:cNvSpPr>
                <a:spLocks noChangeShapeType="1"/>
              </p:cNvSpPr>
              <p:nvPr/>
            </p:nvSpPr>
            <p:spPr bwMode="auto">
              <a:xfrm>
                <a:off x="2544026" y="3068422"/>
                <a:ext cx="17800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Line 200"/>
              <p:cNvSpPr>
                <a:spLocks noChangeShapeType="1"/>
              </p:cNvSpPr>
              <p:nvPr/>
            </p:nvSpPr>
            <p:spPr bwMode="auto">
              <a:xfrm flipV="1">
                <a:off x="2717429" y="3068422"/>
                <a:ext cx="0" cy="2319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Line 237"/>
              <p:cNvSpPr>
                <a:spLocks noChangeShapeType="1"/>
              </p:cNvSpPr>
              <p:nvPr/>
            </p:nvSpPr>
            <p:spPr bwMode="auto">
              <a:xfrm flipH="1">
                <a:off x="2304569" y="2945607"/>
                <a:ext cx="181456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Line 200"/>
              <p:cNvSpPr>
                <a:spLocks noChangeShapeType="1"/>
              </p:cNvSpPr>
              <p:nvPr/>
            </p:nvSpPr>
            <p:spPr bwMode="auto">
              <a:xfrm flipV="1">
                <a:off x="2717429" y="2590521"/>
                <a:ext cx="0" cy="2319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2" name="Text Box 57"/>
            <p:cNvSpPr txBox="1">
              <a:spLocks noChangeArrowheads="1"/>
            </p:cNvSpPr>
            <p:nvPr/>
          </p:nvSpPr>
          <p:spPr bwMode="auto">
            <a:xfrm>
              <a:off x="2364740" y="3130770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S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43" name="Text Box 57"/>
            <p:cNvSpPr txBox="1">
              <a:spLocks noChangeArrowheads="1"/>
            </p:cNvSpPr>
            <p:nvPr/>
          </p:nvSpPr>
          <p:spPr bwMode="auto">
            <a:xfrm>
              <a:off x="2373156" y="1388429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D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44" name="Text Box 57"/>
            <p:cNvSpPr txBox="1">
              <a:spLocks noChangeArrowheads="1"/>
            </p:cNvSpPr>
            <p:nvPr/>
          </p:nvSpPr>
          <p:spPr bwMode="auto">
            <a:xfrm>
              <a:off x="1374140" y="2074229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G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45" name="Line 197"/>
            <p:cNvSpPr>
              <a:spLocks noChangeShapeType="1"/>
            </p:cNvSpPr>
            <p:nvPr/>
          </p:nvSpPr>
          <p:spPr bwMode="auto">
            <a:xfrm>
              <a:off x="2214694" y="2450417"/>
              <a:ext cx="1017455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Text Box 57"/>
            <p:cNvSpPr txBox="1">
              <a:spLocks noChangeArrowheads="1"/>
            </p:cNvSpPr>
            <p:nvPr/>
          </p:nvSpPr>
          <p:spPr bwMode="auto">
            <a:xfrm>
              <a:off x="3078426" y="2246701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B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</p:grpSp>
      <p:sp>
        <p:nvSpPr>
          <p:cNvPr id="5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314825"/>
            <a:ext cx="537051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828800"/>
            <a:ext cx="266223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Capacitances</a:t>
            </a:r>
          </a:p>
        </p:txBody>
      </p:sp>
      <p:sp>
        <p:nvSpPr>
          <p:cNvPr id="266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GS, GB, GD, SB, DB, SD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219200"/>
            <a:ext cx="30448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8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Capacitance Decomposition</a:t>
            </a:r>
          </a:p>
        </p:txBody>
      </p:sp>
      <p:sp>
        <p:nvSpPr>
          <p:cNvPr id="28675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94264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Parasitic Capacitance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3886200"/>
            <a:ext cx="7772400" cy="2286000"/>
          </a:xfrm>
        </p:spPr>
        <p:txBody>
          <a:bodyPr/>
          <a:lstStyle/>
          <a:p>
            <a:r>
              <a:rPr lang="en-US" dirty="0"/>
              <a:t>Any two conductors separated by an insulator form a parallel-plate capacitor</a:t>
            </a:r>
          </a:p>
          <a:p>
            <a:r>
              <a:rPr lang="en-US" dirty="0"/>
              <a:t>Two types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Extrinsic</a:t>
            </a:r>
            <a:r>
              <a:rPr lang="en-US" dirty="0"/>
              <a:t> – Outside the box (e.g. junction, overlap)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Intrinsic</a:t>
            </a:r>
            <a:r>
              <a:rPr lang="en-US" dirty="0"/>
              <a:t> – Inside the box (e.g. gate-to-channel)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A062BF-547F-DC4B-89E8-CE6EE6995C2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 descr="screen-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5791200" cy="23602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673230" y="1371600"/>
            <a:ext cx="1508369" cy="23622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94448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Overlap Capacitance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71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Overlap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the capacitive implication of gate/source and gate/drain overlap?</a:t>
            </a:r>
          </a:p>
        </p:txBody>
      </p:sp>
      <p:pic>
        <p:nvPicPr>
          <p:cNvPr id="2970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810000"/>
            <a:ext cx="64373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124200" y="4419600"/>
            <a:ext cx="914400" cy="838200"/>
          </a:xfrm>
          <a:prstGeom prst="ellipse">
            <a:avLst/>
          </a:prstGeom>
          <a:noFill/>
          <a:ln w="3810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Threshold</a:t>
            </a:r>
          </a:p>
        </p:txBody>
      </p:sp>
      <p:sp>
        <p:nvSpPr>
          <p:cNvPr id="55299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248773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Overlap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Length of overlap?</a:t>
            </a:r>
          </a:p>
        </p:txBody>
      </p:sp>
      <p:pic>
        <p:nvPicPr>
          <p:cNvPr id="3072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4275" y="3657600"/>
            <a:ext cx="4556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04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Overlap Capacitance</a:t>
            </a:r>
          </a:p>
        </p:txBody>
      </p:sp>
      <p:graphicFrame>
        <p:nvGraphicFramePr>
          <p:cNvPr id="31746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325267"/>
              </p:ext>
            </p:extLst>
          </p:nvPr>
        </p:nvGraphicFramePr>
        <p:xfrm>
          <a:off x="5562600" y="1143000"/>
          <a:ext cx="187516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name="Equation" r:id="rId4" imgW="673100" imgH="355600" progId="Equation.3">
                  <p:embed/>
                </p:oleObj>
              </mc:Choice>
              <mc:Fallback>
                <p:oleObj name="Equation" r:id="rId4" imgW="673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143000"/>
                        <a:ext cx="1875164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824032"/>
              </p:ext>
            </p:extLst>
          </p:nvPr>
        </p:nvGraphicFramePr>
        <p:xfrm>
          <a:off x="1981200" y="3949039"/>
          <a:ext cx="5313363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1" name="Equation" r:id="rId6" imgW="1816100" imgH="482600" progId="Equation.3">
                  <p:embed/>
                </p:oleObj>
              </mc:Choice>
              <mc:Fallback>
                <p:oleObj name="Equation" r:id="rId6" imgW="1816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49039"/>
                        <a:ext cx="5313363" cy="1412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2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1295400"/>
            <a:ext cx="36877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21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5712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Overlap Capacitance</a:t>
            </a:r>
          </a:p>
        </p:txBody>
      </p:sp>
      <p:graphicFrame>
        <p:nvGraphicFramePr>
          <p:cNvPr id="31746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61704"/>
              </p:ext>
            </p:extLst>
          </p:nvPr>
        </p:nvGraphicFramePr>
        <p:xfrm>
          <a:off x="5562600" y="1143000"/>
          <a:ext cx="187516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0" name="Equation" r:id="rId4" imgW="673100" imgH="355600" progId="Equation.3">
                  <p:embed/>
                </p:oleObj>
              </mc:Choice>
              <mc:Fallback>
                <p:oleObj name="Equation" r:id="rId4" imgW="673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143000"/>
                        <a:ext cx="1875164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2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295400"/>
            <a:ext cx="36877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32018"/>
              </p:ext>
            </p:extLst>
          </p:nvPr>
        </p:nvGraphicFramePr>
        <p:xfrm>
          <a:off x="5638800" y="2514600"/>
          <a:ext cx="1752600" cy="1044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" name="Equation" r:id="rId7" imgW="660400" imgH="393700" progId="Equation.3">
                  <p:embed/>
                </p:oleObj>
              </mc:Choice>
              <mc:Fallback>
                <p:oleObj name="Equation" r:id="rId7" imgW="660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14600"/>
                        <a:ext cx="1752600" cy="1044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932677"/>
              </p:ext>
            </p:extLst>
          </p:nvPr>
        </p:nvGraphicFramePr>
        <p:xfrm>
          <a:off x="1143000" y="5334000"/>
          <a:ext cx="509111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" name="Equation" r:id="rId9" imgW="1739900" imgH="393700" progId="Equation.3">
                  <p:embed/>
                </p:oleObj>
              </mc:Choice>
              <mc:Fallback>
                <p:oleObj name="Equation" r:id="rId9" imgW="1739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5091113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285606"/>
              </p:ext>
            </p:extLst>
          </p:nvPr>
        </p:nvGraphicFramePr>
        <p:xfrm>
          <a:off x="1981200" y="3949039"/>
          <a:ext cx="5313363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" name="Equation" r:id="rId11" imgW="1816100" imgH="482600" progId="Equation.3">
                  <p:embed/>
                </p:oleObj>
              </mc:Choice>
              <mc:Fallback>
                <p:oleObj name="Equation" r:id="rId11" imgW="1816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49039"/>
                        <a:ext cx="5313363" cy="1412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22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615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Overlap Capacitance</a:t>
            </a:r>
          </a:p>
        </p:txBody>
      </p:sp>
      <p:graphicFrame>
        <p:nvGraphicFramePr>
          <p:cNvPr id="31746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56618"/>
              </p:ext>
            </p:extLst>
          </p:nvPr>
        </p:nvGraphicFramePr>
        <p:xfrm>
          <a:off x="5562600" y="1143000"/>
          <a:ext cx="187516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2" name="Equation" r:id="rId4" imgW="673100" imgH="355600" progId="Equation.3">
                  <p:embed/>
                </p:oleObj>
              </mc:Choice>
              <mc:Fallback>
                <p:oleObj name="Equation" r:id="rId4" imgW="673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143000"/>
                        <a:ext cx="1875164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2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295400"/>
            <a:ext cx="36877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534130"/>
              </p:ext>
            </p:extLst>
          </p:nvPr>
        </p:nvGraphicFramePr>
        <p:xfrm>
          <a:off x="5638800" y="2514600"/>
          <a:ext cx="1752600" cy="1044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" name="Equation" r:id="rId7" imgW="660400" imgH="393700" progId="Equation.3">
                  <p:embed/>
                </p:oleObj>
              </mc:Choice>
              <mc:Fallback>
                <p:oleObj name="Equation" r:id="rId7" imgW="660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14600"/>
                        <a:ext cx="1752600" cy="1044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941897"/>
              </p:ext>
            </p:extLst>
          </p:nvPr>
        </p:nvGraphicFramePr>
        <p:xfrm>
          <a:off x="1143000" y="5334000"/>
          <a:ext cx="75819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" name="Equation" r:id="rId9" imgW="2590800" imgH="393700" progId="Equation.3">
                  <p:embed/>
                </p:oleObj>
              </mc:Choice>
              <mc:Fallback>
                <p:oleObj name="Equation" r:id="rId9" imgW="2590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7581900" cy="1152525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33528"/>
              </p:ext>
            </p:extLst>
          </p:nvPr>
        </p:nvGraphicFramePr>
        <p:xfrm>
          <a:off x="1981200" y="3949039"/>
          <a:ext cx="5313363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5" name="Equation" r:id="rId11" imgW="1816100" imgH="482600" progId="Equation.3">
                  <p:embed/>
                </p:oleObj>
              </mc:Choice>
              <mc:Fallback>
                <p:oleObj name="Equation" r:id="rId11" imgW="1816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49039"/>
                        <a:ext cx="5313363" cy="1412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23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8936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Junction Capacitances</a:t>
            </a:r>
          </a:p>
        </p:txBody>
      </p:sp>
      <p:sp>
        <p:nvSpPr>
          <p:cNvPr id="46083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fld id="{7723C7D0-C6A6-FA42-AD2B-EF6F0A0E71F9}" type="slidenum">
              <a:rPr lang="en-US" smtClean="0">
                <a:latin typeface="Garamond"/>
                <a:cs typeface="Garamond"/>
              </a:rPr>
              <a:pPr/>
              <a:t>24</a:t>
            </a:fld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6520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Junction (diffusion)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baseline="30000" dirty="0"/>
              <a:t>+</a:t>
            </a:r>
            <a:r>
              <a:rPr lang="en-US" dirty="0"/>
              <a:t> contacts are formed by doping = diffusion</a:t>
            </a:r>
          </a:p>
          <a:p>
            <a:r>
              <a:rPr lang="en-US" dirty="0"/>
              <a:t>Depletion under diffusion region (bottom-plate)</a:t>
            </a:r>
          </a:p>
          <a:p>
            <a:pPr lvl="1"/>
            <a:r>
              <a:rPr lang="en-US" dirty="0"/>
              <a:t>Due to reverse biased PN junction</a:t>
            </a:r>
          </a:p>
          <a:p>
            <a:pPr lvl="1"/>
            <a:r>
              <a:rPr lang="en-US" dirty="0"/>
              <a:t>Bottom-plate junction capacitance, </a:t>
            </a:r>
            <a:r>
              <a:rPr lang="en-US" dirty="0" err="1"/>
              <a:t>C</a:t>
            </a:r>
            <a:r>
              <a:rPr lang="en-US" baseline="-25000" dirty="0" err="1"/>
              <a:t>j</a:t>
            </a:r>
            <a:endParaRPr lang="en-US" baseline="-25000" dirty="0"/>
          </a:p>
          <a:p>
            <a:r>
              <a:rPr lang="en-US" dirty="0"/>
              <a:t>Depletion around perimeter (sidewall) of diffusion region</a:t>
            </a:r>
          </a:p>
          <a:p>
            <a:pPr lvl="1"/>
            <a:r>
              <a:rPr lang="en-US" dirty="0"/>
              <a:t>Sidewall junction capacitance, </a:t>
            </a:r>
            <a:r>
              <a:rPr lang="en-US" dirty="0" err="1"/>
              <a:t>C</a:t>
            </a:r>
            <a:r>
              <a:rPr lang="en-US" baseline="-25000" dirty="0" err="1"/>
              <a:t>jsw</a:t>
            </a:r>
            <a:endParaRPr lang="en-US" baseline="-25000" dirty="0"/>
          </a:p>
        </p:txBody>
      </p:sp>
      <p:pic>
        <p:nvPicPr>
          <p:cNvPr id="4711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0"/>
            <a:ext cx="55054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038600"/>
            <a:ext cx="23987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25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886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Junction (Diffusion) Capacitance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Pct val="60000"/>
              <a:buFont typeface="Wingdings" charset="0"/>
              <a:buChar char="q"/>
            </a:pPr>
            <a:r>
              <a:rPr lang="en-US" sz="2800" dirty="0" err="1"/>
              <a:t>C</a:t>
            </a:r>
            <a:r>
              <a:rPr lang="en-US" sz="2800" baseline="-25000" dirty="0" err="1"/>
              <a:t>j</a:t>
            </a:r>
            <a:r>
              <a:rPr lang="en-US" sz="2800" dirty="0"/>
              <a:t> – Bottom-plate junction capacitance (F/Area)</a:t>
            </a:r>
            <a:endParaRPr lang="en-US" sz="2800" baseline="-25000" dirty="0"/>
          </a:p>
          <a:p>
            <a:r>
              <a:rPr lang="en-US" dirty="0" err="1"/>
              <a:t>C</a:t>
            </a:r>
            <a:r>
              <a:rPr lang="en-US" baseline="-25000" dirty="0" err="1"/>
              <a:t>jsw</a:t>
            </a:r>
            <a:r>
              <a:rPr lang="en-US" dirty="0"/>
              <a:t> – Sidewall junction capacitance (F/Length)</a:t>
            </a:r>
            <a:endParaRPr lang="en-US" baseline="-25000" dirty="0"/>
          </a:p>
          <a:p>
            <a:r>
              <a:rPr lang="en-US" dirty="0"/>
              <a:t>L</a:t>
            </a:r>
            <a:r>
              <a:rPr lang="en-US" baseline="-25000" dirty="0"/>
              <a:t>S</a:t>
            </a:r>
            <a:r>
              <a:rPr lang="en-US" dirty="0"/>
              <a:t> – length of diffusion region</a:t>
            </a:r>
            <a:endParaRPr lang="en-US" baseline="-250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432380"/>
              </p:ext>
            </p:extLst>
          </p:nvPr>
        </p:nvGraphicFramePr>
        <p:xfrm>
          <a:off x="685800" y="5410054"/>
          <a:ext cx="5867400" cy="74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4" imgW="1905000" imgH="241300" progId="Equation.3">
                  <p:embed/>
                </p:oleObj>
              </mc:Choice>
              <mc:Fallback>
                <p:oleObj name="Equation" r:id="rId4" imgW="1905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10054"/>
                        <a:ext cx="5867400" cy="743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5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2343150"/>
            <a:ext cx="23987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136" name="Straight Connector 9"/>
          <p:cNvCxnSpPr>
            <a:cxnSpLocks noChangeShapeType="1"/>
          </p:cNvCxnSpPr>
          <p:nvPr/>
        </p:nvCxnSpPr>
        <p:spPr bwMode="auto">
          <a:xfrm rot="5400000">
            <a:off x="6172201" y="4191000"/>
            <a:ext cx="1066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7" name="Straight Connector 10"/>
          <p:cNvCxnSpPr>
            <a:cxnSpLocks noChangeShapeType="1"/>
          </p:cNvCxnSpPr>
          <p:nvPr/>
        </p:nvCxnSpPr>
        <p:spPr bwMode="auto">
          <a:xfrm rot="5400000">
            <a:off x="6782594" y="4190206"/>
            <a:ext cx="106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6781800" y="4503738"/>
            <a:ext cx="53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L</a:t>
            </a:r>
            <a:r>
              <a:rPr lang="en-US" sz="2800" baseline="-25000" dirty="0"/>
              <a:t>S</a:t>
            </a:r>
            <a:endParaRPr lang="en-US" baseline="-250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26</a:t>
            </a:fld>
            <a:endParaRPr lang="en-US" sz="1600" dirty="0">
              <a:latin typeface="Garamond"/>
              <a:cs typeface="Garamond"/>
            </a:endParaRPr>
          </a:p>
        </p:txBody>
      </p:sp>
      <p:grpSp>
        <p:nvGrpSpPr>
          <p:cNvPr id="2" name="Group 1"/>
          <p:cNvGrpSpPr/>
          <p:nvPr/>
        </p:nvGrpSpPr>
        <p:grpSpPr>
          <a:xfrm rot="5400000">
            <a:off x="5982493" y="3106131"/>
            <a:ext cx="990601" cy="763588"/>
            <a:chOff x="6856413" y="3810000"/>
            <a:chExt cx="612775" cy="1068388"/>
          </a:xfrm>
        </p:grpSpPr>
        <p:cxnSp>
          <p:nvCxnSpPr>
            <p:cNvPr id="13" name="Straight Connector 9"/>
            <p:cNvCxnSpPr>
              <a:cxnSpLocks noChangeShapeType="1"/>
            </p:cNvCxnSpPr>
            <p:nvPr/>
          </p:nvCxnSpPr>
          <p:spPr bwMode="auto">
            <a:xfrm rot="5400000">
              <a:off x="6324601" y="4343400"/>
              <a:ext cx="10668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10"/>
            <p:cNvCxnSpPr>
              <a:cxnSpLocks noChangeShapeType="1"/>
            </p:cNvCxnSpPr>
            <p:nvPr/>
          </p:nvCxnSpPr>
          <p:spPr bwMode="auto">
            <a:xfrm rot="5400000">
              <a:off x="6934994" y="4342606"/>
              <a:ext cx="1066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791200" y="3200400"/>
            <a:ext cx="53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</a:t>
            </a:r>
            <a:endParaRPr lang="en-US" baseline="-250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31F669C-BDF7-294B-B20F-0FFFEF720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073" y="2875879"/>
            <a:ext cx="3862384" cy="23335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F4F030-4BC9-604C-9C51-8E9DCC029EDA}"/>
              </a:ext>
            </a:extLst>
          </p:cNvPr>
          <p:cNvSpPr/>
          <p:nvPr/>
        </p:nvSpPr>
        <p:spPr bwMode="auto">
          <a:xfrm>
            <a:off x="2971800" y="3810000"/>
            <a:ext cx="228600" cy="228600"/>
          </a:xfrm>
          <a:prstGeom prst="rect">
            <a:avLst/>
          </a:prstGeom>
          <a:solidFill>
            <a:srgbClr val="00C700"/>
          </a:solidFill>
          <a:ln w="25400" cap="flat" cmpd="sng" algn="ctr">
            <a:solidFill>
              <a:srgbClr val="00C7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4C999-0ACC-1541-87DB-BD5454C3D21A}"/>
              </a:ext>
            </a:extLst>
          </p:cNvPr>
          <p:cNvSpPr txBox="1"/>
          <p:nvPr/>
        </p:nvSpPr>
        <p:spPr>
          <a:xfrm>
            <a:off x="2851426" y="3786188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+mj-lt"/>
              </a:rPr>
              <a:t>L</a:t>
            </a:r>
            <a:r>
              <a:rPr lang="en-US" sz="1600" i="1" baseline="-25000" dirty="0">
                <a:latin typeface="+mj-lt"/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CA26E-5F98-FF41-BA8F-D59A76A47832}"/>
              </a:ext>
            </a:extLst>
          </p:cNvPr>
          <p:cNvSpPr/>
          <p:nvPr/>
        </p:nvSpPr>
        <p:spPr bwMode="auto">
          <a:xfrm>
            <a:off x="4133850" y="4038600"/>
            <a:ext cx="448469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ED7C37-31AF-2449-8CD3-0812DB7E8343}"/>
              </a:ext>
            </a:extLst>
          </p:cNvPr>
          <p:cNvSpPr/>
          <p:nvPr/>
        </p:nvSpPr>
        <p:spPr bwMode="auto">
          <a:xfrm>
            <a:off x="1423293" y="4038600"/>
            <a:ext cx="448469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91A9D2-CFE4-4645-9478-3A00A3A720C2}"/>
              </a:ext>
            </a:extLst>
          </p:cNvPr>
          <p:cNvSpPr/>
          <p:nvPr/>
        </p:nvSpPr>
        <p:spPr bwMode="auto">
          <a:xfrm>
            <a:off x="2885890" y="4850114"/>
            <a:ext cx="448469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4470E0-DC90-D649-BA64-B572FF1509AF}"/>
              </a:ext>
            </a:extLst>
          </p:cNvPr>
          <p:cNvSpPr/>
          <p:nvPr/>
        </p:nvSpPr>
        <p:spPr bwMode="auto">
          <a:xfrm>
            <a:off x="1868984" y="4785470"/>
            <a:ext cx="448469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28920C-B760-E847-B87E-6A29AF58A04A}"/>
              </a:ext>
            </a:extLst>
          </p:cNvPr>
          <p:cNvSpPr/>
          <p:nvPr/>
        </p:nvSpPr>
        <p:spPr bwMode="auto">
          <a:xfrm>
            <a:off x="2023314" y="4949423"/>
            <a:ext cx="448469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0F4750-F867-BE4D-8F61-049136BF19C7}"/>
              </a:ext>
            </a:extLst>
          </p:cNvPr>
          <p:cNvSpPr/>
          <p:nvPr/>
        </p:nvSpPr>
        <p:spPr bwMode="auto">
          <a:xfrm>
            <a:off x="3609791" y="2812981"/>
            <a:ext cx="301810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7D0EA7-4932-BA49-8CE2-196B64E8A53D}"/>
              </a:ext>
            </a:extLst>
          </p:cNvPr>
          <p:cNvSpPr/>
          <p:nvPr/>
        </p:nvSpPr>
        <p:spPr bwMode="auto">
          <a:xfrm>
            <a:off x="3458886" y="2700456"/>
            <a:ext cx="301810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474BDC-DDF0-9243-A607-C23EE86B08D8}"/>
              </a:ext>
            </a:extLst>
          </p:cNvPr>
          <p:cNvSpPr/>
          <p:nvPr/>
        </p:nvSpPr>
        <p:spPr bwMode="auto">
          <a:xfrm>
            <a:off x="3760696" y="5209402"/>
            <a:ext cx="2943317" cy="111519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A75C8B-88AA-E047-9AF8-87D4DB7CD9EF}"/>
              </a:ext>
            </a:extLst>
          </p:cNvPr>
          <p:cNvCxnSpPr>
            <a:cxnSpLocks/>
          </p:cNvCxnSpPr>
          <p:nvPr/>
        </p:nvCxnSpPr>
        <p:spPr bwMode="auto">
          <a:xfrm>
            <a:off x="3505200" y="4222750"/>
            <a:ext cx="355600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683918-D3A8-074C-A870-C257FFEA78FB}"/>
              </a:ext>
            </a:extLst>
          </p:cNvPr>
          <p:cNvCxnSpPr>
            <a:cxnSpLocks/>
          </p:cNvCxnSpPr>
          <p:nvPr/>
        </p:nvCxnSpPr>
        <p:spPr bwMode="auto">
          <a:xfrm>
            <a:off x="3860800" y="4017590"/>
            <a:ext cx="0" cy="410320"/>
          </a:xfrm>
          <a:prstGeom prst="lin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93799F-914B-F24C-9759-6B49E0EF488B}"/>
              </a:ext>
            </a:extLst>
          </p:cNvPr>
          <p:cNvCxnSpPr>
            <a:cxnSpLocks/>
          </p:cNvCxnSpPr>
          <p:nvPr/>
        </p:nvCxnSpPr>
        <p:spPr bwMode="auto">
          <a:xfrm>
            <a:off x="3975100" y="4017590"/>
            <a:ext cx="0" cy="410320"/>
          </a:xfrm>
          <a:prstGeom prst="lin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A163EB-A6D8-8643-AEED-E827C7827744}"/>
              </a:ext>
            </a:extLst>
          </p:cNvPr>
          <p:cNvCxnSpPr>
            <a:cxnSpLocks/>
          </p:cNvCxnSpPr>
          <p:nvPr/>
        </p:nvCxnSpPr>
        <p:spPr bwMode="auto">
          <a:xfrm>
            <a:off x="3987800" y="4222750"/>
            <a:ext cx="146050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07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Junction (Diffusion) Capacitance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Pct val="60000"/>
              <a:buFont typeface="Wingdings" charset="0"/>
              <a:buChar char="q"/>
            </a:pPr>
            <a:r>
              <a:rPr lang="en-US" sz="2800" dirty="0" err="1"/>
              <a:t>C</a:t>
            </a:r>
            <a:r>
              <a:rPr lang="en-US" sz="2800" baseline="-25000" dirty="0" err="1"/>
              <a:t>j</a:t>
            </a:r>
            <a:r>
              <a:rPr lang="en-US" sz="2800" dirty="0"/>
              <a:t> – Bottom-plate junction capacitance (F/Area)</a:t>
            </a:r>
            <a:endParaRPr lang="en-US" sz="2800" baseline="-25000" dirty="0"/>
          </a:p>
          <a:p>
            <a:r>
              <a:rPr lang="en-US" dirty="0" err="1"/>
              <a:t>C</a:t>
            </a:r>
            <a:r>
              <a:rPr lang="en-US" baseline="-25000" dirty="0" err="1"/>
              <a:t>jsw</a:t>
            </a:r>
            <a:r>
              <a:rPr lang="en-US" dirty="0"/>
              <a:t> – Sidewall junction capacitance (F/Length)</a:t>
            </a:r>
            <a:endParaRPr lang="en-US" baseline="-25000" dirty="0"/>
          </a:p>
          <a:p>
            <a:r>
              <a:rPr lang="en-US" dirty="0"/>
              <a:t>L</a:t>
            </a:r>
            <a:r>
              <a:rPr lang="en-US" baseline="-25000" dirty="0"/>
              <a:t>S</a:t>
            </a:r>
            <a:r>
              <a:rPr lang="en-US" dirty="0"/>
              <a:t> – length of diffusion region</a:t>
            </a:r>
            <a:endParaRPr lang="en-US" baseline="-250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85800" y="5410054"/>
          <a:ext cx="5867400" cy="74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4" imgW="1905000" imgH="241300" progId="Equation.3">
                  <p:embed/>
                </p:oleObj>
              </mc:Choice>
              <mc:Fallback>
                <p:oleObj name="Equation" r:id="rId4" imgW="1905000" imgH="2413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10054"/>
                        <a:ext cx="5867400" cy="743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5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2343150"/>
            <a:ext cx="23987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136" name="Straight Connector 9"/>
          <p:cNvCxnSpPr>
            <a:cxnSpLocks noChangeShapeType="1"/>
          </p:cNvCxnSpPr>
          <p:nvPr/>
        </p:nvCxnSpPr>
        <p:spPr bwMode="auto">
          <a:xfrm rot="5400000">
            <a:off x="6172201" y="4191000"/>
            <a:ext cx="1066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7" name="Straight Connector 10"/>
          <p:cNvCxnSpPr>
            <a:cxnSpLocks noChangeShapeType="1"/>
          </p:cNvCxnSpPr>
          <p:nvPr/>
        </p:nvCxnSpPr>
        <p:spPr bwMode="auto">
          <a:xfrm rot="5400000">
            <a:off x="6782594" y="4190206"/>
            <a:ext cx="106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6781800" y="4503738"/>
            <a:ext cx="53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L</a:t>
            </a:r>
            <a:r>
              <a:rPr lang="en-US" sz="2800" baseline="-25000" dirty="0"/>
              <a:t>S</a:t>
            </a:r>
            <a:endParaRPr lang="en-US" baseline="-250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27</a:t>
            </a:fld>
            <a:endParaRPr lang="en-US" sz="1600" dirty="0">
              <a:latin typeface="Garamond"/>
              <a:cs typeface="Garamond"/>
            </a:endParaRPr>
          </a:p>
        </p:txBody>
      </p:sp>
      <p:grpSp>
        <p:nvGrpSpPr>
          <p:cNvPr id="2" name="Group 1"/>
          <p:cNvGrpSpPr/>
          <p:nvPr/>
        </p:nvGrpSpPr>
        <p:grpSpPr>
          <a:xfrm rot="5400000">
            <a:off x="5982493" y="3106131"/>
            <a:ext cx="990601" cy="763588"/>
            <a:chOff x="6856413" y="3810000"/>
            <a:chExt cx="612775" cy="1068388"/>
          </a:xfrm>
        </p:grpSpPr>
        <p:cxnSp>
          <p:nvCxnSpPr>
            <p:cNvPr id="13" name="Straight Connector 9"/>
            <p:cNvCxnSpPr>
              <a:cxnSpLocks noChangeShapeType="1"/>
            </p:cNvCxnSpPr>
            <p:nvPr/>
          </p:nvCxnSpPr>
          <p:spPr bwMode="auto">
            <a:xfrm rot="5400000">
              <a:off x="6324601" y="4343400"/>
              <a:ext cx="10668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10"/>
            <p:cNvCxnSpPr>
              <a:cxnSpLocks noChangeShapeType="1"/>
            </p:cNvCxnSpPr>
            <p:nvPr/>
          </p:nvCxnSpPr>
          <p:spPr bwMode="auto">
            <a:xfrm rot="5400000">
              <a:off x="6934994" y="4342606"/>
              <a:ext cx="1066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791200" y="3200400"/>
            <a:ext cx="53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</a:t>
            </a:r>
            <a:endParaRPr lang="en-US" baseline="-250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31F669C-BDF7-294B-B20F-0FFFEF720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073" y="2875879"/>
            <a:ext cx="3862384" cy="23335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F4F030-4BC9-604C-9C51-8E9DCC029EDA}"/>
              </a:ext>
            </a:extLst>
          </p:cNvPr>
          <p:cNvSpPr/>
          <p:nvPr/>
        </p:nvSpPr>
        <p:spPr bwMode="auto">
          <a:xfrm>
            <a:off x="2971800" y="3810000"/>
            <a:ext cx="228600" cy="228600"/>
          </a:xfrm>
          <a:prstGeom prst="rect">
            <a:avLst/>
          </a:prstGeom>
          <a:solidFill>
            <a:srgbClr val="00C700"/>
          </a:solidFill>
          <a:ln w="25400" cap="flat" cmpd="sng" algn="ctr">
            <a:solidFill>
              <a:srgbClr val="00C7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4C999-0ACC-1541-87DB-BD5454C3D21A}"/>
              </a:ext>
            </a:extLst>
          </p:cNvPr>
          <p:cNvSpPr txBox="1"/>
          <p:nvPr/>
        </p:nvSpPr>
        <p:spPr>
          <a:xfrm>
            <a:off x="2851426" y="3786188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+mj-lt"/>
              </a:rPr>
              <a:t>L</a:t>
            </a:r>
            <a:r>
              <a:rPr lang="en-US" sz="1600" i="1" baseline="-25000" dirty="0">
                <a:latin typeface="+mj-lt"/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CA26E-5F98-FF41-BA8F-D59A76A47832}"/>
              </a:ext>
            </a:extLst>
          </p:cNvPr>
          <p:cNvSpPr/>
          <p:nvPr/>
        </p:nvSpPr>
        <p:spPr bwMode="auto">
          <a:xfrm>
            <a:off x="4133850" y="4038600"/>
            <a:ext cx="448469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ED7C37-31AF-2449-8CD3-0812DB7E8343}"/>
              </a:ext>
            </a:extLst>
          </p:cNvPr>
          <p:cNvSpPr/>
          <p:nvPr/>
        </p:nvSpPr>
        <p:spPr bwMode="auto">
          <a:xfrm>
            <a:off x="1423293" y="4038600"/>
            <a:ext cx="448469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91A9D2-CFE4-4645-9478-3A00A3A720C2}"/>
              </a:ext>
            </a:extLst>
          </p:cNvPr>
          <p:cNvSpPr/>
          <p:nvPr/>
        </p:nvSpPr>
        <p:spPr bwMode="auto">
          <a:xfrm>
            <a:off x="2885890" y="4850114"/>
            <a:ext cx="448469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4470E0-DC90-D649-BA64-B572FF1509AF}"/>
              </a:ext>
            </a:extLst>
          </p:cNvPr>
          <p:cNvSpPr/>
          <p:nvPr/>
        </p:nvSpPr>
        <p:spPr bwMode="auto">
          <a:xfrm>
            <a:off x="1868984" y="4785470"/>
            <a:ext cx="448469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28920C-B760-E847-B87E-6A29AF58A04A}"/>
              </a:ext>
            </a:extLst>
          </p:cNvPr>
          <p:cNvSpPr/>
          <p:nvPr/>
        </p:nvSpPr>
        <p:spPr bwMode="auto">
          <a:xfrm>
            <a:off x="2023314" y="4949423"/>
            <a:ext cx="448469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0F4750-F867-BE4D-8F61-049136BF19C7}"/>
              </a:ext>
            </a:extLst>
          </p:cNvPr>
          <p:cNvSpPr/>
          <p:nvPr/>
        </p:nvSpPr>
        <p:spPr bwMode="auto">
          <a:xfrm>
            <a:off x="3609791" y="2812981"/>
            <a:ext cx="301810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7D0EA7-4932-BA49-8CE2-196B64E8A53D}"/>
              </a:ext>
            </a:extLst>
          </p:cNvPr>
          <p:cNvSpPr/>
          <p:nvPr/>
        </p:nvSpPr>
        <p:spPr bwMode="auto">
          <a:xfrm>
            <a:off x="3458886" y="2700456"/>
            <a:ext cx="301810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95B1E7-80E9-D64B-B4CE-9E203E4891B1}"/>
              </a:ext>
            </a:extLst>
          </p:cNvPr>
          <p:cNvSpPr/>
          <p:nvPr/>
        </p:nvSpPr>
        <p:spPr bwMode="auto">
          <a:xfrm>
            <a:off x="3609791" y="2812981"/>
            <a:ext cx="301810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B3130F-D026-8446-ACB2-5D6303BE32CD}"/>
              </a:ext>
            </a:extLst>
          </p:cNvPr>
          <p:cNvSpPr/>
          <p:nvPr/>
        </p:nvSpPr>
        <p:spPr bwMode="auto">
          <a:xfrm>
            <a:off x="3458886" y="2700456"/>
            <a:ext cx="301810" cy="3592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753BC1-786F-5741-AF04-57714DAED58F}"/>
              </a:ext>
            </a:extLst>
          </p:cNvPr>
          <p:cNvCxnSpPr>
            <a:cxnSpLocks/>
          </p:cNvCxnSpPr>
          <p:nvPr/>
        </p:nvCxnSpPr>
        <p:spPr bwMode="auto">
          <a:xfrm>
            <a:off x="3505200" y="4222750"/>
            <a:ext cx="355600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5A3EA5-43F5-144A-9058-4744FB1E0364}"/>
              </a:ext>
            </a:extLst>
          </p:cNvPr>
          <p:cNvCxnSpPr>
            <a:cxnSpLocks/>
          </p:cNvCxnSpPr>
          <p:nvPr/>
        </p:nvCxnSpPr>
        <p:spPr bwMode="auto">
          <a:xfrm>
            <a:off x="3860800" y="4017590"/>
            <a:ext cx="0" cy="410320"/>
          </a:xfrm>
          <a:prstGeom prst="lin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E2B812-0996-AD4F-B56C-869B8E595FF6}"/>
              </a:ext>
            </a:extLst>
          </p:cNvPr>
          <p:cNvCxnSpPr>
            <a:cxnSpLocks/>
          </p:cNvCxnSpPr>
          <p:nvPr/>
        </p:nvCxnSpPr>
        <p:spPr bwMode="auto">
          <a:xfrm>
            <a:off x="3975100" y="4017590"/>
            <a:ext cx="0" cy="410320"/>
          </a:xfrm>
          <a:prstGeom prst="lin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B3A737-B95B-C743-9D93-79FF819F693B}"/>
              </a:ext>
            </a:extLst>
          </p:cNvPr>
          <p:cNvCxnSpPr>
            <a:cxnSpLocks/>
          </p:cNvCxnSpPr>
          <p:nvPr/>
        </p:nvCxnSpPr>
        <p:spPr bwMode="auto">
          <a:xfrm>
            <a:off x="3987800" y="4222750"/>
            <a:ext cx="146050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20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Gate-to-channel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25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Parasitic Capacitance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3886200"/>
            <a:ext cx="7772400" cy="2286000"/>
          </a:xfrm>
        </p:spPr>
        <p:txBody>
          <a:bodyPr/>
          <a:lstStyle/>
          <a:p>
            <a:r>
              <a:rPr lang="en-US" dirty="0"/>
              <a:t>Any two conductors separated by an insulator form a parallel-plate capacitor</a:t>
            </a:r>
          </a:p>
          <a:p>
            <a:r>
              <a:rPr lang="en-US" dirty="0"/>
              <a:t>Two types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Extrinsic</a:t>
            </a:r>
            <a:r>
              <a:rPr lang="en-US" dirty="0"/>
              <a:t> – Outside the box (e.g. junction, overlap)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Intrinsic</a:t>
            </a:r>
            <a:r>
              <a:rPr lang="en-US" dirty="0"/>
              <a:t> – Inside the box (e.g. gate-to-channel)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A062BF-547F-DC4B-89E8-CE6EE6995C2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Picture 9" descr="screen-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5791200" cy="23602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673230" y="1371600"/>
            <a:ext cx="1508369" cy="23622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7678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Channel Effects – V</a:t>
            </a:r>
            <a:r>
              <a:rPr lang="en-US" baseline="-25000" dirty="0"/>
              <a:t>T </a:t>
            </a:r>
            <a:r>
              <a:rPr lang="en-US" dirty="0"/>
              <a:t>Reduction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622560" cy="284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" name="AutoShape 4"/>
          <p:cNvSpPr>
            <a:spLocks noChangeArrowheads="1"/>
          </p:cNvSpPr>
          <p:nvPr/>
        </p:nvSpPr>
        <p:spPr bwMode="auto">
          <a:xfrm>
            <a:off x="1355880" y="2119710"/>
            <a:ext cx="833760" cy="246265"/>
          </a:xfrm>
          <a:prstGeom prst="roundRect">
            <a:avLst>
              <a:gd name="adj" fmla="val 588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2087400" y="2191718"/>
            <a:ext cx="205920" cy="205941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>
            <a:solidFill>
              <a:srgbClr val="CCCC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5203560" y="2129791"/>
            <a:ext cx="812160" cy="257788"/>
          </a:xfrm>
          <a:prstGeom prst="roundRect">
            <a:avLst>
              <a:gd name="adj" fmla="val 560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5099880" y="2191718"/>
            <a:ext cx="205920" cy="205941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>
            <a:solidFill>
              <a:srgbClr val="CCCC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1469640" y="2069304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5327401" y="2099548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171560" y="2665527"/>
            <a:ext cx="1645920" cy="92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pn+</a:t>
            </a:r>
          </a:p>
          <a:p>
            <a:pPr algn="ctr"/>
            <a:r>
              <a:rPr lang="en-US" sz="2000">
                <a:latin typeface="Times New Roman" charset="0"/>
              </a:rPr>
              <a:t>depletion region</a:t>
            </a: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4688040" y="2695771"/>
            <a:ext cx="1645920" cy="9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pn+</a:t>
            </a:r>
          </a:p>
          <a:p>
            <a:pPr algn="ctr"/>
            <a:r>
              <a:rPr lang="en-US" sz="2000">
                <a:latin typeface="Times New Roman" charset="0"/>
              </a:rPr>
              <a:t>depletion region</a:t>
            </a: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3093961" y="3169580"/>
            <a:ext cx="164592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V</a:t>
            </a:r>
            <a:r>
              <a:rPr lang="en-US" sz="2000" baseline="-33000">
                <a:latin typeface="Times New Roman" charset="0"/>
              </a:rPr>
              <a:t>GS</a:t>
            </a:r>
            <a:r>
              <a:rPr lang="en-US" sz="2000">
                <a:latin typeface="Times New Roman" charset="0"/>
              </a:rPr>
              <a:t> induced</a:t>
            </a:r>
          </a:p>
          <a:p>
            <a:pPr algn="ctr"/>
            <a:r>
              <a:rPr lang="en-US" sz="2000">
                <a:latin typeface="Times New Roman" charset="0"/>
              </a:rPr>
              <a:t>depletion region</a:t>
            </a:r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 flipH="1" flipV="1">
            <a:off x="1652521" y="2530153"/>
            <a:ext cx="54720" cy="34275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H="1" flipV="1">
            <a:off x="5788200" y="2459586"/>
            <a:ext cx="23040" cy="46516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3927720" y="2210439"/>
            <a:ext cx="10080" cy="98074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flipV="1">
            <a:off x="1685640" y="1655982"/>
            <a:ext cx="1440" cy="43492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 flipV="1">
            <a:off x="1685640" y="1655982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V="1">
            <a:off x="5593800" y="1677584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V="1">
            <a:off x="3659881" y="1441399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1521480" y="1349229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S</a:t>
            </a:r>
          </a:p>
        </p:txBody>
      </p: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3465480" y="1143288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5419561" y="1339148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D</a:t>
            </a:r>
          </a:p>
        </p:txBody>
      </p:sp>
      <p:sp>
        <p:nvSpPr>
          <p:cNvPr id="70" name="AutoShape 23"/>
          <p:cNvSpPr>
            <a:spLocks noChangeArrowheads="1"/>
          </p:cNvSpPr>
          <p:nvPr/>
        </p:nvSpPr>
        <p:spPr bwMode="auto">
          <a:xfrm>
            <a:off x="6993480" y="2141313"/>
            <a:ext cx="144000" cy="246266"/>
          </a:xfrm>
          <a:prstGeom prst="roundRect">
            <a:avLst>
              <a:gd name="adj" fmla="val 1000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" name="AutoShape 24"/>
          <p:cNvSpPr>
            <a:spLocks noChangeArrowheads="1"/>
          </p:cNvSpPr>
          <p:nvPr/>
        </p:nvSpPr>
        <p:spPr bwMode="auto">
          <a:xfrm>
            <a:off x="7661640" y="2151394"/>
            <a:ext cx="144000" cy="246265"/>
          </a:xfrm>
          <a:prstGeom prst="roundRect">
            <a:avLst>
              <a:gd name="adj" fmla="val 1000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6771720" y="2082266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7599721" y="2088027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74" name="Line 27"/>
          <p:cNvSpPr>
            <a:spLocks noChangeShapeType="1"/>
          </p:cNvSpPr>
          <p:nvPr/>
        </p:nvSpPr>
        <p:spPr bwMode="auto">
          <a:xfrm flipV="1">
            <a:off x="7043881" y="1707827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5" name="Line 28"/>
          <p:cNvSpPr>
            <a:spLocks noChangeShapeType="1"/>
          </p:cNvSpPr>
          <p:nvPr/>
        </p:nvSpPr>
        <p:spPr bwMode="auto">
          <a:xfrm flipV="1">
            <a:off x="7403881" y="1461561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 flipV="1">
            <a:off x="7763881" y="1687665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" name="AutoShape 30"/>
          <p:cNvSpPr>
            <a:spLocks noChangeArrowheads="1"/>
          </p:cNvSpPr>
          <p:nvPr/>
        </p:nvSpPr>
        <p:spPr bwMode="auto">
          <a:xfrm>
            <a:off x="2065800" y="1863364"/>
            <a:ext cx="3260160" cy="185779"/>
          </a:xfrm>
          <a:prstGeom prst="roundRect">
            <a:avLst>
              <a:gd name="adj" fmla="val 778"/>
            </a:avLst>
          </a:prstGeom>
          <a:solidFill>
            <a:srgbClr val="FF0000"/>
          </a:solidFill>
          <a:ln w="9525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8" name="AutoShape 31"/>
          <p:cNvSpPr>
            <a:spLocks noChangeArrowheads="1"/>
          </p:cNvSpPr>
          <p:nvPr/>
        </p:nvSpPr>
        <p:spPr bwMode="auto">
          <a:xfrm>
            <a:off x="2065801" y="2049143"/>
            <a:ext cx="3270240" cy="61927"/>
          </a:xfrm>
          <a:prstGeom prst="roundRect">
            <a:avLst>
              <a:gd name="adj" fmla="val 2380"/>
            </a:avLst>
          </a:prstGeom>
          <a:solidFill>
            <a:srgbClr val="996633"/>
          </a:solidFill>
          <a:ln w="9525" cap="flat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7137481" y="2079386"/>
            <a:ext cx="545760" cy="41764"/>
          </a:xfrm>
          <a:prstGeom prst="roundRect">
            <a:avLst>
              <a:gd name="adj" fmla="val 3569"/>
            </a:avLst>
          </a:prstGeom>
          <a:solidFill>
            <a:srgbClr val="996633"/>
          </a:solidFill>
          <a:ln w="9525" cap="flat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" name="Text Box 33"/>
          <p:cNvSpPr txBox="1">
            <a:spLocks noChangeArrowheads="1"/>
          </p:cNvSpPr>
          <p:nvPr/>
        </p:nvSpPr>
        <p:spPr bwMode="auto">
          <a:xfrm>
            <a:off x="6859561" y="1431318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S</a:t>
            </a:r>
          </a:p>
        </p:txBody>
      </p:sp>
      <p:sp>
        <p:nvSpPr>
          <p:cNvPr id="81" name="Text Box 34"/>
          <p:cNvSpPr txBox="1">
            <a:spLocks noChangeArrowheads="1"/>
          </p:cNvSpPr>
          <p:nvPr/>
        </p:nvSpPr>
        <p:spPr bwMode="auto">
          <a:xfrm>
            <a:off x="7251241" y="1133206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82" name="Text Box 35"/>
          <p:cNvSpPr txBox="1">
            <a:spLocks noChangeArrowheads="1"/>
          </p:cNvSpPr>
          <p:nvPr/>
        </p:nvSpPr>
        <p:spPr bwMode="auto">
          <a:xfrm>
            <a:off x="7601160" y="1389553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D</a:t>
            </a: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2865000" y="2281008"/>
            <a:ext cx="650880" cy="45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Q</a:t>
            </a:r>
            <a:r>
              <a:rPr lang="en-US" sz="2000" baseline="-33000">
                <a:solidFill>
                  <a:srgbClr val="800000"/>
                </a:solidFill>
                <a:latin typeface="Times New Roman" charset="0"/>
              </a:rPr>
              <a:t>B0</a:t>
            </a: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V="1">
            <a:off x="3210601" y="2177317"/>
            <a:ext cx="295200" cy="318273"/>
          </a:xfrm>
          <a:prstGeom prst="line">
            <a:avLst/>
          </a:prstGeom>
          <a:noFill/>
          <a:ln w="9525" cap="flat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6" name="Text Box 44"/>
          <p:cNvSpPr txBox="1">
            <a:spLocks noChangeArrowheads="1"/>
          </p:cNvSpPr>
          <p:nvPr/>
        </p:nvSpPr>
        <p:spPr bwMode="auto">
          <a:xfrm>
            <a:off x="7906440" y="2586320"/>
            <a:ext cx="843840" cy="45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Q</a:t>
            </a:r>
            <a:r>
              <a:rPr lang="en-US" sz="2000" baseline="-33000">
                <a:solidFill>
                  <a:srgbClr val="800000"/>
                </a:solidFill>
                <a:latin typeface="Times New Roman" charset="0"/>
              </a:rPr>
              <a:t>B0(sc)</a:t>
            </a:r>
          </a:p>
        </p:txBody>
      </p:sp>
      <p:sp>
        <p:nvSpPr>
          <p:cNvPr id="87" name="Line 45"/>
          <p:cNvSpPr>
            <a:spLocks noChangeShapeType="1"/>
          </p:cNvSpPr>
          <p:nvPr/>
        </p:nvSpPr>
        <p:spPr bwMode="auto">
          <a:xfrm flipH="1" flipV="1">
            <a:off x="7386601" y="2289648"/>
            <a:ext cx="613440" cy="328354"/>
          </a:xfrm>
          <a:prstGeom prst="line">
            <a:avLst/>
          </a:prstGeom>
          <a:noFill/>
          <a:ln w="9525" cap="flat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8" name="Line 50"/>
          <p:cNvSpPr>
            <a:spLocks noChangeShapeType="1"/>
          </p:cNvSpPr>
          <p:nvPr/>
        </p:nvSpPr>
        <p:spPr bwMode="auto">
          <a:xfrm>
            <a:off x="6073320" y="2111070"/>
            <a:ext cx="1843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" name="Line 51"/>
          <p:cNvSpPr>
            <a:spLocks noChangeShapeType="1"/>
          </p:cNvSpPr>
          <p:nvPr/>
        </p:nvSpPr>
        <p:spPr bwMode="auto">
          <a:xfrm>
            <a:off x="6083400" y="2373177"/>
            <a:ext cx="1843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" name="Line 52"/>
          <p:cNvSpPr>
            <a:spLocks noChangeShapeType="1"/>
          </p:cNvSpPr>
          <p:nvPr/>
        </p:nvSpPr>
        <p:spPr bwMode="auto">
          <a:xfrm>
            <a:off x="6073320" y="2111070"/>
            <a:ext cx="1843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" name="Text Box 53"/>
          <p:cNvSpPr txBox="1">
            <a:spLocks noChangeArrowheads="1"/>
          </p:cNvSpPr>
          <p:nvPr/>
        </p:nvSpPr>
        <p:spPr bwMode="auto">
          <a:xfrm>
            <a:off x="6158280" y="2059224"/>
            <a:ext cx="5558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000" baseline="-33000">
                <a:solidFill>
                  <a:srgbClr val="000000"/>
                </a:solidFill>
                <a:latin typeface="Times New Roman" charset="0"/>
              </a:rPr>
              <a:t>j</a:t>
            </a:r>
          </a:p>
        </p:txBody>
      </p:sp>
      <p:sp>
        <p:nvSpPr>
          <p:cNvPr id="92" name="Rectangle 54"/>
          <p:cNvSpPr>
            <a:spLocks noChangeArrowheads="1"/>
          </p:cNvSpPr>
          <p:nvPr/>
        </p:nvSpPr>
        <p:spPr bwMode="auto">
          <a:xfrm>
            <a:off x="3345961" y="2799462"/>
            <a:ext cx="329760" cy="35859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3" name="Text Box 55"/>
          <p:cNvSpPr txBox="1">
            <a:spLocks noChangeArrowheads="1"/>
          </p:cNvSpPr>
          <p:nvPr/>
        </p:nvSpPr>
        <p:spPr bwMode="auto">
          <a:xfrm>
            <a:off x="3317161" y="2664087"/>
            <a:ext cx="640800" cy="5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/>
          <a:p>
            <a:r>
              <a:rPr lang="en-US" sz="250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500" baseline="-33000">
                <a:solidFill>
                  <a:srgbClr val="000000"/>
                </a:solidFill>
                <a:latin typeface="Times New Roman" charset="0"/>
              </a:rPr>
              <a:t>eff</a:t>
            </a:r>
          </a:p>
        </p:txBody>
      </p:sp>
      <p:sp>
        <p:nvSpPr>
          <p:cNvPr id="94" name="Rectangle 56"/>
          <p:cNvSpPr>
            <a:spLocks noChangeArrowheads="1"/>
          </p:cNvSpPr>
          <p:nvPr/>
        </p:nvSpPr>
        <p:spPr bwMode="auto">
          <a:xfrm>
            <a:off x="7267080" y="2848427"/>
            <a:ext cx="339840" cy="32979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5" name="Text Box 57"/>
          <p:cNvSpPr txBox="1">
            <a:spLocks noChangeArrowheads="1"/>
          </p:cNvSpPr>
          <p:nvPr/>
        </p:nvSpPr>
        <p:spPr bwMode="auto">
          <a:xfrm>
            <a:off x="7151880" y="2606481"/>
            <a:ext cx="640800" cy="5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/>
          <a:p>
            <a:r>
              <a:rPr lang="en-US" sz="250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500" baseline="-33000">
                <a:solidFill>
                  <a:srgbClr val="000000"/>
                </a:solidFill>
                <a:latin typeface="Times New Roman" charset="0"/>
              </a:rPr>
              <a:t>eff</a:t>
            </a:r>
          </a:p>
        </p:txBody>
      </p:sp>
      <p:sp>
        <p:nvSpPr>
          <p:cNvPr id="96" name="Text Box 47"/>
          <p:cNvSpPr txBox="1">
            <a:spLocks noChangeArrowheads="1"/>
          </p:cNvSpPr>
          <p:nvPr/>
        </p:nvSpPr>
        <p:spPr bwMode="auto">
          <a:xfrm>
            <a:off x="1143000" y="4876800"/>
            <a:ext cx="5915520" cy="48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V</a:t>
            </a:r>
            <a:r>
              <a:rPr lang="en-US" sz="2200" baseline="-33000" dirty="0">
                <a:solidFill>
                  <a:srgbClr val="000080"/>
                </a:solidFill>
                <a:latin typeface="Times New Roman" charset="0"/>
              </a:rPr>
              <a:t>T0</a:t>
            </a:r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 (short channel) = V</a:t>
            </a:r>
            <a:r>
              <a:rPr lang="en-US" sz="2200" baseline="-33000" dirty="0">
                <a:solidFill>
                  <a:srgbClr val="000080"/>
                </a:solidFill>
                <a:latin typeface="Times New Roman" charset="0"/>
              </a:rPr>
              <a:t>T0</a:t>
            </a:r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 - </a:t>
            </a:r>
            <a:r>
              <a:rPr lang="en-US" sz="2200" dirty="0">
                <a:solidFill>
                  <a:srgbClr val="000080"/>
                </a:solidFill>
                <a:latin typeface="Symbol" charset="0"/>
              </a:rPr>
              <a:t>D</a:t>
            </a:r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V</a:t>
            </a:r>
            <a:r>
              <a:rPr lang="en-US" sz="2200" baseline="-33000" dirty="0">
                <a:solidFill>
                  <a:srgbClr val="000080"/>
                </a:solidFill>
                <a:latin typeface="Times New Roman" charset="0"/>
              </a:rPr>
              <a:t>T0</a:t>
            </a:r>
          </a:p>
        </p:txBody>
      </p:sp>
      <p:sp>
        <p:nvSpPr>
          <p:cNvPr id="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22633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Gate-to-Bulk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like parallel plate capacitance</a:t>
            </a:r>
          </a:p>
          <a:p>
            <a:r>
              <a:rPr lang="en-US" dirty="0"/>
              <a:t>Two components: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C</a:t>
            </a:r>
            <a:r>
              <a:rPr lang="en-US" baseline="-25000" dirty="0">
                <a:solidFill>
                  <a:srgbClr val="FF6600"/>
                </a:solidFill>
              </a:rPr>
              <a:t>GC</a:t>
            </a:r>
            <a:r>
              <a:rPr lang="en-US" dirty="0">
                <a:solidFill>
                  <a:srgbClr val="FF6600"/>
                </a:solidFill>
              </a:rPr>
              <a:t>? (C</a:t>
            </a:r>
            <a:r>
              <a:rPr lang="en-US" baseline="-25000" dirty="0">
                <a:solidFill>
                  <a:srgbClr val="FF6600"/>
                </a:solidFill>
              </a:rPr>
              <a:t>GCS, 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GCD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C</a:t>
            </a:r>
            <a:r>
              <a:rPr lang="en-US" baseline="-25000" dirty="0">
                <a:solidFill>
                  <a:srgbClr val="FF6600"/>
                </a:solidFill>
              </a:rPr>
              <a:t>GCB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pic>
        <p:nvPicPr>
          <p:cNvPr id="3379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810000"/>
            <a:ext cx="65817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30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465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like parallel plate capacitance</a:t>
            </a:r>
          </a:p>
          <a:p>
            <a:r>
              <a:rPr lang="en-US" dirty="0"/>
              <a:t>Two components: </a:t>
            </a:r>
            <a:r>
              <a:rPr lang="en-US" dirty="0">
                <a:solidFill>
                  <a:srgbClr val="FF6600"/>
                </a:solidFill>
              </a:rPr>
              <a:t>Case: Strong Inversion </a:t>
            </a:r>
            <a:r>
              <a:rPr lang="en-US" sz="2400" dirty="0">
                <a:solidFill>
                  <a:srgbClr val="FF6600"/>
                </a:solidFill>
              </a:rPr>
              <a:t>(small </a:t>
            </a:r>
            <a:r>
              <a:rPr lang="en-US" sz="2400" dirty="0" err="1">
                <a:solidFill>
                  <a:srgbClr val="FF6600"/>
                </a:solidFill>
              </a:rPr>
              <a:t>Vds</a:t>
            </a:r>
            <a:r>
              <a:rPr lang="en-US" sz="2400" dirty="0">
                <a:solidFill>
                  <a:srgbClr val="FF6600"/>
                </a:solidFill>
              </a:rPr>
              <a:t>) 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C</a:t>
            </a:r>
            <a:r>
              <a:rPr lang="en-US" baseline="-25000" dirty="0"/>
              <a:t>GC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baseline="-25000" dirty="0"/>
              <a:t>GCB</a:t>
            </a:r>
            <a:endParaRPr lang="en-US" dirty="0"/>
          </a:p>
        </p:txBody>
      </p:sp>
      <p:pic>
        <p:nvPicPr>
          <p:cNvPr id="3482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810000"/>
            <a:ext cx="65817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Gate-to-Channel Capacitance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31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21373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like parallel plate capacitance</a:t>
            </a:r>
          </a:p>
          <a:p>
            <a:r>
              <a:rPr lang="en-US" dirty="0"/>
              <a:t>Two components: </a:t>
            </a:r>
            <a:r>
              <a:rPr lang="en-US" dirty="0">
                <a:solidFill>
                  <a:srgbClr val="FF6600"/>
                </a:solidFill>
              </a:rPr>
              <a:t>Case: Strong Inversion 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GC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baseline="-25000" dirty="0"/>
              <a:t>GCB</a:t>
            </a:r>
            <a:r>
              <a:rPr lang="en-US" dirty="0"/>
              <a:t>=0</a:t>
            </a:r>
          </a:p>
        </p:txBody>
      </p:sp>
      <p:pic>
        <p:nvPicPr>
          <p:cNvPr id="3482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810000"/>
            <a:ext cx="65817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Gate-to-Channel Capacitance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910298"/>
              </p:ext>
            </p:extLst>
          </p:nvPr>
        </p:nvGraphicFramePr>
        <p:xfrm>
          <a:off x="4057650" y="2603500"/>
          <a:ext cx="2819400" cy="5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5" imgW="1130300" imgH="203200" progId="Equation.3">
                  <p:embed/>
                </p:oleObj>
              </mc:Choice>
              <mc:Fallback>
                <p:oleObj name="Equation" r:id="rId5" imgW="1130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2603500"/>
                        <a:ext cx="2819400" cy="506637"/>
                      </a:xfrm>
                      <a:prstGeom prst="rect">
                        <a:avLst/>
                      </a:prstGeom>
                      <a:noFill/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32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01866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like parallel plate capacitance</a:t>
            </a:r>
          </a:p>
          <a:p>
            <a:r>
              <a:rPr lang="en-US" dirty="0"/>
              <a:t>Two components: </a:t>
            </a:r>
            <a:r>
              <a:rPr lang="en-US" dirty="0">
                <a:solidFill>
                  <a:srgbClr val="FF6600"/>
                </a:solidFill>
              </a:rPr>
              <a:t>Case: Strong Inversion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GC </a:t>
            </a:r>
            <a:r>
              <a:rPr lang="en-US" dirty="0"/>
              <a:t>– Split evenly between S and D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GB</a:t>
            </a:r>
            <a:r>
              <a:rPr lang="en-US" dirty="0"/>
              <a:t>=0</a:t>
            </a:r>
          </a:p>
        </p:txBody>
      </p:sp>
      <p:pic>
        <p:nvPicPr>
          <p:cNvPr id="3482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810000"/>
            <a:ext cx="65817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252846"/>
              </p:ext>
            </p:extLst>
          </p:nvPr>
        </p:nvGraphicFramePr>
        <p:xfrm>
          <a:off x="4057650" y="2603500"/>
          <a:ext cx="2819400" cy="5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" name="Equation" r:id="rId5" imgW="1130300" imgH="203200" progId="Equation.3">
                  <p:embed/>
                </p:oleObj>
              </mc:Choice>
              <mc:Fallback>
                <p:oleObj name="Equation" r:id="rId5" imgW="1130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2603500"/>
                        <a:ext cx="2819400" cy="506637"/>
                      </a:xfrm>
                      <a:prstGeom prst="rect">
                        <a:avLst/>
                      </a:prstGeom>
                      <a:noFill/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Gate-to-Channel Capacitance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670587"/>
              </p:ext>
            </p:extLst>
          </p:nvPr>
        </p:nvGraphicFramePr>
        <p:xfrm>
          <a:off x="3981450" y="3030538"/>
          <a:ext cx="44005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7" name="Equation" r:id="rId7" imgW="1714500" imgH="393700" progId="Equation.3">
                  <p:embed/>
                </p:oleObj>
              </mc:Choice>
              <mc:Fallback>
                <p:oleObj name="Equation" r:id="rId7" imgW="1714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3030538"/>
                        <a:ext cx="4400550" cy="1008062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33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71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Gate-to-Source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Channel + Overlap</a:t>
            </a:r>
          </a:p>
        </p:txBody>
      </p:sp>
      <p:pic>
        <p:nvPicPr>
          <p:cNvPr id="3687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800600"/>
            <a:ext cx="4752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056294"/>
              </p:ext>
            </p:extLst>
          </p:nvPr>
        </p:nvGraphicFramePr>
        <p:xfrm>
          <a:off x="149225" y="1828800"/>
          <a:ext cx="885825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5" imgW="2832100" imgH="1028700" progId="Equation.3">
                  <p:embed/>
                </p:oleObj>
              </mc:Choice>
              <mc:Fallback>
                <p:oleObj name="Equation" r:id="rId5" imgW="2832100" imgH="1028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828800"/>
                        <a:ext cx="8858250" cy="320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-114301" y="2628900"/>
            <a:ext cx="9515475" cy="240982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34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688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Gate-to-Source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Channel + Overlap</a:t>
            </a:r>
          </a:p>
        </p:txBody>
      </p:sp>
      <p:pic>
        <p:nvPicPr>
          <p:cNvPr id="3687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800600"/>
            <a:ext cx="4752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49225" y="1828800"/>
          <a:ext cx="885825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5" imgW="2832100" imgH="1028700" progId="Equation.3">
                  <p:embed/>
                </p:oleObj>
              </mc:Choice>
              <mc:Fallback>
                <p:oleObj name="Equation" r:id="rId5" imgW="2832100" imgH="1028700" progId="Equation.3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828800"/>
                        <a:ext cx="8858250" cy="320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438400" y="3733800"/>
            <a:ext cx="4267200" cy="1371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35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79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Gate-to-Drain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Channel + Overlap</a:t>
            </a:r>
          </a:p>
        </p:txBody>
      </p:sp>
      <p:pic>
        <p:nvPicPr>
          <p:cNvPr id="3687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800600"/>
            <a:ext cx="4752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002766"/>
              </p:ext>
            </p:extLst>
          </p:nvPr>
        </p:nvGraphicFramePr>
        <p:xfrm>
          <a:off x="109538" y="1828800"/>
          <a:ext cx="8937625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Equation" r:id="rId5" imgW="2857500" imgH="1028700" progId="Equation.3">
                  <p:embed/>
                </p:oleObj>
              </mc:Choice>
              <mc:Fallback>
                <p:oleObj name="Equation" r:id="rId5" imgW="2857500" imgH="1028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1828800"/>
                        <a:ext cx="8937625" cy="320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438400" y="3733800"/>
            <a:ext cx="4267200" cy="1371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36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596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Evolution: Weak Inversion</a:t>
            </a:r>
          </a:p>
        </p:txBody>
      </p:sp>
      <p:pic>
        <p:nvPicPr>
          <p:cNvPr id="3891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339566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09800"/>
            <a:ext cx="3124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343400"/>
            <a:ext cx="422751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343400"/>
            <a:ext cx="43434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37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842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Evolution: Weak Inversion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baseline="-25000" dirty="0"/>
              <a:t>GS</a:t>
            </a:r>
            <a:r>
              <a:rPr lang="en-US" dirty="0"/>
              <a:t>= 0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C</a:t>
            </a:r>
            <a:r>
              <a:rPr lang="en-US" baseline="-25000" dirty="0"/>
              <a:t>GC</a:t>
            </a:r>
            <a:r>
              <a:rPr lang="en-US" dirty="0"/>
              <a:t>=0, C</a:t>
            </a:r>
            <a:r>
              <a:rPr lang="en-US" baseline="-25000" dirty="0"/>
              <a:t>GCB</a:t>
            </a:r>
            <a:r>
              <a:rPr lang="en-US" dirty="0"/>
              <a:t>=</a:t>
            </a:r>
            <a:r>
              <a:rPr lang="en-US" dirty="0" err="1"/>
              <a:t>WLC</a:t>
            </a:r>
            <a:r>
              <a:rPr lang="en-US" baseline="-25000" dirty="0" err="1"/>
              <a:t>ox</a:t>
            </a:r>
            <a:endParaRPr lang="en-US" baseline="-250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38</a:t>
            </a:fld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3891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339566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09800"/>
            <a:ext cx="3124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343400"/>
            <a:ext cx="422751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343400"/>
            <a:ext cx="43434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5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to capacitance here as V</a:t>
            </a:r>
            <a:r>
              <a:rPr lang="en-US" baseline="-25000" dirty="0">
                <a:solidFill>
                  <a:srgbClr val="FF6600"/>
                </a:solidFill>
              </a:rPr>
              <a:t>GS</a:t>
            </a:r>
            <a:r>
              <a:rPr lang="en-US" dirty="0">
                <a:solidFill>
                  <a:srgbClr val="FF6600"/>
                </a:solidFill>
              </a:rPr>
              <a:t> increases?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Capacitor plate distance?</a:t>
            </a:r>
          </a:p>
        </p:txBody>
      </p:sp>
      <p:pic>
        <p:nvPicPr>
          <p:cNvPr id="3994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267200"/>
            <a:ext cx="482798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39</a:t>
            </a:fld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Channel Evolution: Weak Inversion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734" y="2313391"/>
            <a:ext cx="4550408" cy="195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Elbow Connector 3"/>
          <p:cNvCxnSpPr/>
          <p:nvPr/>
        </p:nvCxnSpPr>
        <p:spPr bwMode="auto">
          <a:xfrm rot="16200000" flipH="1">
            <a:off x="5400635" y="3667164"/>
            <a:ext cx="762000" cy="438071"/>
          </a:xfrm>
          <a:prstGeom prst="bentConnector3">
            <a:avLst>
              <a:gd name="adj1" fmla="val -8909"/>
            </a:avLst>
          </a:prstGeom>
          <a:ln w="127000"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Channel Effects – V</a:t>
            </a:r>
            <a:r>
              <a:rPr lang="en-US" baseline="-25000" dirty="0"/>
              <a:t>T </a:t>
            </a:r>
            <a:r>
              <a:rPr lang="en-US" dirty="0"/>
              <a:t>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622560" cy="284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" name="AutoShape 4"/>
          <p:cNvSpPr>
            <a:spLocks noChangeArrowheads="1"/>
          </p:cNvSpPr>
          <p:nvPr/>
        </p:nvSpPr>
        <p:spPr bwMode="auto">
          <a:xfrm>
            <a:off x="1355880" y="2119710"/>
            <a:ext cx="833760" cy="246265"/>
          </a:xfrm>
          <a:prstGeom prst="roundRect">
            <a:avLst>
              <a:gd name="adj" fmla="val 588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2087400" y="2191718"/>
            <a:ext cx="205920" cy="205941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>
            <a:solidFill>
              <a:srgbClr val="CCCC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5203560" y="2129791"/>
            <a:ext cx="812160" cy="257788"/>
          </a:xfrm>
          <a:prstGeom prst="roundRect">
            <a:avLst>
              <a:gd name="adj" fmla="val 560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5099880" y="2191718"/>
            <a:ext cx="205920" cy="205941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>
            <a:solidFill>
              <a:srgbClr val="CCCC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1469640" y="2069304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5327401" y="2099548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171560" y="2665527"/>
            <a:ext cx="1645920" cy="92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pn+</a:t>
            </a:r>
          </a:p>
          <a:p>
            <a:pPr algn="ctr"/>
            <a:r>
              <a:rPr lang="en-US" sz="2000">
                <a:latin typeface="Times New Roman" charset="0"/>
              </a:rPr>
              <a:t>depletion region</a:t>
            </a: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4688040" y="2695771"/>
            <a:ext cx="1645920" cy="9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pn+</a:t>
            </a:r>
          </a:p>
          <a:p>
            <a:pPr algn="ctr"/>
            <a:r>
              <a:rPr lang="en-US" sz="2000">
                <a:latin typeface="Times New Roman" charset="0"/>
              </a:rPr>
              <a:t>depletion region</a:t>
            </a: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3093961" y="3169580"/>
            <a:ext cx="164592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2000">
                <a:latin typeface="Times New Roman" charset="0"/>
              </a:rPr>
              <a:t>V</a:t>
            </a:r>
            <a:r>
              <a:rPr lang="en-US" sz="2000" baseline="-33000">
                <a:latin typeface="Times New Roman" charset="0"/>
              </a:rPr>
              <a:t>GS</a:t>
            </a:r>
            <a:r>
              <a:rPr lang="en-US" sz="2000">
                <a:latin typeface="Times New Roman" charset="0"/>
              </a:rPr>
              <a:t> induced</a:t>
            </a:r>
          </a:p>
          <a:p>
            <a:pPr algn="ctr"/>
            <a:r>
              <a:rPr lang="en-US" sz="2000">
                <a:latin typeface="Times New Roman" charset="0"/>
              </a:rPr>
              <a:t>depletion region</a:t>
            </a:r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 flipH="1" flipV="1">
            <a:off x="1652521" y="2530153"/>
            <a:ext cx="54720" cy="34275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H="1" flipV="1">
            <a:off x="5788200" y="2459586"/>
            <a:ext cx="23040" cy="46516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3927720" y="2210439"/>
            <a:ext cx="10080" cy="98074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flipV="1">
            <a:off x="1685640" y="1655982"/>
            <a:ext cx="1440" cy="43492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 flipV="1">
            <a:off x="1685640" y="1655982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V="1">
            <a:off x="5593800" y="1677584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V="1">
            <a:off x="3659881" y="1441399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1521480" y="1349229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S</a:t>
            </a:r>
          </a:p>
        </p:txBody>
      </p: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3465480" y="1143288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5419561" y="1339148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D</a:t>
            </a:r>
          </a:p>
        </p:txBody>
      </p:sp>
      <p:sp>
        <p:nvSpPr>
          <p:cNvPr id="70" name="AutoShape 23"/>
          <p:cNvSpPr>
            <a:spLocks noChangeArrowheads="1"/>
          </p:cNvSpPr>
          <p:nvPr/>
        </p:nvSpPr>
        <p:spPr bwMode="auto">
          <a:xfrm>
            <a:off x="6993480" y="2141313"/>
            <a:ext cx="144000" cy="246266"/>
          </a:xfrm>
          <a:prstGeom prst="roundRect">
            <a:avLst>
              <a:gd name="adj" fmla="val 1000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" name="AutoShape 24"/>
          <p:cNvSpPr>
            <a:spLocks noChangeArrowheads="1"/>
          </p:cNvSpPr>
          <p:nvPr/>
        </p:nvSpPr>
        <p:spPr bwMode="auto">
          <a:xfrm>
            <a:off x="7661640" y="2151394"/>
            <a:ext cx="144000" cy="246265"/>
          </a:xfrm>
          <a:prstGeom prst="roundRect">
            <a:avLst>
              <a:gd name="adj" fmla="val 1000"/>
            </a:avLst>
          </a:pr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6771720" y="2082266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7599721" y="2088027"/>
            <a:ext cx="5558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n+</a:t>
            </a:r>
          </a:p>
        </p:txBody>
      </p:sp>
      <p:sp>
        <p:nvSpPr>
          <p:cNvPr id="74" name="Line 27"/>
          <p:cNvSpPr>
            <a:spLocks noChangeShapeType="1"/>
          </p:cNvSpPr>
          <p:nvPr/>
        </p:nvSpPr>
        <p:spPr bwMode="auto">
          <a:xfrm flipV="1">
            <a:off x="7043881" y="1707827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5" name="Line 28"/>
          <p:cNvSpPr>
            <a:spLocks noChangeShapeType="1"/>
          </p:cNvSpPr>
          <p:nvPr/>
        </p:nvSpPr>
        <p:spPr bwMode="auto">
          <a:xfrm flipV="1">
            <a:off x="7403881" y="1461561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 flipV="1">
            <a:off x="7763881" y="1687665"/>
            <a:ext cx="1440" cy="434926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" name="AutoShape 30"/>
          <p:cNvSpPr>
            <a:spLocks noChangeArrowheads="1"/>
          </p:cNvSpPr>
          <p:nvPr/>
        </p:nvSpPr>
        <p:spPr bwMode="auto">
          <a:xfrm>
            <a:off x="2065800" y="1863364"/>
            <a:ext cx="3260160" cy="185779"/>
          </a:xfrm>
          <a:prstGeom prst="roundRect">
            <a:avLst>
              <a:gd name="adj" fmla="val 778"/>
            </a:avLst>
          </a:prstGeom>
          <a:solidFill>
            <a:srgbClr val="FF0000"/>
          </a:solidFill>
          <a:ln w="9525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8" name="AutoShape 31"/>
          <p:cNvSpPr>
            <a:spLocks noChangeArrowheads="1"/>
          </p:cNvSpPr>
          <p:nvPr/>
        </p:nvSpPr>
        <p:spPr bwMode="auto">
          <a:xfrm>
            <a:off x="2065801" y="2049143"/>
            <a:ext cx="3270240" cy="61927"/>
          </a:xfrm>
          <a:prstGeom prst="roundRect">
            <a:avLst>
              <a:gd name="adj" fmla="val 2380"/>
            </a:avLst>
          </a:prstGeom>
          <a:solidFill>
            <a:srgbClr val="996633"/>
          </a:solidFill>
          <a:ln w="9525" cap="flat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7137481" y="2079386"/>
            <a:ext cx="545760" cy="41764"/>
          </a:xfrm>
          <a:prstGeom prst="roundRect">
            <a:avLst>
              <a:gd name="adj" fmla="val 3569"/>
            </a:avLst>
          </a:prstGeom>
          <a:solidFill>
            <a:srgbClr val="996633"/>
          </a:solidFill>
          <a:ln w="9525" cap="flat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" name="Text Box 33"/>
          <p:cNvSpPr txBox="1">
            <a:spLocks noChangeArrowheads="1"/>
          </p:cNvSpPr>
          <p:nvPr/>
        </p:nvSpPr>
        <p:spPr bwMode="auto">
          <a:xfrm>
            <a:off x="6859561" y="1431318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S</a:t>
            </a:r>
          </a:p>
        </p:txBody>
      </p:sp>
      <p:sp>
        <p:nvSpPr>
          <p:cNvPr id="81" name="Text Box 34"/>
          <p:cNvSpPr txBox="1">
            <a:spLocks noChangeArrowheads="1"/>
          </p:cNvSpPr>
          <p:nvPr/>
        </p:nvSpPr>
        <p:spPr bwMode="auto">
          <a:xfrm>
            <a:off x="7251241" y="1133206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82" name="Text Box 35"/>
          <p:cNvSpPr txBox="1">
            <a:spLocks noChangeArrowheads="1"/>
          </p:cNvSpPr>
          <p:nvPr/>
        </p:nvSpPr>
        <p:spPr bwMode="auto">
          <a:xfrm>
            <a:off x="7601160" y="1389553"/>
            <a:ext cx="54432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D</a:t>
            </a: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2865000" y="2281008"/>
            <a:ext cx="650880" cy="45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Q</a:t>
            </a:r>
            <a:r>
              <a:rPr lang="en-US" sz="2000" baseline="-33000">
                <a:solidFill>
                  <a:srgbClr val="800000"/>
                </a:solidFill>
                <a:latin typeface="Times New Roman" charset="0"/>
              </a:rPr>
              <a:t>B0</a:t>
            </a: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V="1">
            <a:off x="3210601" y="2177317"/>
            <a:ext cx="295200" cy="318273"/>
          </a:xfrm>
          <a:prstGeom prst="line">
            <a:avLst/>
          </a:prstGeom>
          <a:noFill/>
          <a:ln w="9525" cap="flat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6" name="Text Box 44"/>
          <p:cNvSpPr txBox="1">
            <a:spLocks noChangeArrowheads="1"/>
          </p:cNvSpPr>
          <p:nvPr/>
        </p:nvSpPr>
        <p:spPr bwMode="auto">
          <a:xfrm>
            <a:off x="7906440" y="2586320"/>
            <a:ext cx="843840" cy="45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Q</a:t>
            </a:r>
            <a:r>
              <a:rPr lang="en-US" sz="2000" baseline="-33000">
                <a:solidFill>
                  <a:srgbClr val="800000"/>
                </a:solidFill>
                <a:latin typeface="Times New Roman" charset="0"/>
              </a:rPr>
              <a:t>B0(sc)</a:t>
            </a:r>
          </a:p>
        </p:txBody>
      </p:sp>
      <p:sp>
        <p:nvSpPr>
          <p:cNvPr id="87" name="Line 45"/>
          <p:cNvSpPr>
            <a:spLocks noChangeShapeType="1"/>
          </p:cNvSpPr>
          <p:nvPr/>
        </p:nvSpPr>
        <p:spPr bwMode="auto">
          <a:xfrm flipH="1" flipV="1">
            <a:off x="7386601" y="2289648"/>
            <a:ext cx="613440" cy="328354"/>
          </a:xfrm>
          <a:prstGeom prst="line">
            <a:avLst/>
          </a:prstGeom>
          <a:noFill/>
          <a:ln w="9525" cap="flat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8" name="Line 50"/>
          <p:cNvSpPr>
            <a:spLocks noChangeShapeType="1"/>
          </p:cNvSpPr>
          <p:nvPr/>
        </p:nvSpPr>
        <p:spPr bwMode="auto">
          <a:xfrm>
            <a:off x="6073320" y="2111070"/>
            <a:ext cx="1843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" name="Line 51"/>
          <p:cNvSpPr>
            <a:spLocks noChangeShapeType="1"/>
          </p:cNvSpPr>
          <p:nvPr/>
        </p:nvSpPr>
        <p:spPr bwMode="auto">
          <a:xfrm>
            <a:off x="6083400" y="2373177"/>
            <a:ext cx="1843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" name="Line 52"/>
          <p:cNvSpPr>
            <a:spLocks noChangeShapeType="1"/>
          </p:cNvSpPr>
          <p:nvPr/>
        </p:nvSpPr>
        <p:spPr bwMode="auto">
          <a:xfrm>
            <a:off x="6073320" y="2111070"/>
            <a:ext cx="1843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" name="Text Box 53"/>
          <p:cNvSpPr txBox="1">
            <a:spLocks noChangeArrowheads="1"/>
          </p:cNvSpPr>
          <p:nvPr/>
        </p:nvSpPr>
        <p:spPr bwMode="auto">
          <a:xfrm>
            <a:off x="6158280" y="2059224"/>
            <a:ext cx="5558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000" baseline="-33000">
                <a:solidFill>
                  <a:srgbClr val="000000"/>
                </a:solidFill>
                <a:latin typeface="Times New Roman" charset="0"/>
              </a:rPr>
              <a:t>j</a:t>
            </a:r>
          </a:p>
        </p:txBody>
      </p:sp>
      <p:sp>
        <p:nvSpPr>
          <p:cNvPr id="92" name="Rectangle 54"/>
          <p:cNvSpPr>
            <a:spLocks noChangeArrowheads="1"/>
          </p:cNvSpPr>
          <p:nvPr/>
        </p:nvSpPr>
        <p:spPr bwMode="auto">
          <a:xfrm>
            <a:off x="3345961" y="2799462"/>
            <a:ext cx="329760" cy="35859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3" name="Text Box 55"/>
          <p:cNvSpPr txBox="1">
            <a:spLocks noChangeArrowheads="1"/>
          </p:cNvSpPr>
          <p:nvPr/>
        </p:nvSpPr>
        <p:spPr bwMode="auto">
          <a:xfrm>
            <a:off x="3317161" y="2664087"/>
            <a:ext cx="640800" cy="5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/>
          <a:p>
            <a:r>
              <a:rPr lang="en-US" sz="250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500" baseline="-33000">
                <a:solidFill>
                  <a:srgbClr val="000000"/>
                </a:solidFill>
                <a:latin typeface="Times New Roman" charset="0"/>
              </a:rPr>
              <a:t>eff</a:t>
            </a:r>
          </a:p>
        </p:txBody>
      </p:sp>
      <p:sp>
        <p:nvSpPr>
          <p:cNvPr id="94" name="Rectangle 56"/>
          <p:cNvSpPr>
            <a:spLocks noChangeArrowheads="1"/>
          </p:cNvSpPr>
          <p:nvPr/>
        </p:nvSpPr>
        <p:spPr bwMode="auto">
          <a:xfrm>
            <a:off x="7267080" y="2848427"/>
            <a:ext cx="339840" cy="32979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5" name="Text Box 57"/>
          <p:cNvSpPr txBox="1">
            <a:spLocks noChangeArrowheads="1"/>
          </p:cNvSpPr>
          <p:nvPr/>
        </p:nvSpPr>
        <p:spPr bwMode="auto">
          <a:xfrm>
            <a:off x="7151880" y="2606481"/>
            <a:ext cx="640800" cy="5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/>
          <a:p>
            <a:r>
              <a:rPr lang="en-US" sz="250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sz="2500" baseline="-33000">
                <a:solidFill>
                  <a:srgbClr val="000000"/>
                </a:solidFill>
                <a:latin typeface="Times New Roman" charset="0"/>
              </a:rPr>
              <a:t>eff</a:t>
            </a:r>
          </a:p>
        </p:txBody>
      </p:sp>
      <p:sp>
        <p:nvSpPr>
          <p:cNvPr id="96" name="Text Box 47"/>
          <p:cNvSpPr txBox="1">
            <a:spLocks noChangeArrowheads="1"/>
          </p:cNvSpPr>
          <p:nvPr/>
        </p:nvSpPr>
        <p:spPr bwMode="auto">
          <a:xfrm>
            <a:off x="1143000" y="4876800"/>
            <a:ext cx="5915520" cy="48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V</a:t>
            </a:r>
            <a:r>
              <a:rPr lang="en-US" sz="2200" baseline="-33000" dirty="0">
                <a:solidFill>
                  <a:srgbClr val="000080"/>
                </a:solidFill>
                <a:latin typeface="Times New Roman" charset="0"/>
              </a:rPr>
              <a:t>T0</a:t>
            </a:r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 (short channel) = V</a:t>
            </a:r>
            <a:r>
              <a:rPr lang="en-US" sz="2200" baseline="-33000" dirty="0">
                <a:solidFill>
                  <a:srgbClr val="000080"/>
                </a:solidFill>
                <a:latin typeface="Times New Roman" charset="0"/>
              </a:rPr>
              <a:t>T0</a:t>
            </a:r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 - </a:t>
            </a:r>
            <a:r>
              <a:rPr lang="en-US" sz="2200" dirty="0">
                <a:solidFill>
                  <a:srgbClr val="000080"/>
                </a:solidFill>
                <a:latin typeface="Symbol" charset="0"/>
              </a:rPr>
              <a:t>D</a:t>
            </a:r>
            <a:r>
              <a:rPr lang="en-US" sz="2200" dirty="0">
                <a:solidFill>
                  <a:srgbClr val="000080"/>
                </a:solidFill>
                <a:latin typeface="Times New Roman" charset="0"/>
              </a:rPr>
              <a:t>V</a:t>
            </a:r>
            <a:r>
              <a:rPr lang="en-US" sz="2200" baseline="-33000" dirty="0">
                <a:solidFill>
                  <a:srgbClr val="000080"/>
                </a:solidFill>
                <a:latin typeface="Times New Roman" charset="0"/>
              </a:rPr>
              <a:t>T0</a:t>
            </a:r>
          </a:p>
        </p:txBody>
      </p:sp>
      <p:pic>
        <p:nvPicPr>
          <p:cNvPr id="3" name="Picture 2" descr="screen-capture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3737461" cy="3343653"/>
          </a:xfrm>
          <a:prstGeom prst="rect">
            <a:avLst/>
          </a:prstGeom>
        </p:spPr>
      </p:pic>
      <p:sp>
        <p:nvSpPr>
          <p:cNvPr id="8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615610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Capacitance is initially dominated by Gate-to-bulk capacitance (C</a:t>
            </a:r>
            <a:r>
              <a:rPr lang="en-US" baseline="-25000" dirty="0"/>
              <a:t>GCS,D</a:t>
            </a:r>
            <a:r>
              <a:rPr lang="en-US" dirty="0"/>
              <a:t>=0)</a:t>
            </a:r>
          </a:p>
          <a:p>
            <a:r>
              <a:rPr lang="en-US" dirty="0"/>
              <a:t>Gate-to-bulk capacitance drops as V</a:t>
            </a:r>
            <a:r>
              <a:rPr lang="en-US" baseline="-25000" dirty="0"/>
              <a:t>GS</a:t>
            </a:r>
            <a:r>
              <a:rPr lang="en-US" dirty="0"/>
              <a:t> increases toward V</a:t>
            </a:r>
            <a:r>
              <a:rPr lang="en-US" baseline="-25000" dirty="0"/>
              <a:t>th</a:t>
            </a:r>
          </a:p>
          <a:p>
            <a:pPr lvl="1"/>
            <a:endParaRPr lang="en-US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10000"/>
            <a:ext cx="53207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40</a:t>
            </a:fld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Channel Evolution: Weak Inversion</a:t>
            </a:r>
          </a:p>
        </p:txBody>
      </p:sp>
    </p:spTree>
    <p:extLst>
      <p:ext uri="{BB962C8B-B14F-4D97-AF65-F5344CB8AC3E}">
        <p14:creationId xmlns:p14="http://schemas.microsoft.com/office/powerpoint/2010/main" val="134820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Capacitance </a:t>
            </a:r>
            <a:r>
              <a:rPr lang="en-US" dirty="0" err="1"/>
              <a:t>vs</a:t>
            </a:r>
            <a:r>
              <a:rPr lang="en-US" dirty="0"/>
              <a:t> V</a:t>
            </a:r>
            <a:r>
              <a:rPr lang="en-US" baseline="-25000" dirty="0"/>
              <a:t>GS </a:t>
            </a:r>
            <a:r>
              <a:rPr lang="en-US" dirty="0"/>
              <a:t>(V</a:t>
            </a:r>
            <a:r>
              <a:rPr lang="en-US" baseline="-25000" dirty="0"/>
              <a:t>DS</a:t>
            </a:r>
            <a:r>
              <a:rPr lang="en-US" dirty="0"/>
              <a:t>=0)</a:t>
            </a:r>
          </a:p>
        </p:txBody>
      </p:sp>
      <p:grpSp>
        <p:nvGrpSpPr>
          <p:cNvPr id="41990" name="Group 15"/>
          <p:cNvGrpSpPr>
            <a:grpSpLocks/>
          </p:cNvGrpSpPr>
          <p:nvPr/>
        </p:nvGrpSpPr>
        <p:grpSpPr bwMode="auto">
          <a:xfrm>
            <a:off x="2209800" y="1600200"/>
            <a:ext cx="6519023" cy="3219450"/>
            <a:chOff x="685800" y="1981200"/>
            <a:chExt cx="6518772" cy="3219449"/>
          </a:xfrm>
        </p:grpSpPr>
        <p:pic>
          <p:nvPicPr>
            <p:cNvPr id="41995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981200"/>
              <a:ext cx="4855854" cy="3219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846586" y="2209800"/>
              <a:ext cx="6686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Garamond"/>
                  <a:cs typeface="Garamond"/>
                </a:rPr>
                <a:t>C</a:t>
              </a:r>
              <a:r>
                <a:rPr lang="en-US" sz="2400" baseline="-25000" dirty="0">
                  <a:latin typeface="Garamond"/>
                  <a:cs typeface="Garamond"/>
                </a:rPr>
                <a:t>GC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90240" y="2895600"/>
              <a:ext cx="161433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Garamond"/>
                  <a:cs typeface="Garamond"/>
                </a:rPr>
                <a:t>C</a:t>
              </a:r>
              <a:r>
                <a:rPr lang="en-US" sz="2400" baseline="-25000" dirty="0">
                  <a:latin typeface="Garamond"/>
                  <a:cs typeface="Garamond"/>
                </a:rPr>
                <a:t>GCS</a:t>
              </a:r>
              <a:r>
                <a:rPr lang="en-US" sz="2400" dirty="0">
                  <a:latin typeface="Garamond"/>
                  <a:cs typeface="Garamond"/>
                </a:rPr>
                <a:t>=C</a:t>
              </a:r>
              <a:r>
                <a:rPr lang="en-US" sz="2400" baseline="-25000" dirty="0">
                  <a:latin typeface="Garamond"/>
                  <a:cs typeface="Garamond"/>
                </a:rPr>
                <a:t>GCD</a:t>
              </a:r>
            </a:p>
            <a:p>
              <a:pPr>
                <a:defRPr/>
              </a:pPr>
              <a:endParaRPr lang="en-US" sz="2400" baseline="-25000" dirty="0">
                <a:latin typeface="Garamond"/>
                <a:cs typeface="Garamond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13956" y="3581400"/>
              <a:ext cx="79482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Garamond"/>
                  <a:cs typeface="Garamond"/>
                </a:rPr>
                <a:t>C</a:t>
              </a:r>
              <a:r>
                <a:rPr lang="en-US" sz="2400" baseline="-25000" dirty="0">
                  <a:latin typeface="Garamond"/>
                  <a:cs typeface="Garamond"/>
                </a:rPr>
                <a:t>GCB</a:t>
              </a:r>
            </a:p>
          </p:txBody>
        </p:sp>
      </p:grpSp>
      <p:pic>
        <p:nvPicPr>
          <p:cNvPr id="4199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9200"/>
            <a:ext cx="23066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105400"/>
            <a:ext cx="2128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5105400"/>
            <a:ext cx="24384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5105400"/>
            <a:ext cx="2439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26669" y="1828800"/>
            <a:ext cx="112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WLC</a:t>
            </a:r>
            <a:r>
              <a:rPr lang="en-US" sz="2400" baseline="-25000" dirty="0">
                <a:latin typeface="Garamond"/>
                <a:cs typeface="Garamond"/>
              </a:rPr>
              <a:t>OX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7111" y="2590800"/>
            <a:ext cx="1490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0.5WLC</a:t>
            </a:r>
            <a:r>
              <a:rPr lang="en-US" sz="2400" baseline="-25000" dirty="0">
                <a:latin typeface="Garamond"/>
                <a:cs typeface="Garamond"/>
              </a:rPr>
              <a:t>OX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9315" y="3810000"/>
            <a:ext cx="649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V</a:t>
            </a:r>
            <a:r>
              <a:rPr lang="en-US" sz="2400" baseline="-25000" dirty="0">
                <a:latin typeface="Garamond"/>
                <a:cs typeface="Garamond"/>
              </a:rPr>
              <a:t>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9104" y="6172200"/>
            <a:ext cx="210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Increasing V</a:t>
            </a:r>
            <a:r>
              <a:rPr lang="en-US" sz="2400" baseline="-25000" dirty="0">
                <a:latin typeface="Garamond"/>
                <a:cs typeface="Garamond"/>
              </a:rPr>
              <a:t>GS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029200" y="6400800"/>
            <a:ext cx="838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41</a:t>
            </a:fld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400800" y="5638800"/>
            <a:ext cx="4572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763000" y="5715000"/>
            <a:ext cx="4572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35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Saturation Capacitance?</a:t>
            </a:r>
          </a:p>
        </p:txBody>
      </p:sp>
      <p:pic>
        <p:nvPicPr>
          <p:cNvPr id="4301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0"/>
            <a:ext cx="68770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42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17140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Saturation Capacitance?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end of channel in inversion</a:t>
            </a:r>
          </a:p>
          <a:p>
            <a:r>
              <a:rPr lang="en-US" dirty="0"/>
              <a:t>Voltage at drain end of channel at or below threshold</a:t>
            </a:r>
          </a:p>
          <a:p>
            <a:r>
              <a:rPr lang="en-US" dirty="0"/>
              <a:t>Capacitance shifts to source</a:t>
            </a:r>
          </a:p>
          <a:p>
            <a:pPr lvl="1"/>
            <a:r>
              <a:rPr lang="en-US" dirty="0"/>
              <a:t>Total capacitance reduced</a:t>
            </a:r>
          </a:p>
        </p:txBody>
      </p:sp>
      <p:pic>
        <p:nvPicPr>
          <p:cNvPr id="4403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79900"/>
            <a:ext cx="68770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43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166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Saturation Capacitance</a:t>
            </a:r>
          </a:p>
        </p:txBody>
      </p:sp>
      <p:pic>
        <p:nvPicPr>
          <p:cNvPr id="4506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79900"/>
            <a:ext cx="68770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4865" y="1371600"/>
            <a:ext cx="403225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43690" y="1524000"/>
            <a:ext cx="6687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Garamond"/>
                <a:cs typeface="Garamond"/>
              </a:rPr>
              <a:t>C</a:t>
            </a:r>
            <a:r>
              <a:rPr lang="en-US" sz="2400" baseline="-25000" dirty="0">
                <a:latin typeface="Garamond"/>
                <a:cs typeface="Garamond"/>
              </a:rPr>
              <a:t>GC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7611" y="2133600"/>
            <a:ext cx="7670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Garamond"/>
                <a:cs typeface="Garamond"/>
              </a:rPr>
              <a:t>C</a:t>
            </a:r>
            <a:r>
              <a:rPr lang="en-US" sz="2400" baseline="-25000" dirty="0">
                <a:latin typeface="Garamond"/>
                <a:cs typeface="Garamond"/>
              </a:rPr>
              <a:t>GCS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6406" y="2590800"/>
            <a:ext cx="8269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Garamond"/>
                <a:cs typeface="Garamond"/>
              </a:rPr>
              <a:t>C</a:t>
            </a:r>
            <a:r>
              <a:rPr lang="en-US" sz="2400" baseline="-25000" dirty="0">
                <a:latin typeface="Garamond"/>
                <a:cs typeface="Garamond"/>
              </a:rPr>
              <a:t>GCD</a:t>
            </a:r>
          </a:p>
        </p:txBody>
      </p:sp>
      <p:sp>
        <p:nvSpPr>
          <p:cNvPr id="45067" name="TextBox 10"/>
          <p:cNvSpPr txBox="1">
            <a:spLocks noChangeArrowheads="1"/>
          </p:cNvSpPr>
          <p:nvPr/>
        </p:nvSpPr>
        <p:spPr bwMode="auto">
          <a:xfrm>
            <a:off x="3733800" y="3657600"/>
            <a:ext cx="1878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V</a:t>
            </a:r>
            <a:r>
              <a:rPr lang="en-US" sz="2400" baseline="-25000" dirty="0">
                <a:latin typeface="Garamond"/>
                <a:cs typeface="Garamond"/>
              </a:rPr>
              <a:t>DS</a:t>
            </a:r>
            <a:r>
              <a:rPr lang="en-US" sz="2400" dirty="0">
                <a:latin typeface="Garamond"/>
                <a:cs typeface="Garamond"/>
              </a:rPr>
              <a:t>/(V</a:t>
            </a:r>
            <a:r>
              <a:rPr lang="en-US" sz="2400" baseline="-25000" dirty="0">
                <a:latin typeface="Garamond"/>
                <a:cs typeface="Garamond"/>
              </a:rPr>
              <a:t>GS</a:t>
            </a:r>
            <a:r>
              <a:rPr lang="en-US" sz="2400" dirty="0">
                <a:latin typeface="Garamond"/>
                <a:cs typeface="Garamond"/>
              </a:rPr>
              <a:t>-V</a:t>
            </a:r>
            <a:r>
              <a:rPr lang="en-US" sz="2400" baseline="-25000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6603" y="190500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(2/3)WLC</a:t>
            </a:r>
            <a:r>
              <a:rPr lang="en-US" sz="2400" baseline="-25000" dirty="0">
                <a:latin typeface="Garamond"/>
                <a:cs typeface="Garamond"/>
              </a:rPr>
              <a:t>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5535" y="1600200"/>
            <a:ext cx="112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WLC</a:t>
            </a:r>
            <a:r>
              <a:rPr lang="en-US" sz="2400" baseline="-25000" dirty="0">
                <a:latin typeface="Garamond"/>
                <a:cs typeface="Garamond"/>
              </a:rPr>
              <a:t>OX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835" y="2209800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0.5WLC</a:t>
            </a:r>
            <a:r>
              <a:rPr lang="en-US" sz="2400" baseline="-25000" dirty="0">
                <a:latin typeface="Garamond"/>
                <a:cs typeface="Garamond"/>
              </a:rPr>
              <a:t>OX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4473" y="335280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673" y="335280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44</a:t>
            </a:fld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819400" y="1447800"/>
            <a:ext cx="3657600" cy="17526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49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Saturation Capacitance</a:t>
            </a:r>
          </a:p>
        </p:txBody>
      </p:sp>
      <p:pic>
        <p:nvPicPr>
          <p:cNvPr id="4506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79900"/>
            <a:ext cx="68770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4865" y="1371600"/>
            <a:ext cx="403225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43690" y="1524000"/>
            <a:ext cx="6687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Garamond"/>
                <a:cs typeface="Garamond"/>
              </a:rPr>
              <a:t>C</a:t>
            </a:r>
            <a:r>
              <a:rPr lang="en-US" sz="2400" baseline="-25000" dirty="0">
                <a:latin typeface="Garamond"/>
                <a:cs typeface="Garamond"/>
              </a:rPr>
              <a:t>GC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7611" y="2133600"/>
            <a:ext cx="7670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Garamond"/>
                <a:cs typeface="Garamond"/>
              </a:rPr>
              <a:t>C</a:t>
            </a:r>
            <a:r>
              <a:rPr lang="en-US" sz="2400" baseline="-25000" dirty="0">
                <a:latin typeface="Garamond"/>
                <a:cs typeface="Garamond"/>
              </a:rPr>
              <a:t>GCS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6406" y="2590800"/>
            <a:ext cx="8269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Garamond"/>
                <a:cs typeface="Garamond"/>
              </a:rPr>
              <a:t>C</a:t>
            </a:r>
            <a:r>
              <a:rPr lang="en-US" sz="2400" baseline="-25000" dirty="0">
                <a:latin typeface="Garamond"/>
                <a:cs typeface="Garamond"/>
              </a:rPr>
              <a:t>GCD</a:t>
            </a:r>
          </a:p>
        </p:txBody>
      </p:sp>
      <p:sp>
        <p:nvSpPr>
          <p:cNvPr id="45067" name="TextBox 10"/>
          <p:cNvSpPr txBox="1">
            <a:spLocks noChangeArrowheads="1"/>
          </p:cNvSpPr>
          <p:nvPr/>
        </p:nvSpPr>
        <p:spPr bwMode="auto">
          <a:xfrm>
            <a:off x="3733800" y="3657600"/>
            <a:ext cx="1878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V</a:t>
            </a:r>
            <a:r>
              <a:rPr lang="en-US" sz="2400" baseline="-25000" dirty="0">
                <a:latin typeface="Garamond"/>
                <a:cs typeface="Garamond"/>
              </a:rPr>
              <a:t>DS</a:t>
            </a:r>
            <a:r>
              <a:rPr lang="en-US" sz="2400" dirty="0">
                <a:latin typeface="Garamond"/>
                <a:cs typeface="Garamond"/>
              </a:rPr>
              <a:t>/(V</a:t>
            </a:r>
            <a:r>
              <a:rPr lang="en-US" sz="2400" baseline="-25000" dirty="0">
                <a:latin typeface="Garamond"/>
                <a:cs typeface="Garamond"/>
              </a:rPr>
              <a:t>GS</a:t>
            </a:r>
            <a:r>
              <a:rPr lang="en-US" sz="2400" dirty="0">
                <a:latin typeface="Garamond"/>
                <a:cs typeface="Garamond"/>
              </a:rPr>
              <a:t>-V</a:t>
            </a:r>
            <a:r>
              <a:rPr lang="en-US" sz="2400" baseline="-25000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6603" y="190500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(2/3)WLC</a:t>
            </a:r>
            <a:r>
              <a:rPr lang="en-US" sz="2400" baseline="-25000" dirty="0">
                <a:latin typeface="Garamond"/>
                <a:cs typeface="Garamond"/>
              </a:rPr>
              <a:t>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5535" y="1600200"/>
            <a:ext cx="112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WLC</a:t>
            </a:r>
            <a:r>
              <a:rPr lang="en-US" sz="2400" baseline="-25000" dirty="0">
                <a:latin typeface="Garamond"/>
                <a:cs typeface="Garamond"/>
              </a:rPr>
              <a:t>OX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835" y="2209800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0.5WLC</a:t>
            </a:r>
            <a:r>
              <a:rPr lang="en-US" sz="2400" baseline="-25000" dirty="0">
                <a:latin typeface="Garamond"/>
                <a:cs typeface="Garamond"/>
              </a:rPr>
              <a:t>OX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4473" y="335280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673" y="335280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45</a:t>
            </a:fld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2362200"/>
            <a:ext cx="133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Tsividis</a:t>
            </a:r>
            <a:r>
              <a:rPr lang="en-US" sz="1400" dirty="0"/>
              <a:t> 1987)</a:t>
            </a:r>
          </a:p>
        </p:txBody>
      </p:sp>
    </p:spTree>
    <p:extLst>
      <p:ext uri="{BB962C8B-B14F-4D97-AF65-F5344CB8AC3E}">
        <p14:creationId xmlns:p14="http://schemas.microsoft.com/office/powerpoint/2010/main" val="2478614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 Roundup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baseline="-25000" dirty="0"/>
              <a:t>GS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GCS</a:t>
            </a:r>
            <a:r>
              <a:rPr lang="en-US" dirty="0"/>
              <a:t>+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baseline="-25000" dirty="0">
                <a:solidFill>
                  <a:srgbClr val="0000FF"/>
                </a:solidFill>
              </a:rPr>
              <a:t>GSO</a:t>
            </a:r>
          </a:p>
          <a:p>
            <a:r>
              <a:rPr lang="en-US" dirty="0"/>
              <a:t>C</a:t>
            </a:r>
            <a:r>
              <a:rPr lang="en-US" baseline="-25000" dirty="0"/>
              <a:t>GD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GCD</a:t>
            </a:r>
            <a:r>
              <a:rPr lang="en-US" dirty="0"/>
              <a:t>+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baseline="-25000" dirty="0">
                <a:solidFill>
                  <a:srgbClr val="0000FF"/>
                </a:solidFill>
              </a:rPr>
              <a:t>GDO</a:t>
            </a:r>
          </a:p>
          <a:p>
            <a:r>
              <a:rPr lang="en-US" dirty="0"/>
              <a:t>C</a:t>
            </a:r>
            <a:r>
              <a:rPr lang="en-US" baseline="-25000" dirty="0"/>
              <a:t>GB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GCB</a:t>
            </a:r>
          </a:p>
          <a:p>
            <a:r>
              <a:rPr lang="en-US" dirty="0"/>
              <a:t>C</a:t>
            </a:r>
            <a:r>
              <a:rPr lang="en-US" baseline="-25000" dirty="0"/>
              <a:t>SB</a:t>
            </a:r>
            <a:r>
              <a:rPr lang="en-US" dirty="0"/>
              <a:t>=</a:t>
            </a:r>
            <a:r>
              <a:rPr lang="en-US" dirty="0" err="1">
                <a:solidFill>
                  <a:srgbClr val="0000FF"/>
                </a:solidFill>
              </a:rPr>
              <a:t>C</a:t>
            </a:r>
            <a:r>
              <a:rPr lang="en-US" baseline="-25000" dirty="0" err="1">
                <a:solidFill>
                  <a:srgbClr val="0000FF"/>
                </a:solidFill>
              </a:rPr>
              <a:t>diff</a:t>
            </a:r>
            <a:endParaRPr lang="en-US" baseline="-25000" dirty="0">
              <a:solidFill>
                <a:srgbClr val="0000FF"/>
              </a:solidFill>
            </a:endParaRPr>
          </a:p>
          <a:p>
            <a:r>
              <a:rPr lang="en-US" dirty="0"/>
              <a:t>C</a:t>
            </a:r>
            <a:r>
              <a:rPr lang="en-US" baseline="-25000" dirty="0"/>
              <a:t>DB</a:t>
            </a:r>
            <a:r>
              <a:rPr lang="en-US" dirty="0"/>
              <a:t>=</a:t>
            </a:r>
            <a:r>
              <a:rPr lang="en-US" dirty="0" err="1">
                <a:solidFill>
                  <a:srgbClr val="0000FF"/>
                </a:solidFill>
              </a:rPr>
              <a:t>C</a:t>
            </a:r>
            <a:r>
              <a:rPr lang="en-US" baseline="-25000" dirty="0" err="1">
                <a:solidFill>
                  <a:srgbClr val="0000FF"/>
                </a:solidFill>
              </a:rPr>
              <a:t>diff</a:t>
            </a:r>
            <a:endParaRPr lang="en-US" baseline="-25000" dirty="0">
              <a:solidFill>
                <a:srgbClr val="0000FF"/>
              </a:solidFill>
            </a:endParaRPr>
          </a:p>
          <a:p>
            <a:endParaRPr lang="en-US" baseline="-25000" dirty="0"/>
          </a:p>
        </p:txBody>
      </p:sp>
      <p:pic>
        <p:nvPicPr>
          <p:cNvPr id="4915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332581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46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53691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 Capacitance Summary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255937"/>
              </p:ext>
            </p:extLst>
          </p:nvPr>
        </p:nvGraphicFramePr>
        <p:xfrm>
          <a:off x="381000" y="1143000"/>
          <a:ext cx="8077200" cy="1752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Operation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GCD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Subthreshold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46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 Capacitance Summary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198268"/>
              </p:ext>
            </p:extLst>
          </p:nvPr>
        </p:nvGraphicFramePr>
        <p:xfrm>
          <a:off x="381000" y="1143000"/>
          <a:ext cx="8077200" cy="1752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Operation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GCD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Subthreshold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WL/2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518257"/>
              </p:ext>
            </p:extLst>
          </p:nvPr>
        </p:nvGraphicFramePr>
        <p:xfrm>
          <a:off x="2286000" y="3886200"/>
          <a:ext cx="44005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quation" r:id="rId4" imgW="1714500" imgH="393700" progId="Equation.3">
                  <p:embed/>
                </p:oleObj>
              </mc:Choice>
              <mc:Fallback>
                <p:oleObj name="Equation" r:id="rId4" imgW="1714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86200"/>
                        <a:ext cx="4400550" cy="1008062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9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 Capacitance Summary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878495"/>
              </p:ext>
            </p:extLst>
          </p:nvPr>
        </p:nvGraphicFramePr>
        <p:xfrm>
          <a:off x="381000" y="1143000"/>
          <a:ext cx="8077200" cy="1752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Operation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GCD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Subthreshold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WL/2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86777" y="3124200"/>
            <a:ext cx="6519023" cy="3219450"/>
            <a:chOff x="685800" y="1981200"/>
            <a:chExt cx="6518772" cy="3219449"/>
          </a:xfrm>
        </p:grpSpPr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981200"/>
              <a:ext cx="4855854" cy="3219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432842" y="2209800"/>
              <a:ext cx="6686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Garamond"/>
                  <a:cs typeface="Garamond"/>
                </a:rPr>
                <a:t>C</a:t>
              </a:r>
              <a:r>
                <a:rPr lang="en-US" sz="2400" baseline="-25000" dirty="0">
                  <a:latin typeface="Garamond"/>
                  <a:cs typeface="Garamond"/>
                </a:rPr>
                <a:t>GC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90240" y="2895600"/>
              <a:ext cx="161433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Garamond"/>
                  <a:cs typeface="Garamond"/>
                </a:rPr>
                <a:t>C</a:t>
              </a:r>
              <a:r>
                <a:rPr lang="en-US" sz="2400" baseline="-25000" dirty="0">
                  <a:latin typeface="Garamond"/>
                  <a:cs typeface="Garamond"/>
                </a:rPr>
                <a:t>GCS</a:t>
              </a:r>
              <a:r>
                <a:rPr lang="en-US" sz="2400" dirty="0">
                  <a:latin typeface="Garamond"/>
                  <a:cs typeface="Garamond"/>
                </a:rPr>
                <a:t>=C</a:t>
              </a:r>
              <a:r>
                <a:rPr lang="en-US" sz="2400" baseline="-25000" dirty="0">
                  <a:latin typeface="Garamond"/>
                  <a:cs typeface="Garamond"/>
                </a:rPr>
                <a:t>GCD</a:t>
              </a:r>
            </a:p>
            <a:p>
              <a:pPr>
                <a:defRPr/>
              </a:pPr>
              <a:endParaRPr lang="en-US" sz="2400" baseline="-25000" dirty="0">
                <a:latin typeface="Garamond"/>
                <a:cs typeface="Garamon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3956" y="3581400"/>
              <a:ext cx="79482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Garamond"/>
                  <a:cs typeface="Garamond"/>
                </a:rPr>
                <a:t>C</a:t>
              </a:r>
              <a:r>
                <a:rPr lang="en-US" sz="2400" baseline="-25000" dirty="0">
                  <a:latin typeface="Garamond"/>
                  <a:cs typeface="Garamond"/>
                </a:rPr>
                <a:t>GCB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3646" y="3352800"/>
            <a:ext cx="112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WLC</a:t>
            </a:r>
            <a:r>
              <a:rPr lang="en-US" sz="2400" baseline="-25000" dirty="0">
                <a:latin typeface="Garamond"/>
                <a:cs typeface="Garamond"/>
              </a:rPr>
              <a:t>OX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088" y="4114800"/>
            <a:ext cx="1490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0.5WLC</a:t>
            </a:r>
            <a:r>
              <a:rPr lang="en-US" sz="2400" baseline="-25000" dirty="0">
                <a:latin typeface="Garamond"/>
                <a:cs typeface="Garamond"/>
              </a:rPr>
              <a:t>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6292" y="5334000"/>
            <a:ext cx="649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V</a:t>
            </a:r>
            <a:r>
              <a:rPr lang="en-US" sz="2400" baseline="-25000" dirty="0">
                <a:latin typeface="Garamond"/>
                <a:cs typeface="Garamond"/>
              </a:rPr>
              <a:t>GS</a:t>
            </a:r>
          </a:p>
        </p:txBody>
      </p:sp>
    </p:spTree>
    <p:extLst>
      <p:ext uri="{BB962C8B-B14F-4D97-AF65-F5344CB8AC3E}">
        <p14:creationId xmlns:p14="http://schemas.microsoft.com/office/powerpoint/2010/main" val="67917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Channel Effects - DIBL</a:t>
            </a:r>
          </a:p>
        </p:txBody>
      </p:sp>
      <p:pic>
        <p:nvPicPr>
          <p:cNvPr id="6" name="Content Placeholder 5" descr="screen-capture-2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43" b="42116"/>
          <a:stretch/>
        </p:blipFill>
        <p:spPr>
          <a:xfrm>
            <a:off x="685800" y="1676400"/>
            <a:ext cx="7772400" cy="2819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</a:t>
            </a:r>
            <a:r>
              <a:rPr lang="sv-SE" altLang="ko-KR" dirty="0"/>
              <a:t>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1295400"/>
            <a:ext cx="7772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Drain Induced Barrier Lowering</a:t>
            </a:r>
          </a:p>
          <a:p>
            <a:pPr lvl="1"/>
            <a:r>
              <a:rPr lang="en-US" i="1" dirty="0"/>
              <a:t>V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en-US" dirty="0"/>
              <a:t>Reduction with Drain Bias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15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 Capacitance Summary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662367"/>
              </p:ext>
            </p:extLst>
          </p:nvPr>
        </p:nvGraphicFramePr>
        <p:xfrm>
          <a:off x="381000" y="1143000"/>
          <a:ext cx="8077200" cy="1752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Operation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GCD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Subthreshold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WL/2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(2/3)C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276600"/>
            <a:ext cx="403225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1025" y="3429000"/>
            <a:ext cx="6687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Garamond"/>
                <a:cs typeface="Garamond"/>
              </a:rPr>
              <a:t>C</a:t>
            </a:r>
            <a:r>
              <a:rPr lang="en-US" sz="2400" baseline="-25000" dirty="0">
                <a:latin typeface="Garamond"/>
                <a:cs typeface="Garamond"/>
              </a:rPr>
              <a:t>GC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4946" y="4038600"/>
            <a:ext cx="7670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Garamond"/>
                <a:cs typeface="Garamond"/>
              </a:rPr>
              <a:t>C</a:t>
            </a:r>
            <a:r>
              <a:rPr lang="en-US" sz="2400" baseline="-25000" dirty="0">
                <a:latin typeface="Garamond"/>
                <a:cs typeface="Garamond"/>
              </a:rPr>
              <a:t>GCS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3741" y="4495800"/>
            <a:ext cx="8269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Garamond"/>
                <a:cs typeface="Garamond"/>
              </a:rPr>
              <a:t>C</a:t>
            </a:r>
            <a:r>
              <a:rPr lang="en-US" sz="2400" baseline="-25000" dirty="0">
                <a:latin typeface="Garamond"/>
                <a:cs typeface="Garamond"/>
              </a:rPr>
              <a:t>GCD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61135" y="5562600"/>
            <a:ext cx="1878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V</a:t>
            </a:r>
            <a:r>
              <a:rPr lang="en-US" sz="2400" baseline="-25000" dirty="0">
                <a:latin typeface="Garamond"/>
                <a:cs typeface="Garamond"/>
              </a:rPr>
              <a:t>DS</a:t>
            </a:r>
            <a:r>
              <a:rPr lang="en-US" sz="2400" dirty="0">
                <a:latin typeface="Garamond"/>
                <a:cs typeface="Garamond"/>
              </a:rPr>
              <a:t>/(V</a:t>
            </a:r>
            <a:r>
              <a:rPr lang="en-US" sz="2400" baseline="-25000" dirty="0">
                <a:latin typeface="Garamond"/>
                <a:cs typeface="Garamond"/>
              </a:rPr>
              <a:t>GS</a:t>
            </a:r>
            <a:r>
              <a:rPr lang="en-US" sz="2400" dirty="0">
                <a:latin typeface="Garamond"/>
                <a:cs typeface="Garamond"/>
              </a:rPr>
              <a:t>-V</a:t>
            </a:r>
            <a:r>
              <a:rPr lang="en-US" sz="2400" baseline="-25000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3938" y="381000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(2/3)WLC</a:t>
            </a:r>
            <a:r>
              <a:rPr lang="en-US" sz="2400" baseline="-25000" dirty="0">
                <a:latin typeface="Garamond"/>
                <a:cs typeface="Garamond"/>
              </a:rPr>
              <a:t>OX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2870" y="3505200"/>
            <a:ext cx="112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WLC</a:t>
            </a:r>
            <a:r>
              <a:rPr lang="en-US" sz="2400" baseline="-25000" dirty="0">
                <a:latin typeface="Garamond"/>
                <a:cs typeface="Garamond"/>
              </a:rPr>
              <a:t>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2170" y="4114800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0.5WLC</a:t>
            </a:r>
            <a:r>
              <a:rPr lang="en-US" sz="2400" baseline="-25000" dirty="0">
                <a:latin typeface="Garamond"/>
                <a:cs typeface="Garamond"/>
              </a:rPr>
              <a:t>OX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1808" y="525780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7008" y="525780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568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 Capacitance Summary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752234"/>
              </p:ext>
            </p:extLst>
          </p:nvPr>
        </p:nvGraphicFramePr>
        <p:xfrm>
          <a:off x="381000" y="1143000"/>
          <a:ext cx="8077200" cy="1752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Operation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GCD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Subthreshold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WL/2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(2/3)C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(2/3)C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33815" y="1066800"/>
            <a:ext cx="595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1066800"/>
            <a:ext cx="595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1066800"/>
            <a:ext cx="595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23362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 Capacitance Summary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665704"/>
              </p:ext>
            </p:extLst>
          </p:nvPr>
        </p:nvGraphicFramePr>
        <p:xfrm>
          <a:off x="381000" y="1143000"/>
          <a:ext cx="8229600" cy="20218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52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</a:rPr>
                        <a:t>Operation 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GCD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GC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Subthreshold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WL+2C</a:t>
                      </a:r>
                      <a:r>
                        <a:rPr lang="en-US" baseline="-25000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WL/2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WL+2C</a:t>
                      </a:r>
                      <a:r>
                        <a:rPr lang="en-US" baseline="-25000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(2/3)C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(2/3)C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(2/3)C</a:t>
                      </a:r>
                      <a:r>
                        <a:rPr lang="en-US" baseline="-25000" dirty="0"/>
                        <a:t>OX</a:t>
                      </a:r>
                      <a:r>
                        <a:rPr lang="en-US" dirty="0"/>
                        <a:t>WL</a:t>
                      </a:r>
                    </a:p>
                    <a:p>
                      <a:pPr algn="ctr"/>
                      <a:r>
                        <a:rPr lang="en-US" dirty="0"/>
                        <a:t>+2C</a:t>
                      </a:r>
                      <a:r>
                        <a:rPr lang="en-US" baseline="-25000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27194"/>
              </p:ext>
            </p:extLst>
          </p:nvPr>
        </p:nvGraphicFramePr>
        <p:xfrm>
          <a:off x="685800" y="3810000"/>
          <a:ext cx="75819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Equation" r:id="rId4" imgW="2590800" imgH="393700" progId="Equation.3">
                  <p:embed/>
                </p:oleObj>
              </mc:Choice>
              <mc:Fallback>
                <p:oleObj name="Equation" r:id="rId4" imgW="2590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7581900" cy="1152525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10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 Implication</a:t>
            </a:r>
            <a:endParaRPr lang="en-US" baseline="-25000" dirty="0"/>
          </a:p>
        </p:txBody>
      </p:sp>
      <p:sp>
        <p:nvSpPr>
          <p:cNvPr id="50179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Feedback Capacitance </a:t>
            </a:r>
            <a:r>
              <a:rPr lang="en-US" dirty="0" err="1"/>
              <a:t>C</a:t>
            </a:r>
            <a:r>
              <a:rPr lang="en-US" baseline="-25000" dirty="0" err="1"/>
              <a:t>gd</a:t>
            </a:r>
            <a:endParaRPr lang="en-US" baseline="-25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fld id="{7723C7D0-C6A6-FA42-AD2B-EF6F0A0E71F9}" type="slidenum">
              <a:rPr lang="en-US" smtClean="0">
                <a:latin typeface="Garamond"/>
                <a:cs typeface="Garamond"/>
              </a:rPr>
              <a:pPr/>
              <a:t>53</a:t>
            </a:fld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63142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05" y="1752600"/>
            <a:ext cx="8629795" cy="4864376"/>
          </a:xfrm>
          <a:prstGeom prst="rect">
            <a:avLst/>
          </a:prstGeom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Step Response? 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Vin steps from 0 to 1, what does </a:t>
            </a:r>
            <a:r>
              <a:rPr lang="en-US" dirty="0" err="1">
                <a:solidFill>
                  <a:srgbClr val="FF6600"/>
                </a:solidFill>
              </a:rPr>
              <a:t>Vout</a:t>
            </a:r>
            <a:r>
              <a:rPr lang="en-US" dirty="0">
                <a:solidFill>
                  <a:srgbClr val="FF6600"/>
                </a:solidFill>
              </a:rPr>
              <a:t> look like as a function of time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Initial voltage?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Steady state voltage?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54</a:t>
            </a:fld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276600"/>
            <a:ext cx="7757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Vin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A73ED0-1B6D-A345-AE2E-D1B48A4302FB}"/>
              </a:ext>
            </a:extLst>
          </p:cNvPr>
          <p:cNvSpPr/>
          <p:nvPr/>
        </p:nvSpPr>
        <p:spPr bwMode="auto">
          <a:xfrm>
            <a:off x="6809510" y="3429000"/>
            <a:ext cx="533400" cy="838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6929E2-1D5D-4345-83BD-422DFAB1A914}"/>
              </a:ext>
            </a:extLst>
          </p:cNvPr>
          <p:cNvSpPr txBox="1"/>
          <p:nvPr/>
        </p:nvSpPr>
        <p:spPr>
          <a:xfrm>
            <a:off x="6762747" y="3255819"/>
            <a:ext cx="952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/>
                <a:cs typeface="Times New Roman"/>
              </a:rPr>
              <a:t>Vout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2721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Response</a:t>
            </a:r>
          </a:p>
        </p:txBody>
      </p:sp>
      <p:pic>
        <p:nvPicPr>
          <p:cNvPr id="5223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828800"/>
            <a:ext cx="655637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55</a:t>
            </a:fld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3231" y="1219200"/>
            <a:ext cx="3131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Garamond"/>
                <a:cs typeface="Garamond"/>
              </a:rPr>
              <a:t>Voltage peaking!</a:t>
            </a:r>
          </a:p>
        </p:txBody>
      </p:sp>
    </p:spTree>
    <p:extLst>
      <p:ext uri="{BB962C8B-B14F-4D97-AF65-F5344CB8AC3E}">
        <p14:creationId xmlns:p14="http://schemas.microsoft.com/office/powerpoint/2010/main" val="1151433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C</a:t>
            </a:r>
            <a:r>
              <a:rPr lang="en-US" baseline="-25000"/>
              <a:t>GD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C</a:t>
            </a:r>
            <a:r>
              <a:rPr lang="en-US" baseline="-25000" dirty="0">
                <a:solidFill>
                  <a:srgbClr val="FF6600"/>
                </a:solidFill>
              </a:rPr>
              <a:t>GD</a:t>
            </a:r>
            <a:r>
              <a:rPr lang="en-US" dirty="0">
                <a:solidFill>
                  <a:srgbClr val="FF6600"/>
                </a:solidFill>
              </a:rPr>
              <a:t> do to the switching response here?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2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out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56</a:t>
            </a:fld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09800"/>
            <a:ext cx="299085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14906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</a:t>
            </a:r>
            <a:r>
              <a:rPr lang="en-US" baseline="-25000" dirty="0"/>
              <a:t>GD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00968"/>
            <a:ext cx="7543800" cy="5276032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57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560347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Capacitance</a:t>
            </a:r>
          </a:p>
          <a:p>
            <a:pPr lvl="1"/>
            <a:r>
              <a:rPr lang="en-US" dirty="0"/>
              <a:t>To every terminal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Voltage dependent</a:t>
            </a:r>
          </a:p>
        </p:txBody>
      </p:sp>
      <p:pic>
        <p:nvPicPr>
          <p:cNvPr id="67592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447800"/>
            <a:ext cx="2133600" cy="289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381000" y="2743200"/>
            <a:ext cx="4691242" cy="1847850"/>
            <a:chOff x="316392" y="3124200"/>
            <a:chExt cx="8173400" cy="3219450"/>
          </a:xfrm>
        </p:grpSpPr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1786777" y="3124200"/>
              <a:ext cx="6703015" cy="3219450"/>
              <a:chOff x="685800" y="1981200"/>
              <a:chExt cx="6702757" cy="3219449"/>
            </a:xfrm>
          </p:grpSpPr>
          <p:pic>
            <p:nvPicPr>
              <p:cNvPr id="13" name="Picture 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5800" y="1981200"/>
                <a:ext cx="4855854" cy="321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325220" y="2209799"/>
                <a:ext cx="883940" cy="5898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Garamond"/>
                    <a:cs typeface="Garamond"/>
                  </a:rPr>
                  <a:t>C</a:t>
                </a:r>
                <a:r>
                  <a:rPr lang="en-US" sz="1600" baseline="-25000" dirty="0">
                    <a:latin typeface="Garamond"/>
                    <a:cs typeface="Garamond"/>
                  </a:rPr>
                  <a:t>GC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406251" y="2895599"/>
                <a:ext cx="1982306" cy="8758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Garamond"/>
                    <a:cs typeface="Garamond"/>
                  </a:rPr>
                  <a:t>C</a:t>
                </a:r>
                <a:r>
                  <a:rPr lang="en-US" sz="1600" baseline="-25000" dirty="0">
                    <a:latin typeface="Garamond"/>
                    <a:cs typeface="Garamond"/>
                  </a:rPr>
                  <a:t>GCS</a:t>
                </a:r>
                <a:r>
                  <a:rPr lang="en-US" sz="1600" dirty="0">
                    <a:latin typeface="Garamond"/>
                    <a:cs typeface="Garamond"/>
                  </a:rPr>
                  <a:t>=C</a:t>
                </a:r>
                <a:r>
                  <a:rPr lang="en-US" sz="1600" baseline="-25000" dirty="0">
                    <a:latin typeface="Garamond"/>
                    <a:cs typeface="Garamond"/>
                  </a:rPr>
                  <a:t>GCD</a:t>
                </a:r>
              </a:p>
              <a:p>
                <a:pPr>
                  <a:defRPr/>
                </a:pPr>
                <a:endParaRPr lang="en-US" sz="1600" baseline="-25000" dirty="0">
                  <a:latin typeface="Garamond"/>
                  <a:cs typeface="Garamond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96149" y="3581400"/>
                <a:ext cx="1030444" cy="5898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Garamond"/>
                    <a:cs typeface="Garamond"/>
                  </a:rPr>
                  <a:t>C</a:t>
                </a:r>
                <a:r>
                  <a:rPr lang="en-US" sz="1600" baseline="-25000" dirty="0">
                    <a:latin typeface="Garamond"/>
                    <a:cs typeface="Garamond"/>
                  </a:rPr>
                  <a:t>GCB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59306" y="3352800"/>
              <a:ext cx="1412058" cy="589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aramond"/>
                  <a:cs typeface="Garamond"/>
                </a:rPr>
                <a:t>WLC</a:t>
              </a:r>
              <a:r>
                <a:rPr lang="en-US" sz="1600" baseline="-25000" dirty="0">
                  <a:latin typeface="Garamond"/>
                  <a:cs typeface="Garamond"/>
                </a:rPr>
                <a:t>OX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6392" y="4114800"/>
              <a:ext cx="1825402" cy="589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aramond"/>
                  <a:cs typeface="Garamond"/>
                </a:rPr>
                <a:t>0.5WLC</a:t>
              </a:r>
              <a:r>
                <a:rPr lang="en-US" sz="1600" baseline="-25000" dirty="0">
                  <a:latin typeface="Garamond"/>
                  <a:cs typeface="Garamond"/>
                </a:rPr>
                <a:t>OX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70212" y="5334000"/>
              <a:ext cx="861748" cy="589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aramond"/>
                  <a:cs typeface="Garamond"/>
                </a:rPr>
                <a:t>V</a:t>
              </a:r>
              <a:r>
                <a:rPr lang="en-US" sz="1600" baseline="-25000" dirty="0">
                  <a:latin typeface="Garamond"/>
                  <a:cs typeface="Garamond"/>
                </a:rPr>
                <a:t>GS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18077" y="4648199"/>
            <a:ext cx="4468993" cy="1673601"/>
            <a:chOff x="755112" y="3276600"/>
            <a:chExt cx="7652248" cy="28657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62200" y="3276600"/>
              <a:ext cx="4032250" cy="191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571001" y="3429000"/>
              <a:ext cx="868769" cy="57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Garamond"/>
                  <a:cs typeface="Garamond"/>
                </a:rPr>
                <a:t>C</a:t>
              </a:r>
              <a:r>
                <a:rPr lang="en-US" sz="1600" baseline="-25000" dirty="0">
                  <a:latin typeface="Garamond"/>
                  <a:cs typeface="Garamond"/>
                </a:rPr>
                <a:t>GC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87966" y="4038600"/>
              <a:ext cx="980964" cy="57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Garamond"/>
                  <a:cs typeface="Garamond"/>
                </a:rPr>
                <a:t>C</a:t>
              </a:r>
              <a:r>
                <a:rPr lang="en-US" sz="1600" baseline="-25000" dirty="0">
                  <a:latin typeface="Garamond"/>
                  <a:cs typeface="Garamond"/>
                </a:rPr>
                <a:t>GCS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12521" y="4495801"/>
              <a:ext cx="1049354" cy="57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Garamond"/>
                  <a:cs typeface="Garamond"/>
                </a:rPr>
                <a:t>C</a:t>
              </a:r>
              <a:r>
                <a:rPr lang="en-US" sz="1600" baseline="-25000" dirty="0">
                  <a:latin typeface="Garamond"/>
                  <a:cs typeface="Garamond"/>
                </a:rPr>
                <a:t>GCD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3475493" y="5562600"/>
              <a:ext cx="2249869" cy="579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Garamond"/>
                  <a:cs typeface="Garamond"/>
                </a:rPr>
                <a:t>V</a:t>
              </a:r>
              <a:r>
                <a:rPr lang="en-US" sz="1600" baseline="-25000" dirty="0">
                  <a:latin typeface="Garamond"/>
                  <a:cs typeface="Garamond"/>
                </a:rPr>
                <a:t>DS</a:t>
              </a:r>
              <a:r>
                <a:rPr lang="en-US" sz="1600" dirty="0">
                  <a:latin typeface="Garamond"/>
                  <a:cs typeface="Garamond"/>
                </a:rPr>
                <a:t>/(V</a:t>
              </a:r>
              <a:r>
                <a:rPr lang="en-US" sz="1600" baseline="-25000" dirty="0">
                  <a:latin typeface="Garamond"/>
                  <a:cs typeface="Garamond"/>
                </a:rPr>
                <a:t>GS</a:t>
              </a:r>
              <a:r>
                <a:rPr lang="en-US" sz="1600" dirty="0">
                  <a:latin typeface="Garamond"/>
                  <a:cs typeface="Garamond"/>
                </a:rPr>
                <a:t>-V</a:t>
              </a:r>
              <a:r>
                <a:rPr lang="en-US" sz="1600" baseline="-25000" dirty="0">
                  <a:latin typeface="Garamond"/>
                  <a:cs typeface="Garamond"/>
                </a:rPr>
                <a:t>T</a:t>
              </a:r>
              <a:r>
                <a:rPr lang="en-US" sz="16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09713" y="3810000"/>
              <a:ext cx="2097647" cy="579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aramond"/>
                  <a:cs typeface="Garamond"/>
                </a:rPr>
                <a:t>(2/3)WLC</a:t>
              </a:r>
              <a:r>
                <a:rPr lang="en-US" sz="1600" baseline="-25000" dirty="0">
                  <a:latin typeface="Garamond"/>
                  <a:cs typeface="Garamond"/>
                </a:rPr>
                <a:t>OX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70673" y="3505200"/>
              <a:ext cx="1387768" cy="579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aramond"/>
                  <a:cs typeface="Garamond"/>
                </a:rPr>
                <a:t>WLC</a:t>
              </a:r>
              <a:r>
                <a:rPr lang="en-US" sz="1600" baseline="-25000" dirty="0">
                  <a:latin typeface="Garamond"/>
                  <a:cs typeface="Garamond"/>
                </a:rPr>
                <a:t>OX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5112" y="4114801"/>
              <a:ext cx="1794002" cy="579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aramond"/>
                  <a:cs typeface="Garamond"/>
                </a:rPr>
                <a:t>0.5WLC</a:t>
              </a:r>
              <a:r>
                <a:rPr lang="en-US" sz="1600" baseline="-25000" dirty="0">
                  <a:latin typeface="Garamond"/>
                  <a:cs typeface="Garamond"/>
                </a:rPr>
                <a:t>OX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95831" y="5257798"/>
              <a:ext cx="480892" cy="579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01032" y="5257798"/>
              <a:ext cx="480892" cy="579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aramond"/>
                  <a:cs typeface="Garamond"/>
                </a:rPr>
                <a:t>1</a:t>
              </a:r>
            </a:p>
          </p:txBody>
        </p:sp>
      </p:grp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58</a:t>
            </a:fld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306670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3</a:t>
            </a:r>
          </a:p>
          <a:p>
            <a:pPr lvl="1"/>
            <a:r>
              <a:rPr lang="en-US" dirty="0"/>
              <a:t>Due Monday</a:t>
            </a:r>
          </a:p>
          <a:p>
            <a:r>
              <a:rPr lang="en-US" dirty="0"/>
              <a:t>Midterm 1 Friday 10/1 (next week)</a:t>
            </a:r>
          </a:p>
          <a:p>
            <a:pPr lvl="1"/>
            <a:r>
              <a:rPr lang="en-US" dirty="0"/>
              <a:t>7-9pm in Towne 309</a:t>
            </a:r>
          </a:p>
          <a:p>
            <a:pPr lvl="1"/>
            <a:r>
              <a:rPr lang="en-US" dirty="0"/>
              <a:t>No Lecture, virtual office hours </a:t>
            </a:r>
          </a:p>
          <a:p>
            <a:pPr lvl="1"/>
            <a:r>
              <a:rPr lang="en-US" dirty="0"/>
              <a:t>Midterms from 2010-</a:t>
            </a:r>
            <a:r>
              <a:rPr lang="is-IS" dirty="0"/>
              <a:t>2019 (and Project 1 from 2020)</a:t>
            </a:r>
            <a:endParaRPr lang="en-US" dirty="0"/>
          </a:p>
          <a:p>
            <a:pPr lvl="2"/>
            <a:r>
              <a:rPr lang="en-US" dirty="0"/>
              <a:t>All online with and without answers</a:t>
            </a:r>
          </a:p>
          <a:p>
            <a:pPr lvl="1"/>
            <a:r>
              <a:rPr lang="en-US" dirty="0"/>
              <a:t>Midterm 1 Review virtual session next week</a:t>
            </a:r>
          </a:p>
          <a:p>
            <a:pPr lvl="2"/>
            <a:r>
              <a:rPr lang="en-US" dirty="0"/>
              <a:t>See Piazza for poll coming soon </a:t>
            </a:r>
          </a:p>
          <a:p>
            <a:pPr lvl="1"/>
            <a:r>
              <a:rPr lang="en-US" dirty="0"/>
              <a:t>Conflicts must let me know ASAP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60FAC9D-E49D-DF46-90A5-FDFE1A3BC54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52721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Channel Effects - DIBL</a:t>
            </a:r>
          </a:p>
        </p:txBody>
      </p:sp>
      <p:pic>
        <p:nvPicPr>
          <p:cNvPr id="6" name="Content Placeholder 5" descr="screen-capture-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43" b="-15043"/>
          <a:stretch>
            <a:fillRect/>
          </a:stretch>
        </p:blipFill>
        <p:spPr>
          <a:xfrm>
            <a:off x="685800" y="1676400"/>
            <a:ext cx="77724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</a:t>
            </a:r>
            <a:r>
              <a:rPr lang="sv-SE" altLang="ko-KR" dirty="0"/>
              <a:t>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12954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Drain Induced Barrier Lowering</a:t>
            </a:r>
          </a:p>
          <a:p>
            <a:pPr lvl="1"/>
            <a:r>
              <a:rPr lang="en-US" i="1" dirty="0"/>
              <a:t>V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en-US" dirty="0"/>
              <a:t>Reduction with Drain Bias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508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1 -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Lec</a:t>
            </a:r>
            <a:r>
              <a:rPr lang="en-US" dirty="0"/>
              <a:t> 1 - 9</a:t>
            </a:r>
          </a:p>
          <a:p>
            <a:pPr lvl="1"/>
            <a:r>
              <a:rPr lang="en-US" dirty="0"/>
              <a:t>Identify CMOS/non-CMOS</a:t>
            </a:r>
          </a:p>
          <a:p>
            <a:pPr lvl="1"/>
            <a:r>
              <a:rPr lang="en-US" dirty="0"/>
              <a:t>Identify CMOS function</a:t>
            </a:r>
          </a:p>
          <a:p>
            <a:pPr lvl="1"/>
            <a:r>
              <a:rPr lang="en-US" dirty="0"/>
              <a:t>Any logic function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CMOS gate</a:t>
            </a:r>
          </a:p>
          <a:p>
            <a:pPr lvl="1"/>
            <a:r>
              <a:rPr lang="en-US" dirty="0">
                <a:sym typeface="Wingdings"/>
              </a:rPr>
              <a:t>Noise Margins / Restoration</a:t>
            </a:r>
          </a:p>
          <a:p>
            <a:pPr lvl="1"/>
            <a:r>
              <a:rPr lang="en-US" dirty="0">
                <a:sym typeface="Wingdings"/>
              </a:rPr>
              <a:t>Circuit first order switching rise/fall times</a:t>
            </a:r>
          </a:p>
          <a:p>
            <a:pPr lvl="2"/>
            <a:r>
              <a:rPr lang="en-US" dirty="0">
                <a:sym typeface="Wingdings"/>
              </a:rPr>
              <a:t>Output equivalent resistance</a:t>
            </a:r>
          </a:p>
          <a:p>
            <a:pPr lvl="2"/>
            <a:r>
              <a:rPr lang="en-US" dirty="0">
                <a:sym typeface="Wingdings"/>
              </a:rPr>
              <a:t>Load capacitance</a:t>
            </a:r>
          </a:p>
          <a:p>
            <a:pPr lvl="1"/>
            <a:r>
              <a:rPr lang="en-US" dirty="0">
                <a:sym typeface="Wingdings"/>
              </a:rPr>
              <a:t>MOS Model</a:t>
            </a:r>
          </a:p>
          <a:p>
            <a:pPr lvl="1"/>
            <a:r>
              <a:rPr lang="en-US" dirty="0">
                <a:sym typeface="Wingdings"/>
              </a:rPr>
              <a:t>Identify transistor region of operation</a:t>
            </a:r>
          </a:p>
          <a:p>
            <a:pPr lvl="1"/>
            <a:r>
              <a:rPr lang="en-US" dirty="0">
                <a:sym typeface="Wingdings"/>
              </a:rPr>
              <a:t>Analysis with transistor IV models</a:t>
            </a:r>
          </a:p>
          <a:p>
            <a:pPr lvl="1"/>
            <a:r>
              <a:rPr lang="en-US" dirty="0">
                <a:sym typeface="Wingdings"/>
              </a:rPr>
              <a:t>MOS capacitance models</a:t>
            </a:r>
          </a:p>
          <a:p>
            <a:pPr lvl="1"/>
            <a:endParaRPr lang="en-US" dirty="0">
              <a:sym typeface="Wingding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60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712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Channel Effects - DIBL</a:t>
            </a:r>
          </a:p>
        </p:txBody>
      </p:sp>
      <p:pic>
        <p:nvPicPr>
          <p:cNvPr id="6" name="Content Placeholder 5" descr="screen-capture-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43" b="-15043"/>
          <a:stretch>
            <a:fillRect/>
          </a:stretch>
        </p:blipFill>
        <p:spPr>
          <a:xfrm>
            <a:off x="685800" y="1676400"/>
            <a:ext cx="77724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</a:t>
            </a:r>
            <a:r>
              <a:rPr lang="sv-SE" altLang="ko-KR" dirty="0"/>
              <a:t>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12954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Drain Induced Barrier Lowering</a:t>
            </a:r>
          </a:p>
          <a:p>
            <a:pPr lvl="1"/>
            <a:r>
              <a:rPr lang="en-US" i="1" dirty="0"/>
              <a:t>V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en-US" dirty="0"/>
              <a:t>Reduction with Drain Bias </a:t>
            </a:r>
          </a:p>
          <a:p>
            <a:pPr lvl="1"/>
            <a:endParaRPr lang="en-US" dirty="0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019800" y="1371600"/>
            <a:ext cx="3009213" cy="1024354"/>
            <a:chOff x="265387" y="1981994"/>
            <a:chExt cx="7159851" cy="1833749"/>
          </a:xfrm>
        </p:grpSpPr>
        <p:cxnSp>
          <p:nvCxnSpPr>
            <p:cNvPr id="9" name="Straight Arrow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876300" y="2705100"/>
              <a:ext cx="1447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12"/>
            <p:cNvCxnSpPr>
              <a:cxnSpLocks noChangeShapeType="1"/>
            </p:cNvCxnSpPr>
            <p:nvPr/>
          </p:nvCxnSpPr>
          <p:spPr bwMode="auto">
            <a:xfrm>
              <a:off x="1600200" y="3429000"/>
              <a:ext cx="46482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" name="Straight Connector 14"/>
            <p:cNvCxnSpPr>
              <a:cxnSpLocks noChangeShapeType="1"/>
            </p:cNvCxnSpPr>
            <p:nvPr/>
          </p:nvCxnSpPr>
          <p:spPr bwMode="auto">
            <a:xfrm>
              <a:off x="1600200" y="2362200"/>
              <a:ext cx="4419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TextBox 11"/>
            <p:cNvSpPr txBox="1"/>
            <p:nvPr/>
          </p:nvSpPr>
          <p:spPr>
            <a:xfrm>
              <a:off x="265387" y="2391223"/>
              <a:ext cx="1269124" cy="606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</a:rPr>
                <a:t>V</a:t>
              </a:r>
              <a:r>
                <a:rPr lang="en-US" sz="1600" baseline="-25000" dirty="0">
                  <a:latin typeface="+mn-lt"/>
                </a:rPr>
                <a:t>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3209680"/>
              <a:ext cx="1176838" cy="606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</a:rPr>
                <a:t>V</a:t>
              </a:r>
              <a:r>
                <a:rPr lang="en-US" sz="1600" baseline="-25000" dirty="0">
                  <a:latin typeface="+mn-lt"/>
                </a:rPr>
                <a:t>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952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Threshold Reduction Impact</a:t>
            </a:r>
          </a:p>
        </p:txBody>
      </p:sp>
      <p:sp>
        <p:nvSpPr>
          <p:cNvPr id="61443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67703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895600"/>
            <a:ext cx="284003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a Gate?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it impact most?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Which device, has large </a:t>
            </a:r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ds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does this effect operation?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Speed of switching?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Leakage?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 2021 – Khanna</a:t>
            </a:r>
          </a:p>
        </p:txBody>
      </p:sp>
    </p:spTree>
    <p:extLst>
      <p:ext uri="{BB962C8B-B14F-4D97-AF65-F5344CB8AC3E}">
        <p14:creationId xmlns:p14="http://schemas.microsoft.com/office/powerpoint/2010/main" val="404422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24529</TotalTime>
  <Words>1817</Words>
  <Application>Microsoft Macintosh PowerPoint</Application>
  <PresentationFormat>On-screen Show (4:3)</PresentationFormat>
  <Paragraphs>596</Paragraphs>
  <Slides>60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Garamond</vt:lpstr>
      <vt:lpstr>Symbol</vt:lpstr>
      <vt:lpstr>Tahoma</vt:lpstr>
      <vt:lpstr>Times</vt:lpstr>
      <vt:lpstr>Times New Roman</vt:lpstr>
      <vt:lpstr>Wingdings</vt:lpstr>
      <vt:lpstr>Penn</vt:lpstr>
      <vt:lpstr>Equation</vt:lpstr>
      <vt:lpstr>PowerPoint Presentation</vt:lpstr>
      <vt:lpstr>Threshold</vt:lpstr>
      <vt:lpstr>Short Channel Effects – VT Reduction</vt:lpstr>
      <vt:lpstr>Short Channel Effects – VT Reduction</vt:lpstr>
      <vt:lpstr>Short Channel Effects - DIBL</vt:lpstr>
      <vt:lpstr>Short Channel Effects - DIBL</vt:lpstr>
      <vt:lpstr>Short Channel Effects - DIBL</vt:lpstr>
      <vt:lpstr>Threshold Reduction Impact</vt:lpstr>
      <vt:lpstr>In a Gate?</vt:lpstr>
      <vt:lpstr>Simplified Design Flow</vt:lpstr>
      <vt:lpstr>Capacitance</vt:lpstr>
      <vt:lpstr>Capacitance Setup</vt:lpstr>
      <vt:lpstr>Capacitance</vt:lpstr>
      <vt:lpstr>Capacitance (Preclass 1)</vt:lpstr>
      <vt:lpstr>Capacitances</vt:lpstr>
      <vt:lpstr>Capacitance Decomposition</vt:lpstr>
      <vt:lpstr>MOSFET Parasitic Capacitance</vt:lpstr>
      <vt:lpstr>Overlap Capacitance</vt:lpstr>
      <vt:lpstr>Overlap</vt:lpstr>
      <vt:lpstr>Overlap</vt:lpstr>
      <vt:lpstr>Overlap Capacitance</vt:lpstr>
      <vt:lpstr>Overlap Capacitance</vt:lpstr>
      <vt:lpstr>Overlap Capacitance</vt:lpstr>
      <vt:lpstr>Junction Capacitances</vt:lpstr>
      <vt:lpstr>Junction (diffusion) Capacitance</vt:lpstr>
      <vt:lpstr>Junction (Diffusion) Capacitance</vt:lpstr>
      <vt:lpstr>Junction (Diffusion) Capacitance</vt:lpstr>
      <vt:lpstr>Gate-to-channel</vt:lpstr>
      <vt:lpstr>MOSFET Parasitic Capacitance</vt:lpstr>
      <vt:lpstr>Gate-to-Bulk Capacitance</vt:lpstr>
      <vt:lpstr>Gate-to-Channel Capacitance</vt:lpstr>
      <vt:lpstr>Gate-to-Channel Capacitance</vt:lpstr>
      <vt:lpstr>Gate-to-Channel Capacitance</vt:lpstr>
      <vt:lpstr>Gate-to-Source Capacitance</vt:lpstr>
      <vt:lpstr>Gate-to-Source Capacitance</vt:lpstr>
      <vt:lpstr>Gate-to-Drain Capacitance</vt:lpstr>
      <vt:lpstr>Channel Evolution: Weak Inversion</vt:lpstr>
      <vt:lpstr>Channel Evolution: Weak Inversion</vt:lpstr>
      <vt:lpstr>Channel Evolution: Weak Inversion</vt:lpstr>
      <vt:lpstr>Channel Evolution: Weak Inversion</vt:lpstr>
      <vt:lpstr>Capacitance vs VGS (VDS=0)</vt:lpstr>
      <vt:lpstr>Saturation Capacitance?</vt:lpstr>
      <vt:lpstr>Saturation Capacitance?</vt:lpstr>
      <vt:lpstr>Saturation Capacitance</vt:lpstr>
      <vt:lpstr>Saturation Capacitance</vt:lpstr>
      <vt:lpstr>Capacitance Roundup</vt:lpstr>
      <vt:lpstr>First Order Capacitance Summary</vt:lpstr>
      <vt:lpstr>First Order Capacitance Summary</vt:lpstr>
      <vt:lpstr>First Order Capacitance Summary</vt:lpstr>
      <vt:lpstr>First Order Capacitance Summary</vt:lpstr>
      <vt:lpstr>First Order Capacitance Summary</vt:lpstr>
      <vt:lpstr>First Order Capacitance Summary</vt:lpstr>
      <vt:lpstr>One Implication</vt:lpstr>
      <vt:lpstr>Step Response? (Preclass 2)</vt:lpstr>
      <vt:lpstr>Step Response</vt:lpstr>
      <vt:lpstr>Impact of CGD</vt:lpstr>
      <vt:lpstr>Impact of CGD</vt:lpstr>
      <vt:lpstr>Big Idea</vt:lpstr>
      <vt:lpstr>Admin</vt:lpstr>
      <vt:lpstr>Midterm 1 - Content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2095</cp:revision>
  <cp:lastPrinted>2021-09-24T13:46:04Z</cp:lastPrinted>
  <dcterms:created xsi:type="dcterms:W3CDTF">2001-05-14T03:33:13Z</dcterms:created>
  <dcterms:modified xsi:type="dcterms:W3CDTF">2021-09-24T15:30:20Z</dcterms:modified>
</cp:coreProperties>
</file>