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Default Extension="vml" ContentType="application/vnd.openxmlformats-officedocument.vmlDrawing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embeddings/Microsoft_Equation4.bin" ContentType="application/vnd.openxmlformats-officedocument.oleObject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8" r:id="rId3"/>
    <p:sldId id="344" r:id="rId4"/>
    <p:sldId id="335" r:id="rId5"/>
    <p:sldId id="407" r:id="rId6"/>
    <p:sldId id="342" r:id="rId7"/>
    <p:sldId id="341" r:id="rId8"/>
    <p:sldId id="343" r:id="rId9"/>
    <p:sldId id="388" r:id="rId10"/>
    <p:sldId id="361" r:id="rId11"/>
    <p:sldId id="389" r:id="rId12"/>
    <p:sldId id="362" r:id="rId13"/>
    <p:sldId id="346" r:id="rId14"/>
    <p:sldId id="347" r:id="rId15"/>
    <p:sldId id="348" r:id="rId16"/>
    <p:sldId id="392" r:id="rId17"/>
    <p:sldId id="391" r:id="rId18"/>
    <p:sldId id="349" r:id="rId19"/>
    <p:sldId id="350" r:id="rId20"/>
    <p:sldId id="351" r:id="rId21"/>
    <p:sldId id="352" r:id="rId22"/>
    <p:sldId id="353" r:id="rId23"/>
    <p:sldId id="354" r:id="rId24"/>
    <p:sldId id="398" r:id="rId25"/>
    <p:sldId id="356" r:id="rId26"/>
    <p:sldId id="340" r:id="rId27"/>
    <p:sldId id="339" r:id="rId28"/>
    <p:sldId id="359" r:id="rId29"/>
    <p:sldId id="363" r:id="rId30"/>
    <p:sldId id="364" r:id="rId31"/>
    <p:sldId id="365" r:id="rId32"/>
    <p:sldId id="402" r:id="rId33"/>
    <p:sldId id="403" r:id="rId34"/>
    <p:sldId id="366" r:id="rId35"/>
    <p:sldId id="374" r:id="rId36"/>
    <p:sldId id="405" r:id="rId37"/>
    <p:sldId id="367" r:id="rId38"/>
    <p:sldId id="375" r:id="rId39"/>
    <p:sldId id="368" r:id="rId40"/>
    <p:sldId id="370" r:id="rId41"/>
    <p:sldId id="376" r:id="rId42"/>
    <p:sldId id="377" r:id="rId43"/>
    <p:sldId id="406" r:id="rId44"/>
    <p:sldId id="378" r:id="rId45"/>
    <p:sldId id="379" r:id="rId46"/>
    <p:sldId id="371" r:id="rId47"/>
    <p:sldId id="382" r:id="rId48"/>
    <p:sldId id="373" r:id="rId49"/>
    <p:sldId id="381" r:id="rId50"/>
    <p:sldId id="383" r:id="rId51"/>
    <p:sldId id="380" r:id="rId52"/>
    <p:sldId id="384" r:id="rId53"/>
    <p:sldId id="316" r:id="rId54"/>
    <p:sldId id="306" r:id="rId55"/>
    <p:sldId id="385" r:id="rId56"/>
    <p:sldId id="386" r:id="rId57"/>
    <p:sldId id="360" r:id="rId58"/>
    <p:sldId id="387" r:id="rId59"/>
    <p:sldId id="408" r:id="rId60"/>
    <p:sldId id="323" r:id="rId61"/>
    <p:sldId id="308" r:id="rId62"/>
    <p:sldId id="357" r:id="rId63"/>
    <p:sldId id="330" r:id="rId64"/>
    <p:sldId id="301" r:id="rId65"/>
    <p:sldId id="358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AD4860-1246-0B42-87FD-52BC8B39A4EC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35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AD4860-1246-0B42-87FD-52BC8B39A4EC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36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0A2891-F94A-3849-957A-4B9C38ECFB92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38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1A094-34EF-7E40-BB40-EAE91AF3569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://a.co/5YfVLJ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1: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August 30, 2017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Introduction and Overview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NRE Costs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305800" cy="1219200"/>
          </a:xfrm>
        </p:spPr>
        <p:txBody>
          <a:bodyPr/>
          <a:lstStyle/>
          <a:p>
            <a:r>
              <a:rPr lang="en-US" b="1" dirty="0" smtClean="0"/>
              <a:t>28-nm </a:t>
            </a:r>
            <a:r>
              <a:rPr lang="en-US" b="1" dirty="0" err="1" smtClean="0"/>
              <a:t>SoC</a:t>
            </a:r>
            <a:r>
              <a:rPr lang="en-US" b="1" dirty="0" smtClean="0"/>
              <a:t> development costs doubled over previous node – EE Times 2013</a:t>
            </a:r>
          </a:p>
          <a:p>
            <a:pPr lvl="1">
              <a:buNone/>
            </a:pPr>
            <a:r>
              <a:rPr lang="en-US" sz="2400" b="1" dirty="0" smtClean="0"/>
              <a:t>28nm+78%, 20nm+48%, 14nm+31%, 10nm+35%</a:t>
            </a:r>
            <a:endParaRPr lang="en-US" sz="2400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5181600" cy="37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 NRE with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838200" y="2819400"/>
          <a:ext cx="7581900" cy="609600"/>
        </p:xfrm>
        <a:graphic>
          <a:graphicData uri="http://schemas.openxmlformats.org/presentationml/2006/ole">
            <p:oleObj spid="_x0000_s78850" name="Equation" r:id="rId4" imgW="2527300" imgH="2032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114550" y="4552950"/>
          <a:ext cx="5029200" cy="1257300"/>
        </p:xfrm>
        <a:graphic>
          <a:graphicData uri="http://schemas.openxmlformats.org/presentationml/2006/ole">
            <p:oleObj spid="_x0000_s78851" name="Equation" r:id="rId5" imgW="16764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Economics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534400" cy="3276600"/>
          </a:xfrm>
        </p:spPr>
        <p:txBody>
          <a:bodyPr/>
          <a:lstStyle/>
          <a:p>
            <a:r>
              <a:rPr lang="en-US" sz="2800" dirty="0"/>
              <a:t>Economics force fewer, more customizable chips</a:t>
            </a:r>
          </a:p>
          <a:p>
            <a:pPr lvl="1"/>
            <a:r>
              <a:rPr lang="en-US" sz="2400" dirty="0"/>
              <a:t>Mask </a:t>
            </a:r>
            <a:r>
              <a:rPr lang="en-US" sz="2400" dirty="0" smtClean="0"/>
              <a:t>costs in the </a:t>
            </a:r>
            <a:r>
              <a:rPr lang="en-US" sz="2400" dirty="0"/>
              <a:t>millions of dollars</a:t>
            </a:r>
          </a:p>
          <a:p>
            <a:pPr lvl="1"/>
            <a:r>
              <a:rPr lang="en-US" sz="2400" dirty="0"/>
              <a:t>Custom IC design NRE</a:t>
            </a:r>
            <a:r>
              <a:rPr lang="en-US" sz="2400" dirty="0" smtClean="0"/>
              <a:t> 10s—100s </a:t>
            </a:r>
            <a:r>
              <a:rPr lang="en-US" sz="2400" dirty="0"/>
              <a:t>of millions of dollars</a:t>
            </a:r>
          </a:p>
          <a:p>
            <a:pPr lvl="2"/>
            <a:r>
              <a:rPr lang="en-US" sz="2000" dirty="0">
                <a:sym typeface="Wingdings" pitchFamily="1" charset="2"/>
              </a:rPr>
              <a:t>Need market of</a:t>
            </a:r>
            <a:r>
              <a:rPr lang="en-US" sz="2000" dirty="0" smtClean="0">
                <a:sym typeface="Wingdings" pitchFamily="1" charset="2"/>
              </a:rPr>
              <a:t> billions of </a:t>
            </a:r>
            <a:r>
              <a:rPr lang="en-US" sz="2000" dirty="0">
                <a:sym typeface="Wingdings" pitchFamily="1" charset="2"/>
              </a:rPr>
              <a:t>dollars to recoup investment</a:t>
            </a:r>
          </a:p>
          <a:p>
            <a:pPr lvl="2"/>
            <a:r>
              <a:rPr lang="en-US" sz="2000" dirty="0">
                <a:sym typeface="Wingdings" pitchFamily="1" charset="2"/>
              </a:rPr>
              <a:t>With fixed or slowly growing total IC industry revenues</a:t>
            </a:r>
          </a:p>
          <a:p>
            <a:pPr lvl="2"/>
            <a:r>
              <a:rPr lang="en-US" sz="2000" dirty="0" err="1">
                <a:solidFill>
                  <a:schemeClr val="accent2"/>
                </a:solidFill>
                <a:sym typeface="Wingdings" pitchFamily="1" charset="2"/>
              </a:rPr>
              <a:t></a:t>
            </a:r>
            <a:r>
              <a:rPr lang="en-US" sz="2000" dirty="0">
                <a:solidFill>
                  <a:schemeClr val="accent2"/>
                </a:solidFill>
                <a:sym typeface="Wingdings" pitchFamily="1" charset="2"/>
              </a:rPr>
              <a:t> Number of unique chips must decrease</a:t>
            </a:r>
            <a:r>
              <a:rPr lang="en-US" sz="2000" dirty="0">
                <a:sym typeface="Wingdings" pitchFamily="1" charset="2"/>
              </a:rPr>
              <a:t>  </a:t>
            </a:r>
            <a:endParaRPr lang="en-US" sz="2000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2754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Forcing fewer,</a:t>
            </a:r>
          </a:p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more </a:t>
            </a:r>
            <a:br>
              <a:rPr lang="en-US" sz="3200">
                <a:solidFill>
                  <a:schemeClr val="accent2"/>
                </a:solidFill>
                <a:latin typeface="Arial" pitchFamily="1" charset="0"/>
              </a:rPr>
            </a:br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customizable</a:t>
            </a:r>
          </a:p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chips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8" y="0"/>
            <a:ext cx="596106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Now contain significant software</a:t>
            </a:r>
          </a:p>
          <a:p>
            <a:pPr lvl="1"/>
            <a:r>
              <a:rPr lang="en-US" dirty="0" smtClean="0"/>
              <a:t>Almost all have embedded processors</a:t>
            </a:r>
          </a:p>
          <a:p>
            <a:r>
              <a:rPr lang="en-US" dirty="0" smtClean="0"/>
              <a:t>Must co-design SW and HW</a:t>
            </a:r>
          </a:p>
          <a:p>
            <a:r>
              <a:rPr lang="en-US" dirty="0" smtClean="0"/>
              <a:t>Must solve complete computing task</a:t>
            </a:r>
          </a:p>
          <a:p>
            <a:pPr lvl="1"/>
            <a:r>
              <a:rPr lang="en-US" dirty="0" smtClean="0"/>
              <a:t>Tasks has components with variety of needs</a:t>
            </a:r>
          </a:p>
          <a:p>
            <a:pPr lvl="1"/>
            <a:r>
              <a:rPr lang="en-US" dirty="0" smtClean="0"/>
              <a:t>Some don’t need custom circuit</a:t>
            </a:r>
          </a:p>
          <a:p>
            <a:pPr lvl="1"/>
            <a:r>
              <a:rPr lang="en-US" dirty="0" smtClean="0"/>
              <a:t>90/10 Rule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Demand for Programmable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get higher performance than a processor, while retaining programmability?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 smtClean="0"/>
              <a:t>Implementation Platform for innovation</a:t>
            </a:r>
          </a:p>
          <a:p>
            <a:pPr lvl="1"/>
            <a:r>
              <a:rPr lang="en-US" dirty="0" smtClean="0"/>
              <a:t>This is what you target (avoid NRE)</a:t>
            </a:r>
          </a:p>
          <a:p>
            <a:pPr lvl="1"/>
            <a:r>
              <a:rPr lang="en-US" sz="2400" dirty="0" smtClean="0"/>
              <a:t>Implementation</a:t>
            </a:r>
            <a:br>
              <a:rPr lang="en-US" sz="2400" dirty="0" smtClean="0"/>
            </a:br>
            <a:r>
              <a:rPr lang="en-US" sz="2400" dirty="0" smtClean="0"/>
              <a:t> vehicle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03295"/>
            <a:ext cx="6172200" cy="455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858000" cy="55138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 years ago </a:t>
            </a:r>
          </a:p>
          <a:p>
            <a:r>
              <a:rPr lang="en-US" dirty="0" smtClean="0"/>
              <a:t>Programmability?</a:t>
            </a:r>
          </a:p>
          <a:p>
            <a:pPr lvl="1"/>
            <a:r>
              <a:rPr lang="en-US" dirty="0" smtClean="0"/>
              <a:t>use a processor</a:t>
            </a:r>
          </a:p>
          <a:p>
            <a:r>
              <a:rPr lang="en-US" dirty="0" smtClean="0"/>
              <a:t>High-throughput</a:t>
            </a:r>
          </a:p>
          <a:p>
            <a:pPr lvl="1"/>
            <a:r>
              <a:rPr lang="en-US" dirty="0" smtClean="0"/>
              <a:t>used a custom IC</a:t>
            </a:r>
          </a:p>
          <a:p>
            <a:r>
              <a:rPr lang="en-US" dirty="0" smtClean="0"/>
              <a:t>Wanted product differentiation</a:t>
            </a:r>
          </a:p>
          <a:p>
            <a:pPr lvl="1"/>
            <a:r>
              <a:rPr lang="en-US" dirty="0" smtClean="0"/>
              <a:t>board level</a:t>
            </a:r>
          </a:p>
          <a:p>
            <a:pPr lvl="1"/>
            <a:r>
              <a:rPr lang="en-US" dirty="0" smtClean="0"/>
              <a:t>Select &amp; wired IC</a:t>
            </a:r>
          </a:p>
          <a:p>
            <a:r>
              <a:rPr lang="en-US" dirty="0" smtClean="0"/>
              <a:t>Build a custom IC</a:t>
            </a:r>
          </a:p>
          <a:p>
            <a:pPr lvl="1"/>
            <a:r>
              <a:rPr lang="en-US" dirty="0" smtClean="0"/>
              <a:t>It was about gates and logic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0" y="990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Today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Programmability?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uP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FPGA, GPU,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PSoC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High-throughput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FPGA, GPU,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PSoC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 custom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Wanted product differentiation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Program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FPGAs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SoC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Build a custom IC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System and software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Goals, Outcomes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4114800"/>
          </a:xfrm>
        </p:spPr>
        <p:txBody>
          <a:bodyPr/>
          <a:lstStyle/>
          <a:p>
            <a:r>
              <a:rPr lang="en-US" dirty="0" smtClean="0"/>
              <a:t>Create Computer Engineers</a:t>
            </a:r>
          </a:p>
          <a:p>
            <a:pPr lvl="1"/>
            <a:r>
              <a:rPr lang="en-US" dirty="0" smtClean="0"/>
              <a:t>SW/HW divide is wrong, outdated</a:t>
            </a:r>
          </a:p>
          <a:p>
            <a:pPr lvl="1"/>
            <a:r>
              <a:rPr lang="en-US" dirty="0" smtClean="0"/>
              <a:t>Parallelism, data movement, resource management, abstractions</a:t>
            </a:r>
          </a:p>
          <a:p>
            <a:pPr lvl="1"/>
            <a:r>
              <a:rPr lang="en-US" dirty="0" smtClean="0"/>
              <a:t>Cannot build a chip without software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user – know how to exploit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designer – architecture space, </a:t>
            </a:r>
            <a:br>
              <a:rPr lang="en-US" dirty="0" smtClean="0"/>
            </a:br>
            <a:r>
              <a:rPr lang="en-US" dirty="0" smtClean="0"/>
              <a:t>hw/</a:t>
            </a:r>
            <a:r>
              <a:rPr lang="en-US" dirty="0" err="1" smtClean="0"/>
              <a:t>sw</a:t>
            </a:r>
            <a:r>
              <a:rPr lang="en-US" dirty="0" smtClean="0"/>
              <a:t> </a:t>
            </a:r>
            <a:r>
              <a:rPr lang="en-US" dirty="0" err="1" smtClean="0"/>
              <a:t>codesign</a:t>
            </a:r>
            <a:endParaRPr lang="en-US" dirty="0" smtClean="0"/>
          </a:p>
          <a:p>
            <a:r>
              <a:rPr lang="en-US" dirty="0" smtClean="0"/>
              <a:t>Project experience – design and optimization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Case for Programmable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SoC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Goals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Outcomes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New/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evovling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Course, Risks, Tools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Sample Optimization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This course (incl. policies, logistics)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Zed Boards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PhD Qualifier</a:t>
            </a:r>
          </a:p>
          <a:p>
            <a:pPr lvl="1"/>
            <a:r>
              <a:rPr lang="en-US" dirty="0" smtClean="0"/>
              <a:t>One broad Computer Engineering</a:t>
            </a:r>
          </a:p>
          <a:p>
            <a:r>
              <a:rPr lang="en-US" dirty="0" smtClean="0"/>
              <a:t>CMPE Concurrency </a:t>
            </a:r>
          </a:p>
          <a:p>
            <a:r>
              <a:rPr lang="en-US" dirty="0" smtClean="0"/>
              <a:t>Hands-on Project course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r>
              <a:rPr lang="en-US" dirty="0" smtClean="0"/>
              <a:t>Design, optimize, and program a modern System-on-a-Chip.</a:t>
            </a:r>
          </a:p>
          <a:p>
            <a:r>
              <a:rPr lang="en-US" dirty="0" smtClean="0"/>
              <a:t>Analyze, identify bottlenecks, design-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Modeling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write equations to estimate</a:t>
            </a:r>
            <a:endParaRPr lang="en-US" dirty="0" smtClean="0"/>
          </a:p>
          <a:p>
            <a:r>
              <a:rPr lang="en-US" dirty="0" smtClean="0"/>
              <a:t>Decompose into parallel components</a:t>
            </a:r>
          </a:p>
          <a:p>
            <a:r>
              <a:rPr lang="en-US" dirty="0" smtClean="0"/>
              <a:t>Characterize and develop real-time solutions</a:t>
            </a:r>
          </a:p>
          <a:p>
            <a:r>
              <a:rPr lang="en-US" dirty="0" smtClean="0"/>
              <a:t>Implement both hardware and software solutions</a:t>
            </a:r>
          </a:p>
          <a:p>
            <a:r>
              <a:rPr lang="en-US" dirty="0" smtClean="0"/>
              <a:t>Formulate hardware/software tradeoffs, and perform hardware/software </a:t>
            </a:r>
            <a:r>
              <a:rPr lang="en-US" dirty="0" err="1" smtClean="0"/>
              <a:t>codesign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Understand the system on a chip from gates to application software, including:</a:t>
            </a:r>
          </a:p>
          <a:p>
            <a:pPr lvl="1"/>
            <a:r>
              <a:rPr lang="en-US" dirty="0" smtClean="0"/>
              <a:t> on-chip memories and communication networks, I/O interfacing, RTL design of accelerators, processors, firmware and OS/infrastructure software.</a:t>
            </a:r>
          </a:p>
          <a:p>
            <a:r>
              <a:rPr lang="en-US" dirty="0" smtClean="0"/>
              <a:t>Understand and </a:t>
            </a:r>
            <a:r>
              <a:rPr lang="en-US" i="1" dirty="0" smtClean="0"/>
              <a:t>estimate</a:t>
            </a:r>
            <a:r>
              <a:rPr lang="en-US" dirty="0" smtClean="0"/>
              <a:t> key design metrics and requirements including:</a:t>
            </a:r>
          </a:p>
          <a:p>
            <a:pPr lvl="1"/>
            <a:r>
              <a:rPr lang="en-US" dirty="0" smtClean="0"/>
              <a:t> area, latency, throughput, energy, power, predictability, and reliability.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First offering last term: </a:t>
            </a:r>
            <a:br>
              <a:rPr lang="en-US" dirty="0" smtClean="0"/>
            </a:br>
            <a:r>
              <a:rPr lang="en-US" dirty="0" smtClean="0"/>
              <a:t>warning last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We’ll be making it up as we go along…</a:t>
            </a:r>
          </a:p>
          <a:p>
            <a:r>
              <a:rPr lang="en-US" dirty="0" smtClean="0"/>
              <a:t>You’ll be first to perform assignments</a:t>
            </a:r>
          </a:p>
          <a:p>
            <a:r>
              <a:rPr lang="en-US" dirty="0" smtClean="0"/>
              <a:t>We may estimate difficulty of assignments incorrectly</a:t>
            </a:r>
          </a:p>
          <a:p>
            <a:pPr lvl="1"/>
            <a:r>
              <a:rPr lang="en-US" dirty="0" smtClean="0"/>
              <a:t>Too easy, too </a:t>
            </a:r>
            <a:r>
              <a:rPr lang="en-US" dirty="0" smtClean="0"/>
              <a:t>hard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any were too tedious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/>
              </a:rPr>
              <a:t>Provided wrong guidance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Lectures will be less polished</a:t>
            </a:r>
          </a:p>
          <a:p>
            <a:r>
              <a:rPr lang="en-US" dirty="0" smtClean="0"/>
              <a:t>Intellectual excitement of trying to figure it out…and currency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This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76800"/>
          </a:xfrm>
        </p:spPr>
        <p:txBody>
          <a:bodyPr/>
          <a:lstStyle/>
          <a:p>
            <a:r>
              <a:rPr lang="en-US" dirty="0" smtClean="0"/>
              <a:t>…still figuring it out.</a:t>
            </a:r>
          </a:p>
          <a:p>
            <a:r>
              <a:rPr lang="en-US" dirty="0" smtClean="0"/>
              <a:t>Learned some lessons from last term.</a:t>
            </a:r>
          </a:p>
          <a:p>
            <a:r>
              <a:rPr lang="en-US" dirty="0" smtClean="0"/>
              <a:t>Refocusing assignments</a:t>
            </a:r>
          </a:p>
          <a:p>
            <a:r>
              <a:rPr lang="en-US" dirty="0" smtClean="0"/>
              <a:t>Increase focus on modeling throughout</a:t>
            </a:r>
          </a:p>
          <a:p>
            <a:r>
              <a:rPr lang="en-US" dirty="0" smtClean="0"/>
              <a:t>May still get it wrong</a:t>
            </a:r>
          </a:p>
          <a:p>
            <a:pPr lvl="1"/>
            <a:r>
              <a:rPr lang="en-US" dirty="0" smtClean="0"/>
              <a:t>We change the assignments, so they are still new…</a:t>
            </a:r>
          </a:p>
          <a:p>
            <a:r>
              <a:rPr lang="en-US" dirty="0" smtClean="0"/>
              <a:t>It will be better…but probably not perfect</a:t>
            </a:r>
          </a:p>
          <a:p>
            <a:r>
              <a:rPr lang="en-US" dirty="0" smtClean="0"/>
              <a:t>It will be hard work…hopefully not insane.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Are complex</a:t>
            </a:r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 smtClean="0"/>
              <a:t>be challenging, but good for you to build confidence can understand and </a:t>
            </a:r>
            <a:r>
              <a:rPr lang="en-US" dirty="0" smtClean="0"/>
              <a:t>master</a:t>
            </a:r>
          </a:p>
          <a:p>
            <a:r>
              <a:rPr lang="en-US" dirty="0" smtClean="0"/>
              <a:t>Tool runtimes can be </a:t>
            </a:r>
            <a:r>
              <a:rPr lang="en-US" dirty="0" smtClean="0"/>
              <a:t>long</a:t>
            </a:r>
            <a:endParaRPr lang="en-US" dirty="0" smtClean="0"/>
          </a:p>
          <a:p>
            <a:r>
              <a:rPr lang="en-US" dirty="0" smtClean="0"/>
              <a:t>Learning and sharing experience will be part of assignments</a:t>
            </a:r>
          </a:p>
          <a:p>
            <a:pPr lvl="1"/>
            <a:r>
              <a:rPr lang="en-US" dirty="0" smtClean="0"/>
              <a:t>Bonus points for tutorials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ESE532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534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040188" cy="4454525"/>
          </a:xfrm>
        </p:spPr>
        <p:txBody>
          <a:bodyPr/>
          <a:lstStyle/>
          <a:p>
            <a:r>
              <a:rPr lang="en-US" dirty="0" smtClean="0"/>
              <a:t>Deep into design space and continuum</a:t>
            </a:r>
          </a:p>
          <a:p>
            <a:r>
              <a:rPr lang="en-US" dirty="0" smtClean="0"/>
              <a:t>How to build compute, interconnect, memory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Fundamentals</a:t>
            </a:r>
          </a:p>
          <a:p>
            <a:pPr lvl="1"/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Why X better than Y</a:t>
            </a:r>
          </a:p>
          <a:p>
            <a:r>
              <a:rPr lang="en-US" dirty="0" smtClean="0"/>
              <a:t>More relevant substrate designers</a:t>
            </a:r>
          </a:p>
          <a:p>
            <a:r>
              <a:rPr lang="en-US" dirty="0" smtClean="0"/>
              <a:t>Both Real-Time and Best-effort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532 – System-on-a-Chip Architecture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New course</a:t>
            </a:r>
          </a:p>
          <a:p>
            <a:r>
              <a:rPr lang="en-US" dirty="0" smtClean="0"/>
              <a:t>Probably 30% overlap</a:t>
            </a:r>
          </a:p>
          <a:p>
            <a:r>
              <a:rPr lang="en-US" dirty="0" smtClean="0"/>
              <a:t>Broader (all CMPE)</a:t>
            </a:r>
          </a:p>
          <a:p>
            <a:pPr lvl="1"/>
            <a:r>
              <a:rPr lang="en-US" dirty="0" smtClean="0"/>
              <a:t>HW/SW </a:t>
            </a:r>
            <a:r>
              <a:rPr lang="en-US" dirty="0" err="1" smtClean="0"/>
              <a:t>codesign</a:t>
            </a:r>
            <a:endParaRPr lang="en-US" dirty="0" smtClean="0"/>
          </a:p>
          <a:p>
            <a:r>
              <a:rPr lang="en-US" dirty="0" smtClean="0"/>
              <a:t>More Hands-on</a:t>
            </a:r>
          </a:p>
          <a:p>
            <a:pPr lvl="1"/>
            <a:r>
              <a:rPr lang="en-US" dirty="0" smtClean="0"/>
              <a:t>Code in C</a:t>
            </a:r>
          </a:p>
          <a:p>
            <a:pPr lvl="1"/>
            <a:r>
              <a:rPr lang="en-US" dirty="0" smtClean="0"/>
              <a:t>Map to </a:t>
            </a:r>
            <a:r>
              <a:rPr lang="en-US" dirty="0" err="1" smtClean="0"/>
              <a:t>Zynq</a:t>
            </a:r>
            <a:endParaRPr lang="en-US" dirty="0" smtClean="0"/>
          </a:p>
          <a:p>
            <a:pPr lvl="1"/>
            <a:r>
              <a:rPr lang="en-US" dirty="0" smtClean="0"/>
              <a:t>Accelerate an application</a:t>
            </a:r>
          </a:p>
          <a:p>
            <a:r>
              <a:rPr lang="en-US" dirty="0" smtClean="0"/>
              <a:t>More relevant to (</a:t>
            </a:r>
            <a:r>
              <a:rPr lang="en-US" dirty="0" err="1" smtClean="0"/>
              <a:t>P)SoC</a:t>
            </a:r>
            <a:r>
              <a:rPr lang="en-US" dirty="0" smtClean="0"/>
              <a:t> user</a:t>
            </a:r>
          </a:p>
          <a:p>
            <a:r>
              <a:rPr lang="en-US" dirty="0" smtClean="0"/>
              <a:t>Real-time focus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CIS240</a:t>
            </a:r>
            <a:r>
              <a:rPr lang="en-US" smtClean="0"/>
              <a:t>, 371, 501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Best Effort Computing</a:t>
            </a:r>
          </a:p>
          <a:p>
            <a:pPr lvl="1"/>
            <a:r>
              <a:rPr lang="en-US" dirty="0" smtClean="0"/>
              <a:t>Run as fast as you can</a:t>
            </a:r>
          </a:p>
          <a:p>
            <a:r>
              <a:rPr lang="en-US" dirty="0" smtClean="0"/>
              <a:t>Binary compatible</a:t>
            </a:r>
          </a:p>
          <a:p>
            <a:r>
              <a:rPr lang="en-US" dirty="0" smtClean="0"/>
              <a:t>ISA separation</a:t>
            </a:r>
          </a:p>
          <a:p>
            <a:r>
              <a:rPr lang="en-US" dirty="0" smtClean="0"/>
              <a:t>Shared memory parallelism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ESE532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Hardware-Software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lvl="1"/>
            <a:r>
              <a:rPr lang="en-US" dirty="0" smtClean="0"/>
              <a:t>Willing to recompile, maybe rewrite code</a:t>
            </a:r>
          </a:p>
          <a:p>
            <a:pPr lvl="1"/>
            <a:r>
              <a:rPr lang="en-US" dirty="0" smtClean="0"/>
              <a:t>Define/refine hardware</a:t>
            </a:r>
          </a:p>
          <a:p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Guarantee meet deadline</a:t>
            </a:r>
          </a:p>
          <a:p>
            <a:r>
              <a:rPr lang="en-US" dirty="0" smtClean="0"/>
              <a:t>Non shared-memory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 -- Example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Abstract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153400" cy="4419600"/>
          </a:xfrm>
        </p:spPr>
        <p:txBody>
          <a:bodyPr/>
          <a:lstStyle/>
          <a:p>
            <a:r>
              <a:rPr lang="en-US" dirty="0" smtClean="0"/>
              <a:t>Identify requirements, bottlenecks</a:t>
            </a:r>
          </a:p>
          <a:p>
            <a:r>
              <a:rPr lang="en-US" dirty="0" smtClean="0"/>
              <a:t>Decompose Parallel Opportunities</a:t>
            </a:r>
          </a:p>
          <a:p>
            <a:pPr lvl="1"/>
            <a:r>
              <a:rPr lang="en-US" dirty="0" smtClean="0"/>
              <a:t>At extreme, how parallel could make it?</a:t>
            </a:r>
          </a:p>
          <a:p>
            <a:pPr lvl="1"/>
            <a:r>
              <a:rPr lang="en-US" dirty="0" smtClean="0"/>
              <a:t>What forms of parallelism exist?</a:t>
            </a:r>
          </a:p>
          <a:p>
            <a:pPr lvl="2"/>
            <a:r>
              <a:rPr lang="en-US" dirty="0" smtClean="0"/>
              <a:t>Thread-level, data parallel, instruction-level</a:t>
            </a:r>
          </a:p>
          <a:p>
            <a:r>
              <a:rPr lang="en-US" dirty="0" smtClean="0"/>
              <a:t>Design space of mapping</a:t>
            </a:r>
          </a:p>
          <a:p>
            <a:pPr lvl="1"/>
            <a:r>
              <a:rPr lang="en-US" dirty="0" smtClean="0"/>
              <a:t>Choices of where to map, area-time tradeoffs</a:t>
            </a:r>
          </a:p>
          <a:p>
            <a:r>
              <a:rPr lang="en-US" dirty="0" smtClean="0"/>
              <a:t>Map, analyze, </a:t>
            </a:r>
            <a:r>
              <a:rPr lang="en-US" dirty="0" smtClean="0"/>
              <a:t>refine</a:t>
            </a:r>
          </a:p>
          <a:p>
            <a:pPr lvl="1"/>
            <a:r>
              <a:rPr lang="en-US" dirty="0" smtClean="0"/>
              <a:t>Write equations to understand, predict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Today </a:t>
            </a:r>
            <a:r>
              <a:rPr lang="en-US" dirty="0" err="1" smtClean="0"/>
              <a:t>SoC</a:t>
            </a:r>
            <a:r>
              <a:rPr lang="en-US" dirty="0" smtClean="0"/>
              <a:t>: Apple A10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772400" cy="4114800"/>
          </a:xfrm>
        </p:spPr>
        <p:txBody>
          <a:bodyPr/>
          <a:lstStyle/>
          <a:p>
            <a:r>
              <a:rPr lang="en-US" dirty="0" smtClean="0"/>
              <a:t>3.3B transistors</a:t>
            </a:r>
          </a:p>
          <a:p>
            <a:r>
              <a:rPr lang="en-US" dirty="0" smtClean="0"/>
              <a:t>Quad</a:t>
            </a:r>
            <a:r>
              <a:rPr lang="en-US" dirty="0" smtClean="0"/>
              <a:t>=Dual Dual Core</a:t>
            </a:r>
          </a:p>
          <a:p>
            <a:pPr lvl="1"/>
            <a:r>
              <a:rPr lang="en-US" dirty="0" smtClean="0"/>
              <a:t>Dual 64-bit ARM 2.3GHz</a:t>
            </a:r>
          </a:p>
          <a:p>
            <a:pPr lvl="1"/>
            <a:r>
              <a:rPr lang="en-US" dirty="0" smtClean="0"/>
              <a:t>Dual 64-bit ARM low </a:t>
            </a:r>
            <a:br>
              <a:rPr lang="en-US" dirty="0" smtClean="0"/>
            </a:br>
            <a:r>
              <a:rPr lang="en-US" dirty="0" smtClean="0"/>
              <a:t>energy</a:t>
            </a:r>
          </a:p>
          <a:p>
            <a:r>
              <a:rPr lang="en-US" dirty="0" smtClean="0"/>
              <a:t>3MB L2 cache</a:t>
            </a:r>
          </a:p>
          <a:p>
            <a:r>
              <a:rPr lang="en-US" dirty="0" smtClean="0"/>
              <a:t>6 GPU cores</a:t>
            </a:r>
          </a:p>
          <a:p>
            <a:r>
              <a:rPr lang="en-US" dirty="0" smtClean="0"/>
              <a:t>Custom accelerators</a:t>
            </a:r>
          </a:p>
          <a:p>
            <a:pPr lvl="1"/>
            <a:r>
              <a:rPr lang="en-US" dirty="0" smtClean="0"/>
              <a:t>Image Processor?</a:t>
            </a:r>
          </a:p>
          <a:p>
            <a:r>
              <a:rPr lang="en-US" dirty="0" smtClean="0"/>
              <a:t>125mm</a:t>
            </a:r>
            <a:r>
              <a:rPr lang="en-US" baseline="30000" dirty="0" smtClean="0"/>
              <a:t>2</a:t>
            </a:r>
            <a:r>
              <a:rPr lang="en-US" dirty="0" smtClean="0"/>
              <a:t> 16nm </a:t>
            </a:r>
            <a:r>
              <a:rPr lang="en-US" dirty="0" err="1" smtClean="0"/>
              <a:t>FinFET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715000"/>
            <a:ext cx="305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  <a:latin typeface="+mn-lt"/>
              </a:rPr>
              <a:t>Chipworks</a:t>
            </a:r>
            <a:r>
              <a:rPr lang="en-US" dirty="0" smtClean="0">
                <a:solidFill>
                  <a:srgbClr val="3366FF"/>
                </a:solidFill>
                <a:latin typeface="+mn-lt"/>
              </a:rPr>
              <a:t> Die Photo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10" name="Picture 9" descr="Revised_A10_die-840x560_cr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92316"/>
            <a:ext cx="4191000" cy="4360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SPICE Circuit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5457054" cy="4716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6062" y="5715000"/>
            <a:ext cx="550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Example: 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Kapre+DeHon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TRCAD 2012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418" y="1524000"/>
            <a:ext cx="259558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Matrix Solve</a:t>
            </a:r>
          </a:p>
          <a:p>
            <a:r>
              <a:rPr lang="en-US" dirty="0" smtClean="0">
                <a:latin typeface="+mn-lt"/>
              </a:rPr>
              <a:t>     Ax=B</a:t>
            </a:r>
          </a:p>
          <a:p>
            <a:r>
              <a:rPr lang="en-US" dirty="0" smtClean="0">
                <a:latin typeface="+mn-lt"/>
              </a:rPr>
              <a:t>A matrix</a:t>
            </a:r>
          </a:p>
          <a:p>
            <a:r>
              <a:rPr lang="en-US" dirty="0" smtClean="0">
                <a:latin typeface="+mn-lt"/>
              </a:rPr>
              <a:t>B vector</a:t>
            </a:r>
          </a:p>
          <a:p>
            <a:r>
              <a:rPr lang="en-US" dirty="0" err="1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unknown vector</a:t>
            </a:r>
          </a:p>
          <a:p>
            <a:r>
              <a:rPr lang="en-US" dirty="0" smtClean="0">
                <a:latin typeface="+mn-lt"/>
              </a:rPr>
              <a:t>Solve for </a:t>
            </a:r>
            <a:r>
              <a:rPr lang="en-US" dirty="0" err="1" smtClean="0">
                <a:latin typeface="+mn-lt"/>
              </a:rPr>
              <a:t>x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Linear Algebra</a:t>
            </a:r>
          </a:p>
          <a:p>
            <a:r>
              <a:rPr lang="en-US" dirty="0" smtClean="0">
                <a:latin typeface="+mn-lt"/>
              </a:rPr>
              <a:t>  solving 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eqns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in </a:t>
            </a:r>
            <a:r>
              <a:rPr lang="en-US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unknowns.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7622329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7772400" cy="1066800"/>
          </a:xfrm>
        </p:spPr>
        <p:txBody>
          <a:bodyPr/>
          <a:lstStyle/>
          <a:p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modeleval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matsolve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ctrl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6326929" cy="348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534400" cy="1676400"/>
          </a:xfrm>
        </p:spPr>
        <p:txBody>
          <a:bodyPr/>
          <a:lstStyle/>
          <a:p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modeleval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matsolve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ctrl</a:t>
            </a:r>
            <a:endParaRPr lang="en-US" baseline="-25000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What should we speedup first?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happens if only speedup </a:t>
            </a:r>
            <a:r>
              <a:rPr lang="en-US" dirty="0" err="1" smtClean="0">
                <a:solidFill>
                  <a:srgbClr val="FF6600"/>
                </a:solidFill>
              </a:rPr>
              <a:t>modeleval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matsolve</a:t>
            </a:r>
            <a:r>
              <a:rPr lang="en-US" dirty="0" err="1" smtClean="0"/>
              <a:t>+(T</a:t>
            </a:r>
            <a:r>
              <a:rPr lang="en-US" baseline="-25000" dirty="0" err="1" smtClean="0"/>
              <a:t>modeleval</a:t>
            </a:r>
            <a:r>
              <a:rPr lang="en-US" dirty="0" err="1" smtClean="0"/>
              <a:t>)/S+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ctrl</a:t>
            </a:r>
            <a:endParaRPr lang="en-US" baseline="-250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4955329" cy="273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only accelerated model evaluation</a:t>
            </a:r>
            <a:br>
              <a:rPr lang="en-US" dirty="0" smtClean="0"/>
            </a:br>
            <a:r>
              <a:rPr lang="en-US" dirty="0" smtClean="0"/>
              <a:t>only about 2x speedup</a:t>
            </a:r>
          </a:p>
          <a:p>
            <a:r>
              <a:rPr lang="en-US" dirty="0" smtClean="0"/>
              <a:t>If want better than 14x speed,</a:t>
            </a:r>
            <a:br>
              <a:rPr lang="en-US" dirty="0" smtClean="0"/>
            </a:br>
            <a:r>
              <a:rPr lang="en-US" dirty="0" smtClean="0"/>
              <a:t>  must also attack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67200"/>
            <a:ext cx="4421929" cy="243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spect="1" noChangeArrowheads="1" noTextEdit="1"/>
          </p:cNvSpPr>
          <p:nvPr/>
        </p:nvSpPr>
        <p:spPr bwMode="auto">
          <a:xfrm>
            <a:off x="508000" y="2057400"/>
            <a:ext cx="30559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70513" y="3452813"/>
            <a:ext cx="3597275" cy="2719387"/>
            <a:chOff x="4419600" y="2209800"/>
            <a:chExt cx="4243154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3666" y="2209800"/>
              <a:ext cx="3728209" cy="3208451"/>
              <a:chOff x="5258454" y="2895600"/>
              <a:chExt cx="3099046" cy="2667000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5261567" y="2895600"/>
                <a:ext cx="681759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204822" y="2895600"/>
                <a:ext cx="68487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5258454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6204822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219678" y="2895600"/>
                <a:ext cx="113782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219678" y="3809510"/>
                <a:ext cx="113782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258454" y="4801268"/>
                <a:ext cx="3099046" cy="761332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16" name="Elbow Connector 15"/>
            <p:cNvCxnSpPr>
              <a:cxnSpLocks noChangeShapeType="1"/>
              <a:stCxn id="41" idx="3"/>
              <a:endCxn id="42" idx="3"/>
            </p:cNvCxnSpPr>
            <p:nvPr/>
          </p:nvCxnSpPr>
          <p:spPr bwMode="auto">
            <a:xfrm>
              <a:off x="8381874" y="3723185"/>
              <a:ext cx="1872" cy="1236181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Elbow Connector 19"/>
            <p:cNvCxnSpPr>
              <a:cxnSpLocks noChangeShapeType="1"/>
              <a:stCxn id="38" idx="1"/>
              <a:endCxn id="35" idx="1"/>
            </p:cNvCxnSpPr>
            <p:nvPr/>
          </p:nvCxnSpPr>
          <p:spPr bwMode="auto">
            <a:xfrm rot="10800000" flipH="1">
              <a:off x="4653666" y="2621860"/>
              <a:ext cx="3745" cy="1099451"/>
            </a:xfrm>
            <a:prstGeom prst="bentConnector3">
              <a:avLst>
                <a:gd name="adj1" fmla="val -718416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Elbow Connector 21"/>
            <p:cNvCxnSpPr>
              <a:cxnSpLocks noChangeShapeType="1"/>
              <a:stCxn id="42" idx="0"/>
              <a:endCxn id="39" idx="3"/>
            </p:cNvCxnSpPr>
            <p:nvPr/>
          </p:nvCxnSpPr>
          <p:spPr bwMode="auto">
            <a:xfrm rot="5400000" flipH="1" flipV="1">
              <a:off x="6176872" y="4063147"/>
              <a:ext cx="779169" cy="99244"/>
            </a:xfrm>
            <a:prstGeom prst="bentConnector4">
              <a:avLst>
                <a:gd name="adj1" fmla="val 23528"/>
                <a:gd name="adj2" fmla="val 33140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Shape 23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 rot="5400000">
              <a:off x="6812659" y="2425382"/>
              <a:ext cx="275331" cy="149240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36" name="TextBox 25"/>
            <p:cNvSpPr txBox="1">
              <a:spLocks noChangeArrowheads="1"/>
            </p:cNvSpPr>
            <p:nvPr/>
          </p:nvSpPr>
          <p:spPr bwMode="auto">
            <a:xfrm>
              <a:off x="6813768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0737" name="TextBox 26"/>
            <p:cNvSpPr txBox="1">
              <a:spLocks noChangeArrowheads="1"/>
            </p:cNvSpPr>
            <p:nvPr/>
          </p:nvSpPr>
          <p:spPr bwMode="auto">
            <a:xfrm>
              <a:off x="5105400" y="41264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0738" name="TextBox 27"/>
            <p:cNvSpPr txBox="1">
              <a:spLocks noChangeArrowheads="1"/>
            </p:cNvSpPr>
            <p:nvPr/>
          </p:nvSpPr>
          <p:spPr bwMode="auto">
            <a:xfrm>
              <a:off x="4419600" y="2983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0739" name="TextBox 28"/>
            <p:cNvSpPr txBox="1">
              <a:spLocks noChangeArrowheads="1"/>
            </p:cNvSpPr>
            <p:nvPr/>
          </p:nvSpPr>
          <p:spPr bwMode="auto">
            <a:xfrm>
              <a:off x="8375496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0740" name="TextBox 29"/>
            <p:cNvSpPr txBox="1">
              <a:spLocks noChangeArrowheads="1"/>
            </p:cNvSpPr>
            <p:nvPr/>
          </p:nvSpPr>
          <p:spPr bwMode="auto">
            <a:xfrm>
              <a:off x="6553200" y="28310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47" name="Elbow Connector 46"/>
            <p:cNvCxnSpPr>
              <a:cxnSpLocks noChangeShapeType="1"/>
              <a:stCxn id="42" idx="1"/>
              <a:endCxn id="38" idx="2"/>
            </p:cNvCxnSpPr>
            <p:nvPr/>
          </p:nvCxnSpPr>
          <p:spPr bwMode="auto">
            <a:xfrm rot="10800000" flipH="1">
              <a:off x="4653666" y="4135246"/>
              <a:ext cx="411957" cy="824121"/>
            </a:xfrm>
            <a:prstGeom prst="bentConnector4">
              <a:avLst>
                <a:gd name="adj1" fmla="val -55417"/>
                <a:gd name="adj2" fmla="val 7777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3" name="Elbow Connector 52"/>
            <p:cNvCxnSpPr>
              <a:cxnSpLocks noChangeShapeType="1"/>
              <a:stCxn id="39" idx="1"/>
              <a:endCxn id="36" idx="1"/>
            </p:cNvCxnSpPr>
            <p:nvPr/>
          </p:nvCxnSpPr>
          <p:spPr bwMode="auto">
            <a:xfrm rot="10800000">
              <a:off x="5790292" y="2621860"/>
              <a:ext cx="1872" cy="1101325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43" name="TextBox 57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743200" y="1524000"/>
          <a:ext cx="4191000" cy="1477963"/>
        </p:xfrm>
        <a:graphic>
          <a:graphicData uri="http://schemas.openxmlformats.org/presentationml/2006/ole">
            <p:oleObj spid="_x0000_s60418" name="Equation" r:id="rId4" imgW="1943100" imgH="685800" progId="Equation.3">
              <p:embed/>
            </p:oleObj>
          </a:graphicData>
        </a:graphic>
      </p:graphicFrame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Model Evaluation: Trivial </a:t>
            </a:r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Hardware Implementation</a:t>
            </a:r>
          </a:p>
        </p:txBody>
      </p:sp>
      <p:sp>
        <p:nvSpPr>
          <p:cNvPr id="307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7539C8-4E9F-AA4E-BF62-2F6A43EB8A9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35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30727" name="Picture 32"/>
          <p:cNvPicPr>
            <a:picLocks noChangeAspect="1"/>
          </p:cNvPicPr>
          <p:nvPr/>
        </p:nvPicPr>
        <p:blipFill>
          <a:blip r:embed="rId5"/>
          <a:srcRect l="22868" t="12785" r="31793" b="23808"/>
          <a:stretch>
            <a:fillRect/>
          </a:stretch>
        </p:blipFill>
        <p:spPr bwMode="auto">
          <a:xfrm>
            <a:off x="457200" y="2667000"/>
            <a:ext cx="216217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 Arrow 5"/>
          <p:cNvSpPr/>
          <p:nvPr/>
        </p:nvSpPr>
        <p:spPr bwMode="auto">
          <a:xfrm rot="10800000">
            <a:off x="2438400" y="2990850"/>
            <a:ext cx="820738" cy="81915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Verdana" charset="0"/>
              <a:ea typeface="Times New Roman" charset="0"/>
              <a:cs typeface="Times New Roman" charset="0"/>
            </a:endParaRPr>
          </a:p>
        </p:txBody>
      </p:sp>
      <p:sp>
        <p:nvSpPr>
          <p:cNvPr id="30729" name="Right Arrow 6"/>
          <p:cNvSpPr>
            <a:spLocks noChangeArrowheads="1"/>
          </p:cNvSpPr>
          <p:nvPr/>
        </p:nvSpPr>
        <p:spPr bwMode="auto">
          <a:xfrm>
            <a:off x="2514600" y="4973638"/>
            <a:ext cx="2590800" cy="588962"/>
          </a:xfrm>
          <a:prstGeom prst="rightArrow">
            <a:avLst>
              <a:gd name="adj1" fmla="val 35046"/>
              <a:gd name="adj2" fmla="val 500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90800" y="64770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1F497D"/>
                </a:solidFill>
              </a:rPr>
              <a:t>Verilog-AMS as Domain-Specific Language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spect="1" noChangeArrowheads="1" noTextEdit="1"/>
          </p:cNvSpPr>
          <p:nvPr/>
        </p:nvSpPr>
        <p:spPr bwMode="auto">
          <a:xfrm>
            <a:off x="762000" y="1219200"/>
            <a:ext cx="749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very operation (*, + /) gets dedicated hardware.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+mn-lt"/>
              </a:rPr>
              <a:t>Implement task in space </a:t>
            </a:r>
            <a:r>
              <a:rPr lang="en-US" dirty="0" err="1" smtClean="0">
                <a:latin typeface="+mn-lt"/>
                <a:sym typeface="Wingdings"/>
              </a:rPr>
              <a:t></a:t>
            </a:r>
            <a:r>
              <a:rPr lang="en-US" dirty="0" smtClean="0">
                <a:latin typeface="+mn-lt"/>
                <a:sym typeface="Wingdings"/>
              </a:rPr>
              <a:t> use additional area for each operator.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+mn-lt"/>
                <a:sym typeface="Wingdings"/>
              </a:rPr>
              <a:t>Parallel – all operations occur simultaneously.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70513" y="3452813"/>
            <a:ext cx="3597275" cy="2719387"/>
            <a:chOff x="4419600" y="2209800"/>
            <a:chExt cx="4243154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3666" y="2209800"/>
              <a:ext cx="3728209" cy="3208451"/>
              <a:chOff x="5258454" y="2895600"/>
              <a:chExt cx="3099046" cy="2667000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5261567" y="2895600"/>
                <a:ext cx="681759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204822" y="2895600"/>
                <a:ext cx="68487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5258454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6204822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219678" y="2895600"/>
                <a:ext cx="113782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219678" y="3809510"/>
                <a:ext cx="113782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258454" y="4801268"/>
                <a:ext cx="3099046" cy="761332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16" name="Elbow Connector 15"/>
            <p:cNvCxnSpPr>
              <a:cxnSpLocks noChangeShapeType="1"/>
              <a:stCxn id="41" idx="3"/>
              <a:endCxn id="42" idx="3"/>
            </p:cNvCxnSpPr>
            <p:nvPr/>
          </p:nvCxnSpPr>
          <p:spPr bwMode="auto">
            <a:xfrm>
              <a:off x="8381874" y="3723185"/>
              <a:ext cx="1872" cy="1236181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Elbow Connector 19"/>
            <p:cNvCxnSpPr>
              <a:cxnSpLocks noChangeShapeType="1"/>
              <a:stCxn id="38" idx="1"/>
              <a:endCxn id="35" idx="1"/>
            </p:cNvCxnSpPr>
            <p:nvPr/>
          </p:nvCxnSpPr>
          <p:spPr bwMode="auto">
            <a:xfrm rot="10800000" flipH="1">
              <a:off x="4653666" y="2621860"/>
              <a:ext cx="3745" cy="1099451"/>
            </a:xfrm>
            <a:prstGeom prst="bentConnector3">
              <a:avLst>
                <a:gd name="adj1" fmla="val -718416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Elbow Connector 21"/>
            <p:cNvCxnSpPr>
              <a:cxnSpLocks noChangeShapeType="1"/>
              <a:stCxn id="42" idx="0"/>
              <a:endCxn id="39" idx="3"/>
            </p:cNvCxnSpPr>
            <p:nvPr/>
          </p:nvCxnSpPr>
          <p:spPr bwMode="auto">
            <a:xfrm rot="5400000" flipH="1" flipV="1">
              <a:off x="6176872" y="4063147"/>
              <a:ext cx="779169" cy="99244"/>
            </a:xfrm>
            <a:prstGeom prst="bentConnector4">
              <a:avLst>
                <a:gd name="adj1" fmla="val 23528"/>
                <a:gd name="adj2" fmla="val 33140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Shape 23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 rot="5400000">
              <a:off x="6812659" y="2425382"/>
              <a:ext cx="275331" cy="149240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36" name="TextBox 25"/>
            <p:cNvSpPr txBox="1">
              <a:spLocks noChangeArrowheads="1"/>
            </p:cNvSpPr>
            <p:nvPr/>
          </p:nvSpPr>
          <p:spPr bwMode="auto">
            <a:xfrm>
              <a:off x="6813768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0737" name="TextBox 26"/>
            <p:cNvSpPr txBox="1">
              <a:spLocks noChangeArrowheads="1"/>
            </p:cNvSpPr>
            <p:nvPr/>
          </p:nvSpPr>
          <p:spPr bwMode="auto">
            <a:xfrm>
              <a:off x="5105400" y="41264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0738" name="TextBox 27"/>
            <p:cNvSpPr txBox="1">
              <a:spLocks noChangeArrowheads="1"/>
            </p:cNvSpPr>
            <p:nvPr/>
          </p:nvSpPr>
          <p:spPr bwMode="auto">
            <a:xfrm>
              <a:off x="4419600" y="2983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0739" name="TextBox 28"/>
            <p:cNvSpPr txBox="1">
              <a:spLocks noChangeArrowheads="1"/>
            </p:cNvSpPr>
            <p:nvPr/>
          </p:nvSpPr>
          <p:spPr bwMode="auto">
            <a:xfrm>
              <a:off x="8375496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0740" name="TextBox 29"/>
            <p:cNvSpPr txBox="1">
              <a:spLocks noChangeArrowheads="1"/>
            </p:cNvSpPr>
            <p:nvPr/>
          </p:nvSpPr>
          <p:spPr bwMode="auto">
            <a:xfrm>
              <a:off x="6553200" y="28310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47" name="Elbow Connector 46"/>
            <p:cNvCxnSpPr>
              <a:cxnSpLocks noChangeShapeType="1"/>
              <a:stCxn id="42" idx="1"/>
              <a:endCxn id="38" idx="2"/>
            </p:cNvCxnSpPr>
            <p:nvPr/>
          </p:nvCxnSpPr>
          <p:spPr bwMode="auto">
            <a:xfrm rot="10800000" flipH="1">
              <a:off x="4653666" y="4135246"/>
              <a:ext cx="411957" cy="824121"/>
            </a:xfrm>
            <a:prstGeom prst="bentConnector4">
              <a:avLst>
                <a:gd name="adj1" fmla="val -55417"/>
                <a:gd name="adj2" fmla="val 7777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3" name="Elbow Connector 52"/>
            <p:cNvCxnSpPr>
              <a:cxnSpLocks noChangeShapeType="1"/>
              <a:stCxn id="39" idx="1"/>
              <a:endCxn id="36" idx="1"/>
            </p:cNvCxnSpPr>
            <p:nvPr/>
          </p:nvCxnSpPr>
          <p:spPr bwMode="auto">
            <a:xfrm rot="10800000">
              <a:off x="5790292" y="2621860"/>
              <a:ext cx="1872" cy="1101325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43" name="TextBox 57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Spatial Parallelism</a:t>
            </a: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7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7539C8-4E9F-AA4E-BF62-2F6A43EB8A9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36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30727" name="Picture 32"/>
          <p:cNvPicPr>
            <a:picLocks noChangeAspect="1"/>
          </p:cNvPicPr>
          <p:nvPr/>
        </p:nvPicPr>
        <p:blipFill>
          <a:blip r:embed="rId3"/>
          <a:srcRect l="22868" t="12785" r="31793" b="23808"/>
          <a:stretch>
            <a:fillRect/>
          </a:stretch>
        </p:blipFill>
        <p:spPr bwMode="auto">
          <a:xfrm>
            <a:off x="457200" y="2667000"/>
            <a:ext cx="216217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ight Arrow 6"/>
          <p:cNvSpPr>
            <a:spLocks noChangeArrowheads="1"/>
          </p:cNvSpPr>
          <p:nvPr/>
        </p:nvSpPr>
        <p:spPr bwMode="auto">
          <a:xfrm>
            <a:off x="2514600" y="4973638"/>
            <a:ext cx="2590800" cy="588962"/>
          </a:xfrm>
          <a:prstGeom prst="rightArrow">
            <a:avLst>
              <a:gd name="adj1" fmla="val 35046"/>
              <a:gd name="adj2" fmla="val 500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Model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/>
          <a:p>
            <a:r>
              <a:rPr lang="en-US" dirty="0" smtClean="0"/>
              <a:t>Every device independent</a:t>
            </a:r>
          </a:p>
          <a:p>
            <a:r>
              <a:rPr lang="en-US" dirty="0" smtClean="0"/>
              <a:t>Many of each type of device</a:t>
            </a:r>
          </a:p>
          <a:p>
            <a:r>
              <a:rPr lang="en-US" dirty="0" smtClean="0"/>
              <a:t>Can evaluate in </a:t>
            </a:r>
            <a:r>
              <a:rPr lang="en-US" dirty="0" smtClean="0"/>
              <a:t>parallel</a:t>
            </a:r>
          </a:p>
          <a:p>
            <a:pPr lvl="1"/>
            <a:r>
              <a:rPr lang="en-US" dirty="0" smtClean="0"/>
              <a:t>T=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seq</a:t>
            </a:r>
            <a:r>
              <a:rPr lang="en-US" dirty="0" err="1" smtClean="0"/>
              <a:t>/N</a:t>
            </a:r>
            <a:r>
              <a:rPr lang="en-US" baseline="-25000" dirty="0" err="1" smtClean="0"/>
              <a:t>proc</a:t>
            </a:r>
            <a:endParaRPr lang="en-US" baseline="-25000" dirty="0" smtClean="0"/>
          </a:p>
          <a:p>
            <a:r>
              <a:rPr lang="en-US" dirty="0" smtClean="0"/>
              <a:t>Build pipelined </a:t>
            </a:r>
            <a:r>
              <a:rPr lang="en-US" dirty="0" smtClean="0"/>
              <a:t>circuit for</a:t>
            </a:r>
            <a:r>
              <a:rPr lang="en-US" dirty="0" smtClean="0"/>
              <a:t> model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seq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comp</a:t>
            </a:r>
            <a:r>
              <a:rPr lang="en-US" dirty="0" smtClean="0"/>
              <a:t>*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cycle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vs.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pipe</a:t>
            </a:r>
            <a:r>
              <a:rPr lang="en-US" dirty="0" smtClean="0"/>
              <a:t>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cycle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6"/>
          <p:cNvSpPr>
            <a:spLocks noChangeAspect="1" noChangeArrowheads="1" noTextEdit="1"/>
          </p:cNvSpPr>
          <p:nvPr/>
        </p:nvSpPr>
        <p:spPr bwMode="auto">
          <a:xfrm>
            <a:off x="508000" y="2455863"/>
            <a:ext cx="30559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09600" y="2109362"/>
            <a:ext cx="3236913" cy="2438400"/>
            <a:chOff x="4347984" y="2209800"/>
            <a:chExt cx="4259628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2879" y="2209800"/>
              <a:ext cx="3729121" cy="3208451"/>
              <a:chOff x="5257800" y="2895600"/>
              <a:chExt cx="3099804" cy="2667000"/>
            </a:xfrm>
          </p:grpSpPr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5257892" y="2895600"/>
                <a:ext cx="685930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6204301" y="2895600"/>
                <a:ext cx="685929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5257892" y="3810645"/>
                <a:ext cx="685930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6204301" y="3810645"/>
                <a:ext cx="685929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7218434" y="2895600"/>
                <a:ext cx="1139163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7218434" y="3810645"/>
                <a:ext cx="1139163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5257892" y="4800353"/>
                <a:ext cx="3099706" cy="762248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60" name="Elbow Connector 59"/>
            <p:cNvCxnSpPr>
              <a:stCxn id="81" idx="3"/>
              <a:endCxn id="82" idx="3"/>
            </p:cNvCxnSpPr>
            <p:nvPr/>
          </p:nvCxnSpPr>
          <p:spPr bwMode="auto">
            <a:xfrm>
              <a:off x="8381992" y="3722117"/>
              <a:ext cx="2088" cy="1238680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78" idx="1"/>
              <a:endCxn id="76" idx="1"/>
            </p:cNvCxnSpPr>
            <p:nvPr/>
          </p:nvCxnSpPr>
          <p:spPr bwMode="auto">
            <a:xfrm rot="10800000">
              <a:off x="4652989" y="2621301"/>
              <a:ext cx="2090" cy="1100816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82" idx="0"/>
              <a:endCxn id="79" idx="3"/>
            </p:cNvCxnSpPr>
            <p:nvPr/>
          </p:nvCxnSpPr>
          <p:spPr bwMode="auto">
            <a:xfrm rot="5400000" flipH="1" flipV="1">
              <a:off x="6177015" y="4061547"/>
              <a:ext cx="779136" cy="100276"/>
            </a:xfrm>
            <a:prstGeom prst="bentConnector4">
              <a:avLst>
                <a:gd name="adj1" fmla="val 23529"/>
                <a:gd name="adj2" fmla="val 331407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hape 23"/>
            <p:cNvCxnSpPr>
              <a:stCxn id="80" idx="2"/>
              <a:endCxn id="79" idx="0"/>
            </p:cNvCxnSpPr>
            <p:nvPr/>
          </p:nvCxnSpPr>
          <p:spPr bwMode="auto">
            <a:xfrm rot="5400000">
              <a:off x="6812067" y="2425908"/>
              <a:ext cx="275726" cy="149369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881" name="TextBox 63"/>
            <p:cNvSpPr txBox="1">
              <a:spLocks noChangeArrowheads="1"/>
            </p:cNvSpPr>
            <p:nvPr/>
          </p:nvSpPr>
          <p:spPr bwMode="auto">
            <a:xfrm>
              <a:off x="6770797" y="4083496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6882" name="TextBox 64"/>
            <p:cNvSpPr txBox="1">
              <a:spLocks noChangeArrowheads="1"/>
            </p:cNvSpPr>
            <p:nvPr/>
          </p:nvSpPr>
          <p:spPr bwMode="auto">
            <a:xfrm>
              <a:off x="5105400" y="4126467"/>
              <a:ext cx="394848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6883" name="TextBox 65"/>
            <p:cNvSpPr txBox="1">
              <a:spLocks noChangeArrowheads="1"/>
            </p:cNvSpPr>
            <p:nvPr/>
          </p:nvSpPr>
          <p:spPr bwMode="auto">
            <a:xfrm>
              <a:off x="4347984" y="2983468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6884" name="TextBox 66"/>
            <p:cNvSpPr txBox="1">
              <a:spLocks noChangeArrowheads="1"/>
            </p:cNvSpPr>
            <p:nvPr/>
          </p:nvSpPr>
          <p:spPr bwMode="auto">
            <a:xfrm>
              <a:off x="8229637" y="4126467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6885" name="TextBox 71"/>
            <p:cNvSpPr txBox="1">
              <a:spLocks noChangeArrowheads="1"/>
            </p:cNvSpPr>
            <p:nvPr/>
          </p:nvSpPr>
          <p:spPr bwMode="auto">
            <a:xfrm>
              <a:off x="6567524" y="2773773"/>
              <a:ext cx="394849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73" name="Elbow Connector 72"/>
            <p:cNvCxnSpPr>
              <a:stCxn id="82" idx="1"/>
              <a:endCxn id="78" idx="2"/>
            </p:cNvCxnSpPr>
            <p:nvPr/>
          </p:nvCxnSpPr>
          <p:spPr bwMode="auto">
            <a:xfrm rot="10800000" flipH="1">
              <a:off x="4652989" y="4135706"/>
              <a:ext cx="411549" cy="825091"/>
            </a:xfrm>
            <a:prstGeom prst="bentConnector4">
              <a:avLst>
                <a:gd name="adj1" fmla="val -55416"/>
                <a:gd name="adj2" fmla="val 77778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79" idx="1"/>
              <a:endCxn id="77" idx="1"/>
            </p:cNvCxnSpPr>
            <p:nvPr/>
          </p:nvCxnSpPr>
          <p:spPr bwMode="auto">
            <a:xfrm rot="10800000">
              <a:off x="5791537" y="2621301"/>
              <a:ext cx="2088" cy="1100816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888" name="TextBox 74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344227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grpSp>
        <p:nvGrpSpPr>
          <p:cNvPr id="4" name="Group 82"/>
          <p:cNvGrpSpPr/>
          <p:nvPr/>
        </p:nvGrpSpPr>
        <p:grpSpPr>
          <a:xfrm>
            <a:off x="5486400" y="1752600"/>
            <a:ext cx="2412187" cy="3099961"/>
            <a:chOff x="5181600" y="1981200"/>
            <a:chExt cx="2846106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ectangle 3"/>
            <p:cNvSpPr>
              <a:spLocks noChangeArrowheads="1"/>
            </p:cNvSpPr>
            <p:nvPr/>
          </p:nvSpPr>
          <p:spPr bwMode="auto">
            <a:xfrm>
              <a:off x="5181600" y="1981200"/>
              <a:ext cx="2846106" cy="3657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328048" y="2203976"/>
              <a:ext cx="802274" cy="802274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328048" y="3417092"/>
              <a:ext cx="802274" cy="803755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928248" y="2196998"/>
              <a:ext cx="838200" cy="2080704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200000"/>
                </a:lnSpc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÷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317162" y="4506301"/>
              <a:ext cx="2438400" cy="951283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aseline="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383580" y="24489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383580" y="36681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383580" y="30585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92" name="Elbow Connector 91"/>
            <p:cNvCxnSpPr>
              <a:stCxn id="85" idx="3"/>
              <a:endCxn id="89" idx="1"/>
            </p:cNvCxnSpPr>
            <p:nvPr/>
          </p:nvCxnSpPr>
          <p:spPr bwMode="auto">
            <a:xfrm flipV="1">
              <a:off x="6130322" y="2601302"/>
              <a:ext cx="253258" cy="3811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Shape 97"/>
            <p:cNvCxnSpPr>
              <a:stCxn id="89" idx="3"/>
              <a:endCxn id="87" idx="1"/>
            </p:cNvCxnSpPr>
            <p:nvPr/>
          </p:nvCxnSpPr>
          <p:spPr bwMode="auto">
            <a:xfrm>
              <a:off x="6688380" y="2601302"/>
              <a:ext cx="239868" cy="63604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4" name="Elbow Connector 93"/>
            <p:cNvCxnSpPr>
              <a:stCxn id="90" idx="2"/>
              <a:endCxn id="88" idx="0"/>
            </p:cNvCxnSpPr>
            <p:nvPr/>
          </p:nvCxnSpPr>
          <p:spPr bwMode="auto">
            <a:xfrm rot="16200000" flipH="1">
              <a:off x="6269472" y="4239410"/>
              <a:ext cx="533399" cy="382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Elbow Connector 94"/>
            <p:cNvCxnSpPr>
              <a:stCxn id="86" idx="3"/>
              <a:endCxn id="90" idx="1"/>
            </p:cNvCxnSpPr>
            <p:nvPr/>
          </p:nvCxnSpPr>
          <p:spPr bwMode="auto">
            <a:xfrm>
              <a:off x="6130322" y="3818970"/>
              <a:ext cx="253258" cy="1532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6" name="Elbow Connector 95"/>
            <p:cNvCxnSpPr>
              <a:stCxn id="89" idx="2"/>
              <a:endCxn id="91" idx="0"/>
            </p:cNvCxnSpPr>
            <p:nvPr/>
          </p:nvCxnSpPr>
          <p:spPr bwMode="auto">
            <a:xfrm rot="5400000">
              <a:off x="6383580" y="2906102"/>
              <a:ext cx="304800" cy="158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7" name="Elbow Connector 96"/>
            <p:cNvCxnSpPr>
              <a:stCxn id="90" idx="0"/>
              <a:endCxn id="91" idx="2"/>
            </p:cNvCxnSpPr>
            <p:nvPr/>
          </p:nvCxnSpPr>
          <p:spPr bwMode="auto">
            <a:xfrm rot="5400000" flipH="1" flipV="1">
              <a:off x="6383580" y="3515702"/>
              <a:ext cx="304800" cy="158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98" name="Circular Arrow 97"/>
          <p:cNvSpPr/>
          <p:nvPr/>
        </p:nvSpPr>
        <p:spPr>
          <a:xfrm>
            <a:off x="4191000" y="1194962"/>
            <a:ext cx="990600" cy="106680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6870" name="TextBox 98"/>
          <p:cNvSpPr txBox="1">
            <a:spLocks noChangeArrowheads="1"/>
          </p:cNvSpPr>
          <p:nvPr/>
        </p:nvSpPr>
        <p:spPr bwMode="auto">
          <a:xfrm>
            <a:off x="981075" y="1228300"/>
            <a:ext cx="2582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>
                <a:solidFill>
                  <a:schemeClr val="tx1"/>
                </a:solidFill>
                <a:latin typeface="Calibri" pitchFamily="-110" charset="0"/>
              </a:rPr>
              <a:t>Fully spatial circuit</a:t>
            </a:r>
          </a:p>
        </p:txBody>
      </p:sp>
      <p:sp>
        <p:nvSpPr>
          <p:cNvPr id="3687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Single FPGA Mapping</a:t>
            </a:r>
          </a:p>
        </p:txBody>
      </p:sp>
      <p:sp>
        <p:nvSpPr>
          <p:cNvPr id="368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CB7828-F3A7-9944-BFFD-E392948D1CF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38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6873" name="Content Placeholder 3"/>
          <p:cNvSpPr txBox="1">
            <a:spLocks/>
          </p:cNvSpPr>
          <p:nvPr/>
        </p:nvSpPr>
        <p:spPr bwMode="auto">
          <a:xfrm>
            <a:off x="228600" y="48006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>
                <a:solidFill>
                  <a:schemeClr val="tx1"/>
                </a:solidFill>
              </a:rPr>
              <a:t>~100x Speedup</a:t>
            </a:r>
            <a:endParaRPr lang="en-US" sz="3200" i="0" dirty="0" smtClean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 smtClean="0"/>
              <a:t>Multiple </a:t>
            </a:r>
            <a:r>
              <a:rPr lang="en-US" sz="3200" i="0" dirty="0" err="1" smtClean="0"/>
              <a:t>FPGAs</a:t>
            </a:r>
            <a:endParaRPr lang="en-US" sz="3200" i="0" dirty="0">
              <a:solidFill>
                <a:schemeClr val="tx1"/>
              </a:solidFill>
            </a:endParaRPr>
          </a:p>
        </p:txBody>
      </p:sp>
      <p:sp>
        <p:nvSpPr>
          <p:cNvPr id="36874" name="Content Placeholder 3"/>
          <p:cNvSpPr txBox="1">
            <a:spLocks/>
          </p:cNvSpPr>
          <p:nvPr/>
        </p:nvSpPr>
        <p:spPr bwMode="auto">
          <a:xfrm>
            <a:off x="4495800" y="49530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>
                <a:solidFill>
                  <a:schemeClr val="tx1"/>
                </a:solidFill>
              </a:rPr>
              <a:t>1-10x Speedup</a:t>
            </a:r>
          </a:p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/>
              <a:t>1 FPGA</a:t>
            </a:r>
            <a:endParaRPr lang="en-US" sz="3200" i="0" dirty="0">
              <a:solidFill>
                <a:schemeClr val="tx1"/>
              </a:solidFill>
            </a:endParaRPr>
          </a:p>
        </p:txBody>
      </p:sp>
      <p:sp>
        <p:nvSpPr>
          <p:cNvPr id="36875" name="TextBox 139"/>
          <p:cNvSpPr txBox="1">
            <a:spLocks noChangeArrowheads="1"/>
          </p:cNvSpPr>
          <p:nvPr/>
        </p:nvSpPr>
        <p:spPr bwMode="auto">
          <a:xfrm>
            <a:off x="5486400" y="1223537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 dirty="0">
                <a:solidFill>
                  <a:schemeClr val="tx1"/>
                </a:solidFill>
                <a:latin typeface="Calibri" pitchFamily="-110" charset="0"/>
              </a:rPr>
              <a:t>Custom VLIW</a:t>
            </a: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895600" y="6027003"/>
            <a:ext cx="5065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VLIW=Very Long Instruction Word</a:t>
            </a:r>
          </a:p>
          <a:p>
            <a:r>
              <a:rPr lang="en-US" dirty="0" smtClean="0"/>
              <a:t>   exploits Instruction-Level Parallelism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Model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Spatial end up bottlenecked by other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Use custom evaluation engines</a:t>
            </a:r>
          </a:p>
          <a:p>
            <a:r>
              <a:rPr lang="en-US" dirty="0" smtClean="0"/>
              <a:t>…or </a:t>
            </a:r>
            <a:r>
              <a:rPr lang="en-US" dirty="0" err="1" smtClean="0"/>
              <a:t>GPUs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352800"/>
            <a:ext cx="8179955" cy="279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763000" cy="4114800"/>
          </a:xfrm>
        </p:spPr>
        <p:txBody>
          <a:bodyPr/>
          <a:lstStyle/>
          <a:p>
            <a:r>
              <a:rPr lang="en-US" dirty="0" smtClean="0"/>
              <a:t>Why do today’s </a:t>
            </a:r>
            <a:r>
              <a:rPr lang="en-US" dirty="0" err="1" smtClean="0"/>
              <a:t>SoC</a:t>
            </a:r>
            <a:r>
              <a:rPr lang="en-US" dirty="0" smtClean="0"/>
              <a:t> look like they do?</a:t>
            </a:r>
          </a:p>
          <a:p>
            <a:r>
              <a:rPr lang="en-US" dirty="0" smtClean="0"/>
              <a:t>How approach programming modern </a:t>
            </a:r>
            <a:r>
              <a:rPr lang="en-US" dirty="0" err="1" smtClean="0"/>
              <a:t>SoCs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design a custom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When building a System-on-a-Chip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much area should go into:</a:t>
            </a:r>
          </a:p>
          <a:p>
            <a:pPr lvl="2"/>
            <a:r>
              <a:rPr lang="en-US" dirty="0" smtClean="0"/>
              <a:t>Processor cores, </a:t>
            </a:r>
            <a:r>
              <a:rPr lang="en-US" dirty="0" err="1" smtClean="0"/>
              <a:t>GPUs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FPGA logic, memory, </a:t>
            </a:r>
            <a:br>
              <a:rPr lang="en-US" dirty="0" smtClean="0"/>
            </a:br>
            <a:r>
              <a:rPr lang="en-US" dirty="0" smtClean="0"/>
              <a:t>interconnect, </a:t>
            </a:r>
            <a:br>
              <a:rPr lang="en-US" dirty="0" smtClean="0"/>
            </a:br>
            <a:r>
              <a:rPr lang="en-US" dirty="0" smtClean="0"/>
              <a:t>custom functions (which) ….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Revised_A10_die-840x560_cr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87" y="3562178"/>
            <a:ext cx="3167413" cy="3295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Matrix Solve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Needed direct solver?</a:t>
            </a:r>
          </a:p>
          <a:p>
            <a:r>
              <a:rPr lang="en-US" dirty="0" smtClean="0"/>
              <a:t>E.g. Gaussian elimination</a:t>
            </a:r>
          </a:p>
          <a:p>
            <a:r>
              <a:rPr lang="en-US" dirty="0" smtClean="0"/>
              <a:t>Data dependence on previous reduce</a:t>
            </a:r>
          </a:p>
          <a:p>
            <a:r>
              <a:rPr lang="en-US" dirty="0" smtClean="0"/>
              <a:t>Parallelism in subtracts</a:t>
            </a:r>
          </a:p>
          <a:p>
            <a:r>
              <a:rPr lang="en-US" dirty="0" smtClean="0"/>
              <a:t>Some row independence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5" descr="example_gra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22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22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3D603-BA38-7546-A7BA-2C2E08DCA33A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41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148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244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5" descr="example_gra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32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32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4FBFB-B08D-5545-8EA5-A963C3B15797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42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34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5" descr="example_gra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32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32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4FBFB-B08D-5545-8EA5-A963C3B15797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43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34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5334000"/>
            <a:ext cx="43249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Reduce to critical path:</a:t>
            </a:r>
          </a:p>
          <a:p>
            <a:r>
              <a:rPr lang="en-US" dirty="0" smtClean="0">
                <a:latin typeface="+mn-lt"/>
              </a:rPr>
              <a:t>   from 9 sequential operations</a:t>
            </a:r>
          </a:p>
          <a:p>
            <a:r>
              <a:rPr lang="en-US" dirty="0" smtClean="0">
                <a:latin typeface="+mn-lt"/>
              </a:rPr>
              <a:t>   to path of 5 operations.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505200" y="3538538"/>
            <a:ext cx="2743200" cy="114300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54275" name="Title 1"/>
          <p:cNvSpPr txBox="1">
            <a:spLocks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4000" i="0">
                <a:solidFill>
                  <a:srgbClr val="C51538"/>
                </a:solidFill>
                <a:latin typeface="Calibri" pitchFamily="-110" charset="0"/>
              </a:rPr>
              <a:t>Dataflow PE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25863" y="3784600"/>
            <a:ext cx="627062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*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54513" y="3784600"/>
            <a:ext cx="627062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endParaRPr lang="en-US" sz="5400" b="1" i="0">
              <a:solidFill>
                <a:schemeClr val="tx1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78400" y="3784600"/>
            <a:ext cx="1041400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÷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95400" y="3690938"/>
            <a:ext cx="1600200" cy="838200"/>
          </a:xfrm>
          <a:prstGeom prst="rect">
            <a:avLst/>
          </a:prstGeom>
          <a:solidFill>
            <a:srgbClr val="D7E4B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Dataflow trigger</a:t>
            </a:r>
            <a:endParaRPr lang="en-US" sz="2400" i="0" baseline="30000">
              <a:solidFill>
                <a:schemeClr val="tx1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05200" y="2286000"/>
            <a:ext cx="1600200" cy="838200"/>
          </a:xfrm>
          <a:prstGeom prst="rect">
            <a:avLst/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Incoming Messages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071938" y="5105400"/>
            <a:ext cx="1600200" cy="838200"/>
          </a:xfrm>
          <a:prstGeom prst="rect">
            <a:avLst/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Outgoing Messages</a:t>
            </a:r>
          </a:p>
        </p:txBody>
      </p:sp>
      <p:cxnSp>
        <p:nvCxnSpPr>
          <p:cNvPr id="54282" name="Straight Arrow Connector 40"/>
          <p:cNvCxnSpPr>
            <a:cxnSpLocks noChangeShapeType="1"/>
          </p:cNvCxnSpPr>
          <p:nvPr/>
        </p:nvCxnSpPr>
        <p:spPr bwMode="auto">
          <a:xfrm>
            <a:off x="5499100" y="1827213"/>
            <a:ext cx="0" cy="1709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3" name="Straight Arrow Connector 44"/>
          <p:cNvCxnSpPr>
            <a:cxnSpLocks noChangeShapeType="1"/>
            <a:stCxn id="36" idx="2"/>
            <a:endCxn id="32" idx="0"/>
          </p:cNvCxnSpPr>
          <p:nvPr/>
        </p:nvCxnSpPr>
        <p:spPr bwMode="auto">
          <a:xfrm flipH="1">
            <a:off x="4872038" y="4681538"/>
            <a:ext cx="4762" cy="423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4" name="Straight Arrow Connector 47"/>
          <p:cNvCxnSpPr>
            <a:cxnSpLocks noChangeShapeType="1"/>
            <a:stCxn id="31" idx="2"/>
          </p:cNvCxnSpPr>
          <p:nvPr/>
        </p:nvCxnSpPr>
        <p:spPr bwMode="auto">
          <a:xfrm>
            <a:off x="4305300" y="3124200"/>
            <a:ext cx="0" cy="412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5" name="Straight Arrow Connector 50"/>
          <p:cNvCxnSpPr>
            <a:cxnSpLocks noChangeShapeType="1"/>
            <a:stCxn id="25" idx="3"/>
            <a:endCxn id="36" idx="1"/>
          </p:cNvCxnSpPr>
          <p:nvPr/>
        </p:nvCxnSpPr>
        <p:spPr bwMode="auto">
          <a:xfrm>
            <a:off x="2895600" y="4110038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6" name="Straight Arrow Connector 53"/>
          <p:cNvCxnSpPr>
            <a:cxnSpLocks noChangeShapeType="1"/>
          </p:cNvCxnSpPr>
          <p:nvPr/>
        </p:nvCxnSpPr>
        <p:spPr bwMode="auto">
          <a:xfrm flipH="1">
            <a:off x="5116513" y="2709863"/>
            <a:ext cx="382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7" name="Straight Arrow Connector 56"/>
          <p:cNvCxnSpPr>
            <a:cxnSpLocks noChangeShapeType="1"/>
          </p:cNvCxnSpPr>
          <p:nvPr/>
        </p:nvCxnSpPr>
        <p:spPr bwMode="auto">
          <a:xfrm flipH="1">
            <a:off x="4872038" y="5943600"/>
            <a:ext cx="4762" cy="423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2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2120EA-7E31-7549-A1FC-1B5FD3F7B773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44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28738" y="2286000"/>
            <a:ext cx="1600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Graph</a:t>
            </a:r>
          </a:p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Nodes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28738" y="5105400"/>
            <a:ext cx="1600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Graph</a:t>
            </a:r>
          </a:p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Fanout</a:t>
            </a:r>
          </a:p>
        </p:txBody>
      </p:sp>
      <p:cxnSp>
        <p:nvCxnSpPr>
          <p:cNvPr id="54291" name="Straight Arrow Connector 21"/>
          <p:cNvCxnSpPr>
            <a:cxnSpLocks noChangeShapeType="1"/>
            <a:stCxn id="17" idx="3"/>
            <a:endCxn id="31" idx="1"/>
          </p:cNvCxnSpPr>
          <p:nvPr/>
        </p:nvCxnSpPr>
        <p:spPr bwMode="auto">
          <a:xfrm>
            <a:off x="2928938" y="27051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92" name="Straight Arrow Connector 23"/>
          <p:cNvCxnSpPr>
            <a:cxnSpLocks noChangeShapeType="1"/>
            <a:stCxn id="18" idx="3"/>
            <a:endCxn id="32" idx="1"/>
          </p:cNvCxnSpPr>
          <p:nvPr/>
        </p:nvCxnSpPr>
        <p:spPr bwMode="auto">
          <a:xfrm flipV="1">
            <a:off x="2928938" y="5524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1600200"/>
            <a:ext cx="91186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ontent Placeholder 3"/>
          <p:cNvSpPr txBox="1">
            <a:spLocks/>
          </p:cNvSpPr>
          <p:nvPr/>
        </p:nvSpPr>
        <p:spPr bwMode="auto">
          <a:xfrm>
            <a:off x="1365250" y="4941888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600" i="0">
                <a:solidFill>
                  <a:srgbClr val="FF0000"/>
                </a:solidFill>
                <a:sym typeface="Wingdings" pitchFamily="-110" charset="2"/>
              </a:rPr>
              <a:t>~2.4</a:t>
            </a:r>
            <a:r>
              <a:rPr lang="en-US" sz="3600" i="0">
                <a:solidFill>
                  <a:srgbClr val="FF0000"/>
                </a:solidFill>
                <a:latin typeface="Calibri" pitchFamily="-110" charset="0"/>
              </a:rPr>
              <a:t>x mean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Solve Only</a:t>
            </a:r>
            <a:endParaRPr lang="en-US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1EA3A0-19E2-8842-A9F6-075E30562208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45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Matrix Solve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Settled on constructing dataflow graph</a:t>
            </a:r>
          </a:p>
          <a:p>
            <a:r>
              <a:rPr lang="en-US" dirty="0" smtClean="0"/>
              <a:t>Graph can be iteration independent</a:t>
            </a:r>
          </a:p>
          <a:p>
            <a:pPr lvl="1"/>
            <a:r>
              <a:rPr lang="en-US" dirty="0" smtClean="0"/>
              <a:t>Statically scheduled</a:t>
            </a:r>
          </a:p>
          <a:p>
            <a:pPr lvl="1"/>
            <a:r>
              <a:rPr lang="en-US" dirty="0" smtClean="0"/>
              <a:t>(cheaper)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is bottleneck to further acceleration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90800"/>
            <a:ext cx="4741631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Controller?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Could leave sequential</a:t>
            </a:r>
          </a:p>
          <a:p>
            <a:r>
              <a:rPr lang="en-US" dirty="0" smtClean="0"/>
              <a:t>For some designs, becomes the bottleneck once others accelerated</a:t>
            </a:r>
          </a:p>
          <a:p>
            <a:r>
              <a:rPr lang="en-US" dirty="0" smtClean="0"/>
              <a:t>Has internal parallelism in condition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534" y="1981200"/>
            <a:ext cx="5463466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867400"/>
            <a:ext cx="4249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T=</a:t>
            </a:r>
            <a:r>
              <a:rPr lang="en-US" dirty="0" smtClean="0"/>
              <a:t>T</a:t>
            </a:r>
            <a:r>
              <a:rPr lang="en-US" baseline="-25000" dirty="0" smtClean="0"/>
              <a:t>modeleval</a:t>
            </a:r>
            <a:r>
              <a:rPr lang="en-US" dirty="0" smtClean="0"/>
              <a:t>/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+</a:t>
            </a:r>
            <a:r>
              <a:rPr lang="en-US" dirty="0" smtClean="0"/>
              <a:t>(T</a:t>
            </a:r>
            <a:r>
              <a:rPr lang="en-US" baseline="-25000" dirty="0" smtClean="0"/>
              <a:t>matsolve</a:t>
            </a:r>
            <a:r>
              <a:rPr lang="en-US" dirty="0" smtClean="0"/>
              <a:t>)/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+T</a:t>
            </a:r>
            <a:r>
              <a:rPr lang="en-US" baseline="-25000" dirty="0" smtClean="0"/>
              <a:t>ctrl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Customized </a:t>
            </a:r>
            <a:r>
              <a:rPr lang="en-US" dirty="0" err="1" smtClean="0"/>
              <a:t>datapath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253" y="2057400"/>
            <a:ext cx="4903747" cy="278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114800"/>
            <a:ext cx="369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seqctrl</a:t>
            </a:r>
            <a:r>
              <a:rPr lang="en-US" dirty="0" smtClean="0"/>
              <a:t>=N</a:t>
            </a:r>
            <a:r>
              <a:rPr lang="en-US" baseline="-25000" dirty="0" smtClean="0"/>
              <a:t>add</a:t>
            </a:r>
            <a:r>
              <a:rPr lang="en-US" dirty="0" smtClean="0"/>
              <a:t>+N</a:t>
            </a:r>
            <a:r>
              <a:rPr lang="en-US" baseline="-25000" dirty="0" smtClean="0"/>
              <a:t>mul</a:t>
            </a:r>
            <a:r>
              <a:rPr lang="en-US" dirty="0" smtClean="0"/>
              <a:t>+10*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divide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459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vliwctrl</a:t>
            </a:r>
            <a:r>
              <a:rPr lang="en-US" dirty="0" smtClean="0"/>
              <a:t>=Max(N</a:t>
            </a:r>
            <a:r>
              <a:rPr lang="en-US" baseline="-25000" dirty="0" smtClean="0"/>
              <a:t>add</a:t>
            </a:r>
            <a:r>
              <a:rPr lang="en-US" dirty="0" smtClean="0"/>
              <a:t>/2,N</a:t>
            </a:r>
            <a:r>
              <a:rPr lang="en-US" baseline="-25000" dirty="0" smtClean="0"/>
              <a:t>mul</a:t>
            </a:r>
            <a:r>
              <a:rPr lang="en-US" dirty="0" smtClean="0"/>
              <a:t>,10*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divide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392588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Single-Chip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2CC3F-38E0-AD46-803B-4EB9DF2E5C7F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49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526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507D-7AAD-8E44-9004-51AC9A99B0B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FPGA</a:t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Field-Programmable Gate Array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0181" name="Picture 3" descr="basic_4l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36163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K-LUT (typical k=4)</a:t>
            </a:r>
          </a:p>
          <a:p>
            <a:r>
              <a:rPr lang="en-US" sz="3200"/>
              <a:t>  Compute block</a:t>
            </a:r>
          </a:p>
          <a:p>
            <a:r>
              <a:rPr lang="en-US" sz="3200"/>
              <a:t>      w/ optional </a:t>
            </a:r>
          </a:p>
          <a:p>
            <a:r>
              <a:rPr lang="en-US" sz="3200"/>
              <a:t> output Flip-Flop</a:t>
            </a:r>
            <a:endParaRPr lang="en-US"/>
          </a:p>
        </p:txBody>
      </p:sp>
      <p:pic>
        <p:nvPicPr>
          <p:cNvPr id="50183" name="Picture 6" descr="rb_segment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2057400"/>
            <a:ext cx="4267200" cy="4267200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533400" y="6019800"/>
            <a:ext cx="2511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ESE171, CIS371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Area-Time for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4599379" cy="3708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133600"/>
            <a:ext cx="392588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1"/>
          <p:cNvSpPr txBox="1">
            <a:spLocks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4000" i="0">
                <a:solidFill>
                  <a:srgbClr val="C51538"/>
                </a:solidFill>
                <a:latin typeface="Calibri" pitchFamily="-110" charset="0"/>
              </a:rPr>
              <a:t>Composite Speedup</a:t>
            </a:r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71BD7-44FB-5E47-8661-24B0AB54DE25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51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5221288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2CC3F-38E0-AD46-803B-4EB9DF2E5C7F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52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69DD5-706C-CD4B-8BF9-551E6483D243}" type="slidenum">
              <a:rPr lang="en-US" smtClean="0">
                <a:latin typeface="Times New Roman" pitchFamily="1" charset="0"/>
              </a:rPr>
              <a:pPr/>
              <a:t>53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Class Components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BC99F-3DDD-BC47-9D84-37A9F8789027}" type="slidenum">
              <a:rPr lang="en-US" smtClean="0">
                <a:latin typeface="Times New Roman" pitchFamily="1" charset="0"/>
              </a:rPr>
              <a:pPr/>
              <a:t>54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Class Components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4876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Lecture (incl.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preclass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exercise)</a:t>
            </a:r>
          </a:p>
          <a:p>
            <a:pPr lvl="1"/>
            <a:r>
              <a:rPr lang="en-US" sz="2400" dirty="0" smtClean="0"/>
              <a:t>Slides on web before class </a:t>
            </a: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(you can print if want a follow-along copy)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N.B. I will encourage (force) class participation</a:t>
            </a:r>
          </a:p>
          <a:p>
            <a:pPr lvl="2"/>
            <a:r>
              <a:rPr lang="en-US" dirty="0" smtClean="0">
                <a:ea typeface="ＭＳ Ｐゴシック" pitchFamily="1" charset="-128"/>
              </a:rPr>
              <a:t>Questions, polls</a:t>
            </a: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Reading [~1 required paper/lecture]</a:t>
            </a:r>
          </a:p>
          <a:p>
            <a:pPr lvl="1"/>
            <a:r>
              <a:rPr lang="en-US" sz="2400" dirty="0" smtClean="0"/>
              <a:t>online: Canvas, IEEE, ACM, also </a:t>
            </a:r>
            <a:r>
              <a:rPr lang="en-US" sz="2400" dirty="0" err="1" smtClean="0"/>
              <a:t>ZynqBook</a:t>
            </a:r>
            <a:endParaRPr lang="en-US" sz="2400" dirty="0" smtClean="0"/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Homework</a:t>
            </a:r>
          </a:p>
          <a:p>
            <a:pPr lvl="1"/>
            <a:r>
              <a:rPr lang="en-US" sz="2400" dirty="0" smtClean="0"/>
              <a:t>(1 per due F5pm)</a:t>
            </a: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Project – open-ended</a:t>
            </a:r>
          </a:p>
          <a:p>
            <a:pPr lvl="1"/>
            <a:r>
              <a:rPr lang="en-US" sz="2400" dirty="0" smtClean="0"/>
              <a:t>(~6 weeks)</a:t>
            </a:r>
          </a:p>
          <a:p>
            <a:r>
              <a:rPr lang="en-US" sz="2800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Note syllabus, course admin online</a:t>
            </a:r>
          </a:p>
        </p:txBody>
      </p:sp>
      <p:pic>
        <p:nvPicPr>
          <p:cNvPr id="6" name="Picture 5" descr="ZynqPerspect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77" y="3200400"/>
            <a:ext cx="203392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Half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Quickly cover breadth</a:t>
            </a:r>
          </a:p>
          <a:p>
            <a:r>
              <a:rPr lang="en-US" dirty="0" smtClean="0"/>
              <a:t>Metrics, bottlenecks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Parallel models</a:t>
            </a:r>
          </a:p>
          <a:p>
            <a:r>
              <a:rPr lang="en-US" dirty="0" smtClean="0"/>
              <a:t>SIMD/Data Parallel</a:t>
            </a:r>
          </a:p>
          <a:p>
            <a:r>
              <a:rPr lang="en-US" dirty="0" smtClean="0"/>
              <a:t>Thread-level parallelism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Spatial, C-to-gates</a:t>
            </a:r>
          </a:p>
          <a:p>
            <a:r>
              <a:rPr lang="en-US" dirty="0" smtClean="0"/>
              <a:t>Real-time</a:t>
            </a:r>
          </a:p>
          <a:p>
            <a:r>
              <a:rPr lang="en-US" dirty="0" smtClean="0"/>
              <a:t>Reactive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Line up with </a:t>
            </a:r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everything on project</a:t>
            </a:r>
          </a:p>
          <a:p>
            <a:r>
              <a:rPr lang="en-US" dirty="0" smtClean="0"/>
              <a:t>Schedule more tentative </a:t>
            </a:r>
          </a:p>
          <a:p>
            <a:pPr lvl="1"/>
            <a:r>
              <a:rPr lang="en-US" dirty="0" smtClean="0"/>
              <a:t>Adjust as experience and project demands</a:t>
            </a:r>
          </a:p>
          <a:p>
            <a:r>
              <a:rPr lang="en-US" dirty="0" smtClean="0"/>
              <a:t>Going deeper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Scaling</a:t>
            </a:r>
          </a:p>
          <a:p>
            <a:r>
              <a:rPr lang="en-US" dirty="0" smtClean="0"/>
              <a:t>Chip Cost</a:t>
            </a:r>
          </a:p>
          <a:p>
            <a:r>
              <a:rPr lang="en-US" dirty="0" smtClean="0"/>
              <a:t>Defect + Fault tolerance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and Project in Groups of 2</a:t>
            </a:r>
          </a:p>
          <a:p>
            <a:r>
              <a:rPr lang="en-US" dirty="0" smtClean="0"/>
              <a:t>First assignment </a:t>
            </a:r>
          </a:p>
          <a:p>
            <a:pPr lvl="1"/>
            <a:r>
              <a:rPr lang="en-US" dirty="0" smtClean="0"/>
              <a:t>You choose, optionally individual</a:t>
            </a:r>
          </a:p>
          <a:p>
            <a:r>
              <a:rPr lang="en-US" dirty="0" smtClean="0"/>
              <a:t>HW2-7: we assign</a:t>
            </a:r>
          </a:p>
          <a:p>
            <a:r>
              <a:rPr lang="en-US" dirty="0" smtClean="0"/>
              <a:t>Project: you propose, we review</a:t>
            </a:r>
          </a:p>
          <a:p>
            <a:r>
              <a:rPr lang="en-US" dirty="0" smtClean="0"/>
              <a:t>Individual assignment </a:t>
            </a:r>
            <a:r>
              <a:rPr lang="en-US" dirty="0" err="1" smtClean="0"/>
              <a:t>turnin</a:t>
            </a:r>
            <a:endParaRPr lang="en-US" dirty="0" smtClean="0"/>
          </a:p>
          <a:p>
            <a:pPr lvl="1"/>
            <a:r>
              <a:rPr lang="en-US" dirty="0" smtClean="0"/>
              <a:t>See assignment details if individual pieces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&amp; Lab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Andre: T 4:15pm—5:30pm Levine 270</a:t>
            </a:r>
          </a:p>
          <a:p>
            <a:r>
              <a:rPr lang="en-US" dirty="0" smtClean="0"/>
              <a:t>Hans: TR 6—7pm in </a:t>
            </a:r>
            <a:r>
              <a:rPr lang="en-US" dirty="0" err="1" smtClean="0"/>
              <a:t>Ketterer</a:t>
            </a:r>
            <a:endParaRPr lang="en-US" dirty="0" smtClean="0"/>
          </a:p>
          <a:p>
            <a:pPr lvl="1"/>
            <a:r>
              <a:rPr lang="en-US" dirty="0" smtClean="0"/>
              <a:t>Start tomorrow 8/31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will rely heavily on C</a:t>
            </a:r>
          </a:p>
          <a:p>
            <a:pPr lvl="1"/>
            <a:r>
              <a:rPr lang="en-US" dirty="0" smtClean="0"/>
              <a:t>Program both hardware and software in C</a:t>
            </a:r>
          </a:p>
          <a:p>
            <a:r>
              <a:rPr lang="en-US" dirty="0" smtClean="0"/>
              <a:t>HW1 has some C </a:t>
            </a:r>
            <a:r>
              <a:rPr lang="en-US" dirty="0" err="1" smtClean="0"/>
              <a:t>warmup</a:t>
            </a:r>
            <a:r>
              <a:rPr lang="en-US" dirty="0" smtClean="0"/>
              <a:t> problems</a:t>
            </a:r>
          </a:p>
          <a:p>
            <a:endParaRPr lang="en-US" dirty="0" smtClean="0"/>
          </a:p>
          <a:p>
            <a:r>
              <a:rPr lang="en-US" dirty="0" smtClean="0"/>
              <a:t>Hans will hold C review</a:t>
            </a:r>
          </a:p>
          <a:p>
            <a:pPr lvl="1"/>
            <a:r>
              <a:rPr lang="en-US" dirty="0" err="1" smtClean="0"/>
              <a:t>Ketterer</a:t>
            </a:r>
            <a:r>
              <a:rPr lang="en-US" dirty="0" smtClean="0"/>
              <a:t> on Sept. 5</a:t>
            </a:r>
            <a:r>
              <a:rPr lang="en-US" baseline="30000" dirty="0" smtClean="0"/>
              <a:t>th</a:t>
            </a:r>
            <a:r>
              <a:rPr lang="en-US" dirty="0" smtClean="0"/>
              <a:t> at 6pm</a:t>
            </a:r>
          </a:p>
          <a:p>
            <a:pPr lvl="1"/>
            <a:r>
              <a:rPr lang="en-US" dirty="0" smtClean="0"/>
              <a:t>(before our next class meeting since Monday 9/4 is Labor day)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for 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Preclass Exercise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Motivate the topic of the day</a:t>
            </a:r>
          </a:p>
          <a:p>
            <a:pPr lvl="1"/>
            <a:r>
              <a:rPr lang="en-US" dirty="0" smtClean="0"/>
              <a:t>Introduce a problem</a:t>
            </a:r>
          </a:p>
          <a:p>
            <a:pPr lvl="1"/>
            <a:r>
              <a:rPr lang="en-US" dirty="0" smtClean="0"/>
              <a:t>Introduce a design space, tradeoff, transform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Work for ~5 minutes before start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lecturing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Do bring calculator class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Will be numerical examples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6A6D6A-AEB5-0144-9404-27156E083672}" type="slidenum">
              <a:rPr lang="en-US" smtClean="0">
                <a:latin typeface="Times New Roman" pitchFamily="1" charset="0"/>
              </a:rPr>
              <a:pPr/>
              <a:t>60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05182-52D7-1A4A-B4B7-44F1CCCB4D0E}" type="slidenum">
              <a:rPr lang="en-US" smtClean="0">
                <a:latin typeface="Times New Roman" pitchFamily="1" charset="0"/>
              </a:rPr>
              <a:pPr/>
              <a:t>61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Feedback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Will have anonymous feedback sheets for each lecture</a:t>
            </a:r>
          </a:p>
          <a:p>
            <a:pPr lvl="1"/>
            <a:r>
              <a:rPr lang="en-US"/>
              <a:t>Clarity?</a:t>
            </a:r>
          </a:p>
          <a:p>
            <a:pPr lvl="1"/>
            <a:r>
              <a:rPr lang="en-US"/>
              <a:t>Speed?</a:t>
            </a:r>
          </a:p>
          <a:p>
            <a:pPr lvl="1"/>
            <a:r>
              <a:rPr lang="en-US"/>
              <a:t>Vocabulary?</a:t>
            </a:r>
          </a:p>
          <a:p>
            <a:pPr lvl="1"/>
            <a:r>
              <a:rPr lang="en-US"/>
              <a:t>General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turn-in of assignments</a:t>
            </a:r>
          </a:p>
          <a:p>
            <a:r>
              <a:rPr lang="en-US" dirty="0" smtClean="0"/>
              <a:t>No handwritten work</a:t>
            </a:r>
          </a:p>
          <a:p>
            <a:r>
              <a:rPr lang="en-US" dirty="0" smtClean="0"/>
              <a:t>Due on time (3 free late days total)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Tools – allowed</a:t>
            </a:r>
          </a:p>
          <a:p>
            <a:pPr lvl="1"/>
            <a:r>
              <a:rPr lang="en-US" dirty="0" smtClean="0"/>
              <a:t>Designs – limited to project teams as specified on assignments</a:t>
            </a:r>
          </a:p>
          <a:p>
            <a:r>
              <a:rPr lang="en-US" dirty="0" smtClean="0"/>
              <a:t>See web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Your action:</a:t>
            </a:r>
          </a:p>
          <a:p>
            <a:pPr lvl="1"/>
            <a:r>
              <a:rPr lang="en-US" dirty="0" smtClean="0"/>
              <a:t>Find course web page</a:t>
            </a:r>
          </a:p>
          <a:p>
            <a:pPr lvl="2"/>
            <a:r>
              <a:rPr lang="en-US" dirty="0" smtClean="0"/>
              <a:t>Read it, including the policies</a:t>
            </a:r>
          </a:p>
          <a:p>
            <a:pPr lvl="2"/>
            <a:r>
              <a:rPr lang="en-US" dirty="0" smtClean="0"/>
              <a:t>Find Syllabus</a:t>
            </a:r>
          </a:p>
          <a:p>
            <a:pPr lvl="3"/>
            <a:r>
              <a:rPr lang="en-US" dirty="0" smtClean="0"/>
              <a:t>Find homework 1</a:t>
            </a:r>
          </a:p>
          <a:p>
            <a:pPr lvl="3"/>
            <a:r>
              <a:rPr lang="en-US" dirty="0" smtClean="0"/>
              <a:t>Find lecture slides</a:t>
            </a:r>
          </a:p>
          <a:p>
            <a:pPr lvl="4"/>
            <a:r>
              <a:rPr lang="en-US" dirty="0" smtClean="0"/>
              <a:t>Will try to post before lecture</a:t>
            </a:r>
          </a:p>
          <a:p>
            <a:pPr lvl="3"/>
            <a:r>
              <a:rPr lang="en-US" dirty="0" smtClean="0"/>
              <a:t>Find reading assignments</a:t>
            </a:r>
          </a:p>
          <a:p>
            <a:pPr lvl="1"/>
            <a:r>
              <a:rPr lang="en-US" dirty="0" smtClean="0"/>
              <a:t>Find reading for lecture 2 on canvas and web</a:t>
            </a:r>
          </a:p>
          <a:p>
            <a:pPr lvl="2"/>
            <a:r>
              <a:rPr lang="en-US" dirty="0" smtClean="0"/>
              <a:t>…for this lecture if you haven’t </a:t>
            </a:r>
            <a:r>
              <a:rPr lang="en-US" dirty="0" smtClean="0"/>
              <a:t>already</a:t>
            </a:r>
          </a:p>
          <a:p>
            <a:pPr lvl="1"/>
            <a:r>
              <a:rPr lang="en-US" dirty="0" smtClean="0"/>
              <a:t>Find/join piazza group for course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64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Programmable Platforms</a:t>
            </a:r>
          </a:p>
          <a:p>
            <a:pPr lvl="1"/>
            <a:r>
              <a:rPr lang="en-US" dirty="0" smtClean="0"/>
              <a:t>Key delivery vehicle for innovative computing applications</a:t>
            </a:r>
          </a:p>
          <a:p>
            <a:pPr lvl="1"/>
            <a:r>
              <a:rPr lang="en-US" dirty="0" smtClean="0"/>
              <a:t>Reduce TTM, risk</a:t>
            </a:r>
          </a:p>
          <a:p>
            <a:pPr lvl="1"/>
            <a:r>
              <a:rPr lang="en-US" dirty="0" smtClean="0"/>
              <a:t>More than a microprocessor</a:t>
            </a:r>
          </a:p>
          <a:p>
            <a:pPr lvl="1"/>
            <a:r>
              <a:rPr lang="en-US" dirty="0" smtClean="0"/>
              <a:t>Heterogeneous, parallel</a:t>
            </a:r>
          </a:p>
          <a:p>
            <a:r>
              <a:rPr lang="en-US" dirty="0" smtClean="0"/>
              <a:t>Demand hardware-software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lvl="1"/>
            <a:r>
              <a:rPr lang="en-US" dirty="0" smtClean="0"/>
              <a:t>Soft view of hardware</a:t>
            </a:r>
          </a:p>
          <a:p>
            <a:pPr lvl="1"/>
            <a:r>
              <a:rPr lang="en-US" dirty="0" smtClean="0"/>
              <a:t>Resource-aware view of parallelism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Zedboard</a:t>
            </a:r>
            <a:r>
              <a:rPr lang="en-US" dirty="0" smtClean="0"/>
              <a:t>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Ketterer</a:t>
            </a:r>
            <a:r>
              <a:rPr lang="en-US" dirty="0" smtClean="0"/>
              <a:t> (Moore 200) </a:t>
            </a:r>
            <a:r>
              <a:rPr lang="en-US" dirty="0" smtClean="0"/>
              <a:t>– card key access</a:t>
            </a:r>
          </a:p>
          <a:p>
            <a:r>
              <a:rPr lang="en-US" dirty="0" smtClean="0"/>
              <a:t>Lockers: EOS, B13, 8a-3.30p </a:t>
            </a:r>
          </a:p>
          <a:p>
            <a:pPr lvl="1"/>
            <a:r>
              <a:rPr lang="en-US" dirty="0" smtClean="0"/>
              <a:t>strongly recommending </a:t>
            </a:r>
            <a:r>
              <a:rPr lang="en-US" dirty="0" err="1" smtClean="0"/>
              <a:t>Masterlock</a:t>
            </a:r>
            <a:r>
              <a:rPr lang="en-US" dirty="0" smtClean="0"/>
              <a:t> combination lock (with black dial) available at Amazon</a:t>
            </a:r>
            <a:r>
              <a:rPr lang="en-US" u="sng" dirty="0" smtClean="0">
                <a:hlinkClick r:id="rId3"/>
              </a:rPr>
              <a:t>http://a.co/5YfVLJt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The Way things Were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 years ago </a:t>
            </a:r>
          </a:p>
          <a:p>
            <a:r>
              <a:rPr lang="en-US" dirty="0" smtClean="0"/>
              <a:t>Wanted programmability</a:t>
            </a:r>
          </a:p>
          <a:p>
            <a:pPr lvl="1"/>
            <a:r>
              <a:rPr lang="en-US" dirty="0" smtClean="0"/>
              <a:t>used a processor</a:t>
            </a:r>
          </a:p>
          <a:p>
            <a:r>
              <a:rPr lang="en-US" dirty="0" smtClean="0"/>
              <a:t>Wanted high-throughput</a:t>
            </a:r>
          </a:p>
          <a:p>
            <a:pPr lvl="1"/>
            <a:r>
              <a:rPr lang="en-US" dirty="0" smtClean="0"/>
              <a:t>used a custom IC</a:t>
            </a:r>
          </a:p>
          <a:p>
            <a:r>
              <a:rPr lang="en-US" dirty="0" smtClean="0"/>
              <a:t>Wanted product differentiation</a:t>
            </a:r>
          </a:p>
          <a:p>
            <a:pPr lvl="1"/>
            <a:r>
              <a:rPr lang="en-US" dirty="0" smtClean="0"/>
              <a:t>Got it at the board level</a:t>
            </a:r>
          </a:p>
          <a:p>
            <a:pPr lvl="1"/>
            <a:r>
              <a:rPr lang="en-US" dirty="0" smtClean="0"/>
              <a:t>Select which ICs and how wired</a:t>
            </a:r>
          </a:p>
          <a:p>
            <a:r>
              <a:rPr lang="en-US" dirty="0" smtClean="0"/>
              <a:t>Build a custom IC</a:t>
            </a:r>
          </a:p>
          <a:p>
            <a:pPr lvl="1"/>
            <a:r>
              <a:rPr lang="en-US" dirty="0" smtClean="0"/>
              <a:t>It was about gates and logic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114800"/>
          </a:xfrm>
        </p:spPr>
        <p:txBody>
          <a:bodyPr/>
          <a:lstStyle/>
          <a:p>
            <a:r>
              <a:rPr lang="en-US" dirty="0" smtClean="0"/>
              <a:t>Microprocessor may not be fast enough</a:t>
            </a:r>
          </a:p>
          <a:p>
            <a:pPr lvl="1"/>
            <a:r>
              <a:rPr lang="en-US" dirty="0" smtClean="0"/>
              <a:t>(but often it is)</a:t>
            </a:r>
          </a:p>
          <a:p>
            <a:pPr lvl="1"/>
            <a:r>
              <a:rPr lang="en-US" dirty="0" smtClean="0"/>
              <a:t>Or low enough energy</a:t>
            </a:r>
          </a:p>
          <a:p>
            <a:r>
              <a:rPr lang="en-US" dirty="0" smtClean="0"/>
              <a:t>Time and Cost of a custom IC is too high</a:t>
            </a:r>
          </a:p>
          <a:p>
            <a:pPr lvl="1"/>
            <a:r>
              <a:rPr lang="en-US" dirty="0" smtClean="0"/>
              <a:t>$100M’s of dollars for development, Years</a:t>
            </a:r>
          </a:p>
          <a:p>
            <a:r>
              <a:rPr lang="en-US" dirty="0" err="1" smtClean="0"/>
              <a:t>FPGAs</a:t>
            </a:r>
            <a:r>
              <a:rPr lang="en-US" dirty="0" smtClean="0"/>
              <a:t> promising</a:t>
            </a:r>
          </a:p>
          <a:p>
            <a:pPr lvl="1"/>
            <a:r>
              <a:rPr lang="en-US" dirty="0" smtClean="0"/>
              <a:t>But build everything from </a:t>
            </a:r>
            <a:r>
              <a:rPr lang="en-US" dirty="0" err="1" smtClean="0"/>
              <a:t>prog</a:t>
            </a:r>
            <a:r>
              <a:rPr lang="en-US" dirty="0" smtClean="0"/>
              <a:t>. gates?</a:t>
            </a:r>
          </a:p>
          <a:p>
            <a:r>
              <a:rPr lang="en-US" dirty="0" smtClean="0"/>
              <a:t>Premium for small part count</a:t>
            </a:r>
          </a:p>
          <a:p>
            <a:pPr lvl="1"/>
            <a:r>
              <a:rPr lang="en-US" dirty="0" smtClean="0"/>
              <a:t>And avoid chip crossing</a:t>
            </a:r>
          </a:p>
          <a:p>
            <a:pPr lvl="1"/>
            <a:r>
              <a:rPr lang="en-US" dirty="0" smtClean="0"/>
              <a:t>ICs with Billions of Transistors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Non-Recurring Engineering (NRE)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spent up front on development</a:t>
            </a:r>
          </a:p>
          <a:p>
            <a:pPr lvl="1"/>
            <a:r>
              <a:rPr lang="en-US" dirty="0" smtClean="0"/>
              <a:t>Engineering Design Time</a:t>
            </a:r>
          </a:p>
          <a:p>
            <a:pPr lvl="1"/>
            <a:r>
              <a:rPr lang="en-US" dirty="0" smtClean="0"/>
              <a:t>Prototypes</a:t>
            </a:r>
          </a:p>
          <a:p>
            <a:pPr lvl="1"/>
            <a:r>
              <a:rPr lang="en-US" dirty="0" smtClean="0"/>
              <a:t>Mask costs</a:t>
            </a:r>
          </a:p>
          <a:p>
            <a:r>
              <a:rPr lang="en-US" dirty="0" smtClean="0"/>
              <a:t>Recurring Engineering</a:t>
            </a:r>
          </a:p>
          <a:p>
            <a:pPr lvl="1"/>
            <a:r>
              <a:rPr lang="en-US" dirty="0" smtClean="0"/>
              <a:t>Costs to produce each chip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5410200"/>
          <a:ext cx="7581900" cy="609600"/>
        </p:xfrm>
        <a:graphic>
          <a:graphicData uri="http://schemas.openxmlformats.org/presentationml/2006/ole">
            <p:oleObj spid="_x0000_s77826" name="Equation" r:id="rId4" imgW="25273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14331</TotalTime>
  <Words>2629</Words>
  <Application>Microsoft Macintosh PowerPoint</Application>
  <PresentationFormat>On-screen Show (4:3)</PresentationFormat>
  <Paragraphs>649</Paragraphs>
  <Slides>65</Slides>
  <Notes>64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Blank Presentation</vt:lpstr>
      <vt:lpstr>Equation</vt:lpstr>
      <vt:lpstr>ESE532: System-on-a-Chip Architecture</vt:lpstr>
      <vt:lpstr>Today</vt:lpstr>
      <vt:lpstr>Today SoC: Apple A10</vt:lpstr>
      <vt:lpstr>Questions</vt:lpstr>
      <vt:lpstr>FPGA Field-Programmable Gate Array</vt:lpstr>
      <vt:lpstr>Case for Programmable SoC</vt:lpstr>
      <vt:lpstr>The Way things Were</vt:lpstr>
      <vt:lpstr>Today</vt:lpstr>
      <vt:lpstr>Non-Recurring Engineering (NRE) Costs</vt:lpstr>
      <vt:lpstr>NRE Costs</vt:lpstr>
      <vt:lpstr>Amortize NRE with Volume</vt:lpstr>
      <vt:lpstr>Economics</vt:lpstr>
      <vt:lpstr>Large ICs</vt:lpstr>
      <vt:lpstr>Given Demand for Programmable</vt:lpstr>
      <vt:lpstr>Programmable SoC</vt:lpstr>
      <vt:lpstr>Programmable SoC</vt:lpstr>
      <vt:lpstr>Then and Now</vt:lpstr>
      <vt:lpstr>Goals, Outcomes</vt:lpstr>
      <vt:lpstr>Goals</vt:lpstr>
      <vt:lpstr>Roles</vt:lpstr>
      <vt:lpstr>Outcomes</vt:lpstr>
      <vt:lpstr>Outcomes</vt:lpstr>
      <vt:lpstr>First offering last term:  warning last term</vt:lpstr>
      <vt:lpstr>This Term</vt:lpstr>
      <vt:lpstr>Tools</vt:lpstr>
      <vt:lpstr>Relation to ESE532</vt:lpstr>
      <vt:lpstr>Distinction</vt:lpstr>
      <vt:lpstr>Approach -- Example</vt:lpstr>
      <vt:lpstr>Abstract Approach</vt:lpstr>
      <vt:lpstr>SPICE Circuit Simulator</vt:lpstr>
      <vt:lpstr>Analyze</vt:lpstr>
      <vt:lpstr>Analyze</vt:lpstr>
      <vt:lpstr>Speedup</vt:lpstr>
      <vt:lpstr>Analyze</vt:lpstr>
      <vt:lpstr>Model Evaluation: Trivial Hardware Implementation</vt:lpstr>
      <vt:lpstr>Spatial Parallelism</vt:lpstr>
      <vt:lpstr>Parallelism: Model Evaluation</vt:lpstr>
      <vt:lpstr>Single FPGA Mapping</vt:lpstr>
      <vt:lpstr>Parallelism: Model Evaluation</vt:lpstr>
      <vt:lpstr>Parallelism: Matrix Solve</vt:lpstr>
      <vt:lpstr>Example Matrix</vt:lpstr>
      <vt:lpstr>Example Matrix</vt:lpstr>
      <vt:lpstr>Example Matrix</vt:lpstr>
      <vt:lpstr>Slide 44</vt:lpstr>
      <vt:lpstr>Matrix Solve Only</vt:lpstr>
      <vt:lpstr>Parallelism: Matrix Solve</vt:lpstr>
      <vt:lpstr>Parallelism Controller?</vt:lpstr>
      <vt:lpstr>Parallelism Controller</vt:lpstr>
      <vt:lpstr>Single-Chip Solution</vt:lpstr>
      <vt:lpstr>Area-Time for Each</vt:lpstr>
      <vt:lpstr>Slide 51</vt:lpstr>
      <vt:lpstr>Modern SoC</vt:lpstr>
      <vt:lpstr>Class Components</vt:lpstr>
      <vt:lpstr>Class Components</vt:lpstr>
      <vt:lpstr>First Half</vt:lpstr>
      <vt:lpstr>Second Half</vt:lpstr>
      <vt:lpstr>Teaming</vt:lpstr>
      <vt:lpstr>Office &amp; Lab Hours</vt:lpstr>
      <vt:lpstr>C Review</vt:lpstr>
      <vt:lpstr>Preclass Exercise</vt:lpstr>
      <vt:lpstr>Feedback</vt:lpstr>
      <vt:lpstr>Policies</vt:lpstr>
      <vt:lpstr>Admin</vt:lpstr>
      <vt:lpstr>Big Ideas</vt:lpstr>
      <vt:lpstr>Zedboard Checkout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101</cp:revision>
  <cp:lastPrinted>2017-08-30T13:20:49Z</cp:lastPrinted>
  <dcterms:created xsi:type="dcterms:W3CDTF">2017-08-29T16:58:00Z</dcterms:created>
  <dcterms:modified xsi:type="dcterms:W3CDTF">2017-08-30T13:21:23Z</dcterms:modified>
</cp:coreProperties>
</file>