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381" r:id="rId2"/>
    <p:sldId id="563" r:id="rId3"/>
    <p:sldId id="564" r:id="rId4"/>
    <p:sldId id="382" r:id="rId5"/>
    <p:sldId id="477" r:id="rId6"/>
    <p:sldId id="550" r:id="rId7"/>
    <p:sldId id="565" r:id="rId8"/>
    <p:sldId id="547" r:id="rId9"/>
    <p:sldId id="548" r:id="rId10"/>
    <p:sldId id="549" r:id="rId11"/>
    <p:sldId id="551" r:id="rId12"/>
    <p:sldId id="553" r:id="rId13"/>
    <p:sldId id="558" r:id="rId14"/>
    <p:sldId id="561" r:id="rId15"/>
    <p:sldId id="479" r:id="rId16"/>
    <p:sldId id="497" r:id="rId17"/>
    <p:sldId id="496" r:id="rId18"/>
    <p:sldId id="569" r:id="rId19"/>
    <p:sldId id="499" r:id="rId20"/>
    <p:sldId id="505" r:id="rId21"/>
    <p:sldId id="570" r:id="rId22"/>
    <p:sldId id="571" r:id="rId23"/>
    <p:sldId id="500" r:id="rId24"/>
    <p:sldId id="533" r:id="rId25"/>
    <p:sldId id="572" r:id="rId26"/>
    <p:sldId id="562" r:id="rId27"/>
    <p:sldId id="498" r:id="rId28"/>
    <p:sldId id="501" r:id="rId29"/>
    <p:sldId id="507" r:id="rId30"/>
    <p:sldId id="534" r:id="rId31"/>
    <p:sldId id="535" r:id="rId32"/>
    <p:sldId id="502" r:id="rId33"/>
    <p:sldId id="508" r:id="rId34"/>
    <p:sldId id="537" r:id="rId35"/>
    <p:sldId id="536" r:id="rId36"/>
    <p:sldId id="566" r:id="rId37"/>
    <p:sldId id="480" r:id="rId38"/>
    <p:sldId id="574" r:id="rId39"/>
    <p:sldId id="575" r:id="rId40"/>
    <p:sldId id="428" r:id="rId41"/>
    <p:sldId id="300" r:id="rId4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FF00"/>
    <a:srgbClr val="FFCC66"/>
    <a:srgbClr val="99FF99"/>
    <a:srgbClr val="CC0099"/>
    <a:srgbClr val="0099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19" autoAdjust="0"/>
    <p:restoredTop sz="94617" autoAdjust="0"/>
  </p:normalViewPr>
  <p:slideViewPr>
    <p:cSldViewPr>
      <p:cViewPr varScale="1">
        <p:scale>
          <a:sx n="100" d="100"/>
          <a:sy n="100" d="100"/>
        </p:scale>
        <p:origin x="-112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318F45-7EB1-D743-975B-71A54E3B4F54}" type="slidenum">
              <a:rPr lang="en-US"/>
              <a:pPr/>
              <a:t>7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53A9F8-4B2A-F949-995B-FAC8F16A717D}" type="slidenum">
              <a:rPr lang="en-US"/>
              <a:pPr/>
              <a:t>11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634CB6-A6A9-494C-911E-87F1C5DC359F}" type="slidenum">
              <a:rPr lang="en-US"/>
              <a:pPr/>
              <a:t>12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41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10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: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October 4,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Coding HLS for Accelerators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Conversion and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If (</a:t>
            </a:r>
            <a:r>
              <a:rPr lang="en-US" dirty="0" err="1" smtClean="0">
                <a:solidFill>
                  <a:schemeClr val="accent4"/>
                </a:solidFill>
              </a:rPr>
              <a:t>cond</a:t>
            </a:r>
            <a:r>
              <a:rPr lang="en-US" dirty="0" smtClean="0">
                <a:solidFill>
                  <a:schemeClr val="accent4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*a=0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Else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</a:t>
            </a:r>
            <a:r>
              <a:rPr lang="en-US" dirty="0" err="1" smtClean="0">
                <a:solidFill>
                  <a:schemeClr val="accent4"/>
                </a:solidFill>
              </a:rPr>
              <a:t>b</a:t>
            </a:r>
            <a:r>
              <a:rPr lang="en-US" dirty="0" smtClean="0">
                <a:solidFill>
                  <a:schemeClr val="accent4"/>
                </a:solidFill>
              </a:rPr>
              <a:t>=0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Don’t want memory operations in non-taken branch to occur.</a:t>
            </a:r>
          </a:p>
          <a:p>
            <a:r>
              <a:rPr lang="en-US" b="1" dirty="0" smtClean="0">
                <a:solidFill>
                  <a:schemeClr val="accent4"/>
                </a:solidFill>
              </a:rPr>
              <a:t>Conclude: </a:t>
            </a:r>
            <a:r>
              <a:rPr lang="en-US" dirty="0" smtClean="0">
                <a:solidFill>
                  <a:schemeClr val="accent4"/>
                </a:solidFill>
              </a:rPr>
              <a:t>cannot </a:t>
            </a:r>
            <a:r>
              <a:rPr lang="en-US" dirty="0" err="1" smtClean="0">
                <a:solidFill>
                  <a:schemeClr val="accent4"/>
                </a:solidFill>
              </a:rPr>
              <a:t>mux</a:t>
            </a:r>
            <a:r>
              <a:rPr lang="en-US" dirty="0" smtClean="0">
                <a:solidFill>
                  <a:schemeClr val="accent4"/>
                </a:solidFill>
              </a:rPr>
              <a:t>-convert blocks with memory operations (without additional care)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D277-80D3-9940-B87D-F2152A3B5C59}" type="slidenum">
              <a:rPr lang="en-US"/>
              <a:pPr/>
              <a:t>11</a:t>
            </a:fld>
            <a:endParaRPr 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Optimizations</a:t>
            </a:r>
            <a:br>
              <a:rPr lang="en-US" dirty="0" smtClean="0"/>
            </a:br>
            <a:r>
              <a:rPr lang="en-US" dirty="0" smtClean="0"/>
              <a:t>can expect compiler to do</a:t>
            </a:r>
            <a:endParaRPr lang="en-US" dirty="0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0772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Constant propagation:  a=10; b=c[a];</a:t>
            </a:r>
          </a:p>
          <a:p>
            <a:pPr>
              <a:lnSpc>
                <a:spcPct val="90000"/>
              </a:lnSpc>
            </a:pPr>
            <a:r>
              <a:rPr lang="en-US" sz="2800"/>
              <a:t>Copy propagation:  </a:t>
            </a:r>
            <a:r>
              <a:rPr lang="en-US" sz="2400"/>
              <a:t>a=b; c=a+d; </a:t>
            </a:r>
            <a:r>
              <a:rPr lang="en-US" sz="2400">
                <a:sym typeface="Wingdings" charset="2"/>
              </a:rPr>
              <a:t> c=b+d;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Constant folding:  c[10*10+4]; </a:t>
            </a:r>
            <a:r>
              <a:rPr lang="en-US" sz="2800">
                <a:sym typeface="Wingdings" charset="2"/>
              </a:rPr>
              <a:t> c[104];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Identity Simplification: c=1*a+0; </a:t>
            </a:r>
            <a:r>
              <a:rPr lang="en-US" sz="2800">
                <a:sym typeface="Wingdings" charset="2"/>
              </a:rPr>
              <a:t> c=a;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Strength Reduction: c=b*2; </a:t>
            </a:r>
            <a:r>
              <a:rPr lang="en-US" sz="2800">
                <a:sym typeface="Wingdings" charset="2"/>
              </a:rPr>
              <a:t> c=b&lt;&lt;1;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Dead code elimination</a:t>
            </a:r>
          </a:p>
          <a:p>
            <a:pPr>
              <a:lnSpc>
                <a:spcPct val="90000"/>
              </a:lnSpc>
            </a:pPr>
            <a:r>
              <a:rPr lang="en-US" sz="2800"/>
              <a:t>Common Subexpression Elimination: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C[x*100+y]=A[x*100+y]+B[x*100+y]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t=x*100+y;  C[t]=A[t]+B[t];</a:t>
            </a:r>
          </a:p>
          <a:p>
            <a:pPr>
              <a:lnSpc>
                <a:spcPct val="90000"/>
              </a:lnSpc>
            </a:pPr>
            <a:r>
              <a:rPr lang="en-US" sz="2800"/>
              <a:t>Operator sizing:  </a:t>
            </a:r>
            <a:r>
              <a:rPr lang="en-US" sz="2400"/>
              <a:t>for (i=0; i&lt;100; i++) b[i]=(a&amp;0xff+i);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6D986-B758-7F4F-B7E1-19585E4585C4}" type="slidenum">
              <a:rPr lang="en-US"/>
              <a:pPr/>
              <a:t>12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3733800" cy="1143000"/>
          </a:xfrm>
        </p:spPr>
        <p:txBody>
          <a:bodyPr/>
          <a:lstStyle/>
          <a:p>
            <a:r>
              <a:rPr lang="en-US"/>
              <a:t>Pipelining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343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FontTx/>
              <a:buNone/>
            </a:pPr>
            <a:r>
              <a:rPr lang="en-US" dirty="0" err="1"/>
              <a:t>o[i</a:t>
            </a:r>
            <a:r>
              <a:rPr lang="en-US" dirty="0"/>
              <a:t>]=(a*</a:t>
            </a:r>
            <a:r>
              <a:rPr lang="en-US" dirty="0" err="1"/>
              <a:t>x[i]+b</a:t>
            </a:r>
            <a:r>
              <a:rPr lang="en-US" dirty="0"/>
              <a:t>)*</a:t>
            </a:r>
            <a:r>
              <a:rPr lang="en-US" dirty="0" err="1"/>
              <a:t>x[i]+c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endParaRPr lang="en-US" dirty="0"/>
          </a:p>
          <a:p>
            <a:r>
              <a:rPr lang="en-US" dirty="0"/>
              <a:t>If know memory operations </a:t>
            </a:r>
            <a:r>
              <a:rPr lang="en-US" dirty="0" smtClean="0"/>
              <a:t>independent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II?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44772" name="Oval 36"/>
          <p:cNvSpPr>
            <a:spLocks noChangeArrowheads="1"/>
          </p:cNvSpPr>
          <p:nvPr/>
        </p:nvSpPr>
        <p:spPr bwMode="auto">
          <a:xfrm>
            <a:off x="6172200" y="3810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i&lt;MAX</a:t>
            </a:r>
          </a:p>
        </p:txBody>
      </p:sp>
      <p:sp>
        <p:nvSpPr>
          <p:cNvPr id="244741" name="Oval 5"/>
          <p:cNvSpPr>
            <a:spLocks noChangeArrowheads="1"/>
          </p:cNvSpPr>
          <p:nvPr/>
        </p:nvSpPr>
        <p:spPr bwMode="auto">
          <a:xfrm>
            <a:off x="5791200" y="2743200"/>
            <a:ext cx="914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*</a:t>
            </a:r>
          </a:p>
        </p:txBody>
      </p:sp>
      <p:sp>
        <p:nvSpPr>
          <p:cNvPr id="244743" name="Oval 7"/>
          <p:cNvSpPr>
            <a:spLocks noChangeArrowheads="1"/>
          </p:cNvSpPr>
          <p:nvPr/>
        </p:nvSpPr>
        <p:spPr bwMode="auto">
          <a:xfrm>
            <a:off x="5791200" y="3581400"/>
            <a:ext cx="914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+</a:t>
            </a:r>
          </a:p>
        </p:txBody>
      </p:sp>
      <p:sp>
        <p:nvSpPr>
          <p:cNvPr id="244744" name="Oval 8"/>
          <p:cNvSpPr>
            <a:spLocks noChangeArrowheads="1"/>
          </p:cNvSpPr>
          <p:nvPr/>
        </p:nvSpPr>
        <p:spPr bwMode="auto">
          <a:xfrm>
            <a:off x="6553200" y="4267200"/>
            <a:ext cx="914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*</a:t>
            </a:r>
          </a:p>
        </p:txBody>
      </p:sp>
      <p:sp>
        <p:nvSpPr>
          <p:cNvPr id="244745" name="Oval 9"/>
          <p:cNvSpPr>
            <a:spLocks noChangeArrowheads="1"/>
          </p:cNvSpPr>
          <p:nvPr/>
        </p:nvSpPr>
        <p:spPr bwMode="auto">
          <a:xfrm>
            <a:off x="6553200" y="5105400"/>
            <a:ext cx="914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+</a:t>
            </a:r>
          </a:p>
        </p:txBody>
      </p:sp>
      <p:sp>
        <p:nvSpPr>
          <p:cNvPr id="244746" name="Line 10"/>
          <p:cNvSpPr>
            <a:spLocks noChangeShapeType="1"/>
          </p:cNvSpPr>
          <p:nvPr/>
        </p:nvSpPr>
        <p:spPr bwMode="auto">
          <a:xfrm>
            <a:off x="62484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47" name="Line 11"/>
          <p:cNvSpPr>
            <a:spLocks noChangeShapeType="1"/>
          </p:cNvSpPr>
          <p:nvPr/>
        </p:nvSpPr>
        <p:spPr bwMode="auto">
          <a:xfrm>
            <a:off x="70104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48" name="Line 12"/>
          <p:cNvSpPr>
            <a:spLocks noChangeShapeType="1"/>
          </p:cNvSpPr>
          <p:nvPr/>
        </p:nvSpPr>
        <p:spPr bwMode="auto">
          <a:xfrm>
            <a:off x="6248400" y="41148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50" name="Text Box 14"/>
          <p:cNvSpPr txBox="1">
            <a:spLocks noChangeArrowheads="1"/>
          </p:cNvSpPr>
          <p:nvPr/>
        </p:nvSpPr>
        <p:spPr bwMode="auto">
          <a:xfrm>
            <a:off x="5638800" y="21336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4752" name="Text Box 16"/>
          <p:cNvSpPr txBox="1">
            <a:spLocks noChangeArrowheads="1"/>
          </p:cNvSpPr>
          <p:nvPr/>
        </p:nvSpPr>
        <p:spPr bwMode="auto">
          <a:xfrm>
            <a:off x="5486400" y="3124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244753" name="Text Box 17"/>
          <p:cNvSpPr txBox="1">
            <a:spLocks noChangeArrowheads="1"/>
          </p:cNvSpPr>
          <p:nvPr/>
        </p:nvSpPr>
        <p:spPr bwMode="auto">
          <a:xfrm flipH="1">
            <a:off x="6172200" y="4724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4754" name="Line 18"/>
          <p:cNvSpPr>
            <a:spLocks noChangeShapeType="1"/>
          </p:cNvSpPr>
          <p:nvPr/>
        </p:nvSpPr>
        <p:spPr bwMode="auto">
          <a:xfrm>
            <a:off x="7010400" y="5638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57" name="Line 21"/>
          <p:cNvSpPr>
            <a:spLocks noChangeShapeType="1"/>
          </p:cNvSpPr>
          <p:nvPr/>
        </p:nvSpPr>
        <p:spPr bwMode="auto">
          <a:xfrm flipH="1">
            <a:off x="6553200" y="2514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60" name="Line 24"/>
          <p:cNvSpPr>
            <a:spLocks noChangeShapeType="1"/>
          </p:cNvSpPr>
          <p:nvPr/>
        </p:nvSpPr>
        <p:spPr bwMode="auto">
          <a:xfrm>
            <a:off x="5791200" y="25908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62" name="Oval 26"/>
          <p:cNvSpPr>
            <a:spLocks noChangeArrowheads="1"/>
          </p:cNvSpPr>
          <p:nvPr/>
        </p:nvSpPr>
        <p:spPr bwMode="auto">
          <a:xfrm>
            <a:off x="7620000" y="381000"/>
            <a:ext cx="914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+</a:t>
            </a:r>
          </a:p>
        </p:txBody>
      </p:sp>
      <p:sp>
        <p:nvSpPr>
          <p:cNvPr id="244763" name="Oval 27"/>
          <p:cNvSpPr>
            <a:spLocks noChangeArrowheads="1"/>
          </p:cNvSpPr>
          <p:nvPr/>
        </p:nvSpPr>
        <p:spPr bwMode="auto">
          <a:xfrm>
            <a:off x="6400800" y="1981200"/>
            <a:ext cx="9144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read</a:t>
            </a:r>
          </a:p>
        </p:txBody>
      </p:sp>
      <p:sp>
        <p:nvSpPr>
          <p:cNvPr id="244765" name="Oval 29"/>
          <p:cNvSpPr>
            <a:spLocks noChangeArrowheads="1"/>
          </p:cNvSpPr>
          <p:nvPr/>
        </p:nvSpPr>
        <p:spPr bwMode="auto">
          <a:xfrm>
            <a:off x="6540500" y="5969000"/>
            <a:ext cx="9144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write</a:t>
            </a:r>
          </a:p>
        </p:txBody>
      </p:sp>
      <p:sp>
        <p:nvSpPr>
          <p:cNvPr id="244767" name="Line 31"/>
          <p:cNvSpPr>
            <a:spLocks noChangeShapeType="1"/>
          </p:cNvSpPr>
          <p:nvPr/>
        </p:nvSpPr>
        <p:spPr bwMode="auto">
          <a:xfrm>
            <a:off x="6858000" y="2514600"/>
            <a:ext cx="1524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68" name="Line 32"/>
          <p:cNvSpPr>
            <a:spLocks noChangeShapeType="1"/>
          </p:cNvSpPr>
          <p:nvPr/>
        </p:nvSpPr>
        <p:spPr bwMode="auto">
          <a:xfrm>
            <a:off x="5791200" y="34290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69" name="Text Box 33"/>
          <p:cNvSpPr txBox="1">
            <a:spLocks noChangeArrowheads="1"/>
          </p:cNvSpPr>
          <p:nvPr/>
        </p:nvSpPr>
        <p:spPr bwMode="auto">
          <a:xfrm>
            <a:off x="6172200" y="5410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44770" name="Text Box 34"/>
          <p:cNvSpPr txBox="1">
            <a:spLocks noChangeArrowheads="1"/>
          </p:cNvSpPr>
          <p:nvPr/>
        </p:nvSpPr>
        <p:spPr bwMode="auto">
          <a:xfrm>
            <a:off x="6324600" y="1447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44771" name="Line 35"/>
          <p:cNvSpPr>
            <a:spLocks noChangeShapeType="1"/>
          </p:cNvSpPr>
          <p:nvPr/>
        </p:nvSpPr>
        <p:spPr bwMode="auto">
          <a:xfrm>
            <a:off x="6400800" y="5791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73" name="Text Box 37"/>
          <p:cNvSpPr txBox="1">
            <a:spLocks noChangeArrowheads="1"/>
          </p:cNvSpPr>
          <p:nvPr/>
        </p:nvSpPr>
        <p:spPr bwMode="auto">
          <a:xfrm>
            <a:off x="7315200" y="1371600"/>
            <a:ext cx="22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244777" name="Line 41"/>
          <p:cNvSpPr>
            <a:spLocks noChangeShapeType="1"/>
          </p:cNvSpPr>
          <p:nvPr/>
        </p:nvSpPr>
        <p:spPr bwMode="auto">
          <a:xfrm>
            <a:off x="6553200" y="5029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78" name="Line 42"/>
          <p:cNvSpPr>
            <a:spLocks noChangeShapeType="1"/>
          </p:cNvSpPr>
          <p:nvPr/>
        </p:nvSpPr>
        <p:spPr bwMode="auto">
          <a:xfrm flipH="1">
            <a:off x="7162800" y="1905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4" name="Line 48"/>
          <p:cNvSpPr>
            <a:spLocks noChangeShapeType="1"/>
          </p:cNvSpPr>
          <p:nvPr/>
        </p:nvSpPr>
        <p:spPr bwMode="auto">
          <a:xfrm>
            <a:off x="7391400" y="1905000"/>
            <a:ext cx="38100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5" name="Line 49"/>
          <p:cNvSpPr>
            <a:spLocks noChangeShapeType="1"/>
          </p:cNvSpPr>
          <p:nvPr/>
        </p:nvSpPr>
        <p:spPr bwMode="auto">
          <a:xfrm flipH="1">
            <a:off x="7391400" y="59436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6" name="Line 50"/>
          <p:cNvSpPr>
            <a:spLocks noChangeShapeType="1"/>
          </p:cNvSpPr>
          <p:nvPr/>
        </p:nvSpPr>
        <p:spPr bwMode="auto">
          <a:xfrm>
            <a:off x="8077200" y="91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8" name="Line 52"/>
          <p:cNvSpPr>
            <a:spLocks noChangeShapeType="1"/>
          </p:cNvSpPr>
          <p:nvPr/>
        </p:nvSpPr>
        <p:spPr bwMode="auto">
          <a:xfrm>
            <a:off x="6781800" y="838200"/>
            <a:ext cx="76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9" name="Line 53"/>
          <p:cNvSpPr>
            <a:spLocks noChangeShapeType="1"/>
          </p:cNvSpPr>
          <p:nvPr/>
        </p:nvSpPr>
        <p:spPr bwMode="auto">
          <a:xfrm>
            <a:off x="7010400" y="647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93" name="Line 57"/>
          <p:cNvSpPr>
            <a:spLocks noChangeShapeType="1"/>
          </p:cNvSpPr>
          <p:nvPr/>
        </p:nvSpPr>
        <p:spPr bwMode="auto">
          <a:xfrm flipH="1">
            <a:off x="5334000" y="685800"/>
            <a:ext cx="838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94" name="Line 58"/>
          <p:cNvSpPr>
            <a:spLocks noChangeShapeType="1"/>
          </p:cNvSpPr>
          <p:nvPr/>
        </p:nvSpPr>
        <p:spPr bwMode="auto">
          <a:xfrm>
            <a:off x="5334000" y="2057400"/>
            <a:ext cx="0" cy="480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8077200" y="1447800"/>
            <a:ext cx="8382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rot="5400000" flipH="1" flipV="1">
            <a:off x="8267700" y="800100"/>
            <a:ext cx="1295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rot="10800000">
            <a:off x="6858000" y="152400"/>
            <a:ext cx="2057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endCxn id="244772" idx="0"/>
          </p:cNvCxnSpPr>
          <p:nvPr/>
        </p:nvCxnSpPr>
        <p:spPr bwMode="auto">
          <a:xfrm rot="5400000">
            <a:off x="6724650" y="247650"/>
            <a:ext cx="2286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endCxn id="244762" idx="0"/>
          </p:cNvCxnSpPr>
          <p:nvPr/>
        </p:nvCxnSpPr>
        <p:spPr bwMode="auto">
          <a:xfrm rot="5400000">
            <a:off x="7962900" y="2667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 rot="16200000" flipH="1" flipV="1">
            <a:off x="7315200" y="1295400"/>
            <a:ext cx="609600" cy="914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Rectangle 56"/>
          <p:cNvSpPr/>
          <p:nvPr/>
        </p:nvSpPr>
        <p:spPr bwMode="auto">
          <a:xfrm>
            <a:off x="8382000" y="0"/>
            <a:ext cx="2286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Interpretations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a loop describe?</a:t>
            </a:r>
          </a:p>
          <a:p>
            <a:pPr lvl="1"/>
            <a:r>
              <a:rPr lang="en-US" dirty="0" smtClean="0"/>
              <a:t>Sequential behavior  [when execute]</a:t>
            </a:r>
          </a:p>
          <a:p>
            <a:pPr lvl="1"/>
            <a:r>
              <a:rPr lang="en-US" dirty="0" smtClean="0"/>
              <a:t>Spatial construction  [when create HW]</a:t>
            </a:r>
          </a:p>
          <a:p>
            <a:pPr lvl="1"/>
            <a:r>
              <a:rPr lang="en-US" dirty="0" smtClean="0"/>
              <a:t>Data Parallelism [sameness of compute]</a:t>
            </a:r>
          </a:p>
          <a:p>
            <a:r>
              <a:rPr lang="en-US" dirty="0" smtClean="0"/>
              <a:t>We will want to use for all 3</a:t>
            </a:r>
          </a:p>
          <a:p>
            <a:r>
              <a:rPr lang="en-US" dirty="0" smtClean="0"/>
              <a:t>Sometimes need to help the compiler understand which we want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C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7772400" cy="4114800"/>
          </a:xfrm>
        </p:spPr>
        <p:txBody>
          <a:bodyPr/>
          <a:lstStyle/>
          <a:p>
            <a:r>
              <a:rPr lang="en-US" dirty="0" smtClean="0"/>
              <a:t>Adequate to define hardware pipelines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1897873"/>
            <a:ext cx="5454570" cy="49601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Vivado</a:t>
            </a:r>
            <a:r>
              <a:rPr lang="en-US" dirty="0" smtClean="0"/>
              <a:t> HLS</a:t>
            </a:r>
            <a:r>
              <a:rPr lang="en-US" dirty="0" smtClean="0"/>
              <a:t> Mapping Control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dataflow graph does this describe?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3124200"/>
            <a:ext cx="4838700" cy="299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Vivado</a:t>
            </a:r>
            <a:r>
              <a:rPr lang="en-US" dirty="0" smtClean="0"/>
              <a:t> HLS </a:t>
            </a:r>
            <a:r>
              <a:rPr lang="en-US" dirty="0" err="1" smtClean="0"/>
              <a:t>Pragma</a:t>
            </a:r>
            <a:r>
              <a:rPr lang="en-US" dirty="0" smtClean="0"/>
              <a:t> DATAFLOW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Enables streaming data between functions and loops</a:t>
            </a:r>
          </a:p>
          <a:p>
            <a:r>
              <a:rPr lang="en-US" dirty="0" smtClean="0"/>
              <a:t>Allows concurrent streaming execution</a:t>
            </a:r>
          </a:p>
          <a:p>
            <a:r>
              <a:rPr lang="en-US" dirty="0" smtClean="0"/>
              <a:t>Requires data be produced/consumed sequentially</a:t>
            </a:r>
          </a:p>
          <a:p>
            <a:r>
              <a:rPr lang="en-US" dirty="0" smtClean="0"/>
              <a:t>Useful to use stream data type</a:t>
            </a:r>
            <a:r>
              <a:rPr lang="en-US" dirty="0" smtClean="0"/>
              <a:t> between functions</a:t>
            </a:r>
          </a:p>
          <a:p>
            <a:pPr lvl="1"/>
            <a:r>
              <a:rPr lang="en-US" dirty="0" err="1" smtClean="0"/>
              <a:t>h</a:t>
            </a:r>
            <a:r>
              <a:rPr lang="en-US" dirty="0" err="1" smtClean="0"/>
              <a:t>ls::stream</a:t>
            </a:r>
            <a:r>
              <a:rPr lang="en-US" dirty="0" smtClean="0"/>
              <a:t>&lt;TYPE&gt;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52400"/>
            <a:ext cx="6071787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Vivado</a:t>
            </a:r>
            <a:r>
              <a:rPr lang="en-US" dirty="0" smtClean="0"/>
              <a:t> HLS </a:t>
            </a:r>
            <a:r>
              <a:rPr lang="en-US" dirty="0" err="1" smtClean="0"/>
              <a:t>Pragma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a function or loop to be pipelined</a:t>
            </a:r>
          </a:p>
          <a:p>
            <a:r>
              <a:rPr lang="en-US" dirty="0" smtClean="0"/>
              <a:t>Ideally start one loop or function body per cycle</a:t>
            </a:r>
          </a:p>
          <a:p>
            <a:pPr lvl="1"/>
            <a:r>
              <a:rPr lang="en-US" dirty="0" smtClean="0"/>
              <a:t>Can control II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Previously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077200" cy="4114800"/>
          </a:xfrm>
        </p:spPr>
        <p:txBody>
          <a:bodyPr/>
          <a:lstStyle/>
          <a:p>
            <a:r>
              <a:rPr lang="en-US" dirty="0" smtClean="0"/>
              <a:t>We can describe computational operations in C</a:t>
            </a:r>
          </a:p>
          <a:p>
            <a:pPr lvl="2"/>
            <a:r>
              <a:rPr lang="en-US" dirty="0" smtClean="0"/>
              <a:t>Primitive operations (add, sub, multiply, and, or)</a:t>
            </a:r>
          </a:p>
          <a:p>
            <a:pPr lvl="2"/>
            <a:r>
              <a:rPr lang="en-US" dirty="0" smtClean="0"/>
              <a:t>Dataflow graphs primitives</a:t>
            </a:r>
          </a:p>
          <a:p>
            <a:pPr lvl="2"/>
            <a:r>
              <a:rPr lang="en-US" dirty="0" smtClean="0"/>
              <a:t>To bit level</a:t>
            </a:r>
          </a:p>
          <a:p>
            <a:pPr lvl="2"/>
            <a:r>
              <a:rPr lang="en-US" dirty="0" smtClean="0"/>
              <a:t>Conditionals and loops</a:t>
            </a:r>
          </a:p>
          <a:p>
            <a:pPr lvl="2"/>
            <a:r>
              <a:rPr lang="en-US" dirty="0" smtClean="0"/>
              <a:t>Memory reads/writes</a:t>
            </a:r>
          </a:p>
          <a:p>
            <a:pPr lvl="2"/>
            <a:r>
              <a:rPr lang="en-US" dirty="0" smtClean="0"/>
              <a:t>Function abstraction</a:t>
            </a:r>
          </a:p>
          <a:p>
            <a:r>
              <a:rPr lang="en-US" dirty="0" smtClean="0"/>
              <a:t>Need to avoid</a:t>
            </a:r>
          </a:p>
          <a:p>
            <a:pPr lvl="1"/>
            <a:r>
              <a:rPr lang="en-US" dirty="0" smtClean="0"/>
              <a:t>Recursive function calls, dynamic allocation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N;i</a:t>
            </a:r>
            <a:r>
              <a:rPr lang="en-US" dirty="0" smtClean="0"/>
              <a:t>++)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yout</a:t>
            </a:r>
            <a:r>
              <a:rPr lang="en-US" dirty="0" smtClean="0"/>
              <a:t>=0;</a:t>
            </a:r>
          </a:p>
          <a:p>
            <a:pPr>
              <a:buNone/>
            </a:pPr>
            <a:r>
              <a:rPr lang="en-US" dirty="0" smtClean="0"/>
              <a:t>    #</a:t>
            </a:r>
            <a:r>
              <a:rPr lang="en-US" dirty="0" err="1" smtClean="0"/>
              <a:t>pragma</a:t>
            </a:r>
            <a:r>
              <a:rPr lang="en-US" dirty="0" smtClean="0"/>
              <a:t> HLS PIPELINE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j</a:t>
            </a:r>
            <a:r>
              <a:rPr lang="en-US" dirty="0" smtClean="0"/>
              <a:t>=0;j&lt;</a:t>
            </a:r>
            <a:r>
              <a:rPr lang="en-US" dirty="0" err="1" smtClean="0"/>
              <a:t>K;j</a:t>
            </a:r>
            <a:r>
              <a:rPr lang="en-US" dirty="0" smtClean="0"/>
              <a:t>++)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yout</a:t>
            </a:r>
            <a:r>
              <a:rPr lang="en-US" dirty="0" smtClean="0"/>
              <a:t>+=</a:t>
            </a:r>
            <a:r>
              <a:rPr lang="en-US" dirty="0" err="1" smtClean="0"/>
              <a:t>in[i+j</a:t>
            </a:r>
            <a:r>
              <a:rPr lang="en-US" dirty="0" smtClean="0"/>
              <a:t>]*</a:t>
            </a:r>
            <a:r>
              <a:rPr lang="en-US" dirty="0" err="1" smtClean="0"/>
              <a:t>w[j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yout</a:t>
            </a:r>
            <a:r>
              <a:rPr lang="en-US" dirty="0" smtClean="0"/>
              <a:t>;</a:t>
            </a:r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48400" y="2286000"/>
            <a:ext cx="24596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Which solution</a:t>
            </a:r>
          </a:p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from </a:t>
            </a:r>
            <a:r>
              <a:rPr lang="en-US" dirty="0" err="1" smtClean="0">
                <a:solidFill>
                  <a:srgbClr val="FF6600"/>
                </a:solidFill>
                <a:latin typeface="+mn-lt"/>
              </a:rPr>
              <a:t>preclass</a:t>
            </a:r>
            <a:r>
              <a:rPr lang="en-US" dirty="0" smtClean="0">
                <a:solidFill>
                  <a:srgbClr val="FF6600"/>
                </a:solidFill>
                <a:latin typeface="+mn-lt"/>
              </a:rPr>
              <a:t> 2?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 and 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Dataflow allows coarse-grained pipelining among loops and functions</a:t>
            </a:r>
          </a:p>
          <a:p>
            <a:r>
              <a:rPr lang="en-US" dirty="0" smtClean="0"/>
              <a:t>Pipeline causes loop bodies to be pipelined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Dataflow and Pipelining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5800" y="2667000"/>
            <a:ext cx="3810000" cy="36576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Cycles with no dataflow, no pipelining?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Dataflow only?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Pipeline only?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Dataflow and pipeline?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600200"/>
            <a:ext cx="3949700" cy="4711700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 bwMode="auto">
          <a:xfrm>
            <a:off x="1066800" y="1600200"/>
            <a:ext cx="9144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514600" y="1600200"/>
            <a:ext cx="9144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3" name="Straight Arrow Connector 12"/>
          <p:cNvCxnSpPr>
            <a:stCxn id="10" idx="6"/>
            <a:endCxn id="11" idx="2"/>
          </p:cNvCxnSpPr>
          <p:nvPr/>
        </p:nvCxnSpPr>
        <p:spPr bwMode="auto">
          <a:xfrm>
            <a:off x="1981200" y="2057400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Vivado</a:t>
            </a:r>
            <a:r>
              <a:rPr lang="en-US" dirty="0" smtClean="0"/>
              <a:t> HLS </a:t>
            </a:r>
            <a:r>
              <a:rPr lang="en-US" dirty="0" err="1" smtClean="0"/>
              <a:t>Pragma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Unroll loop into spatial hardware</a:t>
            </a:r>
          </a:p>
          <a:p>
            <a:pPr lvl="1"/>
            <a:r>
              <a:rPr lang="en-US" dirty="0" smtClean="0"/>
              <a:t>Can control level of unrolling</a:t>
            </a:r>
          </a:p>
          <a:p>
            <a:r>
              <a:rPr lang="en-US" dirty="0" smtClean="0"/>
              <a:t>Any loops inside a pipelined loop gets unrolled by the PIPELINE directive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N;i</a:t>
            </a:r>
            <a:r>
              <a:rPr lang="en-US" dirty="0" smtClean="0"/>
              <a:t>++)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yout</a:t>
            </a:r>
            <a:r>
              <a:rPr lang="en-US" dirty="0" smtClean="0"/>
              <a:t>=0;</a:t>
            </a:r>
          </a:p>
          <a:p>
            <a:pPr>
              <a:buNone/>
            </a:pPr>
            <a:r>
              <a:rPr lang="en-US" dirty="0" smtClean="0"/>
              <a:t>    #</a:t>
            </a:r>
            <a:r>
              <a:rPr lang="en-US" dirty="0" err="1" smtClean="0"/>
              <a:t>pragma</a:t>
            </a:r>
            <a:r>
              <a:rPr lang="en-US" dirty="0" smtClean="0"/>
              <a:t> HLS UNROLL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j</a:t>
            </a:r>
            <a:r>
              <a:rPr lang="en-US" dirty="0" smtClean="0"/>
              <a:t>=0;j&lt;</a:t>
            </a:r>
            <a:r>
              <a:rPr lang="en-US" dirty="0" err="1" smtClean="0"/>
              <a:t>K;j</a:t>
            </a:r>
            <a:r>
              <a:rPr lang="en-US" dirty="0" smtClean="0"/>
              <a:t>++)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yout</a:t>
            </a:r>
            <a:r>
              <a:rPr lang="en-US" dirty="0" smtClean="0"/>
              <a:t>+=</a:t>
            </a:r>
            <a:r>
              <a:rPr lang="en-US" dirty="0" err="1" smtClean="0"/>
              <a:t>in[i+j</a:t>
            </a:r>
            <a:r>
              <a:rPr lang="en-US" dirty="0" smtClean="0"/>
              <a:t>]*</a:t>
            </a:r>
            <a:r>
              <a:rPr lang="en-US" dirty="0" err="1" smtClean="0"/>
              <a:t>w[j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yout</a:t>
            </a:r>
            <a:r>
              <a:rPr lang="en-US" dirty="0" smtClean="0"/>
              <a:t>;</a:t>
            </a:r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48400" y="2286000"/>
            <a:ext cx="24596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Which solution</a:t>
            </a:r>
          </a:p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from </a:t>
            </a:r>
            <a:r>
              <a:rPr lang="en-US" dirty="0" err="1" smtClean="0">
                <a:solidFill>
                  <a:srgbClr val="FF6600"/>
                </a:solidFill>
                <a:latin typeface="+mn-lt"/>
              </a:rPr>
              <a:t>preclass</a:t>
            </a:r>
            <a:r>
              <a:rPr lang="en-US" dirty="0" smtClean="0">
                <a:solidFill>
                  <a:srgbClr val="FF6600"/>
                </a:solidFill>
                <a:latin typeface="+mn-lt"/>
              </a:rPr>
              <a:t> 2?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Dataflow and Pipelining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5800" y="2667000"/>
            <a:ext cx="3810000" cy="36576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Cycles unroll K-loop, dataflow, pipeline?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600200"/>
            <a:ext cx="3949700" cy="4711700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 bwMode="auto">
          <a:xfrm>
            <a:off x="1066800" y="1600200"/>
            <a:ext cx="9144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514600" y="1600200"/>
            <a:ext cx="9144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3" name="Straight Arrow Connector 12"/>
          <p:cNvCxnSpPr>
            <a:stCxn id="10" idx="6"/>
            <a:endCxn id="11" idx="2"/>
          </p:cNvCxnSpPr>
          <p:nvPr/>
        </p:nvCxnSpPr>
        <p:spPr bwMode="auto">
          <a:xfrm>
            <a:off x="1981200" y="2057400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r>
              <a:rPr lang="en-US" dirty="0" smtClean="0"/>
              <a:t>Can perform partial unrolling</a:t>
            </a:r>
          </a:p>
          <a:p>
            <a:r>
              <a:rPr lang="en-US" b="1" dirty="0" smtClean="0"/>
              <a:t>#</a:t>
            </a:r>
            <a:r>
              <a:rPr lang="en-US" b="1" dirty="0" err="1" smtClean="0"/>
              <a:t>pragma</a:t>
            </a:r>
            <a:r>
              <a:rPr lang="en-US" b="1" dirty="0" smtClean="0"/>
              <a:t> HLS UNROLL factor=…</a:t>
            </a:r>
            <a:r>
              <a:rPr lang="en-US" b="1" dirty="0" smtClean="0"/>
              <a:t> </a:t>
            </a:r>
          </a:p>
          <a:p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Use to control area-time points</a:t>
            </a:r>
          </a:p>
          <a:p>
            <a:pPr lvl="1"/>
            <a:r>
              <a:rPr lang="en-US" dirty="0" smtClean="0"/>
              <a:t>Use of loop for spatial vs. temporal description</a:t>
            </a:r>
            <a:endParaRPr lang="en-US" dirty="0" smtClean="0"/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Vivado</a:t>
            </a:r>
            <a:r>
              <a:rPr lang="en-US" dirty="0" smtClean="0"/>
              <a:t> HLS </a:t>
            </a:r>
            <a:r>
              <a:rPr lang="en-US" dirty="0" err="1" smtClean="0"/>
              <a:t>Pragma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Collapse function body into caller</a:t>
            </a:r>
          </a:p>
          <a:p>
            <a:pPr lvl="1"/>
            <a:r>
              <a:rPr lang="en-US" dirty="0" smtClean="0"/>
              <a:t>Eliminates interface code</a:t>
            </a:r>
          </a:p>
          <a:p>
            <a:pPr lvl="1"/>
            <a:r>
              <a:rPr lang="en-US" dirty="0" smtClean="0"/>
              <a:t>Allows optimization of inline code</a:t>
            </a:r>
          </a:p>
          <a:p>
            <a:r>
              <a:rPr lang="en-US" dirty="0" smtClean="0"/>
              <a:t>recursive option to inline a hierarchy</a:t>
            </a:r>
          </a:p>
          <a:p>
            <a:pPr lvl="1"/>
            <a:r>
              <a:rPr lang="en-US" dirty="0" smtClean="0"/>
              <a:t>Maybe useful when explore granularity of accelerator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Vivado</a:t>
            </a:r>
            <a:r>
              <a:rPr lang="en-US" dirty="0" smtClean="0"/>
              <a:t> HLS </a:t>
            </a:r>
            <a:r>
              <a:rPr lang="en-US" dirty="0" err="1" smtClean="0"/>
              <a:t>Pragma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ARRAY_PARTITION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Spread out array over multiple </a:t>
            </a:r>
            <a:r>
              <a:rPr lang="en-US" dirty="0" err="1" smtClean="0"/>
              <a:t>BRAMs</a:t>
            </a:r>
            <a:endParaRPr lang="en-US" dirty="0" smtClean="0"/>
          </a:p>
          <a:p>
            <a:pPr lvl="1"/>
            <a:r>
              <a:rPr lang="en-US" dirty="0" smtClean="0"/>
              <a:t>By default placed in single BRAM</a:t>
            </a:r>
          </a:p>
          <a:p>
            <a:pPr lvl="1"/>
            <a:r>
              <a:rPr lang="en-US" dirty="0" smtClean="0"/>
              <a:t>Use to remove memory bottleneck that prevents pipelining (limits II)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Bottleneck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902 example </a:t>
            </a:r>
            <a:r>
              <a:rPr lang="en-US" dirty="0" err="1" smtClean="0"/>
              <a:t>p</a:t>
            </a:r>
            <a:r>
              <a:rPr lang="en-US" dirty="0" smtClean="0"/>
              <a:t>. 91-92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57400"/>
            <a:ext cx="8267700" cy="4102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33800" y="6396335"/>
            <a:ext cx="3917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Xilinx </a:t>
            </a:r>
            <a:r>
              <a:rPr lang="en-US" dirty="0" smtClean="0"/>
              <a:t>UG1197 (2017.1) </a:t>
            </a:r>
            <a:r>
              <a:rPr lang="en-US" dirty="0" err="1" smtClean="0"/>
              <a:t>p</a:t>
            </a:r>
            <a:r>
              <a:rPr lang="en-US" dirty="0" smtClean="0"/>
              <a:t>.</a:t>
            </a:r>
            <a:r>
              <a:rPr lang="en-US" dirty="0" smtClean="0"/>
              <a:t> 50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76800" y="5334000"/>
            <a:ext cx="36226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What problem if put </a:t>
            </a:r>
            <a:r>
              <a:rPr lang="en-US" dirty="0" err="1" smtClean="0">
                <a:solidFill>
                  <a:srgbClr val="FF6600"/>
                </a:solidFill>
                <a:latin typeface="+mn-lt"/>
              </a:rPr>
              <a:t>mem</a:t>
            </a:r>
            <a:r>
              <a:rPr lang="en-US" dirty="0" smtClean="0">
                <a:solidFill>
                  <a:srgbClr val="FF6600"/>
                </a:solidFill>
                <a:latin typeface="+mn-lt"/>
              </a:rPr>
              <a:t> </a:t>
            </a:r>
          </a:p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   in single BRAM?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Perspectives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5257800"/>
          </a:xfrm>
        </p:spPr>
        <p:txBody>
          <a:bodyPr/>
          <a:lstStyle/>
          <a:p>
            <a:r>
              <a:rPr lang="en-US" dirty="0" smtClean="0"/>
              <a:t>Here’s a computation we want to describe</a:t>
            </a:r>
          </a:p>
          <a:p>
            <a:pPr lvl="1"/>
            <a:r>
              <a:rPr lang="en-US" dirty="0" smtClean="0"/>
              <a:t>How can we use C to describe</a:t>
            </a:r>
          </a:p>
          <a:p>
            <a:pPr lvl="1"/>
            <a:r>
              <a:rPr lang="en-US" dirty="0" smtClean="0"/>
              <a:t>What do we need to watch to avoid getting tangled up in sequential C semantics</a:t>
            </a:r>
          </a:p>
          <a:p>
            <a:r>
              <a:rPr lang="en-US" dirty="0" smtClean="0"/>
              <a:t>Here’s an arbitrary piece of C code</a:t>
            </a:r>
          </a:p>
          <a:p>
            <a:pPr lvl="1"/>
            <a:r>
              <a:rPr lang="en-US" dirty="0" smtClean="0"/>
              <a:t>What will the compiler be able to do with it?</a:t>
            </a:r>
          </a:p>
          <a:p>
            <a:r>
              <a:rPr lang="en-US" dirty="0" smtClean="0"/>
              <a:t>What would it take to write a C-to-gates compiler</a:t>
            </a:r>
          </a:p>
          <a:p>
            <a:r>
              <a:rPr lang="en-US" dirty="0" smtClean="0"/>
              <a:t>What are pitfalls inherent in the C language?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Partition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676400"/>
            <a:ext cx="7188200" cy="438638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71800" y="6396335"/>
            <a:ext cx="57670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Xilinx UG902 </a:t>
            </a:r>
            <a:r>
              <a:rPr lang="en-US" dirty="0" err="1" smtClean="0"/>
              <a:t>p</a:t>
            </a:r>
            <a:r>
              <a:rPr lang="en-US" dirty="0" smtClean="0"/>
              <a:t>. </a:t>
            </a:r>
            <a:r>
              <a:rPr lang="en-US" dirty="0" smtClean="0"/>
              <a:t>195 (145 in 2017.1 version)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Partition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#</a:t>
            </a:r>
            <a:r>
              <a:rPr lang="en-US" sz="2000" dirty="0" err="1" smtClean="0"/>
              <a:t>pragma</a:t>
            </a:r>
            <a:r>
              <a:rPr lang="en-US" sz="2000" dirty="0" smtClean="0"/>
              <a:t> ARRAY_PARTITION variable=</a:t>
            </a:r>
            <a:r>
              <a:rPr lang="en-US" sz="2000" dirty="0" err="1" smtClean="0"/>
              <a:t>mem</a:t>
            </a:r>
            <a:r>
              <a:rPr lang="en-US" sz="2000" dirty="0" smtClean="0"/>
              <a:t> </a:t>
            </a:r>
            <a:r>
              <a:rPr lang="en-US" sz="2000" dirty="0" err="1" smtClean="0"/>
              <a:t>cylic</a:t>
            </a:r>
            <a:r>
              <a:rPr lang="en-US" sz="2000" dirty="0" smtClean="0"/>
              <a:t> factor=4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55900"/>
            <a:ext cx="8267700" cy="4102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33800" y="6396335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Xilinx UG902 </a:t>
            </a:r>
            <a:r>
              <a:rPr lang="en-US" dirty="0" err="1" smtClean="0"/>
              <a:t>p</a:t>
            </a:r>
            <a:r>
              <a:rPr lang="en-US" dirty="0" smtClean="0"/>
              <a:t>. 91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Vivado</a:t>
            </a:r>
            <a:r>
              <a:rPr lang="en-US" dirty="0" smtClean="0"/>
              <a:t> HLS </a:t>
            </a:r>
            <a:r>
              <a:rPr lang="en-US" dirty="0" err="1" smtClean="0"/>
              <a:t>Pragma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ARRAY_RESHAPE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 data into BRAM to improve access (reduce </a:t>
            </a:r>
            <a:r>
              <a:rPr lang="en-US" dirty="0" err="1" smtClean="0"/>
              <a:t>BRAMs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May provide similar benefit to partitioning without using more </a:t>
            </a:r>
            <a:r>
              <a:rPr lang="en-US" dirty="0" err="1" smtClean="0"/>
              <a:t>BRAMs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1600"/>
            <a:ext cx="8458200" cy="26473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383691"/>
            <a:ext cx="6559550" cy="347430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0600" y="6396335"/>
            <a:ext cx="392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Xilinx </a:t>
            </a:r>
            <a:r>
              <a:rPr lang="en-US" dirty="0" smtClean="0"/>
              <a:t>UG902 (2017.1) </a:t>
            </a:r>
            <a:r>
              <a:rPr lang="en-US" dirty="0" err="1" smtClean="0"/>
              <a:t>p</a:t>
            </a:r>
            <a:r>
              <a:rPr lang="en-US" dirty="0" smtClean="0"/>
              <a:t>.</a:t>
            </a:r>
            <a:r>
              <a:rPr lang="en-US" dirty="0" smtClean="0"/>
              <a:t> 173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902 example </a:t>
            </a:r>
            <a:r>
              <a:rPr lang="en-US" dirty="0" err="1" smtClean="0"/>
              <a:t>p</a:t>
            </a:r>
            <a:r>
              <a:rPr lang="en-US" dirty="0" smtClean="0"/>
              <a:t>. 91-92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57400"/>
            <a:ext cx="8267700" cy="4102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33800" y="6396335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Xilinx UG902 </a:t>
            </a:r>
            <a:r>
              <a:rPr lang="en-US" dirty="0" err="1" smtClean="0"/>
              <a:t>p</a:t>
            </a:r>
            <a:r>
              <a:rPr lang="en-US" dirty="0" smtClean="0"/>
              <a:t>. 91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86400" y="3276600"/>
            <a:ext cx="3349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How fix if </a:t>
            </a:r>
            <a:r>
              <a:rPr lang="en-US" dirty="0" err="1" smtClean="0">
                <a:solidFill>
                  <a:srgbClr val="FF6600"/>
                </a:solidFill>
                <a:latin typeface="+mn-lt"/>
              </a:rPr>
              <a:t>dint_t</a:t>
            </a:r>
            <a:r>
              <a:rPr lang="en-US" dirty="0" smtClean="0">
                <a:solidFill>
                  <a:srgbClr val="FF6600"/>
                </a:solidFill>
                <a:latin typeface="+mn-lt"/>
              </a:rPr>
              <a:t> is 16b?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Reshape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#</a:t>
            </a:r>
            <a:r>
              <a:rPr lang="en-US" sz="2000" dirty="0" err="1" smtClean="0"/>
              <a:t>pragma</a:t>
            </a:r>
            <a:r>
              <a:rPr lang="en-US" sz="2000" dirty="0" smtClean="0"/>
              <a:t> ARRAY_RESHAPE variable=</a:t>
            </a:r>
            <a:r>
              <a:rPr lang="en-US" sz="2000" dirty="0" err="1" smtClean="0"/>
              <a:t>mem</a:t>
            </a:r>
            <a:r>
              <a:rPr lang="en-US" sz="2000" dirty="0" smtClean="0"/>
              <a:t> </a:t>
            </a:r>
            <a:r>
              <a:rPr lang="en-US" sz="2000" dirty="0" err="1" smtClean="0"/>
              <a:t>cylic</a:t>
            </a:r>
            <a:r>
              <a:rPr lang="en-US" sz="2000" dirty="0" smtClean="0"/>
              <a:t> factor=4 dim=1</a:t>
            </a:r>
          </a:p>
          <a:p>
            <a:pPr>
              <a:buNone/>
            </a:pPr>
            <a:r>
              <a:rPr lang="en-US" sz="2000" dirty="0" smtClean="0"/>
              <a:t>   (if </a:t>
            </a:r>
            <a:r>
              <a:rPr lang="en-US" sz="2000" dirty="0" err="1" smtClean="0"/>
              <a:t>din_t</a:t>
            </a:r>
            <a:r>
              <a:rPr lang="en-US" sz="2000" dirty="0" smtClean="0"/>
              <a:t> 16b)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55900"/>
            <a:ext cx="8267700" cy="4102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33800" y="6396335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Xilinx UG902 </a:t>
            </a:r>
            <a:r>
              <a:rPr lang="en-US" dirty="0" err="1" smtClean="0"/>
              <a:t>p</a:t>
            </a:r>
            <a:r>
              <a:rPr lang="en-US" dirty="0" smtClean="0"/>
              <a:t>. 91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pragmas</a:t>
            </a:r>
            <a:r>
              <a:rPr lang="en-US" dirty="0" smtClean="0"/>
              <a:t> allow us to control hardware mapping</a:t>
            </a:r>
          </a:p>
          <a:p>
            <a:pPr lvl="1"/>
            <a:r>
              <a:rPr lang="en-US" dirty="0" smtClean="0"/>
              <a:t>How interpret loops</a:t>
            </a:r>
          </a:p>
          <a:p>
            <a:pPr lvl="1"/>
            <a:r>
              <a:rPr lang="en-US" dirty="0" smtClean="0"/>
              <a:t>Turn area-time knobs</a:t>
            </a:r>
          </a:p>
          <a:p>
            <a:pPr lvl="1"/>
            <a:r>
              <a:rPr lang="en-US" dirty="0" smtClean="0"/>
              <a:t>Specify how arrays get mapped to memories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Streaming Operations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Streaming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Functions can have stream inputs and outputs</a:t>
            </a:r>
          </a:p>
          <a:p>
            <a:pPr lvl="1"/>
            <a:r>
              <a:rPr lang="en-US" dirty="0" smtClean="0"/>
              <a:t>Must pass a pointers</a:t>
            </a:r>
          </a:p>
          <a:p>
            <a:pPr lvl="1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hls::stream</a:t>
            </a:r>
            <a:r>
              <a:rPr lang="en-US" dirty="0" smtClean="0"/>
              <a:t>&lt;Type&gt; &amp;</a:t>
            </a:r>
            <a:r>
              <a:rPr lang="en-US" dirty="0" err="1" smtClean="0"/>
              <a:t>strm</a:t>
            </a:r>
            <a:endParaRPr lang="en-US" dirty="0" smtClean="0"/>
          </a:p>
          <a:p>
            <a:r>
              <a:rPr lang="en-US" dirty="0" smtClean="0"/>
              <a:t>Have expressiveness to define hardware streaming operation pipelines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5181600"/>
            <a:ext cx="8077200" cy="781468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685800"/>
            <a:ext cx="6845300" cy="546813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4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Pipelining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loops</a:t>
            </a:r>
          </a:p>
          <a:p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Pragmas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in </a:t>
            </a: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Vivado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HLS C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Avoiding bottlenecks feeding data in </a:t>
            </a: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Vivado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HLS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Streaming hardware operations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Can specify HW computation in C</a:t>
            </a:r>
            <a:endParaRPr lang="en-US" dirty="0" smtClean="0"/>
          </a:p>
          <a:p>
            <a:r>
              <a:rPr lang="en-US" dirty="0" smtClean="0"/>
              <a:t>Create streaming </a:t>
            </a:r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Run on processor or FPGA</a:t>
            </a:r>
          </a:p>
          <a:p>
            <a:r>
              <a:rPr lang="en-US" dirty="0" err="1" smtClean="0"/>
              <a:t>Vivado</a:t>
            </a:r>
            <a:r>
              <a:rPr lang="en-US" dirty="0" smtClean="0"/>
              <a:t> </a:t>
            </a:r>
            <a:r>
              <a:rPr lang="en-US" dirty="0" smtClean="0"/>
              <a:t>HLS gives control over</a:t>
            </a:r>
            <a:r>
              <a:rPr lang="en-US" dirty="0" smtClean="0"/>
              <a:t> how map to hardware</a:t>
            </a:r>
          </a:p>
          <a:p>
            <a:pPr lvl="1"/>
            <a:r>
              <a:rPr lang="en-US" dirty="0" smtClean="0"/>
              <a:t>Area-time point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41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>
                <a:sym typeface="Wingdings"/>
              </a:rPr>
              <a:t>Fall Break</a:t>
            </a:r>
          </a:p>
          <a:p>
            <a:r>
              <a:rPr lang="en-US" dirty="0" smtClean="0">
                <a:sym typeface="Wingdings"/>
              </a:rPr>
              <a:t>Back on Monday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HW5 due 10/13</a:t>
            </a:r>
            <a:endParaRPr lang="en-US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4648200"/>
          </a:xfrm>
        </p:spPr>
        <p:txBody>
          <a:bodyPr/>
          <a:lstStyle/>
          <a:p>
            <a:r>
              <a:rPr lang="en-US" dirty="0" smtClean="0"/>
              <a:t>Can specify </a:t>
            </a:r>
            <a:r>
              <a:rPr lang="en-US" dirty="0" smtClean="0"/>
              <a:t>HW computation in C</a:t>
            </a:r>
            <a:endParaRPr lang="en-US" dirty="0" smtClean="0"/>
          </a:p>
          <a:p>
            <a:r>
              <a:rPr lang="en-US" dirty="0" err="1" smtClean="0"/>
              <a:t>Vivado</a:t>
            </a:r>
            <a:r>
              <a:rPr lang="en-US" dirty="0" smtClean="0"/>
              <a:t> </a:t>
            </a:r>
            <a:r>
              <a:rPr lang="en-US" dirty="0" smtClean="0"/>
              <a:t>HLS gives control over how design mapped (area-time, streaming…)</a:t>
            </a:r>
          </a:p>
          <a:p>
            <a:r>
              <a:rPr lang="en-US" dirty="0" smtClean="0"/>
              <a:t>Code may need some care and stylization to feed data efficiently</a:t>
            </a:r>
            <a:endParaRPr lang="en-US" dirty="0" smtClean="0"/>
          </a:p>
          <a:p>
            <a:r>
              <a:rPr lang="en-US" dirty="0" smtClean="0"/>
              <a:t>Read Design Productivity Guide (UG 1197)	</a:t>
            </a:r>
          </a:p>
          <a:p>
            <a:pPr lvl="1"/>
            <a:r>
              <a:rPr lang="en-US" dirty="0" smtClean="0"/>
              <a:t>C-based IP development</a:t>
            </a:r>
            <a:endParaRPr lang="en-US" dirty="0" smtClean="0"/>
          </a:p>
          <a:p>
            <a:r>
              <a:rPr lang="en-US" dirty="0" smtClean="0"/>
              <a:t>Reference </a:t>
            </a:r>
            <a:r>
              <a:rPr lang="en-US" dirty="0" err="1" smtClean="0"/>
              <a:t>Vivado</a:t>
            </a:r>
            <a:r>
              <a:rPr lang="en-US" dirty="0" smtClean="0"/>
              <a:t> HLS Users Guide (902)</a:t>
            </a:r>
            <a:endParaRPr lang="en-US" dirty="0" smtClean="0"/>
          </a:p>
          <a:p>
            <a:pPr lvl="1"/>
            <a:r>
              <a:rPr lang="en-US" dirty="0" smtClean="0"/>
              <a:t>Design </a:t>
            </a:r>
            <a:r>
              <a:rPr lang="en-US" dirty="0" smtClean="0"/>
              <a:t>Optimization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Finish up </a:t>
            </a:r>
            <a:r>
              <a:rPr lang="en-US" dirty="0" err="1" smtClean="0"/>
              <a:t>Mux</a:t>
            </a:r>
            <a:r>
              <a:rPr lang="en-US" dirty="0" smtClean="0"/>
              <a:t> Conversion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467600" cy="1752600"/>
          </a:xfrm>
        </p:spPr>
        <p:txBody>
          <a:bodyPr/>
          <a:lstStyle/>
          <a:p>
            <a:r>
              <a:rPr lang="en-US" dirty="0" smtClean="0"/>
              <a:t>(about what compiler will do;</a:t>
            </a:r>
          </a:p>
          <a:p>
            <a:r>
              <a:rPr lang="en-US" dirty="0" smtClean="0"/>
              <a:t>Not much about what developer does)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7C57-3347-4942-B543-FCF8F5799CFE}" type="slidenum">
              <a:rPr lang="en-US"/>
              <a:pPr/>
              <a:t>7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conversion </a:t>
            </a:r>
            <a:br>
              <a:rPr lang="en-US" dirty="0" smtClean="0"/>
            </a:br>
            <a:r>
              <a:rPr lang="en-US" dirty="0" smtClean="0"/>
              <a:t>for  simple conditionals</a:t>
            </a:r>
            <a:endParaRPr lang="en-US" dirty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max=a;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min=a;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if (a&gt;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{min</a:t>
            </a:r>
            <a:r>
              <a:rPr lang="en-US" sz="2800" dirty="0">
                <a:latin typeface="Courier"/>
                <a:cs typeface="Courier"/>
              </a:rPr>
              <a:t>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 </a:t>
            </a:r>
            <a:r>
              <a:rPr lang="en-US" sz="2800" dirty="0" err="1" smtClean="0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=1</a:t>
            </a:r>
            <a:r>
              <a:rPr lang="en-US" sz="2800" dirty="0" smtClean="0">
                <a:latin typeface="Courier"/>
                <a:cs typeface="Courier"/>
              </a:rPr>
              <a:t>;}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{max</a:t>
            </a:r>
            <a:r>
              <a:rPr lang="en-US" sz="2800" dirty="0">
                <a:latin typeface="Courier"/>
                <a:cs typeface="Courier"/>
              </a:rPr>
              <a:t>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 </a:t>
            </a:r>
            <a:r>
              <a:rPr lang="en-US" sz="2800" dirty="0" err="1" smtClean="0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=0</a:t>
            </a:r>
            <a:r>
              <a:rPr lang="en-US" sz="2800" dirty="0" smtClean="0">
                <a:latin typeface="Courier"/>
                <a:cs typeface="Courier"/>
              </a:rPr>
              <a:t>;}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May (</a:t>
            </a:r>
            <a:r>
              <a:rPr lang="en-US" sz="2800" dirty="0" err="1"/>
              <a:t>re)define</a:t>
            </a:r>
            <a:r>
              <a:rPr lang="en-US" sz="2800" dirty="0"/>
              <a:t> many values on each branch.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667000" y="1905000"/>
            <a:ext cx="5100638" cy="2590800"/>
            <a:chOff x="1680" y="1200"/>
            <a:chExt cx="3213" cy="1632"/>
          </a:xfrm>
        </p:grpSpPr>
        <p:sp>
          <p:nvSpPr>
            <p:cNvPr id="195600" name="Line 16"/>
            <p:cNvSpPr>
              <a:spLocks noChangeShapeType="1"/>
            </p:cNvSpPr>
            <p:nvPr/>
          </p:nvSpPr>
          <p:spPr bwMode="auto">
            <a:xfrm>
              <a:off x="3744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1" name="Line 17"/>
            <p:cNvSpPr>
              <a:spLocks noChangeShapeType="1"/>
            </p:cNvSpPr>
            <p:nvPr/>
          </p:nvSpPr>
          <p:spPr bwMode="auto">
            <a:xfrm>
              <a:off x="4512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89" name="Oval 5"/>
            <p:cNvSpPr>
              <a:spLocks noChangeArrowheads="1"/>
            </p:cNvSpPr>
            <p:nvPr/>
          </p:nvSpPr>
          <p:spPr bwMode="auto">
            <a:xfrm>
              <a:off x="1680" y="1318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cxnSp>
          <p:nvCxnSpPr>
            <p:cNvPr id="195591" name="AutoShape 7"/>
            <p:cNvCxnSpPr>
              <a:cxnSpLocks noChangeShapeType="1"/>
              <a:stCxn id="195589" idx="4"/>
              <a:endCxn id="195590" idx="2"/>
            </p:cNvCxnSpPr>
            <p:nvPr/>
          </p:nvCxnSpPr>
          <p:spPr bwMode="auto">
            <a:xfrm rot="16200000" flipH="1">
              <a:off x="2051" y="1523"/>
              <a:ext cx="554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5594" name="Line 10"/>
            <p:cNvSpPr>
              <a:spLocks noChangeShapeType="1"/>
            </p:cNvSpPr>
            <p:nvPr/>
          </p:nvSpPr>
          <p:spPr bwMode="auto">
            <a:xfrm>
              <a:off x="2976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95" name="Text Box 11"/>
            <p:cNvSpPr txBox="1">
              <a:spLocks noChangeArrowheads="1"/>
            </p:cNvSpPr>
            <p:nvPr/>
          </p:nvSpPr>
          <p:spPr bwMode="auto">
            <a:xfrm>
              <a:off x="2534" y="12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5596" name="Text Box 12"/>
            <p:cNvSpPr txBox="1">
              <a:spLocks noChangeArrowheads="1"/>
            </p:cNvSpPr>
            <p:nvPr/>
          </p:nvSpPr>
          <p:spPr bwMode="auto">
            <a:xfrm>
              <a:off x="3216" y="120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5597" name="Text Box 13"/>
            <p:cNvSpPr txBox="1">
              <a:spLocks noChangeArrowheads="1"/>
            </p:cNvSpPr>
            <p:nvPr/>
          </p:nvSpPr>
          <p:spPr bwMode="auto">
            <a:xfrm>
              <a:off x="2784" y="2544"/>
              <a:ext cx="4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min</a:t>
              </a:r>
            </a:p>
          </p:txBody>
        </p:sp>
        <p:sp>
          <p:nvSpPr>
            <p:cNvPr id="195598" name="AutoShape 14"/>
            <p:cNvSpPr>
              <a:spLocks noChangeArrowheads="1"/>
            </p:cNvSpPr>
            <p:nvPr/>
          </p:nvSpPr>
          <p:spPr bwMode="auto">
            <a:xfrm>
              <a:off x="3360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9" name="AutoShape 15"/>
            <p:cNvSpPr>
              <a:spLocks noChangeArrowheads="1"/>
            </p:cNvSpPr>
            <p:nvPr/>
          </p:nvSpPr>
          <p:spPr bwMode="auto">
            <a:xfrm>
              <a:off x="4128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0" name="AutoShape 6"/>
            <p:cNvSpPr>
              <a:spLocks noChangeArrowheads="1"/>
            </p:cNvSpPr>
            <p:nvPr/>
          </p:nvSpPr>
          <p:spPr bwMode="auto">
            <a:xfrm>
              <a:off x="25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603" name="Text Box 19"/>
            <p:cNvSpPr txBox="1">
              <a:spLocks noChangeArrowheads="1"/>
            </p:cNvSpPr>
            <p:nvPr/>
          </p:nvSpPr>
          <p:spPr bwMode="auto">
            <a:xfrm>
              <a:off x="4224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95604" name="Text Box 20"/>
            <p:cNvSpPr txBox="1">
              <a:spLocks noChangeArrowheads="1"/>
            </p:cNvSpPr>
            <p:nvPr/>
          </p:nvSpPr>
          <p:spPr bwMode="auto">
            <a:xfrm>
              <a:off x="4656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95605" name="Line 21"/>
            <p:cNvSpPr>
              <a:spLocks noChangeShapeType="1"/>
            </p:cNvSpPr>
            <p:nvPr/>
          </p:nvSpPr>
          <p:spPr bwMode="auto">
            <a:xfrm>
              <a:off x="2592" y="1584"/>
              <a:ext cx="14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6" name="Line 22"/>
            <p:cNvSpPr>
              <a:spLocks noChangeShapeType="1"/>
            </p:cNvSpPr>
            <p:nvPr/>
          </p:nvSpPr>
          <p:spPr bwMode="auto">
            <a:xfrm>
              <a:off x="2592" y="1584"/>
              <a:ext cx="96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7" name="Line 23"/>
            <p:cNvSpPr>
              <a:spLocks noChangeShapeType="1"/>
            </p:cNvSpPr>
            <p:nvPr/>
          </p:nvSpPr>
          <p:spPr bwMode="auto">
            <a:xfrm flipH="1">
              <a:off x="3024" y="1488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8" name="Line 24"/>
            <p:cNvSpPr>
              <a:spLocks noChangeShapeType="1"/>
            </p:cNvSpPr>
            <p:nvPr/>
          </p:nvSpPr>
          <p:spPr bwMode="auto">
            <a:xfrm>
              <a:off x="3312" y="1488"/>
              <a:ext cx="52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9" name="Line 25"/>
            <p:cNvSpPr>
              <a:spLocks noChangeShapeType="1"/>
            </p:cNvSpPr>
            <p:nvPr/>
          </p:nvSpPr>
          <p:spPr bwMode="auto">
            <a:xfrm>
              <a:off x="4320" y="18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0" name="Line 26"/>
            <p:cNvSpPr>
              <a:spLocks noChangeShapeType="1"/>
            </p:cNvSpPr>
            <p:nvPr/>
          </p:nvSpPr>
          <p:spPr bwMode="auto">
            <a:xfrm flipH="1">
              <a:off x="4656" y="182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1" name="Line 27"/>
            <p:cNvSpPr>
              <a:spLocks noChangeShapeType="1"/>
            </p:cNvSpPr>
            <p:nvPr/>
          </p:nvSpPr>
          <p:spPr bwMode="auto">
            <a:xfrm>
              <a:off x="2160" y="2160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2" name="Line 28"/>
            <p:cNvSpPr>
              <a:spLocks noChangeShapeType="1"/>
            </p:cNvSpPr>
            <p:nvPr/>
          </p:nvSpPr>
          <p:spPr bwMode="auto">
            <a:xfrm>
              <a:off x="2160" y="2160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3" name="Text Box 29"/>
            <p:cNvSpPr txBox="1">
              <a:spLocks noChangeArrowheads="1"/>
            </p:cNvSpPr>
            <p:nvPr/>
          </p:nvSpPr>
          <p:spPr bwMode="auto">
            <a:xfrm>
              <a:off x="3552" y="2544"/>
              <a:ext cx="4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</a:t>
              </a:r>
            </a:p>
          </p:txBody>
        </p:sp>
        <p:sp>
          <p:nvSpPr>
            <p:cNvPr id="195614" name="Text Box 30"/>
            <p:cNvSpPr txBox="1">
              <a:spLocks noChangeArrowheads="1"/>
            </p:cNvSpPr>
            <p:nvPr/>
          </p:nvSpPr>
          <p:spPr bwMode="auto">
            <a:xfrm>
              <a:off x="4416" y="2544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Conversion and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might go wrong if we </a:t>
            </a:r>
            <a:r>
              <a:rPr lang="en-US" dirty="0" err="1" smtClean="0">
                <a:solidFill>
                  <a:srgbClr val="FF6600"/>
                </a:solidFill>
              </a:rPr>
              <a:t>mux</a:t>
            </a:r>
            <a:r>
              <a:rPr lang="en-US" dirty="0" smtClean="0">
                <a:solidFill>
                  <a:srgbClr val="FF6600"/>
                </a:solidFill>
              </a:rPr>
              <a:t>-converted the following</a:t>
            </a:r>
            <a:r>
              <a:rPr lang="en-US" dirty="0" smtClean="0">
                <a:solidFill>
                  <a:schemeClr val="accent4"/>
                </a:solidFill>
              </a:rPr>
              <a:t>: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If (</a:t>
            </a:r>
            <a:r>
              <a:rPr lang="en-US" dirty="0" err="1" smtClean="0">
                <a:solidFill>
                  <a:schemeClr val="accent4"/>
                </a:solidFill>
              </a:rPr>
              <a:t>cond</a:t>
            </a:r>
            <a:r>
              <a:rPr lang="en-US" dirty="0" smtClean="0">
                <a:solidFill>
                  <a:schemeClr val="accent4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*a=0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Else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</a:t>
            </a:r>
            <a:r>
              <a:rPr lang="en-US" dirty="0" err="1" smtClean="0">
                <a:solidFill>
                  <a:schemeClr val="accent4"/>
                </a:solidFill>
              </a:rPr>
              <a:t>b</a:t>
            </a:r>
            <a:r>
              <a:rPr lang="en-US" dirty="0" smtClean="0">
                <a:solidFill>
                  <a:schemeClr val="accent4"/>
                </a:solidFill>
              </a:rPr>
              <a:t>=0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Conversion and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What might go wrong if we </a:t>
            </a:r>
            <a:r>
              <a:rPr lang="en-US" dirty="0" err="1" smtClean="0">
                <a:solidFill>
                  <a:schemeClr val="accent4"/>
                </a:solidFill>
              </a:rPr>
              <a:t>mux</a:t>
            </a:r>
            <a:r>
              <a:rPr lang="en-US" dirty="0" smtClean="0">
                <a:solidFill>
                  <a:schemeClr val="accent4"/>
                </a:solidFill>
              </a:rPr>
              <a:t>-converted the following: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If (</a:t>
            </a:r>
            <a:r>
              <a:rPr lang="en-US" dirty="0" err="1" smtClean="0">
                <a:solidFill>
                  <a:schemeClr val="accent4"/>
                </a:solidFill>
              </a:rPr>
              <a:t>cond</a:t>
            </a:r>
            <a:r>
              <a:rPr lang="en-US" dirty="0" smtClean="0">
                <a:solidFill>
                  <a:schemeClr val="accent4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*a=0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Else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</a:t>
            </a:r>
            <a:r>
              <a:rPr lang="en-US" dirty="0" err="1" smtClean="0">
                <a:solidFill>
                  <a:schemeClr val="accent4"/>
                </a:solidFill>
              </a:rPr>
              <a:t>b</a:t>
            </a:r>
            <a:r>
              <a:rPr lang="en-US" dirty="0" smtClean="0">
                <a:solidFill>
                  <a:schemeClr val="accent4"/>
                </a:solidFill>
              </a:rPr>
              <a:t>=0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Don’t want memory operations in non-taken branch to occur.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46124</TotalTime>
  <Words>1656</Words>
  <Application>Microsoft Macintosh PowerPoint</Application>
  <PresentationFormat>On-screen Show (4:3)</PresentationFormat>
  <Paragraphs>305</Paragraphs>
  <Slides>41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Blank Presentation</vt:lpstr>
      <vt:lpstr>ESE532: System-on-a-Chip Architecture</vt:lpstr>
      <vt:lpstr>Previously</vt:lpstr>
      <vt:lpstr>Perspectives</vt:lpstr>
      <vt:lpstr>Today</vt:lpstr>
      <vt:lpstr>Message</vt:lpstr>
      <vt:lpstr>Finish up Mux Conversion</vt:lpstr>
      <vt:lpstr>Mux conversion  for  simple conditionals</vt:lpstr>
      <vt:lpstr>Mux Conversion and Memory</vt:lpstr>
      <vt:lpstr>Mux Conversion and Memory</vt:lpstr>
      <vt:lpstr>Mux Conversion and Memory</vt:lpstr>
      <vt:lpstr>Optimizations can expect compiler to do</vt:lpstr>
      <vt:lpstr>Pipelining</vt:lpstr>
      <vt:lpstr>Loop Interpretations</vt:lpstr>
      <vt:lpstr>C Loops</vt:lpstr>
      <vt:lpstr>Vivado HLS Mapping Control</vt:lpstr>
      <vt:lpstr>Preclass 1</vt:lpstr>
      <vt:lpstr>Vivado HLS Pragma DATAFLOW</vt:lpstr>
      <vt:lpstr>Slide 18</vt:lpstr>
      <vt:lpstr>Vivado HLS Pragma PIPELINE</vt:lpstr>
      <vt:lpstr>Slide 20</vt:lpstr>
      <vt:lpstr>Dataflow and pipelining</vt:lpstr>
      <vt:lpstr>Dataflow and Pipelining</vt:lpstr>
      <vt:lpstr>Vivado HLS Pragma UNROLL</vt:lpstr>
      <vt:lpstr>Slide 24</vt:lpstr>
      <vt:lpstr>Dataflow and Pipelining</vt:lpstr>
      <vt:lpstr>Unroll</vt:lpstr>
      <vt:lpstr>Vivado HLS Pragma INLINE</vt:lpstr>
      <vt:lpstr>Vivado HLS Pragma ARRAY_PARTITION</vt:lpstr>
      <vt:lpstr>Memory Bottleneck Example</vt:lpstr>
      <vt:lpstr>Array Partition</vt:lpstr>
      <vt:lpstr>Array Partition Example</vt:lpstr>
      <vt:lpstr>Vivado HLS Pragma ARRAY_RESHAPE</vt:lpstr>
      <vt:lpstr>Slide 33</vt:lpstr>
      <vt:lpstr>Slide 34</vt:lpstr>
      <vt:lpstr>Array Reshape Example</vt:lpstr>
      <vt:lpstr>Summary</vt:lpstr>
      <vt:lpstr>Streaming Operations</vt:lpstr>
      <vt:lpstr>Streaming Operations</vt:lpstr>
      <vt:lpstr>Slide 39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175</cp:revision>
  <cp:lastPrinted>2017-10-04T13:03:00Z</cp:lastPrinted>
  <dcterms:created xsi:type="dcterms:W3CDTF">2017-10-03T13:20:38Z</dcterms:created>
  <dcterms:modified xsi:type="dcterms:W3CDTF">2017-10-04T13:03:10Z</dcterms:modified>
</cp:coreProperties>
</file>