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81" r:id="rId2"/>
    <p:sldId id="563" r:id="rId3"/>
    <p:sldId id="564" r:id="rId4"/>
    <p:sldId id="382" r:id="rId5"/>
    <p:sldId id="477" r:id="rId6"/>
    <p:sldId id="550" r:id="rId7"/>
    <p:sldId id="565" r:id="rId8"/>
    <p:sldId id="547" r:id="rId9"/>
    <p:sldId id="548" r:id="rId10"/>
    <p:sldId id="549" r:id="rId11"/>
    <p:sldId id="551" r:id="rId12"/>
    <p:sldId id="553" r:id="rId13"/>
    <p:sldId id="558" r:id="rId14"/>
    <p:sldId id="561" r:id="rId15"/>
    <p:sldId id="479" r:id="rId16"/>
    <p:sldId id="497" r:id="rId17"/>
    <p:sldId id="496" r:id="rId18"/>
    <p:sldId id="569" r:id="rId19"/>
    <p:sldId id="499" r:id="rId20"/>
    <p:sldId id="505" r:id="rId21"/>
    <p:sldId id="570" r:id="rId22"/>
    <p:sldId id="571" r:id="rId23"/>
    <p:sldId id="500" r:id="rId24"/>
    <p:sldId id="533" r:id="rId25"/>
    <p:sldId id="572" r:id="rId26"/>
    <p:sldId id="562" r:id="rId27"/>
    <p:sldId id="498" r:id="rId28"/>
    <p:sldId id="501" r:id="rId29"/>
    <p:sldId id="507" r:id="rId30"/>
    <p:sldId id="534" r:id="rId31"/>
    <p:sldId id="535" r:id="rId32"/>
    <p:sldId id="502" r:id="rId33"/>
    <p:sldId id="508" r:id="rId34"/>
    <p:sldId id="537" r:id="rId35"/>
    <p:sldId id="536" r:id="rId36"/>
    <p:sldId id="566" r:id="rId37"/>
    <p:sldId id="480" r:id="rId38"/>
    <p:sldId id="574" r:id="rId39"/>
    <p:sldId id="575" r:id="rId40"/>
    <p:sldId id="428" r:id="rId41"/>
    <p:sldId id="300" r:id="rId4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19" autoAdjust="0"/>
    <p:restoredTop sz="94617" autoAdjust="0"/>
  </p:normalViewPr>
  <p:slideViewPr>
    <p:cSldViewPr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7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11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34CB6-A6A9-494C-911E-87F1C5DC359F}" type="slidenum">
              <a:rPr lang="en-US"/>
              <a:pPr/>
              <a:t>12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10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: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October 4,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Coding HLS for Accelerators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Conclude: </a:t>
            </a:r>
            <a:r>
              <a:rPr lang="en-US" dirty="0" smtClean="0">
                <a:solidFill>
                  <a:schemeClr val="accent4"/>
                </a:solidFill>
              </a:rPr>
              <a:t>cannot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 blocks with memory operations (without additional care)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11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Optimizations</a:t>
            </a:r>
            <a:br>
              <a:rPr lang="en-US" dirty="0" smtClean="0"/>
            </a:br>
            <a:r>
              <a:rPr lang="en-US" dirty="0" smtClean="0"/>
              <a:t>can expect compiler to do</a:t>
            </a: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D986-B758-7F4F-B7E1-19585E4585C4}" type="slidenum">
              <a:rPr lang="en-US"/>
              <a:pPr/>
              <a:t>12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3733800" cy="1143000"/>
          </a:xfrm>
        </p:spPr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FontTx/>
              <a:buNone/>
            </a:pPr>
            <a:r>
              <a:rPr lang="en-US" dirty="0" err="1"/>
              <a:t>o[i</a:t>
            </a:r>
            <a:r>
              <a:rPr lang="en-US" dirty="0"/>
              <a:t>]=(a*</a:t>
            </a:r>
            <a:r>
              <a:rPr lang="en-US" dirty="0" err="1"/>
              <a:t>x[i]+b</a:t>
            </a:r>
            <a:r>
              <a:rPr lang="en-US" dirty="0"/>
              <a:t>)*</a:t>
            </a:r>
            <a:r>
              <a:rPr lang="en-US" dirty="0" err="1"/>
              <a:t>x[i]+c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If know memory operations </a:t>
            </a:r>
            <a:r>
              <a:rPr lang="en-US" dirty="0" smtClean="0"/>
              <a:t>independent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II?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4772" name="Oval 36"/>
          <p:cNvSpPr>
            <a:spLocks noChangeArrowheads="1"/>
          </p:cNvSpPr>
          <p:nvPr/>
        </p:nvSpPr>
        <p:spPr bwMode="auto">
          <a:xfrm>
            <a:off x="6172200" y="381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i&lt;MAX</a:t>
            </a:r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*</a:t>
            </a:r>
          </a:p>
        </p:txBody>
      </p: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5791200" y="35814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44" name="Oval 8"/>
          <p:cNvSpPr>
            <a:spLocks noChangeArrowheads="1"/>
          </p:cNvSpPr>
          <p:nvPr/>
        </p:nvSpPr>
        <p:spPr bwMode="auto">
          <a:xfrm>
            <a:off x="6553200" y="4267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*</a:t>
            </a:r>
          </a:p>
        </p:txBody>
      </p:sp>
      <p:sp>
        <p:nvSpPr>
          <p:cNvPr id="244745" name="Oval 9"/>
          <p:cNvSpPr>
            <a:spLocks noChangeArrowheads="1"/>
          </p:cNvSpPr>
          <p:nvPr/>
        </p:nvSpPr>
        <p:spPr bwMode="auto">
          <a:xfrm>
            <a:off x="6553200" y="51054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62484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7010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6248400" y="4114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638800" y="2133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54864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4753" name="Text Box 17"/>
          <p:cNvSpPr txBox="1">
            <a:spLocks noChangeArrowheads="1"/>
          </p:cNvSpPr>
          <p:nvPr/>
        </p:nvSpPr>
        <p:spPr bwMode="auto">
          <a:xfrm flipH="1">
            <a:off x="61722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>
            <a:off x="70104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 flipH="1">
            <a:off x="65532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0" name="Line 24"/>
          <p:cNvSpPr>
            <a:spLocks noChangeShapeType="1"/>
          </p:cNvSpPr>
          <p:nvPr/>
        </p:nvSpPr>
        <p:spPr bwMode="auto">
          <a:xfrm>
            <a:off x="5791200" y="2590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2" name="Oval 26"/>
          <p:cNvSpPr>
            <a:spLocks noChangeArrowheads="1"/>
          </p:cNvSpPr>
          <p:nvPr/>
        </p:nvSpPr>
        <p:spPr bwMode="auto">
          <a:xfrm>
            <a:off x="7620000" y="3810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63" name="Oval 27"/>
          <p:cNvSpPr>
            <a:spLocks noChangeArrowheads="1"/>
          </p:cNvSpPr>
          <p:nvPr/>
        </p:nvSpPr>
        <p:spPr bwMode="auto">
          <a:xfrm>
            <a:off x="6400800" y="1981200"/>
            <a:ext cx="914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read</a:t>
            </a:r>
          </a:p>
        </p:txBody>
      </p:sp>
      <p:sp>
        <p:nvSpPr>
          <p:cNvPr id="244765" name="Oval 29"/>
          <p:cNvSpPr>
            <a:spLocks noChangeArrowheads="1"/>
          </p:cNvSpPr>
          <p:nvPr/>
        </p:nvSpPr>
        <p:spPr bwMode="auto">
          <a:xfrm>
            <a:off x="6540500" y="5969000"/>
            <a:ext cx="914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write</a:t>
            </a:r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>
            <a:off x="6858000" y="2514600"/>
            <a:ext cx="152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8" name="Line 32"/>
          <p:cNvSpPr>
            <a:spLocks noChangeShapeType="1"/>
          </p:cNvSpPr>
          <p:nvPr/>
        </p:nvSpPr>
        <p:spPr bwMode="auto">
          <a:xfrm>
            <a:off x="57912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61722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4770" name="Text Box 34"/>
          <p:cNvSpPr txBox="1">
            <a:spLocks noChangeArrowheads="1"/>
          </p:cNvSpPr>
          <p:nvPr/>
        </p:nvSpPr>
        <p:spPr bwMode="auto">
          <a:xfrm>
            <a:off x="6324600" y="144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>
            <a:off x="64008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7315200" y="1371600"/>
            <a:ext cx="22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244777" name="Line 41"/>
          <p:cNvSpPr>
            <a:spLocks noChangeShapeType="1"/>
          </p:cNvSpPr>
          <p:nvPr/>
        </p:nvSpPr>
        <p:spPr bwMode="auto">
          <a:xfrm>
            <a:off x="6553200" y="502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8" name="Line 42"/>
          <p:cNvSpPr>
            <a:spLocks noChangeShapeType="1"/>
          </p:cNvSpPr>
          <p:nvPr/>
        </p:nvSpPr>
        <p:spPr bwMode="auto">
          <a:xfrm flipH="1">
            <a:off x="71628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4" name="Line 48"/>
          <p:cNvSpPr>
            <a:spLocks noChangeShapeType="1"/>
          </p:cNvSpPr>
          <p:nvPr/>
        </p:nvSpPr>
        <p:spPr bwMode="auto">
          <a:xfrm>
            <a:off x="7391400" y="1905000"/>
            <a:ext cx="3810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 flipH="1">
            <a:off x="7391400" y="5943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6" name="Line 50"/>
          <p:cNvSpPr>
            <a:spLocks noChangeShapeType="1"/>
          </p:cNvSpPr>
          <p:nvPr/>
        </p:nvSpPr>
        <p:spPr bwMode="auto">
          <a:xfrm>
            <a:off x="8077200" y="91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8" name="Line 52"/>
          <p:cNvSpPr>
            <a:spLocks noChangeShapeType="1"/>
          </p:cNvSpPr>
          <p:nvPr/>
        </p:nvSpPr>
        <p:spPr bwMode="auto">
          <a:xfrm>
            <a:off x="6781800" y="8382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9" name="Line 53"/>
          <p:cNvSpPr>
            <a:spLocks noChangeShapeType="1"/>
          </p:cNvSpPr>
          <p:nvPr/>
        </p:nvSpPr>
        <p:spPr bwMode="auto">
          <a:xfrm>
            <a:off x="7010400" y="647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H="1">
            <a:off x="5334000" y="6858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5334000" y="20574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80772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8267700" y="800100"/>
            <a:ext cx="129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10800000">
            <a:off x="6858000" y="1524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endCxn id="244772" idx="0"/>
          </p:cNvCxnSpPr>
          <p:nvPr/>
        </p:nvCxnSpPr>
        <p:spPr bwMode="auto">
          <a:xfrm rot="5400000">
            <a:off x="6724650" y="247650"/>
            <a:ext cx="228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244762" idx="0"/>
          </p:cNvCxnSpPr>
          <p:nvPr/>
        </p:nvCxnSpPr>
        <p:spPr bwMode="auto">
          <a:xfrm rot="5400000">
            <a:off x="7962900" y="2667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16200000" flipH="1" flipV="1">
            <a:off x="7315200" y="12954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8382000" y="0"/>
            <a:ext cx="228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Interpretations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loop describe?</a:t>
            </a:r>
          </a:p>
          <a:p>
            <a:pPr lvl="1"/>
            <a:r>
              <a:rPr lang="en-US" dirty="0" smtClean="0"/>
              <a:t>Sequential behavior  [when execute]</a:t>
            </a:r>
          </a:p>
          <a:p>
            <a:pPr lvl="1"/>
            <a:r>
              <a:rPr lang="en-US" dirty="0" smtClean="0"/>
              <a:t>Spatial construction  [when create HW]</a:t>
            </a:r>
          </a:p>
          <a:p>
            <a:pPr lvl="1"/>
            <a:r>
              <a:rPr lang="en-US" dirty="0" smtClean="0"/>
              <a:t>Data Parallelism [sameness of compute]</a:t>
            </a:r>
          </a:p>
          <a:p>
            <a:r>
              <a:rPr lang="en-US" dirty="0" smtClean="0"/>
              <a:t>We will want to use for all 3</a:t>
            </a:r>
          </a:p>
          <a:p>
            <a:r>
              <a:rPr lang="en-US" dirty="0" smtClean="0"/>
              <a:t>Sometimes need to help the compiler understand which we want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Adequate to define hardware pipelines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897873"/>
            <a:ext cx="5454570" cy="4960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</a:t>
            </a:r>
            <a:r>
              <a:rPr lang="en-US" dirty="0" smtClean="0"/>
              <a:t> Mapping Control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dataflow graph does this describe?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124200"/>
            <a:ext cx="4838700" cy="2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err="1" smtClean="0"/>
              <a:t>Pragma</a:t>
            </a:r>
            <a:r>
              <a:rPr lang="en-US" dirty="0" smtClean="0"/>
              <a:t> DATAFLOW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streaming data between functions and loops</a:t>
            </a:r>
          </a:p>
          <a:p>
            <a:r>
              <a:rPr lang="en-US" dirty="0" smtClean="0"/>
              <a:t>Allows concurrent streaming execution</a:t>
            </a:r>
          </a:p>
          <a:p>
            <a:r>
              <a:rPr lang="en-US" dirty="0" smtClean="0"/>
              <a:t>Requires data be produced/consumed sequentially</a:t>
            </a:r>
          </a:p>
          <a:p>
            <a:r>
              <a:rPr lang="en-US" dirty="0" smtClean="0"/>
              <a:t>Useful to use stream data type</a:t>
            </a:r>
            <a:r>
              <a:rPr lang="en-US" dirty="0" smtClean="0"/>
              <a:t> between functions</a:t>
            </a:r>
          </a:p>
          <a:p>
            <a:pPr lvl="1"/>
            <a:r>
              <a:rPr lang="en-US" dirty="0" err="1" smtClean="0"/>
              <a:t>h</a:t>
            </a:r>
            <a:r>
              <a:rPr lang="en-US" dirty="0" err="1" smtClean="0"/>
              <a:t>ls::stream</a:t>
            </a:r>
            <a:r>
              <a:rPr lang="en-US" dirty="0" smtClean="0"/>
              <a:t>&lt;TYPE&gt;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"/>
            <a:ext cx="6071787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err="1" smtClean="0"/>
              <a:t>Pragma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 function or loop to be pipelined</a:t>
            </a:r>
          </a:p>
          <a:p>
            <a:r>
              <a:rPr lang="en-US" dirty="0" smtClean="0"/>
              <a:t>Ideally start one loop or function body per cycle</a:t>
            </a:r>
          </a:p>
          <a:p>
            <a:pPr lvl="1"/>
            <a:r>
              <a:rPr lang="en-US" dirty="0" smtClean="0"/>
              <a:t>Can control II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77200" cy="4114800"/>
          </a:xfrm>
        </p:spPr>
        <p:txBody>
          <a:bodyPr/>
          <a:lstStyle/>
          <a:p>
            <a:r>
              <a:rPr lang="en-US" dirty="0" smtClean="0"/>
              <a:t>We can describe computational operations in C</a:t>
            </a:r>
          </a:p>
          <a:p>
            <a:pPr lvl="2"/>
            <a:r>
              <a:rPr lang="en-US" dirty="0" smtClean="0"/>
              <a:t>Primitive operations (add, sub, multiply, and, or)</a:t>
            </a:r>
          </a:p>
          <a:p>
            <a:pPr lvl="2"/>
            <a:r>
              <a:rPr lang="en-US" dirty="0" smtClean="0"/>
              <a:t>Dataflow graphs primitives</a:t>
            </a:r>
          </a:p>
          <a:p>
            <a:pPr lvl="2"/>
            <a:r>
              <a:rPr lang="en-US" dirty="0" smtClean="0"/>
              <a:t>To bit level</a:t>
            </a:r>
          </a:p>
          <a:p>
            <a:pPr lvl="2"/>
            <a:r>
              <a:rPr lang="en-US" dirty="0" smtClean="0"/>
              <a:t>Conditionals and loops</a:t>
            </a:r>
          </a:p>
          <a:p>
            <a:pPr lvl="2"/>
            <a:r>
              <a:rPr lang="en-US" dirty="0" smtClean="0"/>
              <a:t>Memory reads/writes</a:t>
            </a:r>
          </a:p>
          <a:p>
            <a:pPr lvl="2"/>
            <a:r>
              <a:rPr lang="en-US" dirty="0" smtClean="0"/>
              <a:t>Function abstraction</a:t>
            </a:r>
          </a:p>
          <a:p>
            <a:r>
              <a:rPr lang="en-US" dirty="0" smtClean="0"/>
              <a:t>Need to avoid</a:t>
            </a:r>
          </a:p>
          <a:p>
            <a:pPr lvl="1"/>
            <a:r>
              <a:rPr lang="en-US" dirty="0" smtClean="0"/>
              <a:t>Recursive function calls, dynamic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yout</a:t>
            </a:r>
            <a:r>
              <a:rPr lang="en-US" dirty="0" smtClean="0"/>
              <a:t>=0;</a:t>
            </a:r>
          </a:p>
          <a:p>
            <a:pPr>
              <a:buNone/>
            </a:pPr>
            <a:r>
              <a:rPr lang="en-US" dirty="0" smtClean="0"/>
              <a:t>    #</a:t>
            </a:r>
            <a:r>
              <a:rPr lang="en-US" dirty="0" err="1" smtClean="0"/>
              <a:t>pragma</a:t>
            </a:r>
            <a:r>
              <a:rPr lang="en-US" dirty="0" smtClean="0"/>
              <a:t> HLS PIPELINE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j</a:t>
            </a:r>
            <a:r>
              <a:rPr lang="en-US" dirty="0" smtClean="0"/>
              <a:t>=0;j&lt;</a:t>
            </a:r>
            <a:r>
              <a:rPr lang="en-US" dirty="0" err="1" smtClean="0"/>
              <a:t>K;j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yout</a:t>
            </a:r>
            <a:r>
              <a:rPr lang="en-US" dirty="0" smtClean="0"/>
              <a:t>+=</a:t>
            </a:r>
            <a:r>
              <a:rPr lang="en-US" dirty="0" err="1" smtClean="0"/>
              <a:t>in[i+j</a:t>
            </a:r>
            <a:r>
              <a:rPr lang="en-US" dirty="0" smtClean="0"/>
              <a:t>]*</a:t>
            </a:r>
            <a:r>
              <a:rPr lang="en-US" dirty="0" err="1" smtClean="0"/>
              <a:t>w[j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yout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2286000"/>
            <a:ext cx="2459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Which solution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from </a:t>
            </a:r>
            <a:r>
              <a:rPr lang="en-US" dirty="0" err="1" smtClean="0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 smtClean="0">
                <a:solidFill>
                  <a:srgbClr val="FF6600"/>
                </a:solidFill>
                <a:latin typeface="+mn-lt"/>
              </a:rPr>
              <a:t> 2?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and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Dataflow allows coarse-grained pipelining among loops and functions</a:t>
            </a:r>
          </a:p>
          <a:p>
            <a:r>
              <a:rPr lang="en-US" dirty="0" smtClean="0"/>
              <a:t>Pipeline causes loop bodies to be pipelined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Dataflow and Pipelining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657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Cycles with no dataflow, no pipelining?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Dataflow only?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Pipeline only?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Dataflow and pipeline?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00200"/>
            <a:ext cx="3949700" cy="47117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10668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>
            <a:stCxn id="10" idx="6"/>
            <a:endCxn id="11" idx="2"/>
          </p:cNvCxnSpPr>
          <p:nvPr/>
        </p:nvCxnSpPr>
        <p:spPr bwMode="auto">
          <a:xfrm>
            <a:off x="1981200" y="20574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err="1" smtClean="0"/>
              <a:t>Pragma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 loop into spatial hardware</a:t>
            </a:r>
          </a:p>
          <a:p>
            <a:pPr lvl="1"/>
            <a:r>
              <a:rPr lang="en-US" dirty="0" smtClean="0"/>
              <a:t>Can control level of unrolling</a:t>
            </a:r>
          </a:p>
          <a:p>
            <a:r>
              <a:rPr lang="en-US" dirty="0" smtClean="0"/>
              <a:t>Any loops inside a pipelined loop gets unrolled by the PIPELINE directive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yout</a:t>
            </a:r>
            <a:r>
              <a:rPr lang="en-US" dirty="0" smtClean="0"/>
              <a:t>=0;</a:t>
            </a:r>
          </a:p>
          <a:p>
            <a:pPr>
              <a:buNone/>
            </a:pPr>
            <a:r>
              <a:rPr lang="en-US" dirty="0" smtClean="0"/>
              <a:t>    #</a:t>
            </a:r>
            <a:r>
              <a:rPr lang="en-US" dirty="0" err="1" smtClean="0"/>
              <a:t>pragma</a:t>
            </a:r>
            <a:r>
              <a:rPr lang="en-US" dirty="0" smtClean="0"/>
              <a:t> HLS UNROLL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j</a:t>
            </a:r>
            <a:r>
              <a:rPr lang="en-US" dirty="0" smtClean="0"/>
              <a:t>=0;j&lt;</a:t>
            </a:r>
            <a:r>
              <a:rPr lang="en-US" dirty="0" err="1" smtClean="0"/>
              <a:t>K;j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yout</a:t>
            </a:r>
            <a:r>
              <a:rPr lang="en-US" dirty="0" smtClean="0"/>
              <a:t>+=</a:t>
            </a:r>
            <a:r>
              <a:rPr lang="en-US" dirty="0" err="1" smtClean="0"/>
              <a:t>in[i+j</a:t>
            </a:r>
            <a:r>
              <a:rPr lang="en-US" dirty="0" smtClean="0"/>
              <a:t>]*</a:t>
            </a:r>
            <a:r>
              <a:rPr lang="en-US" dirty="0" err="1" smtClean="0"/>
              <a:t>w[j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yout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2286000"/>
            <a:ext cx="2459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Which solution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from </a:t>
            </a:r>
            <a:r>
              <a:rPr lang="en-US" dirty="0" err="1" smtClean="0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 smtClean="0">
                <a:solidFill>
                  <a:srgbClr val="FF6600"/>
                </a:solidFill>
                <a:latin typeface="+mn-lt"/>
              </a:rPr>
              <a:t> 2?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Dataflow and Pipelining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657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Cycles unroll K-loop, dataflow, pipeline?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00200"/>
            <a:ext cx="3949700" cy="47117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10668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>
            <a:stCxn id="10" idx="6"/>
            <a:endCxn id="11" idx="2"/>
          </p:cNvCxnSpPr>
          <p:nvPr/>
        </p:nvCxnSpPr>
        <p:spPr bwMode="auto">
          <a:xfrm>
            <a:off x="1981200" y="20574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Can perform partial unrolling</a:t>
            </a:r>
          </a:p>
          <a:p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HLS UNROLL factor=…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Use to control area-time points</a:t>
            </a:r>
          </a:p>
          <a:p>
            <a:pPr lvl="1"/>
            <a:r>
              <a:rPr lang="en-US" dirty="0" smtClean="0"/>
              <a:t>Use of loop for spatial vs. temporal description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err="1" smtClean="0"/>
              <a:t>Pragma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Collapse function body into caller</a:t>
            </a:r>
          </a:p>
          <a:p>
            <a:pPr lvl="1"/>
            <a:r>
              <a:rPr lang="en-US" dirty="0" smtClean="0"/>
              <a:t>Eliminates interface code</a:t>
            </a:r>
          </a:p>
          <a:p>
            <a:pPr lvl="1"/>
            <a:r>
              <a:rPr lang="en-US" dirty="0" smtClean="0"/>
              <a:t>Allows optimization of inline code</a:t>
            </a:r>
          </a:p>
          <a:p>
            <a:r>
              <a:rPr lang="en-US" dirty="0" smtClean="0"/>
              <a:t>recursive option to inline a hierarchy</a:t>
            </a:r>
          </a:p>
          <a:p>
            <a:pPr lvl="1"/>
            <a:r>
              <a:rPr lang="en-US" dirty="0" smtClean="0"/>
              <a:t>Maybe useful when explore granularity of accelerator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err="1" smtClean="0"/>
              <a:t>Pragma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ARRAY_PARTITION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out array over multiple </a:t>
            </a:r>
            <a:r>
              <a:rPr lang="en-US" dirty="0" err="1" smtClean="0"/>
              <a:t>BRAMs</a:t>
            </a:r>
            <a:endParaRPr lang="en-US" dirty="0" smtClean="0"/>
          </a:p>
          <a:p>
            <a:pPr lvl="1"/>
            <a:r>
              <a:rPr lang="en-US" dirty="0" smtClean="0"/>
              <a:t>By default placed in single BRAM</a:t>
            </a:r>
          </a:p>
          <a:p>
            <a:pPr lvl="1"/>
            <a:r>
              <a:rPr lang="en-US" dirty="0" smtClean="0"/>
              <a:t>Use to remove memory bottleneck that prevents pipelining (limits II)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902 example </a:t>
            </a:r>
            <a:r>
              <a:rPr lang="en-US" dirty="0" err="1" smtClean="0"/>
              <a:t>p</a:t>
            </a:r>
            <a:r>
              <a:rPr lang="en-US" dirty="0" smtClean="0"/>
              <a:t>. 91-92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8267700" cy="4102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6396335"/>
            <a:ext cx="3917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Xilinx </a:t>
            </a:r>
            <a:r>
              <a:rPr lang="en-US" dirty="0" smtClean="0"/>
              <a:t>UG1197 (2017.1) </a:t>
            </a:r>
            <a:r>
              <a:rPr lang="en-US" dirty="0" err="1" smtClean="0"/>
              <a:t>p</a:t>
            </a:r>
            <a:r>
              <a:rPr lang="en-US" dirty="0" smtClean="0"/>
              <a:t>.</a:t>
            </a:r>
            <a:r>
              <a:rPr lang="en-US" dirty="0" smtClean="0"/>
              <a:t> 50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334000"/>
            <a:ext cx="3622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problem if put </a:t>
            </a:r>
            <a:r>
              <a:rPr lang="en-US" dirty="0" err="1" smtClean="0">
                <a:solidFill>
                  <a:srgbClr val="FF6600"/>
                </a:solidFill>
                <a:latin typeface="+mn-lt"/>
              </a:rPr>
              <a:t>mem</a:t>
            </a:r>
            <a:r>
              <a:rPr lang="en-US" dirty="0" smtClean="0">
                <a:solidFill>
                  <a:srgbClr val="FF6600"/>
                </a:solidFill>
                <a:latin typeface="+mn-lt"/>
              </a:rPr>
              <a:t> 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   in single BRAM?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257800"/>
          </a:xfrm>
        </p:spPr>
        <p:txBody>
          <a:bodyPr/>
          <a:lstStyle/>
          <a:p>
            <a:r>
              <a:rPr lang="en-US" dirty="0" smtClean="0"/>
              <a:t>Here’s a computation we want to describe</a:t>
            </a:r>
          </a:p>
          <a:p>
            <a:pPr lvl="1"/>
            <a:r>
              <a:rPr lang="en-US" dirty="0" smtClean="0"/>
              <a:t>How can we use C to describe</a:t>
            </a:r>
          </a:p>
          <a:p>
            <a:pPr lvl="1"/>
            <a:r>
              <a:rPr lang="en-US" dirty="0" smtClean="0"/>
              <a:t>What do we need to watch to avoid getting tangled up in sequential C semantics</a:t>
            </a:r>
          </a:p>
          <a:p>
            <a:r>
              <a:rPr lang="en-US" dirty="0" smtClean="0"/>
              <a:t>Here’s an arbitrary piece of C code</a:t>
            </a:r>
          </a:p>
          <a:p>
            <a:pPr lvl="1"/>
            <a:r>
              <a:rPr lang="en-US" dirty="0" smtClean="0"/>
              <a:t>What will the compiler be able to do with it?</a:t>
            </a:r>
          </a:p>
          <a:p>
            <a:r>
              <a:rPr lang="en-US" dirty="0" smtClean="0"/>
              <a:t>What would it take to write a C-to-gates compiler</a:t>
            </a:r>
          </a:p>
          <a:p>
            <a:r>
              <a:rPr lang="en-US" dirty="0" smtClean="0"/>
              <a:t>What are pitfalls inherent in the C language?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7188200" cy="43863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6396335"/>
            <a:ext cx="576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Xilinx UG902 </a:t>
            </a:r>
            <a:r>
              <a:rPr lang="en-US" dirty="0" err="1" smtClean="0"/>
              <a:t>p</a:t>
            </a:r>
            <a:r>
              <a:rPr lang="en-US" dirty="0" smtClean="0"/>
              <a:t>. </a:t>
            </a:r>
            <a:r>
              <a:rPr lang="en-US" dirty="0" smtClean="0"/>
              <a:t>195 (145 in 2017.1 version)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Partition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#</a:t>
            </a:r>
            <a:r>
              <a:rPr lang="en-US" sz="2000" dirty="0" err="1" smtClean="0"/>
              <a:t>pragma</a:t>
            </a:r>
            <a:r>
              <a:rPr lang="en-US" sz="2000" dirty="0" smtClean="0"/>
              <a:t> ARRAY_PARTITION variable=</a:t>
            </a:r>
            <a:r>
              <a:rPr lang="en-US" sz="2000" dirty="0" err="1" smtClean="0"/>
              <a:t>mem</a:t>
            </a:r>
            <a:r>
              <a:rPr lang="en-US" sz="2000" dirty="0" smtClean="0"/>
              <a:t> </a:t>
            </a:r>
            <a:r>
              <a:rPr lang="en-US" sz="2000" dirty="0" err="1" smtClean="0"/>
              <a:t>cylic</a:t>
            </a:r>
            <a:r>
              <a:rPr lang="en-US" sz="2000" dirty="0" smtClean="0"/>
              <a:t> factor=4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55900"/>
            <a:ext cx="8267700" cy="4102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639633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Xilinx UG902 </a:t>
            </a:r>
            <a:r>
              <a:rPr lang="en-US" dirty="0" err="1" smtClean="0"/>
              <a:t>p</a:t>
            </a:r>
            <a:r>
              <a:rPr lang="en-US" dirty="0" smtClean="0"/>
              <a:t>. 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err="1" smtClean="0"/>
              <a:t>Pragma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ARRAY_RESHAPE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 data into BRAM to improve access (reduce </a:t>
            </a:r>
            <a:r>
              <a:rPr lang="en-US" dirty="0" err="1" smtClean="0"/>
              <a:t>BRAMs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May provide similar benefit to partitioning without using more </a:t>
            </a:r>
            <a:r>
              <a:rPr lang="en-US" dirty="0" err="1" smtClean="0"/>
              <a:t>BRAMs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8458200" cy="2647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383691"/>
            <a:ext cx="6559550" cy="34743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396335"/>
            <a:ext cx="392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Xilinx </a:t>
            </a:r>
            <a:r>
              <a:rPr lang="en-US" dirty="0" smtClean="0"/>
              <a:t>UG902 (2017.1) </a:t>
            </a:r>
            <a:r>
              <a:rPr lang="en-US" dirty="0" err="1" smtClean="0"/>
              <a:t>p</a:t>
            </a:r>
            <a:r>
              <a:rPr lang="en-US" dirty="0" smtClean="0"/>
              <a:t>.</a:t>
            </a:r>
            <a:r>
              <a:rPr lang="en-US" dirty="0" smtClean="0"/>
              <a:t> 173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902 example </a:t>
            </a:r>
            <a:r>
              <a:rPr lang="en-US" dirty="0" err="1" smtClean="0"/>
              <a:t>p</a:t>
            </a:r>
            <a:r>
              <a:rPr lang="en-US" dirty="0" smtClean="0"/>
              <a:t>. 91-92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8267700" cy="4102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639633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Xilinx UG902 </a:t>
            </a:r>
            <a:r>
              <a:rPr lang="en-US" dirty="0" err="1" smtClean="0"/>
              <a:t>p</a:t>
            </a:r>
            <a:r>
              <a:rPr lang="en-US" dirty="0" smtClean="0"/>
              <a:t>. 91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3276600"/>
            <a:ext cx="334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How fix if </a:t>
            </a:r>
            <a:r>
              <a:rPr lang="en-US" dirty="0" err="1" smtClean="0">
                <a:solidFill>
                  <a:srgbClr val="FF6600"/>
                </a:solidFill>
                <a:latin typeface="+mn-lt"/>
              </a:rPr>
              <a:t>dint_t</a:t>
            </a:r>
            <a:r>
              <a:rPr lang="en-US" dirty="0" smtClean="0">
                <a:solidFill>
                  <a:srgbClr val="FF6600"/>
                </a:solidFill>
                <a:latin typeface="+mn-lt"/>
              </a:rPr>
              <a:t> is 16b?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Reshape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#</a:t>
            </a:r>
            <a:r>
              <a:rPr lang="en-US" sz="2000" dirty="0" err="1" smtClean="0"/>
              <a:t>pragma</a:t>
            </a:r>
            <a:r>
              <a:rPr lang="en-US" sz="2000" dirty="0" smtClean="0"/>
              <a:t> ARRAY_RESHAPE variable=</a:t>
            </a:r>
            <a:r>
              <a:rPr lang="en-US" sz="2000" dirty="0" err="1" smtClean="0"/>
              <a:t>mem</a:t>
            </a:r>
            <a:r>
              <a:rPr lang="en-US" sz="2000" dirty="0" smtClean="0"/>
              <a:t> </a:t>
            </a:r>
            <a:r>
              <a:rPr lang="en-US" sz="2000" dirty="0" err="1" smtClean="0"/>
              <a:t>cylic</a:t>
            </a:r>
            <a:r>
              <a:rPr lang="en-US" sz="2000" dirty="0" smtClean="0"/>
              <a:t> factor=4 dim=1</a:t>
            </a:r>
          </a:p>
          <a:p>
            <a:pPr>
              <a:buNone/>
            </a:pPr>
            <a:r>
              <a:rPr lang="en-US" sz="2000" dirty="0" smtClean="0"/>
              <a:t>   (if </a:t>
            </a:r>
            <a:r>
              <a:rPr lang="en-US" sz="2000" dirty="0" err="1" smtClean="0"/>
              <a:t>din_t</a:t>
            </a:r>
            <a:r>
              <a:rPr lang="en-US" sz="2000" dirty="0" smtClean="0"/>
              <a:t> 16b)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55900"/>
            <a:ext cx="8267700" cy="4102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639633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Xilinx UG902 </a:t>
            </a:r>
            <a:r>
              <a:rPr lang="en-US" dirty="0" err="1" smtClean="0"/>
              <a:t>p</a:t>
            </a:r>
            <a:r>
              <a:rPr lang="en-US" dirty="0" smtClean="0"/>
              <a:t>. 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pragmas</a:t>
            </a:r>
            <a:r>
              <a:rPr lang="en-US" dirty="0" smtClean="0"/>
              <a:t> allow us to control hardware mapping</a:t>
            </a:r>
          </a:p>
          <a:p>
            <a:pPr lvl="1"/>
            <a:r>
              <a:rPr lang="en-US" dirty="0" smtClean="0"/>
              <a:t>How interpret loops</a:t>
            </a:r>
          </a:p>
          <a:p>
            <a:pPr lvl="1"/>
            <a:r>
              <a:rPr lang="en-US" dirty="0" smtClean="0"/>
              <a:t>Turn area-time knobs</a:t>
            </a:r>
          </a:p>
          <a:p>
            <a:pPr lvl="1"/>
            <a:r>
              <a:rPr lang="en-US" dirty="0" smtClean="0"/>
              <a:t>Specify how arrays get mapped to memories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Streaming Operations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Functions can have stream inputs and outputs</a:t>
            </a:r>
          </a:p>
          <a:p>
            <a:pPr lvl="1"/>
            <a:r>
              <a:rPr lang="en-US" dirty="0" smtClean="0"/>
              <a:t>Must pass a pointers</a:t>
            </a:r>
          </a:p>
          <a:p>
            <a:pPr lvl="1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hls::stream</a:t>
            </a:r>
            <a:r>
              <a:rPr lang="en-US" dirty="0" smtClean="0"/>
              <a:t>&lt;Type&gt; &amp;</a:t>
            </a:r>
            <a:r>
              <a:rPr lang="en-US" dirty="0" err="1" smtClean="0"/>
              <a:t>strm</a:t>
            </a:r>
            <a:endParaRPr lang="en-US" dirty="0" smtClean="0"/>
          </a:p>
          <a:p>
            <a:r>
              <a:rPr lang="en-US" dirty="0" smtClean="0"/>
              <a:t>Have expressiveness to define hardware streaming operation pipelines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181600"/>
            <a:ext cx="8077200" cy="781468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85800"/>
            <a:ext cx="6845300" cy="54681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Pipelining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loops</a:t>
            </a:r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Pragmas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Vivado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HLS C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Avoiding bottlenecks feeding data in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Vivado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HLS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Streaming hardware operations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Can specify HW computation in C</a:t>
            </a:r>
            <a:endParaRPr lang="en-US" dirty="0" smtClean="0"/>
          </a:p>
          <a:p>
            <a:r>
              <a:rPr lang="en-US" dirty="0" smtClean="0"/>
              <a:t>Create streaming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Run on processor or FPGA</a:t>
            </a:r>
          </a:p>
          <a:p>
            <a:r>
              <a:rPr lang="en-US" dirty="0" err="1" smtClean="0"/>
              <a:t>Vivado</a:t>
            </a:r>
            <a:r>
              <a:rPr lang="en-US" dirty="0" smtClean="0"/>
              <a:t> </a:t>
            </a:r>
            <a:r>
              <a:rPr lang="en-US" dirty="0" smtClean="0"/>
              <a:t>HLS gives control over</a:t>
            </a:r>
            <a:r>
              <a:rPr lang="en-US" dirty="0" smtClean="0"/>
              <a:t> how map to hardware</a:t>
            </a:r>
          </a:p>
          <a:p>
            <a:pPr lvl="1"/>
            <a:r>
              <a:rPr lang="en-US" dirty="0" smtClean="0"/>
              <a:t>Area-time point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Fall Break</a:t>
            </a:r>
          </a:p>
          <a:p>
            <a:r>
              <a:rPr lang="en-US" dirty="0" smtClean="0">
                <a:sym typeface="Wingdings"/>
              </a:rPr>
              <a:t>Back on Monday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HW5 due 10/13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648200"/>
          </a:xfrm>
        </p:spPr>
        <p:txBody>
          <a:bodyPr/>
          <a:lstStyle/>
          <a:p>
            <a:r>
              <a:rPr lang="en-US" dirty="0" smtClean="0"/>
              <a:t>Can specify </a:t>
            </a:r>
            <a:r>
              <a:rPr lang="en-US" dirty="0" smtClean="0"/>
              <a:t>HW computation in C</a:t>
            </a:r>
            <a:endParaRPr lang="en-US" dirty="0" smtClean="0"/>
          </a:p>
          <a:p>
            <a:r>
              <a:rPr lang="en-US" dirty="0" err="1" smtClean="0"/>
              <a:t>Vivado</a:t>
            </a:r>
            <a:r>
              <a:rPr lang="en-US" dirty="0" smtClean="0"/>
              <a:t> </a:t>
            </a:r>
            <a:r>
              <a:rPr lang="en-US" dirty="0" smtClean="0"/>
              <a:t>HLS gives control over how design mapped (area-time, streaming…)</a:t>
            </a:r>
          </a:p>
          <a:p>
            <a:r>
              <a:rPr lang="en-US" dirty="0" smtClean="0"/>
              <a:t>Code may need some care and stylization to feed data efficiently</a:t>
            </a:r>
            <a:endParaRPr lang="en-US" dirty="0" smtClean="0"/>
          </a:p>
          <a:p>
            <a:r>
              <a:rPr lang="en-US" dirty="0" smtClean="0"/>
              <a:t>Read Design Productivity Guide (UG 1197)	</a:t>
            </a:r>
          </a:p>
          <a:p>
            <a:pPr lvl="1"/>
            <a:r>
              <a:rPr lang="en-US" dirty="0" smtClean="0"/>
              <a:t>C-based IP development</a:t>
            </a:r>
            <a:endParaRPr lang="en-US" dirty="0" smtClean="0"/>
          </a:p>
          <a:p>
            <a:r>
              <a:rPr lang="en-US" dirty="0" smtClean="0"/>
              <a:t>Reference </a:t>
            </a:r>
            <a:r>
              <a:rPr lang="en-US" dirty="0" err="1" smtClean="0"/>
              <a:t>Vivado</a:t>
            </a:r>
            <a:r>
              <a:rPr lang="en-US" dirty="0" smtClean="0"/>
              <a:t> HLS Users Guide (902)</a:t>
            </a:r>
            <a:endParaRPr lang="en-US" dirty="0" smtClean="0"/>
          </a:p>
          <a:p>
            <a:pPr lvl="1"/>
            <a:r>
              <a:rPr lang="en-US" dirty="0" smtClean="0"/>
              <a:t>Design </a:t>
            </a:r>
            <a:r>
              <a:rPr lang="en-US" dirty="0" smtClean="0"/>
              <a:t>Optimization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Finish up </a:t>
            </a:r>
            <a:r>
              <a:rPr lang="en-US" dirty="0" err="1" smtClean="0"/>
              <a:t>Mux</a:t>
            </a:r>
            <a:r>
              <a:rPr lang="en-US" dirty="0" smtClean="0"/>
              <a:t> Conversion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</p:spPr>
        <p:txBody>
          <a:bodyPr/>
          <a:lstStyle/>
          <a:p>
            <a:r>
              <a:rPr lang="en-US" dirty="0" smtClean="0"/>
              <a:t>(about what compiler will do;</a:t>
            </a:r>
          </a:p>
          <a:p>
            <a:r>
              <a:rPr lang="en-US" dirty="0" smtClean="0"/>
              <a:t>Not much about what developer does)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</a:t>
            </a:r>
            <a:br>
              <a:rPr lang="en-US" dirty="0" smtClean="0"/>
            </a:br>
            <a:r>
              <a:rPr lang="en-US" dirty="0" smtClean="0"/>
              <a:t>for  simple conditionals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{min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{max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might go wrong if we </a:t>
            </a:r>
            <a:r>
              <a:rPr lang="en-US" dirty="0" err="1" smtClean="0">
                <a:solidFill>
                  <a:srgbClr val="FF6600"/>
                </a:solidFill>
              </a:rPr>
              <a:t>mux</a:t>
            </a:r>
            <a:r>
              <a:rPr lang="en-US" dirty="0" smtClean="0">
                <a:solidFill>
                  <a:srgbClr val="FF6600"/>
                </a:solidFill>
              </a:rPr>
              <a:t>-converted the following</a:t>
            </a:r>
            <a:r>
              <a:rPr lang="en-US" dirty="0" smtClean="0">
                <a:solidFill>
                  <a:schemeClr val="accent4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might go wrong if we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-converted the following: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46124</TotalTime>
  <Words>1656</Words>
  <Application>Microsoft Macintosh PowerPoint</Application>
  <PresentationFormat>On-screen Show (4:3)</PresentationFormat>
  <Paragraphs>305</Paragraphs>
  <Slides>41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Blank Presentation</vt:lpstr>
      <vt:lpstr>ESE532: System-on-a-Chip Architecture</vt:lpstr>
      <vt:lpstr>Previously</vt:lpstr>
      <vt:lpstr>Perspectives</vt:lpstr>
      <vt:lpstr>Today</vt:lpstr>
      <vt:lpstr>Message</vt:lpstr>
      <vt:lpstr>Finish up Mux Conversion</vt:lpstr>
      <vt:lpstr>Mux conversion  for  simple conditionals</vt:lpstr>
      <vt:lpstr>Mux Conversion and Memory</vt:lpstr>
      <vt:lpstr>Mux Conversion and Memory</vt:lpstr>
      <vt:lpstr>Mux Conversion and Memory</vt:lpstr>
      <vt:lpstr>Optimizations can expect compiler to do</vt:lpstr>
      <vt:lpstr>Pipelining</vt:lpstr>
      <vt:lpstr>Loop Interpretations</vt:lpstr>
      <vt:lpstr>C Loops</vt:lpstr>
      <vt:lpstr>Vivado HLS Mapping Control</vt:lpstr>
      <vt:lpstr>Preclass 1</vt:lpstr>
      <vt:lpstr>Vivado HLS Pragma DATAFLOW</vt:lpstr>
      <vt:lpstr>Slide 18</vt:lpstr>
      <vt:lpstr>Vivado HLS Pragma PIPELINE</vt:lpstr>
      <vt:lpstr>Slide 20</vt:lpstr>
      <vt:lpstr>Dataflow and pipelining</vt:lpstr>
      <vt:lpstr>Dataflow and Pipelining</vt:lpstr>
      <vt:lpstr>Vivado HLS Pragma UNROLL</vt:lpstr>
      <vt:lpstr>Slide 24</vt:lpstr>
      <vt:lpstr>Dataflow and Pipelining</vt:lpstr>
      <vt:lpstr>Unroll</vt:lpstr>
      <vt:lpstr>Vivado HLS Pragma INLINE</vt:lpstr>
      <vt:lpstr>Vivado HLS Pragma ARRAY_PARTITION</vt:lpstr>
      <vt:lpstr>Memory Bottleneck Example</vt:lpstr>
      <vt:lpstr>Array Partition</vt:lpstr>
      <vt:lpstr>Array Partition Example</vt:lpstr>
      <vt:lpstr>Vivado HLS Pragma ARRAY_RESHAPE</vt:lpstr>
      <vt:lpstr>Slide 33</vt:lpstr>
      <vt:lpstr>Slide 34</vt:lpstr>
      <vt:lpstr>Array Reshape Example</vt:lpstr>
      <vt:lpstr>Summary</vt:lpstr>
      <vt:lpstr>Streaming Operations</vt:lpstr>
      <vt:lpstr>Streaming Operations</vt:lpstr>
      <vt:lpstr>Slide 39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175</cp:revision>
  <cp:lastPrinted>2017-10-04T13:03:00Z</cp:lastPrinted>
  <dcterms:created xsi:type="dcterms:W3CDTF">2017-10-03T13:20:38Z</dcterms:created>
  <dcterms:modified xsi:type="dcterms:W3CDTF">2017-10-04T13:03:10Z</dcterms:modified>
</cp:coreProperties>
</file>