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5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90" r:id="rId3"/>
    <p:sldId id="391" r:id="rId4"/>
    <p:sldId id="389" r:id="rId5"/>
    <p:sldId id="388" r:id="rId6"/>
    <p:sldId id="387" r:id="rId7"/>
    <p:sldId id="258" r:id="rId8"/>
    <p:sldId id="339" r:id="rId9"/>
    <p:sldId id="351" r:id="rId10"/>
    <p:sldId id="350" r:id="rId11"/>
    <p:sldId id="354" r:id="rId12"/>
    <p:sldId id="352" r:id="rId13"/>
    <p:sldId id="353" r:id="rId14"/>
    <p:sldId id="355" r:id="rId15"/>
    <p:sldId id="356" r:id="rId16"/>
    <p:sldId id="382" r:id="rId17"/>
    <p:sldId id="357" r:id="rId18"/>
    <p:sldId id="377" r:id="rId19"/>
    <p:sldId id="358" r:id="rId20"/>
    <p:sldId id="360" r:id="rId21"/>
    <p:sldId id="359" r:id="rId22"/>
    <p:sldId id="378" r:id="rId23"/>
    <p:sldId id="379" r:id="rId24"/>
    <p:sldId id="361" r:id="rId25"/>
    <p:sldId id="362" r:id="rId26"/>
    <p:sldId id="363" r:id="rId27"/>
    <p:sldId id="364" r:id="rId28"/>
    <p:sldId id="365" r:id="rId29"/>
    <p:sldId id="341" r:id="rId30"/>
    <p:sldId id="342" r:id="rId31"/>
    <p:sldId id="344" r:id="rId32"/>
    <p:sldId id="345" r:id="rId33"/>
    <p:sldId id="346" r:id="rId34"/>
    <p:sldId id="347" r:id="rId35"/>
    <p:sldId id="348" r:id="rId36"/>
    <p:sldId id="349" r:id="rId37"/>
    <p:sldId id="366" r:id="rId38"/>
    <p:sldId id="384" r:id="rId39"/>
    <p:sldId id="367" r:id="rId40"/>
    <p:sldId id="369" r:id="rId41"/>
    <p:sldId id="370" r:id="rId42"/>
    <p:sldId id="371" r:id="rId43"/>
    <p:sldId id="372" r:id="rId44"/>
    <p:sldId id="373" r:id="rId45"/>
    <p:sldId id="383" r:id="rId46"/>
    <p:sldId id="374" r:id="rId47"/>
    <p:sldId id="375" r:id="rId48"/>
    <p:sldId id="376" r:id="rId49"/>
    <p:sldId id="380" r:id="rId50"/>
    <p:sldId id="392" r:id="rId51"/>
    <p:sldId id="381" r:id="rId52"/>
    <p:sldId id="330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ECC99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11:  October 9,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Movement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(Interconnect, DMA)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move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Abstractly, using stream links.</a:t>
            </a:r>
          </a:p>
          <a:p>
            <a:r>
              <a:rPr lang="en-US" dirty="0" smtClean="0"/>
              <a:t>Connect stream between producer and consumer.</a:t>
            </a:r>
          </a:p>
          <a:p>
            <a:endParaRPr lang="en-US" dirty="0" smtClean="0"/>
          </a:p>
          <a:p>
            <a:r>
              <a:rPr lang="en-US" dirty="0" smtClean="0"/>
              <a:t>Ideally: dedicated wires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Wires?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might we not be able to have dedicated wires?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Making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Cannot always be dedicated wires</a:t>
            </a:r>
          </a:p>
          <a:p>
            <a:pPr lvl="1"/>
            <a:r>
              <a:rPr lang="en-US" dirty="0" smtClean="0"/>
              <a:t>Programmable</a:t>
            </a:r>
          </a:p>
          <a:p>
            <a:pPr lvl="1"/>
            <a:r>
              <a:rPr lang="en-US" dirty="0" smtClean="0"/>
              <a:t>Wires take up area</a:t>
            </a:r>
          </a:p>
          <a:p>
            <a:pPr lvl="1"/>
            <a:r>
              <a:rPr lang="en-US" dirty="0" smtClean="0"/>
              <a:t>Don’t always have enough traffic to consume the bandwidth of point-to-point wire</a:t>
            </a:r>
          </a:p>
          <a:p>
            <a:pPr lvl="1"/>
            <a:r>
              <a:rPr lang="en-US" dirty="0" smtClean="0"/>
              <a:t>May need to serialize use of resource</a:t>
            </a:r>
          </a:p>
          <a:p>
            <a:pPr lvl="2"/>
            <a:r>
              <a:rPr lang="en-US" dirty="0" smtClean="0"/>
              <a:t>E.g. one memory read per cycle</a:t>
            </a:r>
          </a:p>
          <a:p>
            <a:pPr lvl="1"/>
            <a:r>
              <a:rPr lang="en-US" dirty="0" smtClean="0"/>
              <a:t>Source or destination may be </a:t>
            </a:r>
            <a:r>
              <a:rPr lang="en-US" dirty="0" err="1" smtClean="0"/>
              <a:t>sequentialized</a:t>
            </a:r>
            <a:r>
              <a:rPr lang="en-US" dirty="0" smtClean="0"/>
              <a:t> on hardware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Programmable, possibly shared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90800"/>
            <a:ext cx="3462760" cy="398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Simple Realization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Shared Bus</a:t>
            </a:r>
          </a:p>
          <a:p>
            <a:r>
              <a:rPr lang="en-US" dirty="0" smtClean="0"/>
              <a:t>Write to bus with </a:t>
            </a:r>
            <a:br>
              <a:rPr lang="en-US" dirty="0" smtClean="0"/>
            </a:br>
            <a:r>
              <a:rPr lang="en-US" dirty="0" smtClean="0"/>
              <a:t>address of destination</a:t>
            </a:r>
          </a:p>
          <a:p>
            <a:r>
              <a:rPr lang="en-US" dirty="0" smtClean="0"/>
              <a:t>When address match, </a:t>
            </a:r>
            <a:br>
              <a:rPr lang="en-US" dirty="0" smtClean="0"/>
            </a:br>
            <a:r>
              <a:rPr lang="en-US" dirty="0" smtClean="0"/>
              <a:t>take value off bus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Pros?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Cons?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409700"/>
            <a:ext cx="3086517" cy="544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Alternate: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Provide programmable connection between all sources and destinations</a:t>
            </a:r>
          </a:p>
          <a:p>
            <a:r>
              <a:rPr lang="en-US" dirty="0" smtClean="0"/>
              <a:t>Any destination can be connected to any single source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581400"/>
            <a:ext cx="2639871" cy="293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3657600" cy="4064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600200"/>
            <a:ext cx="3735231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K-input, O-</a:t>
            </a:r>
            <a:r>
              <a:rPr lang="en-US" dirty="0" smtClean="0"/>
              <a:t>output Crossbar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many 2-input </a:t>
            </a:r>
            <a:r>
              <a:rPr lang="en-US" dirty="0" err="1" smtClean="0">
                <a:solidFill>
                  <a:srgbClr val="FF6600"/>
                </a:solidFill>
              </a:rPr>
              <a:t>muxes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162300"/>
            <a:ext cx="3418089" cy="369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Provides high bandwidth</a:t>
            </a:r>
          </a:p>
          <a:p>
            <a:pPr lvl="1"/>
            <a:r>
              <a:rPr lang="en-US" dirty="0" smtClean="0"/>
              <a:t>Minimal blocking</a:t>
            </a:r>
          </a:p>
          <a:p>
            <a:r>
              <a:rPr lang="en-US" dirty="0" smtClean="0"/>
              <a:t>Costs large amounts of area</a:t>
            </a:r>
          </a:p>
          <a:p>
            <a:pPr lvl="1"/>
            <a:r>
              <a:rPr lang="en-US" dirty="0" smtClean="0"/>
              <a:t>Grows fast with inputs, outputs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124200"/>
            <a:ext cx="2593841" cy="2882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want to be able to parameterize designs </a:t>
            </a:r>
          </a:p>
          <a:p>
            <a:r>
              <a:rPr lang="en-US" dirty="0" smtClean="0"/>
              <a:t>Here: tune area-bandwidth</a:t>
            </a:r>
          </a:p>
          <a:p>
            <a:pPr lvl="1"/>
            <a:r>
              <a:rPr lang="en-US" dirty="0" smtClean="0"/>
              <a:t>Control how much bandwidth provide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processors</a:t>
            </a:r>
          </a:p>
          <a:p>
            <a:r>
              <a:rPr lang="en-US" dirty="0" smtClean="0"/>
              <a:t>Each: 1 read, 10 cycle, 1 write</a:t>
            </a:r>
          </a:p>
          <a:p>
            <a:r>
              <a:rPr lang="en-US" dirty="0" smtClean="0"/>
              <a:t>Memory: 1 read or write per 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processors can support?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48200"/>
            <a:ext cx="8229600" cy="133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get design points between bus and crossbar?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Multiple Busses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Think of crossbar as one bus per output</a:t>
            </a:r>
          </a:p>
          <a:p>
            <a:r>
              <a:rPr lang="en-US" dirty="0" smtClean="0"/>
              <a:t>Simple bus is one bus total</a:t>
            </a:r>
          </a:p>
          <a:p>
            <a:r>
              <a:rPr lang="en-US" dirty="0" smtClean="0"/>
              <a:t>In between, </a:t>
            </a:r>
          </a:p>
          <a:p>
            <a:pPr lvl="1"/>
            <a:r>
              <a:rPr lang="en-US" dirty="0" smtClean="0"/>
              <a:t>How many simultaneous</a:t>
            </a:r>
            <a:br>
              <a:rPr lang="en-US" dirty="0" smtClean="0"/>
            </a:br>
            <a:r>
              <a:rPr lang="en-US" dirty="0" smtClean="0"/>
              <a:t> busses support?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3" y="2438400"/>
            <a:ext cx="3888907" cy="429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Share Crossbar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set of outputs together on a bus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781300"/>
            <a:ext cx="4508199" cy="407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Share Crossbar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Group number of inputs together on an input port to crossbar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400300"/>
            <a:ext cx="4255394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in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allow physically local items to be closer?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Hierarchical Busses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600200"/>
            <a:ext cx="4000799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524000"/>
            <a:ext cx="5404061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Will need an infrastructure for programmable connections</a:t>
            </a:r>
          </a:p>
          <a:p>
            <a:r>
              <a:rPr lang="en-US" dirty="0" smtClean="0"/>
              <a:t>Rich design space to tune </a:t>
            </a:r>
            <a:br>
              <a:rPr lang="en-US" dirty="0" smtClean="0"/>
            </a:br>
            <a:r>
              <a:rPr lang="en-US" dirty="0" smtClean="0"/>
              <a:t>area-bandwidth-locality</a:t>
            </a:r>
          </a:p>
          <a:p>
            <a:pPr lvl="1"/>
            <a:r>
              <a:rPr lang="en-US" dirty="0" smtClean="0"/>
              <a:t>Will explore more </a:t>
            </a:r>
            <a:br>
              <a:rPr lang="en-US" dirty="0" smtClean="0"/>
            </a:br>
            <a:r>
              <a:rPr lang="en-US" dirty="0" smtClean="0"/>
              <a:t>later in course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352800"/>
            <a:ext cx="2801086" cy="322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Masters and Slaves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form, potentially have two kinds of entities on interconnect</a:t>
            </a:r>
          </a:p>
          <a:p>
            <a:r>
              <a:rPr lang="en-US" dirty="0" smtClean="0"/>
              <a:t>Master – can initiate requests</a:t>
            </a:r>
          </a:p>
          <a:p>
            <a:pPr lvl="1"/>
            <a:r>
              <a:rPr lang="en-US" dirty="0" smtClean="0"/>
              <a:t>E.g. processor that can perform a read or write</a:t>
            </a:r>
          </a:p>
          <a:p>
            <a:r>
              <a:rPr lang="en-US" dirty="0" smtClean="0"/>
              <a:t>Slaves – can only respond to requests</a:t>
            </a:r>
          </a:p>
          <a:p>
            <a:pPr lvl="1"/>
            <a:r>
              <a:rPr lang="en-US" dirty="0" smtClean="0"/>
              <a:t>E.g. memory that can return the read data from a read </a:t>
            </a:r>
            <a:r>
              <a:rPr lang="en-US" dirty="0" err="1" smtClean="0"/>
              <a:t>requset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 Latency Memory Operations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access to a common memory can become the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48200"/>
            <a:ext cx="8229600" cy="133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memories are slow</a:t>
            </a:r>
          </a:p>
          <a:p>
            <a:pPr lvl="1"/>
            <a:r>
              <a:rPr lang="en-US" dirty="0" smtClean="0"/>
              <a:t>Latency increases with memory size</a:t>
            </a:r>
          </a:p>
          <a:p>
            <a:r>
              <a:rPr lang="en-US" dirty="0" smtClean="0"/>
              <a:t>Distant memories are high latency</a:t>
            </a:r>
          </a:p>
          <a:p>
            <a:pPr lvl="1"/>
            <a:r>
              <a:rPr lang="en-US" dirty="0" smtClean="0"/>
              <a:t>Multiple clock-cycles to cross chip</a:t>
            </a:r>
          </a:p>
          <a:p>
            <a:pPr lvl="1"/>
            <a:r>
              <a:rPr lang="en-US" dirty="0" smtClean="0"/>
              <a:t>Off-chip memories even higher latency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Day</a:t>
            </a:r>
            <a:r>
              <a:rPr lang="en-US" dirty="0" smtClean="0"/>
              <a:t> 3, </a:t>
            </a:r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10 cycle latency to memory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If must wait for data return, latency can degrade throughput</a:t>
            </a:r>
          </a:p>
          <a:p>
            <a:r>
              <a:rPr lang="en-US" dirty="0" smtClean="0"/>
              <a:t>10 cycle latency + 10 op + (assorted)</a:t>
            </a:r>
          </a:p>
          <a:p>
            <a:pPr lvl="1"/>
            <a:r>
              <a:rPr lang="en-US" dirty="0" smtClean="0"/>
              <a:t>More than 20 cycles / result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343400"/>
            <a:ext cx="6280150" cy="223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Throughput using 3 threads?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3352800"/>
            <a:ext cx="9137650" cy="119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 (Write)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Potentially useful to move data in separate thread</a:t>
            </a:r>
          </a:p>
          <a:p>
            <a:r>
              <a:rPr lang="en-US" dirty="0" smtClean="0"/>
              <a:t>Especially when</a:t>
            </a:r>
          </a:p>
          <a:p>
            <a:pPr lvl="1"/>
            <a:r>
              <a:rPr lang="en-US" dirty="0" smtClean="0"/>
              <a:t>Long (potentially variable) latency to data source (memory)</a:t>
            </a:r>
          </a:p>
          <a:p>
            <a:r>
              <a:rPr lang="en-US" dirty="0" smtClean="0"/>
              <a:t>Useful to split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Peripherals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 err="1" smtClean="0"/>
              <a:t>SoC</a:t>
            </a:r>
            <a:r>
              <a:rPr lang="en-US" dirty="0" smtClean="0"/>
              <a:t> has I/O with external world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Actuators</a:t>
            </a:r>
          </a:p>
          <a:p>
            <a:pPr lvl="1"/>
            <a:r>
              <a:rPr lang="en-US" dirty="0" smtClean="0"/>
              <a:t>Keyboard/mouse, display</a:t>
            </a:r>
          </a:p>
          <a:p>
            <a:pPr lvl="1"/>
            <a:r>
              <a:rPr lang="en-US" dirty="0" smtClean="0"/>
              <a:t>Communications</a:t>
            </a:r>
          </a:p>
          <a:p>
            <a:r>
              <a:rPr lang="en-US" dirty="0" smtClean="0"/>
              <a:t>Also accessible from interconnect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199" y="1828800"/>
            <a:ext cx="2950753" cy="461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Simple Peripheral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Peripherals are slave devices</a:t>
            </a:r>
          </a:p>
          <a:p>
            <a:pPr lvl="1"/>
            <a:r>
              <a:rPr lang="en-US" dirty="0" smtClean="0"/>
              <a:t>Masters can read input data</a:t>
            </a:r>
          </a:p>
          <a:p>
            <a:pPr lvl="1"/>
            <a:r>
              <a:rPr lang="en-US" dirty="0" smtClean="0"/>
              <a:t>Masters can write output data</a:t>
            </a:r>
          </a:p>
          <a:p>
            <a:pPr lvl="1"/>
            <a:r>
              <a:rPr lang="en-US" dirty="0" smtClean="0"/>
              <a:t>To move data, master (e.g. processor) initiates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953" y="1333500"/>
            <a:ext cx="4755047" cy="552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Model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implication to processor grabbing/moving each input (output) value?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76600"/>
            <a:ext cx="3082582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Timing Demands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Must read each input before overwritten</a:t>
            </a:r>
          </a:p>
          <a:p>
            <a:r>
              <a:rPr lang="en-US" dirty="0" smtClean="0"/>
              <a:t>Must write each output within real-time window</a:t>
            </a:r>
          </a:p>
          <a:p>
            <a:r>
              <a:rPr lang="en-US" dirty="0" smtClean="0"/>
              <a:t>Must guarantee processor scheduled to service each I/O at appropriate frequency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cycles between inputs for 1Gb/s network and 32b, 1GHz processor?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Give each peripheral local FIFO</a:t>
            </a:r>
          </a:p>
          <a:p>
            <a:r>
              <a:rPr lang="en-US" dirty="0" smtClean="0"/>
              <a:t>Processor must still move data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does this change requirements and impact?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204" y="2057400"/>
            <a:ext cx="4443796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Want data in small memories</a:t>
            </a:r>
          </a:p>
          <a:p>
            <a:pPr lvl="1"/>
            <a:r>
              <a:rPr lang="en-US" dirty="0" smtClean="0"/>
              <a:t>Low latency, high bandwidth</a:t>
            </a:r>
          </a:p>
          <a:p>
            <a:r>
              <a:rPr lang="en-US" dirty="0" smtClean="0"/>
              <a:t>FPGA has many memories all over fabric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DMA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How much hardware to support fetch thread: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Counter bits?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Registers?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Comparators?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Other gates?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Compare to </a:t>
            </a:r>
            <a:r>
              <a:rPr lang="en-US" dirty="0" err="1" smtClean="0"/>
              <a:t>MicroBlaze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(minimum </a:t>
            </a:r>
            <a:r>
              <a:rPr lang="en-US" dirty="0" err="1" smtClean="0"/>
              <a:t>config</a:t>
            </a:r>
            <a:r>
              <a:rPr lang="en-US" dirty="0" smtClean="0"/>
              <a:t> 630 6-LUTs)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Modest hardware can serve as data movement thread</a:t>
            </a:r>
          </a:p>
          <a:p>
            <a:pPr lvl="1"/>
            <a:r>
              <a:rPr lang="en-US" dirty="0" smtClean="0"/>
              <a:t>Much less hardware than a processor</a:t>
            </a:r>
          </a:p>
          <a:p>
            <a:pPr lvl="1"/>
            <a:r>
              <a:rPr lang="en-US" dirty="0" smtClean="0"/>
              <a:t>Offload work from processors</a:t>
            </a:r>
          </a:p>
          <a:p>
            <a:endParaRPr lang="en-US" dirty="0" smtClean="0"/>
          </a:p>
          <a:p>
            <a:r>
              <a:rPr lang="en-US" dirty="0" smtClean="0"/>
              <a:t>Small hardware allow peripherals to be </a:t>
            </a:r>
            <a:r>
              <a:rPr lang="en-US" b="1" dirty="0" smtClean="0"/>
              <a:t>master</a:t>
            </a:r>
            <a:r>
              <a:rPr lang="en-US" dirty="0" smtClean="0"/>
              <a:t> devices on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Direct Memory Access (DMA)</a:t>
            </a:r>
          </a:p>
          <a:p>
            <a:r>
              <a:rPr lang="en-US" dirty="0" smtClean="0"/>
              <a:t>Peripheral as Master</a:t>
            </a:r>
          </a:p>
          <a:p>
            <a:pPr lvl="1"/>
            <a:r>
              <a:rPr lang="en-US" dirty="0" smtClean="0"/>
              <a:t>Can write directly into (read from) memory</a:t>
            </a:r>
          </a:p>
          <a:p>
            <a:pPr lvl="1"/>
            <a:r>
              <a:rPr lang="en-US" dirty="0" smtClean="0"/>
              <a:t>Saves processor from copying</a:t>
            </a:r>
          </a:p>
          <a:p>
            <a:pPr lvl="1"/>
            <a:r>
              <a:rPr lang="en-US" dirty="0" smtClean="0"/>
              <a:t>Reduces demand to schedule processor</a:t>
            </a:r>
            <a:br>
              <a:rPr lang="en-US" dirty="0" smtClean="0"/>
            </a:br>
            <a:r>
              <a:rPr lang="en-US" dirty="0" smtClean="0"/>
              <a:t>to service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295400"/>
            <a:ext cx="4295939" cy="499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Movement Thread</a:t>
            </a:r>
          </a:p>
          <a:p>
            <a:pPr lvl="1"/>
            <a:r>
              <a:rPr lang="en-US" dirty="0" smtClean="0"/>
              <a:t>Specialized Processor that moves data</a:t>
            </a:r>
          </a:p>
          <a:p>
            <a:r>
              <a:rPr lang="en-US" dirty="0" smtClean="0"/>
              <a:t>Act independently</a:t>
            </a:r>
          </a:p>
          <a:p>
            <a:r>
              <a:rPr lang="en-US" dirty="0" smtClean="0"/>
              <a:t>Implement data movement</a:t>
            </a:r>
          </a:p>
          <a:p>
            <a:r>
              <a:rPr lang="en-US" dirty="0" smtClean="0"/>
              <a:t>Can build to move data between memories (Slave devices)</a:t>
            </a:r>
          </a:p>
          <a:p>
            <a:r>
              <a:rPr lang="en-US" dirty="0" smtClean="0"/>
              <a:t>E.g., Implement P1, P3 in </a:t>
            </a:r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524000"/>
            <a:ext cx="4393751" cy="505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copy from?</a:t>
            </a:r>
          </a:p>
          <a:p>
            <a:r>
              <a:rPr lang="en-US" dirty="0" smtClean="0"/>
              <a:t>Where copy to?</a:t>
            </a:r>
          </a:p>
          <a:p>
            <a:r>
              <a:rPr lang="en-US" dirty="0" smtClean="0"/>
              <a:t>Stride?</a:t>
            </a:r>
          </a:p>
          <a:p>
            <a:r>
              <a:rPr lang="en-US" dirty="0" smtClean="0"/>
              <a:t>How much?</a:t>
            </a:r>
          </a:p>
          <a:p>
            <a:r>
              <a:rPr lang="en-US" dirty="0" smtClean="0"/>
              <a:t>What size data?</a:t>
            </a:r>
          </a:p>
          <a:p>
            <a:r>
              <a:rPr lang="en-US" dirty="0" smtClean="0"/>
              <a:t>Loop?</a:t>
            </a:r>
          </a:p>
          <a:p>
            <a:r>
              <a:rPr lang="en-US" dirty="0" smtClean="0"/>
              <a:t>Transfer Rate?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copy task not necessarily saturate bandwidth of DMA Engine</a:t>
            </a:r>
          </a:p>
          <a:p>
            <a:r>
              <a:rPr lang="en-US" dirty="0" smtClean="0"/>
              <a:t>Share engine performing many transfers (channels)</a:t>
            </a:r>
          </a:p>
          <a:p>
            <a:r>
              <a:rPr lang="en-US" dirty="0" smtClean="0"/>
              <a:t>Separate transfer state for each </a:t>
            </a:r>
          </a:p>
          <a:p>
            <a:pPr lvl="1"/>
            <a:r>
              <a:rPr lang="en-US" dirty="0" smtClean="0"/>
              <a:t>Hence </a:t>
            </a:r>
            <a:r>
              <a:rPr lang="en-US" dirty="0" smtClean="0"/>
              <a:t>thread (or channel)</a:t>
            </a:r>
          </a:p>
          <a:p>
            <a:r>
              <a:rPr lang="en-US" dirty="0" smtClean="0"/>
              <a:t>Swap among threads</a:t>
            </a:r>
          </a:p>
          <a:p>
            <a:pPr lvl="1"/>
            <a:r>
              <a:rPr lang="en-US" dirty="0" smtClean="0"/>
              <a:t>E.g., round-robin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961232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Hardwired and Programmable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Zynq</a:t>
            </a:r>
            <a:r>
              <a:rPr lang="en-US" dirty="0" smtClean="0"/>
              <a:t> has hardwired DMA engine</a:t>
            </a:r>
          </a:p>
          <a:p>
            <a:r>
              <a:rPr lang="en-US" dirty="0" smtClean="0"/>
              <a:t>Can also add data movement engines (Data Movers) in FPGA fabric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704218"/>
            <a:ext cx="3922632" cy="3153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Embedded Memory in FPGA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772406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  <a:gridCol w="409074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21141-706A-D742-9CE7-16C1F66AF0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762000"/>
            <a:ext cx="11595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Logic</a:t>
            </a:r>
          </a:p>
          <a:p>
            <a:r>
              <a:rPr lang="en-US" dirty="0" smtClean="0">
                <a:latin typeface="+mn-lt"/>
              </a:rPr>
              <a:t>Cluster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762000"/>
            <a:ext cx="1296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Memory</a:t>
            </a:r>
          </a:p>
          <a:p>
            <a:r>
              <a:rPr lang="en-US" dirty="0" smtClean="0">
                <a:latin typeface="+mn-lt"/>
              </a:rPr>
              <a:t>Bank</a:t>
            </a:r>
            <a:endParaRPr lang="en-US" dirty="0">
              <a:latin typeface="+mn-lt"/>
            </a:endParaRPr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rot="5400000">
            <a:off x="2263536" y="1844061"/>
            <a:ext cx="845403" cy="343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7" idx="2"/>
          </p:cNvCxnSpPr>
          <p:nvPr/>
        </p:nvCxnSpPr>
        <p:spPr bwMode="auto">
          <a:xfrm rot="16200000" flipH="1">
            <a:off x="667284" y="1734083"/>
            <a:ext cx="388203" cy="1060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800600" y="1752600"/>
            <a:ext cx="1600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800600" y="838200"/>
            <a:ext cx="1638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Memory</a:t>
            </a:r>
          </a:p>
          <a:p>
            <a:r>
              <a:rPr lang="en-US" dirty="0" smtClean="0">
                <a:latin typeface="+mn-lt"/>
              </a:rPr>
              <a:t>Frequency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5791200"/>
            <a:ext cx="6326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XC7Z020 (Zed Board) has 140 36Kb </a:t>
            </a:r>
            <a:r>
              <a:rPr lang="en-US" dirty="0" err="1" smtClean="0">
                <a:latin typeface="+mn-lt"/>
              </a:rPr>
              <a:t>BRAMs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Networking Application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Header on processor</a:t>
            </a:r>
          </a:p>
          <a:p>
            <a:r>
              <a:rPr lang="en-US" dirty="0" smtClean="0"/>
              <a:t>Payload (encrypt, checksum) on FPGA</a:t>
            </a:r>
          </a:p>
          <a:p>
            <a:r>
              <a:rPr lang="en-US" dirty="0" smtClean="0"/>
              <a:t>DMA from </a:t>
            </a:r>
            <a:r>
              <a:rPr lang="en-US" dirty="0" err="1" smtClean="0"/>
              <a:t>ethernet</a:t>
            </a:r>
            <a:r>
              <a:rPr lang="en-US" dirty="0" err="1" smtClean="0">
                <a:sym typeface="Wingdings"/>
              </a:rPr>
              <a:t>main</a:t>
            </a:r>
            <a:r>
              <a:rPr lang="en-US" dirty="0" smtClean="0">
                <a:sym typeface="Wingdings"/>
              </a:rPr>
              <a:t> memory</a:t>
            </a:r>
          </a:p>
          <a:p>
            <a:r>
              <a:rPr lang="en-US" dirty="0" smtClean="0">
                <a:sym typeface="Wingdings"/>
              </a:rPr>
              <a:t>DMA main </a:t>
            </a:r>
            <a:r>
              <a:rPr lang="en-US" dirty="0" err="1" smtClean="0">
                <a:sym typeface="Wingdings"/>
              </a:rPr>
              <a:t>memoryBRAM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Stream between payload components</a:t>
            </a:r>
          </a:p>
          <a:p>
            <a:r>
              <a:rPr lang="en-US" dirty="0" smtClean="0">
                <a:sym typeface="Wingdings"/>
              </a:rPr>
              <a:t>DMA from </a:t>
            </a:r>
            <a:r>
              <a:rPr lang="en-US" dirty="0" err="1" smtClean="0">
                <a:sym typeface="Wingdings"/>
              </a:rPr>
              <a:t>chksum</a:t>
            </a:r>
            <a:r>
              <a:rPr lang="en-US" dirty="0" smtClean="0">
                <a:sym typeface="Wingdings"/>
              </a:rPr>
              <a:t> to </a:t>
            </a:r>
            <a:r>
              <a:rPr lang="en-US" dirty="0" err="1" smtClean="0">
                <a:sym typeface="Wingdings"/>
              </a:rPr>
              <a:t>ethernet</a:t>
            </a:r>
            <a:r>
              <a:rPr lang="en-US" dirty="0" smtClean="0">
                <a:sym typeface="Wingdings"/>
              </a:rPr>
              <a:t> out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85800" y="2133600"/>
            <a:ext cx="8077200" cy="914400"/>
            <a:chOff x="838200" y="2819400"/>
            <a:chExt cx="8077200" cy="914400"/>
          </a:xfrm>
        </p:grpSpPr>
        <p:sp>
          <p:nvSpPr>
            <p:cNvPr id="6" name="Oval 5"/>
            <p:cNvSpPr/>
            <p:nvPr/>
          </p:nvSpPr>
          <p:spPr bwMode="auto">
            <a:xfrm>
              <a:off x="2362200" y="2819400"/>
              <a:ext cx="1447800" cy="914400"/>
            </a:xfrm>
            <a:prstGeom prst="ellipse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header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962400" y="2819400"/>
              <a:ext cx="1676400" cy="914400"/>
            </a:xfrm>
            <a:prstGeom prst="ellipse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Times New Roman" charset="0"/>
                </a:rPr>
                <a:t>Payload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encrypt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2819400"/>
              <a:ext cx="1600200" cy="914400"/>
            </a:xfrm>
            <a:prstGeom prst="ellipse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chksum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38200" y="3048000"/>
              <a:ext cx="1219200" cy="457200"/>
            </a:xfrm>
            <a:prstGeom prst="rect">
              <a:avLst/>
            </a:prstGeom>
            <a:solidFill>
              <a:srgbClr val="FE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Times New Roman" charset="0"/>
                </a:rPr>
                <a:t>ethernet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696200" y="3048000"/>
              <a:ext cx="1219200" cy="457200"/>
            </a:xfrm>
            <a:prstGeom prst="rect">
              <a:avLst/>
            </a:prstGeom>
            <a:solidFill>
              <a:srgbClr val="FE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ethernet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9" idx="3"/>
              <a:endCxn id="6" idx="2"/>
            </p:cNvCxnSpPr>
            <p:nvPr/>
          </p:nvCxnSpPr>
          <p:spPr bwMode="auto">
            <a:xfrm>
              <a:off x="2057400" y="32766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6"/>
              <a:endCxn id="7" idx="2"/>
            </p:cNvCxnSpPr>
            <p:nvPr/>
          </p:nvCxnSpPr>
          <p:spPr bwMode="auto">
            <a:xfrm>
              <a:off x="3810000" y="32766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2"/>
            </p:cNvCxnSpPr>
            <p:nvPr/>
          </p:nvCxnSpPr>
          <p:spPr bwMode="auto">
            <a:xfrm>
              <a:off x="5638800" y="32766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8" idx="6"/>
              <a:endCxn id="10" idx="1"/>
            </p:cNvCxnSpPr>
            <p:nvPr/>
          </p:nvCxnSpPr>
          <p:spPr bwMode="auto">
            <a:xfrm>
              <a:off x="7467600" y="32766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r>
              <a:rPr lang="en-US" dirty="0" smtClean="0"/>
              <a:t>Need to move data</a:t>
            </a:r>
          </a:p>
          <a:p>
            <a:r>
              <a:rPr lang="en-US" dirty="0" smtClean="0"/>
              <a:t>Shared Interconnect to make physical connections – can tune area/</a:t>
            </a:r>
            <a:r>
              <a:rPr lang="en-US" dirty="0" err="1" smtClean="0"/>
              <a:t>bw</a:t>
            </a:r>
            <a:r>
              <a:rPr lang="en-US" dirty="0" smtClean="0"/>
              <a:t>/locality</a:t>
            </a:r>
          </a:p>
          <a:p>
            <a:r>
              <a:rPr lang="en-US" dirty="0" smtClean="0"/>
              <a:t>Useful to </a:t>
            </a:r>
          </a:p>
          <a:p>
            <a:pPr lvl="1"/>
            <a:r>
              <a:rPr lang="en-US" dirty="0" smtClean="0"/>
              <a:t>move data as separate thread of control</a:t>
            </a:r>
          </a:p>
          <a:p>
            <a:pPr lvl="1"/>
            <a:r>
              <a:rPr lang="en-US" dirty="0" smtClean="0"/>
              <a:t>Have dedicated data-movement hardware: DMA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114800"/>
          </a:xfrm>
        </p:spPr>
        <p:txBody>
          <a:bodyPr/>
          <a:lstStyle/>
          <a:p>
            <a:r>
              <a:rPr lang="en-US" dirty="0" smtClean="0"/>
              <a:t>Day 12 </a:t>
            </a:r>
            <a:endParaRPr lang="en-US" dirty="0" smtClean="0"/>
          </a:p>
          <a:p>
            <a:pPr lvl="1"/>
            <a:r>
              <a:rPr lang="en-US" dirty="0" smtClean="0"/>
              <a:t>DRAM reading if not read on Day 3</a:t>
            </a:r>
          </a:p>
          <a:p>
            <a:r>
              <a:rPr lang="en-US" dirty="0" smtClean="0"/>
              <a:t>HW5 </a:t>
            </a:r>
            <a:r>
              <a:rPr lang="en-US" dirty="0" smtClean="0"/>
              <a:t>due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Want data in small memories</a:t>
            </a:r>
          </a:p>
          <a:p>
            <a:pPr lvl="1"/>
            <a:r>
              <a:rPr lang="en-US" dirty="0" smtClean="0"/>
              <a:t>Low latency, high bandwidth</a:t>
            </a:r>
          </a:p>
          <a:p>
            <a:r>
              <a:rPr lang="en-US" dirty="0" smtClean="0"/>
              <a:t>FPGA has many memories all over fabric</a:t>
            </a:r>
          </a:p>
          <a:p>
            <a:r>
              <a:rPr lang="en-US" dirty="0" smtClean="0"/>
              <a:t>Want C arrays in small memories</a:t>
            </a:r>
          </a:p>
          <a:p>
            <a:pPr lvl="1"/>
            <a:r>
              <a:rPr lang="en-US" dirty="0" smtClean="0"/>
              <a:t>Partitioned so can perform enough reads (writes) in a cycle to avoid memory bottleneck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7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Interconnect Infrastructure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Movement Threads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Peripherals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DMA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Need to move data</a:t>
            </a:r>
          </a:p>
          <a:p>
            <a:r>
              <a:rPr lang="en-US" dirty="0" smtClean="0"/>
              <a:t>Shared interconnect to make physical connections</a:t>
            </a:r>
          </a:p>
          <a:p>
            <a:r>
              <a:rPr lang="en-US" dirty="0" smtClean="0"/>
              <a:t>Useful to move data as separate thread of control</a:t>
            </a:r>
          </a:p>
          <a:p>
            <a:pPr lvl="1"/>
            <a:r>
              <a:rPr lang="en-US" dirty="0" smtClean="0"/>
              <a:t>Dedicating a processor is inefficient</a:t>
            </a:r>
          </a:p>
          <a:p>
            <a:pPr lvl="1"/>
            <a:r>
              <a:rPr lang="en-US" dirty="0" smtClean="0"/>
              <a:t>Useful to have dedicated data-movement hardware: 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Memory </a:t>
            </a:r>
            <a:r>
              <a:rPr lang="en-US" dirty="0" smtClean="0">
                <a:solidFill>
                  <a:schemeClr val="tx1"/>
                </a:solidFill>
              </a:rPr>
              <a:t>and I/O Organization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572000"/>
          </a:xfrm>
        </p:spPr>
        <p:txBody>
          <a:bodyPr/>
          <a:lstStyle/>
          <a:p>
            <a:r>
              <a:rPr lang="en-US" dirty="0" smtClean="0"/>
              <a:t>Architecture contains</a:t>
            </a:r>
          </a:p>
          <a:p>
            <a:pPr lvl="1"/>
            <a:r>
              <a:rPr lang="en-US" dirty="0" smtClean="0"/>
              <a:t>Large memories</a:t>
            </a:r>
          </a:p>
          <a:p>
            <a:pPr lvl="2"/>
            <a:r>
              <a:rPr lang="en-US" dirty="0" smtClean="0"/>
              <a:t>For density, necessary sharing</a:t>
            </a:r>
          </a:p>
          <a:p>
            <a:pPr lvl="1"/>
            <a:r>
              <a:rPr lang="en-US" dirty="0" smtClean="0"/>
              <a:t>Small memories local to compute</a:t>
            </a:r>
          </a:p>
          <a:p>
            <a:pPr lvl="2"/>
            <a:r>
              <a:rPr lang="en-US" dirty="0" smtClean="0"/>
              <a:t>For high bandwidth, low latency, low energy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Peripherals for I/O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Need to move data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Among memories and I/O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Large to small and back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Among small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From Inputs, To Outputs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42220</TotalTime>
  <Words>1559</Words>
  <Application>Microsoft Macintosh PowerPoint</Application>
  <PresentationFormat>On-screen Show (4:3)</PresentationFormat>
  <Paragraphs>337</Paragraphs>
  <Slides>52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Blank Presentation</vt:lpstr>
      <vt:lpstr>ESE532: System-on-a-Chip Architecture</vt:lpstr>
      <vt:lpstr>Preclass 1</vt:lpstr>
      <vt:lpstr>Bottleneck</vt:lpstr>
      <vt:lpstr>Previously</vt:lpstr>
      <vt:lpstr>Embedded Memory in FPGA</vt:lpstr>
      <vt:lpstr>Previously</vt:lpstr>
      <vt:lpstr>Today</vt:lpstr>
      <vt:lpstr>Message</vt:lpstr>
      <vt:lpstr>Memory and I/O Organization</vt:lpstr>
      <vt:lpstr>How move data?</vt:lpstr>
      <vt:lpstr>Dedicated Wires?</vt:lpstr>
      <vt:lpstr>Making Connections</vt:lpstr>
      <vt:lpstr>Model</vt:lpstr>
      <vt:lpstr>Simple Realization</vt:lpstr>
      <vt:lpstr>Alternate: Crossbar</vt:lpstr>
      <vt:lpstr>Crossbar</vt:lpstr>
      <vt:lpstr>Preclass 2</vt:lpstr>
      <vt:lpstr>Crossbar</vt:lpstr>
      <vt:lpstr>General Interconnect</vt:lpstr>
      <vt:lpstr>Interconnect</vt:lpstr>
      <vt:lpstr>Multiple Busses</vt:lpstr>
      <vt:lpstr>Share Crossbar Outputs</vt:lpstr>
      <vt:lpstr>Share Crossbar Inputs</vt:lpstr>
      <vt:lpstr>Locality in Interconnect</vt:lpstr>
      <vt:lpstr>Hierarchical Busses</vt:lpstr>
      <vt:lpstr>Mesh</vt:lpstr>
      <vt:lpstr>Interconnect</vt:lpstr>
      <vt:lpstr>Masters and Slaves</vt:lpstr>
      <vt:lpstr>Long Latency Memory Operations</vt:lpstr>
      <vt:lpstr>Day 3</vt:lpstr>
      <vt:lpstr>Day 3, Preclass 2</vt:lpstr>
      <vt:lpstr>Preclass 3</vt:lpstr>
      <vt:lpstr>Fetch (Write) Threads</vt:lpstr>
      <vt:lpstr>Peripherals</vt:lpstr>
      <vt:lpstr>Input and Output</vt:lpstr>
      <vt:lpstr>Simple Peripheral Model</vt:lpstr>
      <vt:lpstr>Simple Model Implications</vt:lpstr>
      <vt:lpstr>Timing Demands</vt:lpstr>
      <vt:lpstr>Refine Model</vt:lpstr>
      <vt:lpstr>DMA</vt:lpstr>
      <vt:lpstr>Preclass 4</vt:lpstr>
      <vt:lpstr>Observe</vt:lpstr>
      <vt:lpstr>DMA</vt:lpstr>
      <vt:lpstr>DMA Engine</vt:lpstr>
      <vt:lpstr>DMA Engine</vt:lpstr>
      <vt:lpstr>Programmable DMA Engine</vt:lpstr>
      <vt:lpstr>Multithreaded DMA Engine</vt:lpstr>
      <vt:lpstr>Slide 48</vt:lpstr>
      <vt:lpstr>Hardwired and Programmable</vt:lpstr>
      <vt:lpstr>Example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168</cp:revision>
  <cp:lastPrinted>2017-02-08T14:40:24Z</cp:lastPrinted>
  <dcterms:created xsi:type="dcterms:W3CDTF">2017-10-07T20:03:06Z</dcterms:created>
  <dcterms:modified xsi:type="dcterms:W3CDTF">2017-10-08T22:46:13Z</dcterms:modified>
</cp:coreProperties>
</file>