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Default Extension="png" ContentType="image/png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26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Default Extension="wmf" ContentType="image/x-wmf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slides/slide41.xml" ContentType="application/vnd.openxmlformats-officedocument.presentationml.slide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Default Extension="gif" ContentType="image/gif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339" r:id="rId4"/>
    <p:sldId id="348" r:id="rId5"/>
    <p:sldId id="392" r:id="rId6"/>
    <p:sldId id="412" r:id="rId7"/>
    <p:sldId id="411" r:id="rId8"/>
    <p:sldId id="404" r:id="rId9"/>
    <p:sldId id="405" r:id="rId10"/>
    <p:sldId id="406" r:id="rId11"/>
    <p:sldId id="407" r:id="rId12"/>
    <p:sldId id="408" r:id="rId13"/>
    <p:sldId id="441" r:id="rId14"/>
    <p:sldId id="409" r:id="rId15"/>
    <p:sldId id="413" r:id="rId16"/>
    <p:sldId id="414" r:id="rId17"/>
    <p:sldId id="415" r:id="rId18"/>
    <p:sldId id="410" r:id="rId19"/>
    <p:sldId id="416" r:id="rId20"/>
    <p:sldId id="421" r:id="rId21"/>
    <p:sldId id="418" r:id="rId22"/>
    <p:sldId id="423" r:id="rId23"/>
    <p:sldId id="422" r:id="rId24"/>
    <p:sldId id="424" r:id="rId25"/>
    <p:sldId id="425" r:id="rId26"/>
    <p:sldId id="426" r:id="rId27"/>
    <p:sldId id="427" r:id="rId28"/>
    <p:sldId id="417" r:id="rId29"/>
    <p:sldId id="428" r:id="rId30"/>
    <p:sldId id="430" r:id="rId31"/>
    <p:sldId id="429" r:id="rId32"/>
    <p:sldId id="442" r:id="rId33"/>
    <p:sldId id="431" r:id="rId34"/>
    <p:sldId id="419" r:id="rId35"/>
    <p:sldId id="440" r:id="rId36"/>
    <p:sldId id="420" r:id="rId37"/>
    <p:sldId id="432" r:id="rId38"/>
    <p:sldId id="433" r:id="rId39"/>
    <p:sldId id="434" r:id="rId40"/>
    <p:sldId id="435" r:id="rId41"/>
    <p:sldId id="436" r:id="rId42"/>
    <p:sldId id="437" r:id="rId43"/>
    <p:sldId id="438" r:id="rId44"/>
    <p:sldId id="439" r:id="rId45"/>
    <p:sldId id="340" r:id="rId46"/>
    <p:sldId id="330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12:  October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11, 2017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Orchestrating Data in Memories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295400"/>
            <a:ext cx="3352800" cy="5257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Column select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pPr marL="1314450" lvl="2" indent="-457200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CL: Can repeat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1024b—8192b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Faster to access within row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DRAM Streaming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7772400" cy="4572000"/>
          </a:xfrm>
        </p:spPr>
        <p:txBody>
          <a:bodyPr/>
          <a:lstStyle/>
          <a:p>
            <a:r>
              <a:rPr lang="en-US" dirty="0" smtClean="0"/>
              <a:t>Reading row </a:t>
            </a:r>
            <a:br>
              <a:rPr lang="en-US" dirty="0" smtClean="0"/>
            </a:br>
            <a:r>
              <a:rPr lang="en-US" dirty="0" smtClean="0"/>
              <a:t>is 15ns</a:t>
            </a:r>
          </a:p>
          <a:p>
            <a:r>
              <a:rPr lang="en-US" dirty="0" smtClean="0"/>
              <a:t>16b @ 500MHz</a:t>
            </a:r>
          </a:p>
          <a:p>
            <a:r>
              <a:rPr lang="en-US" dirty="0" smtClean="0"/>
              <a:t>1024b row</a:t>
            </a:r>
          </a:p>
          <a:p>
            <a:r>
              <a:rPr lang="en-US" dirty="0" smtClean="0"/>
              <a:t>1024/16</a:t>
            </a:r>
          </a:p>
          <a:p>
            <a:pPr lvl="1"/>
            <a:r>
              <a:rPr lang="en-US" dirty="0" smtClean="0"/>
              <a:t>64 words </a:t>
            </a:r>
            <a:br>
              <a:rPr lang="en-US" dirty="0" smtClean="0"/>
            </a:br>
            <a:r>
              <a:rPr lang="en-US" dirty="0" smtClean="0"/>
              <a:t>per row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supply 16b/2ns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635" y="1219200"/>
            <a:ext cx="5570365" cy="430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01AAC-73DB-D144-932F-1E7284AFEDD8}" type="slidenum">
              <a:rPr lang="en-US" smtClean="0">
                <a:latin typeface="Times New Roman" pitchFamily="1" charset="0"/>
              </a:rPr>
              <a:pPr/>
              <a:t>14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>
                <a:ea typeface="ＭＳ Ｐゴシック" pitchFamily="1" charset="-128"/>
                <a:cs typeface="ＭＳ Ｐゴシック" pitchFamily="1" charset="-128"/>
              </a:rPr>
              <a:t>1 Gigabit DDR2 SDRAM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endParaRPr lang="en-US" b="1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4" name="Picture 4" descr="2004-11-15_1Gb_DDR2_800Mb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828800"/>
            <a:ext cx="5638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0" y="6019800"/>
            <a:ext cx="798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1" charset="0"/>
              </a:rPr>
              <a:t>[Source: http://www.elpida.com/en/news/2004/11-18.html]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 to run loop?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57400"/>
            <a:ext cx="15938500" cy="214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 to run loop?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2600"/>
            <a:ext cx="9144000" cy="2006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7772400" cy="12192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many cycles to run loop?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423400" cy="31049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Latency is large (10s of ns)</a:t>
            </a:r>
          </a:p>
          <a:p>
            <a:r>
              <a:rPr lang="en-US" dirty="0" smtClean="0"/>
              <a:t>Throughput can be high (GB/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accessed sequentially</a:t>
            </a:r>
          </a:p>
          <a:p>
            <a:pPr lvl="1"/>
            <a:r>
              <a:rPr lang="en-US" dirty="0" smtClean="0"/>
              <a:t>If exploit wide word block transfers</a:t>
            </a:r>
          </a:p>
          <a:p>
            <a:r>
              <a:rPr lang="en-US" dirty="0" smtClean="0"/>
              <a:t>Throughput low on random accesses</a:t>
            </a:r>
          </a:p>
          <a:p>
            <a:pPr lvl="1"/>
            <a:r>
              <a:rPr lang="en-US" dirty="0" smtClean="0"/>
              <a:t>As we saw for random access on wide-word memory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Maximize Reuse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Minimize need to go to large memory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 Implications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Tricks for working with DRAM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  and generally minimizing use of large 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  memories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Large, central memory</a:t>
            </a:r>
          </a:p>
          <a:p>
            <a:pPr lvl="1"/>
            <a:r>
              <a:rPr lang="en-US" dirty="0" smtClean="0"/>
              <a:t>Bottleneck</a:t>
            </a:r>
          </a:p>
          <a:p>
            <a:pPr lvl="1"/>
            <a:r>
              <a:rPr lang="en-US" dirty="0" smtClean="0"/>
              <a:t>High energy</a:t>
            </a:r>
          </a:p>
          <a:p>
            <a:r>
              <a:rPr lang="en-US" dirty="0" smtClean="0"/>
              <a:t>Minimize need to return to it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Compute based on neighbors</a:t>
            </a:r>
          </a:p>
          <a:p>
            <a:pPr lvl="1"/>
            <a:r>
              <a:rPr lang="en-US" dirty="0" smtClean="0"/>
              <a:t>F(d[y-1][x-1],d[y-1][x],d[y-1][x+1],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d[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d[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/>
              <a:t>Common idiom</a:t>
            </a:r>
          </a:p>
          <a:p>
            <a:pPr lvl="1"/>
            <a:r>
              <a:rPr lang="en-US" dirty="0" smtClean="0"/>
              <a:t>Image filtering</a:t>
            </a:r>
          </a:p>
          <a:p>
            <a:pPr lvl="1"/>
            <a:r>
              <a:rPr lang="en-US" dirty="0" smtClean="0"/>
              <a:t>Numerical simulation </a:t>
            </a:r>
          </a:p>
          <a:p>
            <a:pPr lvl="1"/>
            <a:r>
              <a:rPr lang="en-US" dirty="0" smtClean="0"/>
              <a:t>Cellular automata</a:t>
            </a:r>
          </a:p>
          <a:p>
            <a:pPr lvl="1"/>
            <a:r>
              <a:rPr lang="en-US" dirty="0" smtClean="0"/>
              <a:t>Search, matching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4800"/>
          </a:xfrm>
        </p:spPr>
        <p:txBody>
          <a:bodyPr/>
          <a:lstStyle/>
          <a:p>
            <a:r>
              <a:rPr lang="en-US" dirty="0" smtClean="0"/>
              <a:t>Compute based on neighbors</a:t>
            </a:r>
          </a:p>
          <a:p>
            <a:pPr lvl="1"/>
            <a:r>
              <a:rPr lang="en-US" dirty="0" smtClean="0"/>
              <a:t>F(d[y-1][x-1],d[y-1][x],d[y-1][x+1],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d[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d[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endParaRPr lang="en-US" dirty="0" smtClean="0"/>
          </a:p>
          <a:p>
            <a:r>
              <a:rPr lang="en-US" dirty="0" smtClean="0"/>
              <a:t>Generalize for different neighborhood sizes</a:t>
            </a:r>
          </a:p>
          <a:p>
            <a:pPr lvl="1"/>
            <a:r>
              <a:rPr lang="en-US" dirty="0" smtClean="0"/>
              <a:t>For (</a:t>
            </a:r>
            <a:r>
              <a:rPr lang="en-US" dirty="0" err="1" smtClean="0"/>
              <a:t>yoff</a:t>
            </a:r>
            <a:r>
              <a:rPr lang="en-US" dirty="0" smtClean="0"/>
              <a:t>=YMIN; </a:t>
            </a:r>
            <a:r>
              <a:rPr lang="en-US" dirty="0" err="1" smtClean="0"/>
              <a:t>yoff</a:t>
            </a:r>
            <a:r>
              <a:rPr lang="en-US" dirty="0" smtClean="0"/>
              <a:t>&lt;</a:t>
            </a:r>
            <a:r>
              <a:rPr lang="en-US" dirty="0" err="1" smtClean="0"/>
              <a:t>YMAX;yoff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dirty="0" smtClean="0"/>
              <a:t>For 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dirty="0" err="1" smtClean="0"/>
              <a:t>off</a:t>
            </a:r>
            <a:r>
              <a:rPr lang="en-US" dirty="0" smtClean="0"/>
              <a:t>=</a:t>
            </a:r>
            <a:r>
              <a:rPr lang="en-US" dirty="0" smtClean="0"/>
              <a:t>X</a:t>
            </a:r>
            <a:r>
              <a:rPr lang="en-US" dirty="0" smtClean="0"/>
              <a:t>MIN</a:t>
            </a:r>
            <a:r>
              <a:rPr lang="en-US" dirty="0" smtClean="0"/>
              <a:t>;</a:t>
            </a:r>
            <a:r>
              <a:rPr lang="en-US" dirty="0" smtClean="0"/>
              <a:t> </a:t>
            </a:r>
            <a:r>
              <a:rPr lang="en-US" dirty="0" err="1" smtClean="0"/>
              <a:t>xoff</a:t>
            </a:r>
            <a:r>
              <a:rPr lang="en-US" dirty="0" smtClean="0"/>
              <a:t>&lt;</a:t>
            </a:r>
            <a:r>
              <a:rPr lang="en-US" dirty="0" err="1" smtClean="0"/>
              <a:t>XMAX;xoff</a:t>
            </a:r>
            <a:r>
              <a:rPr lang="en-US" dirty="0" smtClean="0"/>
              <a:t>++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        res=</a:t>
            </a:r>
            <a:r>
              <a:rPr lang="en-US" dirty="0" err="1" smtClean="0"/>
              <a:t>fun(res,d[y+yoff][x+xoff</a:t>
            </a:r>
            <a:r>
              <a:rPr lang="en-US" dirty="0" smtClean="0"/>
              <a:t>]);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based on neighbors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]=F(d[y-1][x-1],d[y-1][x],d[y-1][x+1],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work with image in DRAM?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based on neighbors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]=F(d[y-1][x-1],d[y-1][x],d[y-1][x+1],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work with image in DRAM?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As written references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Reads per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based on neighbors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]=F(d[y-1][x-1],d[y-1][x],d[y-1][x+1],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Data reused between inner loop invocations when </a:t>
            </a:r>
            <a:r>
              <a:rPr lang="en-US" dirty="0" err="1" smtClean="0">
                <a:solidFill>
                  <a:srgbClr val="FF6600"/>
                </a:solidFill>
              </a:rPr>
              <a:t>x</a:t>
            </a:r>
            <a:r>
              <a:rPr lang="en-US" dirty="0" smtClean="0">
                <a:solidFill>
                  <a:srgbClr val="FF6600"/>
                </a:solidFill>
              </a:rPr>
              <a:t> increments?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86800" cy="4114800"/>
          </a:xfrm>
        </p:spPr>
        <p:txBody>
          <a:bodyPr/>
          <a:lstStyle/>
          <a:p>
            <a:r>
              <a:rPr lang="en-US" dirty="0" smtClean="0"/>
              <a:t>Compute based on neighbors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]=F(d[y-1][x-1],d[y-1][x],d[y-1][x+1],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Data reused between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dirty="0" smtClean="0">
                <a:solidFill>
                  <a:srgbClr val="FF6600"/>
                </a:solidFill>
              </a:rPr>
              <a:t> values in outer loop?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Reuse distance?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 based on neighbors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]=F(d[y-1][x-1],d[y-1][x],d[y-1][x+1],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y]</a:t>
            </a:r>
            <a:r>
              <a:rPr lang="en-US" dirty="0" smtClean="0"/>
              <a:t>[x-1],d[</a:t>
            </a:r>
            <a:r>
              <a:rPr lang="en-US" dirty="0" smtClean="0"/>
              <a:t>y]</a:t>
            </a:r>
            <a:r>
              <a:rPr lang="en-US" dirty="0" smtClean="0"/>
              <a:t>[x],d[</a:t>
            </a:r>
            <a:r>
              <a:rPr lang="en-US" dirty="0" smtClean="0"/>
              <a:t>y]</a:t>
            </a:r>
            <a:r>
              <a:rPr lang="en-US" dirty="0" smtClean="0"/>
              <a:t>[</a:t>
            </a:r>
            <a:r>
              <a:rPr lang="en-US" dirty="0" smtClean="0"/>
              <a:t>x+1],</a:t>
            </a:r>
            <a:br>
              <a:rPr lang="en-US" dirty="0" smtClean="0"/>
            </a:br>
            <a:r>
              <a:rPr lang="en-US" dirty="0" smtClean="0"/>
              <a:t>               d</a:t>
            </a:r>
            <a:r>
              <a:rPr lang="en-US" dirty="0" smtClean="0"/>
              <a:t>[</a:t>
            </a:r>
            <a:r>
              <a:rPr lang="en-US" dirty="0" smtClean="0"/>
              <a:t>y+1</a:t>
            </a:r>
            <a:r>
              <a:rPr lang="en-US" dirty="0" smtClean="0"/>
              <a:t>][x-1],d[</a:t>
            </a:r>
            <a:r>
              <a:rPr lang="en-US" dirty="0" smtClean="0"/>
              <a:t>y+1</a:t>
            </a:r>
            <a:r>
              <a:rPr lang="en-US" dirty="0" smtClean="0"/>
              <a:t>][x],d[</a:t>
            </a:r>
            <a:r>
              <a:rPr lang="en-US" dirty="0" smtClean="0"/>
              <a:t>y+1</a:t>
            </a:r>
            <a:r>
              <a:rPr lang="en-US" dirty="0" smtClean="0"/>
              <a:t>][</a:t>
            </a:r>
            <a:r>
              <a:rPr lang="en-US" dirty="0" smtClean="0"/>
              <a:t>x+1])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need to do to store old </a:t>
            </a:r>
            <a:r>
              <a:rPr lang="en-US" dirty="0" err="1" smtClean="0">
                <a:solidFill>
                  <a:srgbClr val="FF6600"/>
                </a:solidFill>
              </a:rPr>
              <a:t>y</a:t>
            </a:r>
            <a:r>
              <a:rPr lang="en-US" dirty="0" smtClean="0">
                <a:solidFill>
                  <a:srgbClr val="FF6600"/>
                </a:solidFill>
              </a:rPr>
              <a:t> offsets so not need to reread from large memory?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Buffers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need to save last 2 (window_height-1) rows (</a:t>
            </a:r>
            <a:r>
              <a:rPr lang="en-US" dirty="0" err="1" smtClean="0"/>
              <a:t>d[y</a:t>
            </a:r>
            <a:r>
              <a:rPr lang="en-US" dirty="0" smtClean="0"/>
              <a:t>][*])</a:t>
            </a:r>
          </a:p>
          <a:p>
            <a:r>
              <a:rPr lang="en-US" dirty="0" smtClean="0"/>
              <a:t>Store in local buffers</a:t>
            </a:r>
          </a:p>
          <a:p>
            <a:pPr lvl="1"/>
            <a:r>
              <a:rPr lang="en-US" dirty="0" smtClean="0"/>
              <a:t>Type </a:t>
            </a:r>
            <a:r>
              <a:rPr lang="en-US" dirty="0" err="1" smtClean="0"/>
              <a:t>dy[XMAX</a:t>
            </a:r>
            <a:r>
              <a:rPr lang="en-US" dirty="0" smtClean="0"/>
              <a:t>], </a:t>
            </a:r>
            <a:r>
              <a:rPr lang="en-US" dirty="0" err="1" smtClean="0"/>
              <a:t>dym[XMAX</a:t>
            </a:r>
            <a:r>
              <a:rPr lang="en-US" dirty="0" smtClean="0"/>
              <a:t>];</a:t>
            </a:r>
          </a:p>
          <a:p>
            <a:pPr lvl="2"/>
            <a:r>
              <a:rPr lang="en-US" dirty="0" err="1" smtClean="0"/>
              <a:t>d</a:t>
            </a:r>
            <a:r>
              <a:rPr lang="en-US" dirty="0" err="1" smtClean="0"/>
              <a:t>ym</a:t>
            </a:r>
            <a:r>
              <a:rPr lang="en-US" dirty="0" smtClean="0"/>
              <a:t> for </a:t>
            </a:r>
            <a:r>
              <a:rPr lang="en-US" dirty="0" err="1" smtClean="0"/>
              <a:t>dy</a:t>
            </a:r>
            <a:r>
              <a:rPr lang="en-US" dirty="0" smtClean="0"/>
              <a:t> minus 1</a:t>
            </a:r>
          </a:p>
          <a:p>
            <a:pPr lvl="1"/>
            <a:r>
              <a:rPr lang="en-US" dirty="0" smtClean="0"/>
              <a:t>Stick value there between uses.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19600"/>
          </a:xfrm>
        </p:spPr>
        <p:txBody>
          <a:bodyPr/>
          <a:lstStyle/>
          <a:p>
            <a:r>
              <a:rPr lang="en-US" dirty="0" smtClean="0"/>
              <a:t>With line buffers </a:t>
            </a:r>
            <a:r>
              <a:rPr lang="en-US" dirty="0" err="1" smtClean="0"/>
              <a:t>dy</a:t>
            </a:r>
            <a:r>
              <a:rPr lang="en-US" dirty="0" smtClean="0"/>
              <a:t>, </a:t>
            </a:r>
            <a:r>
              <a:rPr lang="en-US" dirty="0" err="1" smtClean="0"/>
              <a:t>dym</a:t>
            </a:r>
            <a:endParaRPr lang="en-US" dirty="0" smtClean="0"/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dypxm</a:t>
            </a:r>
            <a:r>
              <a:rPr lang="en-US" dirty="0" smtClean="0"/>
              <a:t>=</a:t>
            </a:r>
            <a:r>
              <a:rPr lang="en-US" dirty="0" err="1" smtClean="0"/>
              <a:t>dypx</a:t>
            </a:r>
            <a:r>
              <a:rPr lang="en-US" dirty="0" smtClean="0"/>
              <a:t>; </a:t>
            </a:r>
            <a:r>
              <a:rPr lang="en-US" dirty="0" err="1" smtClean="0"/>
              <a:t>dypx</a:t>
            </a:r>
            <a:r>
              <a:rPr lang="en-US" dirty="0" smtClean="0"/>
              <a:t>=</a:t>
            </a:r>
            <a:r>
              <a:rPr lang="en-US" dirty="0" err="1" smtClean="0"/>
              <a:t>dnew</a:t>
            </a:r>
            <a:r>
              <a:rPr lang="en-US" dirty="0" smtClean="0"/>
              <a:t>; </a:t>
            </a:r>
            <a:r>
              <a:rPr lang="en-US" dirty="0" err="1" smtClean="0"/>
              <a:t>dnew</a:t>
            </a:r>
            <a:r>
              <a:rPr lang="en-US" dirty="0" smtClean="0"/>
              <a:t>=d</a:t>
            </a:r>
            <a:r>
              <a:rPr lang="en-US" dirty="0" smtClean="0"/>
              <a:t>[y+1][x+1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]=F(dym[x-1],dym[x],dym[x+1],</a:t>
            </a:r>
            <a:br>
              <a:rPr lang="en-US" dirty="0" smtClean="0"/>
            </a:br>
            <a:r>
              <a:rPr lang="en-US" dirty="0" smtClean="0"/>
              <a:t>               dy[</a:t>
            </a:r>
            <a:r>
              <a:rPr lang="en-US" dirty="0" smtClean="0"/>
              <a:t>x-1],</a:t>
            </a:r>
            <a:r>
              <a:rPr lang="en-US" dirty="0" smtClean="0"/>
              <a:t>d</a:t>
            </a:r>
            <a:r>
              <a:rPr lang="en-US" dirty="0" smtClean="0"/>
              <a:t>y</a:t>
            </a:r>
            <a:r>
              <a:rPr lang="en-US" dirty="0" smtClean="0"/>
              <a:t>[</a:t>
            </a:r>
            <a:r>
              <a:rPr lang="en-US" dirty="0" smtClean="0"/>
              <a:t>x],</a:t>
            </a:r>
            <a:r>
              <a:rPr lang="en-US" dirty="0" smtClean="0"/>
              <a:t>d</a:t>
            </a:r>
            <a:r>
              <a:rPr lang="en-US" dirty="0" smtClean="0"/>
              <a:t>y</a:t>
            </a:r>
            <a:r>
              <a:rPr lang="en-US" dirty="0" smtClean="0"/>
              <a:t>[x+1],</a:t>
            </a:r>
            <a:br>
              <a:rPr lang="en-US" dirty="0" smtClean="0"/>
            </a:br>
            <a:r>
              <a:rPr lang="en-US" dirty="0" smtClean="0"/>
              <a:t>               </a:t>
            </a:r>
            <a:r>
              <a:rPr lang="en-US" dirty="0" err="1" smtClean="0"/>
              <a:t>dypxm,dypx,dnew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   dym[x-1]=dy[x-1];dy[x-1]=</a:t>
            </a:r>
            <a:r>
              <a:rPr lang="en-US" dirty="0" err="1" smtClean="0"/>
              <a:t>dypxm</a:t>
            </a:r>
            <a:r>
              <a:rPr lang="en-US" dirty="0" smtClean="0"/>
              <a:t>;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How we access data </a:t>
            </a:r>
            <a:r>
              <a:rPr lang="en-US" dirty="0" smtClean="0"/>
              <a:t>matters</a:t>
            </a:r>
          </a:p>
          <a:p>
            <a:r>
              <a:rPr lang="en-US" dirty="0" smtClean="0"/>
              <a:t>Reuse data to avoid access to large memories</a:t>
            </a:r>
          </a:p>
          <a:p>
            <a:r>
              <a:rPr lang="en-US" dirty="0" smtClean="0"/>
              <a:t>Encourage think about how organize </a:t>
            </a:r>
            <a:r>
              <a:rPr lang="en-US" dirty="0" smtClean="0"/>
              <a:t>computation and data to minimize </a:t>
            </a:r>
          </a:p>
          <a:p>
            <a:pPr lvl="1"/>
            <a:r>
              <a:rPr lang="en-US" dirty="0" smtClean="0"/>
              <a:t>Use of large memory</a:t>
            </a:r>
          </a:p>
          <a:p>
            <a:pPr lvl="1"/>
            <a:r>
              <a:rPr lang="en-US" dirty="0" smtClean="0"/>
              <a:t>Data movement</a:t>
            </a:r>
          </a:p>
          <a:p>
            <a:r>
              <a:rPr lang="en-US" dirty="0" smtClean="0"/>
              <a:t>…and to think about what you expect, so can diagnose unnecessary data bottlenecks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dirty="0" smtClean="0"/>
              <a:t>With line buffers </a:t>
            </a:r>
            <a:r>
              <a:rPr lang="en-US" dirty="0" err="1" smtClean="0"/>
              <a:t>dy</a:t>
            </a:r>
            <a:r>
              <a:rPr lang="en-US" dirty="0" smtClean="0"/>
              <a:t>, </a:t>
            </a:r>
            <a:r>
              <a:rPr lang="en-US" dirty="0" err="1" smtClean="0"/>
              <a:t>dym</a:t>
            </a:r>
            <a:endParaRPr lang="en-US" dirty="0" smtClean="0"/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dypxm</a:t>
            </a:r>
            <a:r>
              <a:rPr lang="en-US" dirty="0" smtClean="0"/>
              <a:t>=</a:t>
            </a:r>
            <a:r>
              <a:rPr lang="en-US" dirty="0" err="1" smtClean="0"/>
              <a:t>dypx</a:t>
            </a:r>
            <a:r>
              <a:rPr lang="en-US" dirty="0" smtClean="0"/>
              <a:t>; </a:t>
            </a:r>
            <a:r>
              <a:rPr lang="en-US" dirty="0" err="1" smtClean="0"/>
              <a:t>dypx</a:t>
            </a:r>
            <a:r>
              <a:rPr lang="en-US" dirty="0" smtClean="0"/>
              <a:t>=</a:t>
            </a:r>
            <a:r>
              <a:rPr lang="en-US" dirty="0" err="1" smtClean="0"/>
              <a:t>dnew</a:t>
            </a:r>
            <a:r>
              <a:rPr lang="en-US" dirty="0" smtClean="0"/>
              <a:t>; </a:t>
            </a:r>
            <a:r>
              <a:rPr lang="en-US" dirty="0" err="1" smtClean="0"/>
              <a:t>dnew</a:t>
            </a:r>
            <a:r>
              <a:rPr lang="en-US" dirty="0" smtClean="0"/>
              <a:t>=d</a:t>
            </a:r>
            <a:r>
              <a:rPr lang="en-US" dirty="0" smtClean="0"/>
              <a:t>[y+1][x+1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o[y][x</a:t>
            </a:r>
            <a:r>
              <a:rPr lang="en-US" dirty="0" smtClean="0"/>
              <a:t>]=F(dym[x-1],dym[x],dym[x+1],</a:t>
            </a:r>
            <a:br>
              <a:rPr lang="en-US" dirty="0" smtClean="0"/>
            </a:br>
            <a:r>
              <a:rPr lang="en-US" dirty="0" smtClean="0"/>
              <a:t>               dy[</a:t>
            </a:r>
            <a:r>
              <a:rPr lang="en-US" dirty="0" smtClean="0"/>
              <a:t>x-1],</a:t>
            </a:r>
            <a:r>
              <a:rPr lang="en-US" dirty="0" smtClean="0"/>
              <a:t>d</a:t>
            </a:r>
            <a:r>
              <a:rPr lang="en-US" dirty="0" smtClean="0"/>
              <a:t>y</a:t>
            </a:r>
            <a:r>
              <a:rPr lang="en-US" dirty="0" smtClean="0"/>
              <a:t>[</a:t>
            </a:r>
            <a:r>
              <a:rPr lang="en-US" dirty="0" smtClean="0"/>
              <a:t>x],</a:t>
            </a:r>
            <a:r>
              <a:rPr lang="en-US" dirty="0" smtClean="0"/>
              <a:t>d</a:t>
            </a:r>
            <a:r>
              <a:rPr lang="en-US" dirty="0" smtClean="0"/>
              <a:t>y</a:t>
            </a:r>
            <a:r>
              <a:rPr lang="en-US" dirty="0" smtClean="0"/>
              <a:t>[x+1],</a:t>
            </a:r>
            <a:br>
              <a:rPr lang="en-US" dirty="0" smtClean="0"/>
            </a:br>
            <a:r>
              <a:rPr lang="en-US" dirty="0" smtClean="0"/>
              <a:t>               </a:t>
            </a:r>
            <a:r>
              <a:rPr lang="en-US" dirty="0" err="1" smtClean="0"/>
              <a:t>dypxm,dypx,dnew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   dym[x-1]=dy[x-1];dy[x-1]=</a:t>
            </a:r>
            <a:r>
              <a:rPr lang="en-US" dirty="0" err="1" smtClean="0"/>
              <a:t>dypxm</a:t>
            </a:r>
            <a:r>
              <a:rPr lang="en-US" dirty="0" smtClean="0"/>
              <a:t>;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Avoid multiple read </a:t>
            </a:r>
            <a:r>
              <a:rPr lang="en-US" dirty="0" err="1" smtClean="0">
                <a:solidFill>
                  <a:srgbClr val="FF6600"/>
                </a:solidFill>
              </a:rPr>
              <a:t>dy</a:t>
            </a:r>
            <a:r>
              <a:rPr lang="en-US" dirty="0" smtClean="0">
                <a:solidFill>
                  <a:srgbClr val="FF6600"/>
                </a:solidFill>
              </a:rPr>
              <a:t>, </a:t>
            </a:r>
            <a:r>
              <a:rPr lang="en-US" dirty="0" err="1" smtClean="0">
                <a:solidFill>
                  <a:srgbClr val="FF6600"/>
                </a:solidFill>
              </a:rPr>
              <a:t>dym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 smtClean="0"/>
              <a:t>Single read and write from </a:t>
            </a:r>
            <a:r>
              <a:rPr lang="en-US" dirty="0" err="1" smtClean="0"/>
              <a:t>dym</a:t>
            </a:r>
            <a:r>
              <a:rPr lang="en-US" dirty="0" smtClean="0"/>
              <a:t>, </a:t>
            </a:r>
            <a:r>
              <a:rPr lang="en-US" dirty="0" err="1" smtClean="0"/>
              <a:t>dy</a:t>
            </a:r>
            <a:endParaRPr lang="en-US" dirty="0" smtClean="0"/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dypxm</a:t>
            </a:r>
            <a:r>
              <a:rPr lang="en-US" dirty="0" smtClean="0"/>
              <a:t>=</a:t>
            </a:r>
            <a:r>
              <a:rPr lang="en-US" dirty="0" err="1" smtClean="0"/>
              <a:t>dypx</a:t>
            </a:r>
            <a:r>
              <a:rPr lang="en-US" dirty="0" smtClean="0"/>
              <a:t>; </a:t>
            </a:r>
            <a:r>
              <a:rPr lang="en-US" dirty="0" err="1" smtClean="0"/>
              <a:t>dypx</a:t>
            </a:r>
            <a:r>
              <a:rPr lang="en-US" dirty="0" smtClean="0"/>
              <a:t>=</a:t>
            </a:r>
            <a:r>
              <a:rPr lang="en-US" dirty="0" err="1" smtClean="0"/>
              <a:t>dnew</a:t>
            </a:r>
            <a:r>
              <a:rPr lang="en-US" dirty="0" smtClean="0"/>
              <a:t>; </a:t>
            </a:r>
            <a:r>
              <a:rPr lang="en-US" dirty="0" err="1" smtClean="0"/>
              <a:t>dnew</a:t>
            </a:r>
            <a:r>
              <a:rPr lang="en-US" dirty="0" smtClean="0"/>
              <a:t>=d</a:t>
            </a:r>
            <a:r>
              <a:rPr lang="en-US" dirty="0" smtClean="0"/>
              <a:t>[y+1][x+1</a:t>
            </a:r>
            <a:r>
              <a:rPr lang="en-US" dirty="0" smtClean="0"/>
              <a:t>];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dyxm</a:t>
            </a:r>
            <a:r>
              <a:rPr lang="en-US" dirty="0" smtClean="0"/>
              <a:t>=</a:t>
            </a:r>
            <a:r>
              <a:rPr lang="en-US" dirty="0" err="1" smtClean="0"/>
              <a:t>dyx</a:t>
            </a:r>
            <a:r>
              <a:rPr lang="en-US" dirty="0" smtClean="0"/>
              <a:t>; </a:t>
            </a:r>
            <a:r>
              <a:rPr lang="en-US" dirty="0" err="1" smtClean="0"/>
              <a:t>dyx</a:t>
            </a:r>
            <a:r>
              <a:rPr lang="en-US" dirty="0" smtClean="0"/>
              <a:t>=</a:t>
            </a:r>
            <a:r>
              <a:rPr lang="en-US" dirty="0" err="1" smtClean="0"/>
              <a:t>dyxp</a:t>
            </a:r>
            <a:r>
              <a:rPr lang="en-US" dirty="0" smtClean="0"/>
              <a:t>; </a:t>
            </a:r>
            <a:r>
              <a:rPr lang="en-US" dirty="0" err="1" smtClean="0"/>
              <a:t>dyxp</a:t>
            </a:r>
            <a:r>
              <a:rPr lang="en-US" dirty="0" smtClean="0"/>
              <a:t>=dy[x+1];  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dymxm</a:t>
            </a:r>
            <a:r>
              <a:rPr lang="en-US" dirty="0" smtClean="0"/>
              <a:t>=</a:t>
            </a:r>
            <a:r>
              <a:rPr lang="en-US" dirty="0" err="1" smtClean="0"/>
              <a:t>dymx</a:t>
            </a:r>
            <a:r>
              <a:rPr lang="en-US" dirty="0" smtClean="0"/>
              <a:t>; </a:t>
            </a:r>
            <a:r>
              <a:rPr lang="en-US" dirty="0" err="1" smtClean="0"/>
              <a:t>dymx</a:t>
            </a:r>
            <a:r>
              <a:rPr lang="en-US" dirty="0" smtClean="0"/>
              <a:t>=</a:t>
            </a:r>
            <a:r>
              <a:rPr lang="en-US" dirty="0" err="1" smtClean="0"/>
              <a:t>dymxp</a:t>
            </a:r>
            <a:r>
              <a:rPr lang="en-US" dirty="0" smtClean="0"/>
              <a:t>; </a:t>
            </a:r>
            <a:r>
              <a:rPr lang="en-US" dirty="0" err="1" smtClean="0"/>
              <a:t>dymxp</a:t>
            </a:r>
            <a:r>
              <a:rPr lang="en-US" dirty="0" smtClean="0"/>
              <a:t>=</a:t>
            </a:r>
            <a:r>
              <a:rPr lang="en-US" dirty="0" smtClean="0"/>
              <a:t>dym[</a:t>
            </a:r>
            <a:r>
              <a:rPr lang="en-US" dirty="0" smtClean="0"/>
              <a:t>x+1]; 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o[y][x</a:t>
            </a:r>
            <a:r>
              <a:rPr lang="en-US" dirty="0" smtClean="0"/>
              <a:t>]=</a:t>
            </a:r>
            <a:r>
              <a:rPr lang="en-US" dirty="0" err="1" smtClean="0"/>
              <a:t>F(dymxm,dymx,dymxp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dyxm,dy</a:t>
            </a:r>
            <a:r>
              <a:rPr lang="en-US" dirty="0" err="1" smtClean="0"/>
              <a:t>x</a:t>
            </a:r>
            <a:r>
              <a:rPr lang="en-US" dirty="0" err="1" smtClean="0"/>
              <a:t>,dyxp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dypxm,dypx,dnew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   dym[x-1]=dyxm;dy[x-1]=</a:t>
            </a:r>
            <a:r>
              <a:rPr lang="en-US" dirty="0" err="1" smtClean="0"/>
              <a:t>dypxm</a:t>
            </a:r>
            <a:r>
              <a:rPr lang="en-US" dirty="0" smtClean="0"/>
              <a:t>;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Window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 smtClean="0"/>
              <a:t>Convert to stream … use </a:t>
            </a:r>
            <a:r>
              <a:rPr lang="en-US" dirty="0" err="1" smtClean="0"/>
              <a:t>Preclass</a:t>
            </a:r>
            <a:r>
              <a:rPr lang="en-US" dirty="0" smtClean="0"/>
              <a:t> 3 load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dypxm</a:t>
            </a:r>
            <a:r>
              <a:rPr lang="en-US" dirty="0" smtClean="0"/>
              <a:t>=</a:t>
            </a:r>
            <a:r>
              <a:rPr lang="en-US" dirty="0" err="1" smtClean="0"/>
              <a:t>dypx</a:t>
            </a:r>
            <a:r>
              <a:rPr lang="en-US" dirty="0" smtClean="0"/>
              <a:t>; </a:t>
            </a:r>
            <a:r>
              <a:rPr lang="en-US" dirty="0" err="1" smtClean="0"/>
              <a:t>dypx</a:t>
            </a:r>
            <a:r>
              <a:rPr lang="en-US" dirty="0" smtClean="0"/>
              <a:t>=</a:t>
            </a:r>
            <a:r>
              <a:rPr lang="en-US" dirty="0" err="1" smtClean="0"/>
              <a:t>dnew</a:t>
            </a:r>
            <a:r>
              <a:rPr lang="en-US" dirty="0" smtClean="0"/>
              <a:t>; 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err="1" smtClean="0">
                <a:solidFill>
                  <a:srgbClr val="0000FF"/>
                </a:solidFill>
              </a:rPr>
              <a:t>stream.read(dnew</a:t>
            </a:r>
            <a:r>
              <a:rPr lang="en-US" dirty="0" smtClean="0">
                <a:solidFill>
                  <a:srgbClr val="0000FF"/>
                </a:solidFill>
              </a:rPr>
              <a:t>);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dyxm</a:t>
            </a:r>
            <a:r>
              <a:rPr lang="en-US" dirty="0" smtClean="0"/>
              <a:t>=</a:t>
            </a:r>
            <a:r>
              <a:rPr lang="en-US" dirty="0" err="1" smtClean="0"/>
              <a:t>dyx</a:t>
            </a:r>
            <a:r>
              <a:rPr lang="en-US" dirty="0" smtClean="0"/>
              <a:t>; </a:t>
            </a:r>
            <a:r>
              <a:rPr lang="en-US" dirty="0" err="1" smtClean="0"/>
              <a:t>dyx</a:t>
            </a:r>
            <a:r>
              <a:rPr lang="en-US" dirty="0" smtClean="0"/>
              <a:t>=</a:t>
            </a:r>
            <a:r>
              <a:rPr lang="en-US" dirty="0" err="1" smtClean="0"/>
              <a:t>dyxp</a:t>
            </a:r>
            <a:r>
              <a:rPr lang="en-US" dirty="0" smtClean="0"/>
              <a:t>; </a:t>
            </a:r>
            <a:r>
              <a:rPr lang="en-US" dirty="0" err="1" smtClean="0"/>
              <a:t>dyxp</a:t>
            </a:r>
            <a:r>
              <a:rPr lang="en-US" dirty="0" smtClean="0"/>
              <a:t>=dy[x+1];  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dymxm</a:t>
            </a:r>
            <a:r>
              <a:rPr lang="en-US" dirty="0" smtClean="0"/>
              <a:t>=</a:t>
            </a:r>
            <a:r>
              <a:rPr lang="en-US" dirty="0" err="1" smtClean="0"/>
              <a:t>dymx</a:t>
            </a:r>
            <a:r>
              <a:rPr lang="en-US" dirty="0" smtClean="0"/>
              <a:t>; </a:t>
            </a:r>
            <a:r>
              <a:rPr lang="en-US" dirty="0" err="1" smtClean="0"/>
              <a:t>dymx</a:t>
            </a:r>
            <a:r>
              <a:rPr lang="en-US" dirty="0" smtClean="0"/>
              <a:t>=</a:t>
            </a:r>
            <a:r>
              <a:rPr lang="en-US" dirty="0" err="1" smtClean="0"/>
              <a:t>dymxp</a:t>
            </a:r>
            <a:r>
              <a:rPr lang="en-US" dirty="0" smtClean="0"/>
              <a:t>; </a:t>
            </a:r>
            <a:r>
              <a:rPr lang="en-US" dirty="0" err="1" smtClean="0"/>
              <a:t>dymxp</a:t>
            </a:r>
            <a:r>
              <a:rPr lang="en-US" dirty="0" smtClean="0"/>
              <a:t>=</a:t>
            </a:r>
            <a:r>
              <a:rPr lang="en-US" dirty="0" smtClean="0"/>
              <a:t>dym[</a:t>
            </a:r>
            <a:r>
              <a:rPr lang="en-US" dirty="0" smtClean="0"/>
              <a:t>x+1]; 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o[y][x</a:t>
            </a:r>
            <a:r>
              <a:rPr lang="en-US" dirty="0" smtClean="0"/>
              <a:t>]=</a:t>
            </a:r>
            <a:r>
              <a:rPr lang="en-US" dirty="0" err="1" smtClean="0"/>
              <a:t>F(dymxm,dymx,dymxp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dyxm,dy</a:t>
            </a:r>
            <a:r>
              <a:rPr lang="en-US" dirty="0" err="1" smtClean="0"/>
              <a:t>x</a:t>
            </a:r>
            <a:r>
              <a:rPr lang="en-US" dirty="0" err="1" smtClean="0"/>
              <a:t>,dyxp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                  </a:t>
            </a:r>
            <a:r>
              <a:rPr lang="en-US" dirty="0" err="1" smtClean="0"/>
              <a:t>dypxm,dypx,dnew</a:t>
            </a:r>
            <a:r>
              <a:rPr lang="en-US" dirty="0" smtClean="0"/>
              <a:t>);</a:t>
            </a:r>
          </a:p>
          <a:p>
            <a:pPr lvl="1">
              <a:buNone/>
            </a:pPr>
            <a:r>
              <a:rPr lang="en-US" dirty="0" smtClean="0"/>
              <a:t>      dym[x-1]=dyxm;dy[x-1]=</a:t>
            </a:r>
            <a:r>
              <a:rPr lang="en-US" dirty="0" err="1" smtClean="0"/>
              <a:t>dypxm</a:t>
            </a:r>
            <a:r>
              <a:rPr lang="en-US" dirty="0" smtClean="0"/>
              <a:t>;</a:t>
            </a:r>
          </a:p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ESE534 Fall 2016 --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A59C0-8646-ED4B-B63B-2403D6C4D636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4582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Pipelined Circuit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Single read from big memory (DRAM) per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result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Shift registers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Line buffers</a:t>
            </a:r>
          </a:p>
          <a:p>
            <a:endParaRPr lang="en-US" dirty="0" smtClean="0"/>
          </a:p>
        </p:txBody>
      </p:sp>
      <p:pic>
        <p:nvPicPr>
          <p:cNvPr id="25606" name="Picture 4" descr="rps_sta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2590800"/>
            <a:ext cx="48768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Line 5"/>
          <p:cNvSpPr>
            <a:spLocks noChangeShapeType="1"/>
          </p:cNvSpPr>
          <p:nvPr/>
        </p:nvSpPr>
        <p:spPr bwMode="auto">
          <a:xfrm>
            <a:off x="6324600" y="4953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114800"/>
          </a:xfrm>
        </p:spPr>
        <p:txBody>
          <a:bodyPr/>
          <a:lstStyle/>
          <a:p>
            <a:r>
              <a:rPr lang="en-US" dirty="0" smtClean="0"/>
              <a:t>What if want to run multiple filters?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for (</a:t>
            </a:r>
            <a:r>
              <a:rPr lang="en-US" dirty="0" err="1" smtClean="0">
                <a:solidFill>
                  <a:srgbClr val="0000FF"/>
                </a:solidFill>
              </a:rPr>
              <a:t>f</a:t>
            </a:r>
            <a:r>
              <a:rPr lang="en-US" dirty="0" smtClean="0">
                <a:solidFill>
                  <a:srgbClr val="0000FF"/>
                </a:solidFill>
              </a:rPr>
              <a:t>=0;f&lt;</a:t>
            </a:r>
            <a:r>
              <a:rPr lang="en-US" dirty="0" err="1" smtClean="0">
                <a:solidFill>
                  <a:srgbClr val="0000FF"/>
                </a:solidFill>
              </a:rPr>
              <a:t>FMAX;f</a:t>
            </a:r>
            <a:r>
              <a:rPr lang="en-US" dirty="0" smtClean="0">
                <a:solidFill>
                  <a:srgbClr val="0000FF"/>
                </a:solidFill>
              </a:rPr>
              <a:t>++)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for (</a:t>
            </a:r>
            <a:r>
              <a:rPr lang="en-US" dirty="0" err="1" smtClean="0"/>
              <a:t>y</a:t>
            </a:r>
            <a:r>
              <a:rPr lang="en-US" dirty="0" smtClean="0"/>
              <a:t>=0;y&lt;</a:t>
            </a:r>
            <a:r>
              <a:rPr lang="en-US" dirty="0" err="1" smtClean="0"/>
              <a:t>YMAX;y</a:t>
            </a:r>
            <a:r>
              <a:rPr lang="en-US" dirty="0" smtClean="0"/>
              <a:t>++)</a:t>
            </a:r>
            <a:br>
              <a:rPr lang="en-US" dirty="0" smtClean="0"/>
            </a:br>
            <a:r>
              <a:rPr lang="en-US" dirty="0" smtClean="0"/>
              <a:t>   </a:t>
            </a:r>
            <a:r>
              <a:rPr lang="en-US" dirty="0" smtClean="0"/>
              <a:t> for (</a:t>
            </a:r>
            <a:r>
              <a:rPr lang="en-US" dirty="0" err="1" smtClean="0"/>
              <a:t>x</a:t>
            </a:r>
            <a:r>
              <a:rPr lang="en-US" dirty="0" smtClean="0"/>
              <a:t>=0;x&lt;</a:t>
            </a:r>
            <a:r>
              <a:rPr lang="en-US" dirty="0" err="1" smtClean="0"/>
              <a:t>XMAX;x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     </a:t>
            </a:r>
            <a:r>
              <a:rPr lang="en-US" dirty="0" err="1" smtClean="0">
                <a:solidFill>
                  <a:srgbClr val="0000FF"/>
                </a:solidFill>
              </a:rPr>
              <a:t>o[f][</a:t>
            </a:r>
            <a:r>
              <a:rPr lang="en-US" dirty="0" err="1" smtClean="0">
                <a:solidFill>
                  <a:srgbClr val="0000FF"/>
                </a:solidFill>
              </a:rPr>
              <a:t>y][x</a:t>
            </a:r>
            <a:r>
              <a:rPr lang="en-US" dirty="0" smtClean="0">
                <a:solidFill>
                  <a:srgbClr val="0000FF"/>
                </a:solidFill>
              </a:rPr>
              <a:t>]</a:t>
            </a:r>
            <a:r>
              <a:rPr lang="en-US" dirty="0" smtClean="0">
                <a:solidFill>
                  <a:srgbClr val="0000FF"/>
                </a:solidFill>
              </a:rPr>
              <a:t>=fun[f]</a:t>
            </a:r>
            <a:r>
              <a:rPr lang="en-US" dirty="0" smtClean="0"/>
              <a:t>(</a:t>
            </a:r>
            <a:r>
              <a:rPr lang="en-US" dirty="0" smtClean="0"/>
              <a:t>d[y-1][x-1],d[y-1][x],d[y-1][x+1],</a:t>
            </a:r>
            <a:br>
              <a:rPr lang="en-US" dirty="0" smtClean="0"/>
            </a:br>
            <a:r>
              <a:rPr lang="en-US" dirty="0" smtClean="0"/>
              <a:t>               d[y][x-1],d[y][x],d[y][x+1],</a:t>
            </a:r>
            <a:br>
              <a:rPr lang="en-US" dirty="0" smtClean="0"/>
            </a:br>
            <a:r>
              <a:rPr lang="en-US" dirty="0" smtClean="0"/>
              <a:t>               d[y+1][x-1],d[y+1][x],d[y+1][x+1]</a:t>
            </a:r>
            <a:r>
              <a:rPr lang="en-US" dirty="0" smtClean="0"/>
              <a:t>);</a:t>
            </a:r>
          </a:p>
          <a:p>
            <a:r>
              <a:rPr lang="en-US" dirty="0" smtClean="0"/>
              <a:t>Forces multiple reads through </a:t>
            </a:r>
            <a:r>
              <a:rPr lang="en-US" dirty="0" err="1" smtClean="0"/>
              <a:t>d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Avoidable?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Order data</a:t>
            </a:r>
          </a:p>
          <a:p>
            <a:pPr lvl="1"/>
            <a:r>
              <a:rPr lang="en-US" dirty="0" smtClean="0"/>
              <a:t>7 3 4 2 1 9 8 0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0 1 2 3 4 7 8 9</a:t>
            </a:r>
          </a:p>
          <a:p>
            <a:r>
              <a:rPr lang="en-US" dirty="0" smtClean="0">
                <a:sym typeface="Wingdings"/>
              </a:rPr>
              <a:t>Data movement can be challenging</a:t>
            </a:r>
          </a:p>
          <a:p>
            <a:pPr lvl="1"/>
            <a:r>
              <a:rPr lang="en-US" dirty="0" smtClean="0">
                <a:sym typeface="Wingdings"/>
              </a:rPr>
              <a:t>Last value may become first (vice-versa)</a:t>
            </a:r>
          </a:p>
          <a:p>
            <a:pPr lvl="1"/>
            <a:r>
              <a:rPr lang="en-US" dirty="0" smtClean="0">
                <a:sym typeface="Wingdings"/>
              </a:rPr>
              <a:t>Especially when not fit in small memories</a:t>
            </a:r>
          </a:p>
          <a:p>
            <a:r>
              <a:rPr lang="en-US" dirty="0" smtClean="0">
                <a:sym typeface="Wingdings"/>
              </a:rPr>
              <a:t>Many sequential sort solutions access data irregularly</a:t>
            </a:r>
          </a:p>
          <a:p>
            <a:pPr lvl="1"/>
            <a:r>
              <a:rPr lang="en-US" dirty="0" smtClean="0">
                <a:sym typeface="Wingdings"/>
              </a:rPr>
              <a:t>Want to avoid with DRAM</a:t>
            </a:r>
          </a:p>
          <a:p>
            <a:pPr lvl="1"/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Observation: </a:t>
            </a:r>
            <a:r>
              <a:rPr lang="en-US" dirty="0" smtClean="0"/>
              <a:t>M</a:t>
            </a:r>
            <a:r>
              <a:rPr lang="en-US" dirty="0" smtClean="0"/>
              <a:t>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 smtClean="0"/>
              <a:t>Merging two sorted list is a streaming operation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aptr</a:t>
            </a:r>
            <a:r>
              <a:rPr lang="en-US" dirty="0" smtClean="0"/>
              <a:t>;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bptr</a:t>
            </a:r>
            <a:r>
              <a:rPr lang="en-US" dirty="0" smtClean="0"/>
              <a:t>;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MCNT;i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If ((</a:t>
            </a:r>
            <a:r>
              <a:rPr lang="en-US" dirty="0" err="1" smtClean="0"/>
              <a:t>aptr</a:t>
            </a:r>
            <a:r>
              <a:rPr lang="en-US" dirty="0" smtClean="0"/>
              <a:t>&lt;ACNT) &amp;&amp; (</a:t>
            </a:r>
            <a:r>
              <a:rPr lang="en-US" dirty="0" err="1" smtClean="0"/>
              <a:t>bptr</a:t>
            </a:r>
            <a:r>
              <a:rPr lang="en-US" dirty="0" smtClean="0"/>
              <a:t>&lt;BCNT))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a[aptr</a:t>
            </a:r>
            <a:r>
              <a:rPr lang="en-US" dirty="0" smtClean="0"/>
              <a:t>]&gt;</a:t>
            </a:r>
            <a:r>
              <a:rPr lang="en-US" dirty="0" err="1" smtClean="0"/>
              <a:t>b[bptr</a:t>
            </a:r>
            <a:r>
              <a:rPr lang="en-US" dirty="0" smtClean="0"/>
              <a:t>])</a:t>
            </a:r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o[i</a:t>
            </a:r>
            <a:r>
              <a:rPr lang="en-US" dirty="0" smtClean="0"/>
              <a:t>]=</a:t>
            </a:r>
            <a:r>
              <a:rPr lang="en-US" dirty="0" err="1" smtClean="0"/>
              <a:t>a[aptr</a:t>
            </a:r>
            <a:r>
              <a:rPr lang="en-US" dirty="0" smtClean="0"/>
              <a:t>]; </a:t>
            </a:r>
            <a:r>
              <a:rPr lang="en-US" dirty="0" err="1" smtClean="0"/>
              <a:t>aptr</a:t>
            </a:r>
            <a:r>
              <a:rPr lang="en-US" dirty="0" smtClean="0"/>
              <a:t>++; }</a:t>
            </a:r>
          </a:p>
          <a:p>
            <a:pPr lvl="1">
              <a:buNone/>
            </a:pPr>
            <a:r>
              <a:rPr lang="en-US" dirty="0" smtClean="0"/>
              <a:t>   Else </a:t>
            </a:r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o[i</a:t>
            </a:r>
            <a:r>
              <a:rPr lang="en-US" dirty="0" smtClean="0"/>
              <a:t>]=</a:t>
            </a:r>
            <a:r>
              <a:rPr lang="en-US" dirty="0" err="1" smtClean="0"/>
              <a:t>b[bptr</a:t>
            </a:r>
            <a:r>
              <a:rPr lang="en-US" dirty="0" smtClean="0"/>
              <a:t>]; </a:t>
            </a:r>
            <a:r>
              <a:rPr lang="en-US" dirty="0" err="1" smtClean="0"/>
              <a:t>bptr</a:t>
            </a:r>
            <a:r>
              <a:rPr lang="en-US" dirty="0" smtClean="0"/>
              <a:t>++; }</a:t>
            </a:r>
          </a:p>
          <a:p>
            <a:pPr lvl="1">
              <a:buNone/>
            </a:pPr>
            <a:r>
              <a:rPr lang="en-US" dirty="0" smtClean="0"/>
              <a:t>Else // copy over remaining from a or </a:t>
            </a:r>
            <a:r>
              <a:rPr lang="en-US" dirty="0" err="1" smtClean="0"/>
              <a:t>b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Merge using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 smtClean="0"/>
              <a:t>Merging two sorted list is a streaming operation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ptr</a:t>
            </a:r>
            <a:r>
              <a:rPr lang="en-US" dirty="0" smtClean="0"/>
              <a:t>;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bptr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</a:t>
            </a:r>
            <a:r>
              <a:rPr lang="en-US" dirty="0" err="1" smtClean="0"/>
              <a:t>stream.read(ain</a:t>
            </a:r>
            <a:r>
              <a:rPr lang="en-US" dirty="0" smtClean="0"/>
              <a:t>); </a:t>
            </a:r>
            <a:r>
              <a:rPr lang="en-US" dirty="0" err="1" smtClean="0"/>
              <a:t>bstream.read(bin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MCNT;i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If ((</a:t>
            </a:r>
            <a:r>
              <a:rPr lang="en-US" dirty="0" err="1" smtClean="0"/>
              <a:t>aptr</a:t>
            </a:r>
            <a:r>
              <a:rPr lang="en-US" dirty="0" smtClean="0"/>
              <a:t>&lt;ACNT) &amp;&amp; (</a:t>
            </a:r>
            <a:r>
              <a:rPr lang="en-US" dirty="0" err="1" smtClean="0"/>
              <a:t>bptr</a:t>
            </a:r>
            <a:r>
              <a:rPr lang="en-US" dirty="0" smtClean="0"/>
              <a:t>&lt;BCNT))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If (</a:t>
            </a:r>
            <a:r>
              <a:rPr lang="en-US" dirty="0" err="1" smtClean="0"/>
              <a:t>ain</a:t>
            </a:r>
            <a:r>
              <a:rPr lang="en-US" dirty="0" smtClean="0"/>
              <a:t>&gt;bin)</a:t>
            </a:r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ostream.write(ain</a:t>
            </a:r>
            <a:r>
              <a:rPr lang="en-US" dirty="0" smtClean="0"/>
              <a:t>); </a:t>
            </a:r>
            <a:r>
              <a:rPr lang="en-US" dirty="0" err="1" smtClean="0"/>
              <a:t>aptr</a:t>
            </a:r>
            <a:r>
              <a:rPr lang="en-US" dirty="0" smtClean="0"/>
              <a:t>++; </a:t>
            </a:r>
            <a:r>
              <a:rPr lang="en-US" dirty="0" err="1" smtClean="0"/>
              <a:t>astream.read(ain</a:t>
            </a:r>
            <a:r>
              <a:rPr lang="en-US" dirty="0" smtClean="0"/>
              <a:t>);}</a:t>
            </a:r>
          </a:p>
          <a:p>
            <a:pPr lvl="1">
              <a:buNone/>
            </a:pPr>
            <a:r>
              <a:rPr lang="en-US" dirty="0" smtClean="0"/>
              <a:t>   Else </a:t>
            </a:r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ostream.write(bin</a:t>
            </a:r>
            <a:r>
              <a:rPr lang="en-US" dirty="0" smtClean="0"/>
              <a:t>) </a:t>
            </a:r>
            <a:r>
              <a:rPr lang="en-US" dirty="0" err="1" smtClean="0"/>
              <a:t>bptr</a:t>
            </a:r>
            <a:r>
              <a:rPr lang="en-US" dirty="0" smtClean="0"/>
              <a:t>++; </a:t>
            </a:r>
            <a:r>
              <a:rPr lang="en-US" dirty="0" err="1" smtClean="0"/>
              <a:t>bstream.read(bin</a:t>
            </a:r>
            <a:r>
              <a:rPr lang="en-US" dirty="0" smtClean="0"/>
              <a:t>);}</a:t>
            </a:r>
          </a:p>
          <a:p>
            <a:pPr lvl="1">
              <a:buNone/>
            </a:pPr>
            <a:r>
              <a:rPr lang="en-US" dirty="0" smtClean="0"/>
              <a:t>Else // copy over remaining from </a:t>
            </a:r>
            <a:r>
              <a:rPr lang="en-US" dirty="0" err="1" smtClean="0"/>
              <a:t>astream/bstream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Merge and DRAM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148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streaming merge work with DRAM row?</a:t>
            </a:r>
          </a:p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=0;i&lt;</a:t>
            </a:r>
            <a:r>
              <a:rPr lang="en-US" dirty="0" err="1" smtClean="0"/>
              <a:t>MCNT;i</a:t>
            </a:r>
            <a:r>
              <a:rPr lang="en-US" dirty="0" smtClean="0"/>
              <a:t>++)</a:t>
            </a:r>
          </a:p>
          <a:p>
            <a:pPr lvl="1">
              <a:buNone/>
            </a:pPr>
            <a:r>
              <a:rPr lang="en-US" dirty="0" smtClean="0"/>
              <a:t>If ((</a:t>
            </a:r>
            <a:r>
              <a:rPr lang="en-US" dirty="0" err="1" smtClean="0"/>
              <a:t>aptr</a:t>
            </a:r>
            <a:r>
              <a:rPr lang="en-US" dirty="0" smtClean="0"/>
              <a:t>&lt;ACNT) &amp;&amp; (</a:t>
            </a:r>
            <a:r>
              <a:rPr lang="en-US" dirty="0" err="1" smtClean="0"/>
              <a:t>bptr</a:t>
            </a:r>
            <a:r>
              <a:rPr lang="en-US" dirty="0" smtClean="0"/>
              <a:t>&lt;BCNT))</a:t>
            </a:r>
          </a:p>
          <a:p>
            <a:pPr lvl="1">
              <a:buNone/>
            </a:pPr>
            <a:r>
              <a:rPr lang="en-US" dirty="0" smtClean="0"/>
              <a:t>	if </a:t>
            </a:r>
            <a:r>
              <a:rPr lang="en-US" dirty="0" smtClean="0"/>
              <a:t>(</a:t>
            </a:r>
            <a:r>
              <a:rPr lang="en-US" dirty="0" err="1" smtClean="0"/>
              <a:t>ain</a:t>
            </a:r>
            <a:r>
              <a:rPr lang="en-US" dirty="0" smtClean="0"/>
              <a:t>&gt;bin)</a:t>
            </a:r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ostream.write(ain</a:t>
            </a:r>
            <a:r>
              <a:rPr lang="en-US" dirty="0" smtClean="0"/>
              <a:t>); </a:t>
            </a:r>
            <a:r>
              <a:rPr lang="en-US" dirty="0" err="1" smtClean="0"/>
              <a:t>aptr</a:t>
            </a:r>
            <a:r>
              <a:rPr lang="en-US" dirty="0" smtClean="0"/>
              <a:t>++; </a:t>
            </a:r>
            <a:r>
              <a:rPr lang="en-US" dirty="0" err="1" smtClean="0"/>
              <a:t>astream.read(ain</a:t>
            </a:r>
            <a:r>
              <a:rPr lang="en-US" dirty="0" smtClean="0"/>
              <a:t>);}</a:t>
            </a:r>
          </a:p>
          <a:p>
            <a:pPr lvl="1">
              <a:buNone/>
            </a:pPr>
            <a:r>
              <a:rPr lang="en-US" dirty="0" smtClean="0"/>
              <a:t>  </a:t>
            </a:r>
            <a:r>
              <a:rPr lang="en-US" dirty="0" smtClean="0"/>
              <a:t> else 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    { </a:t>
            </a:r>
            <a:r>
              <a:rPr lang="en-US" dirty="0" err="1" smtClean="0"/>
              <a:t>ostream.write(bin</a:t>
            </a:r>
            <a:r>
              <a:rPr lang="en-US" dirty="0" smtClean="0"/>
              <a:t>) </a:t>
            </a:r>
            <a:r>
              <a:rPr lang="en-US" dirty="0" err="1" smtClean="0"/>
              <a:t>bptr</a:t>
            </a:r>
            <a:r>
              <a:rPr lang="en-US" dirty="0" smtClean="0"/>
              <a:t>++; </a:t>
            </a:r>
            <a:r>
              <a:rPr lang="en-US" dirty="0" err="1" smtClean="0"/>
              <a:t>bstream.read(bin</a:t>
            </a:r>
            <a:r>
              <a:rPr lang="en-US" dirty="0" smtClean="0"/>
              <a:t>);}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4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Day 3: Memory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Scaling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from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dirty="0" smtClean="0"/>
              <a:t>Know how to get sorted data of length N given two, independently sorted lists of length N/2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get sorted lists of length N/2?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get sorted lists of length N/4?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What happens when have lists of length 1?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i</a:t>
            </a:r>
            <a:r>
              <a:rPr lang="en-US" dirty="0" smtClean="0"/>
              <a:t>=1 to </a:t>
            </a:r>
            <a:r>
              <a:rPr lang="en-US" dirty="0" smtClean="0">
                <a:solidFill>
                  <a:srgbClr val="FF6600"/>
                </a:solidFill>
              </a:rPr>
              <a:t>passes</a:t>
            </a:r>
          </a:p>
          <a:p>
            <a:pPr lvl="2"/>
            <a:r>
              <a:rPr lang="en-US" dirty="0" smtClean="0"/>
              <a:t>Pass over data creating merged sequences of length 2</a:t>
            </a:r>
            <a:r>
              <a:rPr lang="en-US" baseline="30000" dirty="0" smtClean="0"/>
              <a:t>i</a:t>
            </a:r>
            <a:r>
              <a:rPr lang="en-US" dirty="0" smtClean="0"/>
              <a:t> from pairs of length 2</a:t>
            </a:r>
            <a:r>
              <a:rPr lang="en-US" baseline="30000" dirty="0" smtClean="0"/>
              <a:t>i-1</a:t>
            </a:r>
          </a:p>
          <a:p>
            <a:pPr lvl="1"/>
            <a:r>
              <a:rPr lang="en-US" dirty="0" smtClean="0"/>
              <a:t>What is </a:t>
            </a:r>
            <a:r>
              <a:rPr lang="en-US" dirty="0" smtClean="0">
                <a:solidFill>
                  <a:srgbClr val="FF6600"/>
                </a:solidFill>
              </a:rPr>
              <a:t>passes</a:t>
            </a:r>
            <a:r>
              <a:rPr lang="en-US" dirty="0" smtClean="0"/>
              <a:t>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Can, at least, limit to </a:t>
            </a:r>
            <a:r>
              <a:rPr lang="en-US" dirty="0" smtClean="0">
                <a:solidFill>
                  <a:srgbClr val="FF6600"/>
                </a:solidFill>
              </a:rPr>
              <a:t>passes</a:t>
            </a:r>
            <a:r>
              <a:rPr lang="en-US" dirty="0" smtClean="0"/>
              <a:t> reads through data from large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On-chip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1600"/>
          </a:xfrm>
        </p:spPr>
        <p:txBody>
          <a:bodyPr/>
          <a:lstStyle/>
          <a:p>
            <a:r>
              <a:rPr lang="en-US" dirty="0" smtClean="0"/>
              <a:t>As long as can fit sequence (2</a:t>
            </a:r>
            <a:r>
              <a:rPr lang="en-US" baseline="30000" dirty="0" smtClean="0"/>
              <a:t>i</a:t>
            </a:r>
            <a:r>
              <a:rPr lang="en-US" dirty="0" smtClean="0"/>
              <a:t>) on chip, can stream merge stages without going back to big memory (DRAM)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1336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merge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876800" y="4648200"/>
            <a:ext cx="1066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alternate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810000" y="4953000"/>
            <a:ext cx="762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24600" y="4572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5410200"/>
            <a:ext cx="990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6" idx="6"/>
            <a:endCxn id="8" idx="1"/>
          </p:cNvCxnSpPr>
          <p:nvPr/>
        </p:nvCxnSpPr>
        <p:spPr bwMode="auto">
          <a:xfrm>
            <a:off x="3581400" y="5105400"/>
            <a:ext cx="228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2"/>
          </p:cNvCxnSpPr>
          <p:nvPr/>
        </p:nvCxnSpPr>
        <p:spPr bwMode="auto">
          <a:xfrm flipV="1">
            <a:off x="4572000" y="5105400"/>
            <a:ext cx="3048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6"/>
            <a:endCxn id="11" idx="1"/>
          </p:cNvCxnSpPr>
          <p:nvPr/>
        </p:nvCxnSpPr>
        <p:spPr bwMode="auto">
          <a:xfrm flipV="1">
            <a:off x="5943600" y="47625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6"/>
            <a:endCxn id="12" idx="1"/>
          </p:cNvCxnSpPr>
          <p:nvPr/>
        </p:nvCxnSpPr>
        <p:spPr bwMode="auto">
          <a:xfrm>
            <a:off x="5943600" y="5105400"/>
            <a:ext cx="3048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17526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17526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295400" y="4038600"/>
            <a:ext cx="56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i-1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62400" y="4343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i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629400" y="3962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On-chip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371600"/>
          </a:xfrm>
        </p:spPr>
        <p:txBody>
          <a:bodyPr/>
          <a:lstStyle/>
          <a:p>
            <a:r>
              <a:rPr lang="en-US" dirty="0" smtClean="0"/>
              <a:t>As long as can fit sequence (2</a:t>
            </a:r>
            <a:r>
              <a:rPr lang="en-US" baseline="30000" dirty="0" smtClean="0"/>
              <a:t>i</a:t>
            </a:r>
            <a:r>
              <a:rPr lang="en-US" dirty="0" smtClean="0"/>
              <a:t>) on chip, can stream merge stages without going back to big memory (DRAM)</a:t>
            </a:r>
          </a:p>
          <a:p>
            <a:pPr lvl="1"/>
            <a:r>
              <a:rPr lang="en-US" dirty="0" smtClean="0"/>
              <a:t>E.g. with 36Kb </a:t>
            </a:r>
            <a:r>
              <a:rPr lang="en-US" dirty="0" err="1" smtClean="0"/>
              <a:t>B</a:t>
            </a:r>
            <a:r>
              <a:rPr lang="en-US" dirty="0" err="1" smtClean="0"/>
              <a:t>RAMs</a:t>
            </a:r>
            <a:r>
              <a:rPr lang="en-US" dirty="0" smtClean="0"/>
              <a:t> ~ first 10-12 stages</a:t>
            </a:r>
          </a:p>
          <a:p>
            <a:pPr lvl="2"/>
            <a:r>
              <a:rPr lang="en-US" dirty="0" smtClean="0"/>
              <a:t>Up to ~16 using multiple </a:t>
            </a:r>
            <a:r>
              <a:rPr lang="en-US" dirty="0" err="1" smtClean="0"/>
              <a:t>BRAMs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On-chip Merge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n-US" dirty="0" smtClean="0"/>
              <a:t>For sorts up to ~100K elements may be able to cover in one read/write stream to/from DRAM</a:t>
            </a:r>
          </a:p>
          <a:p>
            <a:r>
              <a:rPr lang="en-US" dirty="0" smtClean="0"/>
              <a:t>Larger:  ~log</a:t>
            </a:r>
            <a:r>
              <a:rPr lang="en-US" baseline="-25000" dirty="0" smtClean="0"/>
              <a:t>2</a:t>
            </a:r>
            <a:r>
              <a:rPr lang="en-US" dirty="0" smtClean="0"/>
              <a:t>(N)-15 read/writes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 smtClean="0"/>
              <a:t>Must pay attention to orchestrate data movement</a:t>
            </a:r>
          </a:p>
          <a:p>
            <a:pPr lvl="1"/>
            <a:r>
              <a:rPr lang="en-US" dirty="0" smtClean="0"/>
              <a:t>How we access and reuse data</a:t>
            </a:r>
          </a:p>
          <a:p>
            <a:r>
              <a:rPr lang="en-US" dirty="0" smtClean="0"/>
              <a:t>Minimize use of large memories</a:t>
            </a:r>
          </a:p>
          <a:p>
            <a:r>
              <a:rPr lang="en-US" dirty="0" smtClean="0"/>
              <a:t>Regular access to large memories higher performance</a:t>
            </a:r>
          </a:p>
          <a:p>
            <a:pPr lvl="1"/>
            <a:r>
              <a:rPr lang="en-US" dirty="0" smtClean="0"/>
              <a:t>Easier to </a:t>
            </a:r>
            <a:r>
              <a:rPr lang="en-US" dirty="0" smtClean="0"/>
              <a:t>get bandwidth on wide-word reads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 smtClean="0"/>
              <a:t>Reading for</a:t>
            </a:r>
            <a:r>
              <a:rPr lang="en-US" dirty="0" smtClean="0"/>
              <a:t> Monday on web</a:t>
            </a:r>
          </a:p>
          <a:p>
            <a:r>
              <a:rPr lang="en-US" dirty="0" smtClean="0"/>
              <a:t>HW5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</a:p>
          <a:p>
            <a:r>
              <a:rPr lang="en-US" dirty="0" smtClean="0"/>
              <a:t>HW6 out</a:t>
            </a:r>
          </a:p>
          <a:p>
            <a:pPr lvl="1"/>
            <a:r>
              <a:rPr lang="en-US" dirty="0" smtClean="0"/>
              <a:t>Does into 8 full FPGA builds</a:t>
            </a:r>
          </a:p>
          <a:p>
            <a:pPr lvl="1"/>
            <a:r>
              <a:rPr lang="en-US" dirty="0" smtClean="0"/>
              <a:t>Plan for that build time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3: Lesson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Cheaper to access wide/contiguous blocks memory</a:t>
            </a:r>
          </a:p>
          <a:p>
            <a:pPr lvl="1"/>
            <a:r>
              <a:rPr lang="en-US" dirty="0" smtClean="0"/>
              <a:t>In hardware </a:t>
            </a:r>
          </a:p>
          <a:p>
            <a:pPr lvl="1"/>
            <a:r>
              <a:rPr lang="en-US" dirty="0" smtClean="0"/>
              <a:t>From the architectures typically build </a:t>
            </a:r>
          </a:p>
          <a:p>
            <a:r>
              <a:rPr lang="en-US" dirty="0" smtClean="0"/>
              <a:t>Can achieve higher bandwidth on large block data transfer</a:t>
            </a:r>
          </a:p>
          <a:p>
            <a:pPr lvl="1"/>
            <a:r>
              <a:rPr lang="en-US" dirty="0" smtClean="0"/>
              <a:t>Than random access of small data items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DRAM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Usually the largest memory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7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efficiently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14E0B-2923-9B41-BD73-429FC6ADCCF4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DRAM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>
                <a:hlinkClick r:id="rId3"/>
              </a:rPr>
              <a:t>http://www.micron.com/products/dram/ddr3/</a:t>
            </a:r>
            <a:endParaRPr lang="en-US" sz="2400"/>
          </a:p>
          <a:p>
            <a:pPr lvl="1"/>
            <a:r>
              <a:rPr lang="en-US" sz="2400"/>
              <a:t>96 pin pakage</a:t>
            </a:r>
          </a:p>
          <a:p>
            <a:pPr lvl="1"/>
            <a:r>
              <a:rPr lang="en-US" sz="2400"/>
              <a:t>16b datapath IO</a:t>
            </a:r>
          </a:p>
          <a:p>
            <a:pPr lvl="1"/>
            <a:r>
              <a:rPr lang="en-US" sz="2400"/>
              <a:t>Operate at 500+MHz</a:t>
            </a:r>
          </a:p>
          <a:p>
            <a:pPr lvl="1"/>
            <a:r>
              <a:rPr lang="en-US" sz="2400"/>
              <a:t>37.5ns random access latency 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Fall 2017 -- DeHon</a:t>
            </a:r>
            <a:endParaRPr lang="en-US"/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752600"/>
            <a:ext cx="3200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Column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Optimization for access within a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row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43759</TotalTime>
  <Words>3447</Words>
  <Application>Microsoft Macintosh PowerPoint</Application>
  <PresentationFormat>On-screen Show (4:3)</PresentationFormat>
  <Paragraphs>382</Paragraphs>
  <Slides>46</Slides>
  <Notes>17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Blank Presentation</vt:lpstr>
      <vt:lpstr>ESE532: System-on-a-Chip Architecture</vt:lpstr>
      <vt:lpstr>Today</vt:lpstr>
      <vt:lpstr>Message</vt:lpstr>
      <vt:lpstr>Day 3: Memory Scaling</vt:lpstr>
      <vt:lpstr>Day 3: Lesson</vt:lpstr>
      <vt:lpstr>DRAM</vt:lpstr>
      <vt:lpstr>Dynamic RAM</vt:lpstr>
      <vt:lpstr>DRAM</vt:lpstr>
      <vt:lpstr>Memory Access Timing</vt:lpstr>
      <vt:lpstr>Memory Access Timing</vt:lpstr>
      <vt:lpstr>DRAM</vt:lpstr>
      <vt:lpstr>DRAM Streaming</vt:lpstr>
      <vt:lpstr>DRAM</vt:lpstr>
      <vt:lpstr>1 Gigabit DDR2 SDRAM</vt:lpstr>
      <vt:lpstr>Preclass 1</vt:lpstr>
      <vt:lpstr>Preclass 2</vt:lpstr>
      <vt:lpstr>Preclass 3</vt:lpstr>
      <vt:lpstr>DRAM</vt:lpstr>
      <vt:lpstr>Maximize Reuse</vt:lpstr>
      <vt:lpstr>Data Management</vt:lpstr>
      <vt:lpstr>Window Filter</vt:lpstr>
      <vt:lpstr>Window Filter</vt:lpstr>
      <vt:lpstr>Window Filter</vt:lpstr>
      <vt:lpstr>Window Filter</vt:lpstr>
      <vt:lpstr>Window Filter</vt:lpstr>
      <vt:lpstr>Window Filter</vt:lpstr>
      <vt:lpstr>Window Filter</vt:lpstr>
      <vt:lpstr>Line Buffers</vt:lpstr>
      <vt:lpstr>Window Filter</vt:lpstr>
      <vt:lpstr>Window Filter</vt:lpstr>
      <vt:lpstr>Window Filter</vt:lpstr>
      <vt:lpstr>Window Filter</vt:lpstr>
      <vt:lpstr>Pipelined Circuit</vt:lpstr>
      <vt:lpstr>Multiple Filters</vt:lpstr>
      <vt:lpstr>Sort</vt:lpstr>
      <vt:lpstr>Sort</vt:lpstr>
      <vt:lpstr>Observation: Merge</vt:lpstr>
      <vt:lpstr>Merge using Streams</vt:lpstr>
      <vt:lpstr>Merge and DRAM</vt:lpstr>
      <vt:lpstr>Building from Merge</vt:lpstr>
      <vt:lpstr>Merge Sort</vt:lpstr>
      <vt:lpstr>On-chip Merge</vt:lpstr>
      <vt:lpstr>On-chip Merge</vt:lpstr>
      <vt:lpstr>On-chip Merge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182</cp:revision>
  <cp:lastPrinted>2017-10-11T13:09:11Z</cp:lastPrinted>
  <dcterms:created xsi:type="dcterms:W3CDTF">2017-10-10T15:17:08Z</dcterms:created>
  <dcterms:modified xsi:type="dcterms:W3CDTF">2017-10-11T13:48:27Z</dcterms:modified>
</cp:coreProperties>
</file>