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2" r:id="rId22"/>
    <p:sldId id="403" r:id="rId23"/>
    <p:sldId id="437" r:id="rId24"/>
    <p:sldId id="431" r:id="rId25"/>
    <p:sldId id="439" r:id="rId26"/>
    <p:sldId id="406" r:id="rId27"/>
    <p:sldId id="407" r:id="rId28"/>
    <p:sldId id="408" r:id="rId29"/>
    <p:sldId id="409" r:id="rId30"/>
    <p:sldId id="410" r:id="rId31"/>
    <p:sldId id="413" r:id="rId32"/>
    <p:sldId id="411" r:id="rId33"/>
    <p:sldId id="424" r:id="rId34"/>
    <p:sldId id="427" r:id="rId35"/>
    <p:sldId id="428" r:id="rId36"/>
    <p:sldId id="440" r:id="rId37"/>
    <p:sldId id="412" r:id="rId38"/>
    <p:sldId id="418" r:id="rId39"/>
    <p:sldId id="419" r:id="rId40"/>
    <p:sldId id="420" r:id="rId41"/>
    <p:sldId id="425" r:id="rId42"/>
    <p:sldId id="426" r:id="rId43"/>
    <p:sldId id="421" r:id="rId44"/>
    <p:sldId id="422" r:id="rId45"/>
    <p:sldId id="423" r:id="rId46"/>
    <p:sldId id="299" r:id="rId47"/>
    <p:sldId id="300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519" autoAdjust="0"/>
    <p:restoredTop sz="94617" autoAdjust="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13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14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15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16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17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13:  October 16, 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VLIW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(Very Long Instruction Word Processors)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dirty="0" smtClean="0"/>
              <a:t>Supply Independent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instruction per ALU</a:t>
            </a:r>
          </a:p>
          <a:p>
            <a:r>
              <a:rPr lang="en-US" dirty="0" smtClean="0"/>
              <a:t>Instructions more expensive than Vector</a:t>
            </a:r>
          </a:p>
          <a:p>
            <a:pPr lvl="1"/>
            <a:r>
              <a:rPr lang="en-US" dirty="0" smtClean="0"/>
              <a:t>But more flexible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0"/>
            <a:ext cx="5461000" cy="2322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Control Heterogeneous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267200"/>
          </a:xfrm>
        </p:spPr>
        <p:txBody>
          <a:bodyPr/>
          <a:lstStyle/>
          <a:p>
            <a:r>
              <a:rPr lang="en-US" dirty="0" smtClean="0"/>
              <a:t>Control each unit simultaneously and independently</a:t>
            </a:r>
          </a:p>
          <a:p>
            <a:pPr lvl="1"/>
            <a:r>
              <a:rPr lang="en-US" dirty="0" smtClean="0"/>
              <a:t>More expensive than processor</a:t>
            </a:r>
          </a:p>
          <a:p>
            <a:pPr lvl="2"/>
            <a:r>
              <a:rPr lang="en-US" dirty="0" smtClean="0"/>
              <a:t>Memory ports and/or interconnect </a:t>
            </a:r>
          </a:p>
          <a:p>
            <a:pPr lvl="1"/>
            <a:r>
              <a:rPr lang="en-US" dirty="0" smtClean="0"/>
              <a:t>But more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881129"/>
            <a:ext cx="4876800" cy="2976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The “instruction”</a:t>
            </a:r>
          </a:p>
          <a:p>
            <a:pPr lvl="1"/>
            <a:r>
              <a:rPr lang="en-US" dirty="0" smtClean="0"/>
              <a:t>The bits controlling the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…becomes long</a:t>
            </a:r>
          </a:p>
          <a:p>
            <a:r>
              <a:rPr lang="en-US" dirty="0" smtClean="0"/>
              <a:t>Hence:</a:t>
            </a:r>
          </a:p>
          <a:p>
            <a:pPr lvl="1"/>
            <a:r>
              <a:rPr lang="en-US" dirty="0" smtClean="0"/>
              <a:t>Very Long Instruction Word (VLIW)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0"/>
            <a:ext cx="5461000" cy="2322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state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9" name="Content Placeholder 10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13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52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3200400"/>
            <a:ext cx="457200" cy="1524000"/>
            <a:chOff x="3360" y="2160"/>
            <a:chExt cx="288" cy="960"/>
          </a:xfrm>
        </p:grpSpPr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772400" y="3200400"/>
            <a:ext cx="457200" cy="1524000"/>
            <a:chOff x="3360" y="2160"/>
            <a:chExt cx="288" cy="960"/>
          </a:xfrm>
        </p:grpSpPr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7467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8001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086600" y="2743200"/>
            <a:ext cx="609600" cy="457200"/>
            <a:chOff x="3312" y="1872"/>
            <a:chExt cx="384" cy="288"/>
          </a:xfrm>
        </p:grpSpPr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620000" y="2743200"/>
            <a:ext cx="609600" cy="457200"/>
            <a:chOff x="3312" y="1872"/>
            <a:chExt cx="384" cy="288"/>
          </a:xfrm>
        </p:grpSpPr>
        <p:sp>
          <p:nvSpPr>
            <p:cNvPr id="26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7239000" y="1828800"/>
            <a:ext cx="304800" cy="914400"/>
            <a:chOff x="3408" y="1296"/>
            <a:chExt cx="192" cy="576"/>
          </a:xfrm>
        </p:grpSpPr>
        <p:sp>
          <p:nvSpPr>
            <p:cNvPr id="29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7772400" y="1828800"/>
            <a:ext cx="304800" cy="914400"/>
            <a:chOff x="3408" y="1296"/>
            <a:chExt cx="192" cy="576"/>
          </a:xfrm>
        </p:grpSpPr>
        <p:sp>
          <p:nvSpPr>
            <p:cNvPr id="33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Line 63"/>
          <p:cNvSpPr>
            <a:spLocks noChangeShapeType="1"/>
          </p:cNvSpPr>
          <p:nvPr/>
        </p:nvSpPr>
        <p:spPr bwMode="auto">
          <a:xfrm>
            <a:off x="64008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64"/>
          <p:cNvSpPr>
            <a:spLocks noChangeShapeType="1"/>
          </p:cNvSpPr>
          <p:nvPr/>
        </p:nvSpPr>
        <p:spPr bwMode="auto">
          <a:xfrm>
            <a:off x="62484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65"/>
          <p:cNvSpPr>
            <a:spLocks noChangeShapeType="1"/>
          </p:cNvSpPr>
          <p:nvPr/>
        </p:nvSpPr>
        <p:spPr bwMode="auto">
          <a:xfrm>
            <a:off x="60960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67"/>
          <p:cNvSpPr>
            <a:spLocks noChangeShapeType="1"/>
          </p:cNvSpPr>
          <p:nvPr/>
        </p:nvSpPr>
        <p:spPr bwMode="auto">
          <a:xfrm>
            <a:off x="84582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 flipH="1">
            <a:off x="77724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 flipV="1">
            <a:off x="77724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74"/>
          <p:cNvGrpSpPr>
            <a:grpSpLocks/>
          </p:cNvGrpSpPr>
          <p:nvPr/>
        </p:nvGrpSpPr>
        <p:grpSpPr bwMode="auto">
          <a:xfrm>
            <a:off x="5943600" y="1828800"/>
            <a:ext cx="1219200" cy="4267200"/>
            <a:chOff x="3552" y="1152"/>
            <a:chExt cx="768" cy="268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25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728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59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29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57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Line 71"/>
          <p:cNvSpPr>
            <a:spLocks noChangeShapeType="1"/>
          </p:cNvSpPr>
          <p:nvPr/>
        </p:nvSpPr>
        <p:spPr bwMode="auto">
          <a:xfrm>
            <a:off x="64770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 flipH="1" flipV="1">
            <a:off x="88392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47244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73730" name="Group 77"/>
          <p:cNvGrpSpPr>
            <a:grpSpLocks/>
          </p:cNvGrpSpPr>
          <p:nvPr/>
        </p:nvGrpSpPr>
        <p:grpSpPr bwMode="auto">
          <a:xfrm>
            <a:off x="4724400" y="3200400"/>
            <a:ext cx="457200" cy="1524000"/>
            <a:chOff x="3360" y="2160"/>
            <a:chExt cx="288" cy="960"/>
          </a:xfrm>
        </p:grpSpPr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33" name="Group 83"/>
          <p:cNvGrpSpPr>
            <a:grpSpLocks/>
          </p:cNvGrpSpPr>
          <p:nvPr/>
        </p:nvGrpSpPr>
        <p:grpSpPr bwMode="auto">
          <a:xfrm>
            <a:off x="5257800" y="3200400"/>
            <a:ext cx="457200" cy="1524000"/>
            <a:chOff x="3360" y="2160"/>
            <a:chExt cx="288" cy="960"/>
          </a:xfrm>
        </p:grpSpPr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3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4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Line 89"/>
          <p:cNvSpPr>
            <a:spLocks noChangeShapeType="1"/>
          </p:cNvSpPr>
          <p:nvPr/>
        </p:nvSpPr>
        <p:spPr bwMode="auto">
          <a:xfrm>
            <a:off x="4953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4864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734" name="Group 91"/>
          <p:cNvGrpSpPr>
            <a:grpSpLocks/>
          </p:cNvGrpSpPr>
          <p:nvPr/>
        </p:nvGrpSpPr>
        <p:grpSpPr bwMode="auto">
          <a:xfrm>
            <a:off x="4648200" y="2743200"/>
            <a:ext cx="609600" cy="457200"/>
            <a:chOff x="3312" y="1872"/>
            <a:chExt cx="384" cy="288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35" name="Group 94"/>
          <p:cNvGrpSpPr>
            <a:grpSpLocks/>
          </p:cNvGrpSpPr>
          <p:nvPr/>
        </p:nvGrpSpPr>
        <p:grpSpPr bwMode="auto">
          <a:xfrm>
            <a:off x="5257800" y="2743200"/>
            <a:ext cx="609600" cy="457200"/>
            <a:chOff x="3312" y="1872"/>
            <a:chExt cx="384" cy="288"/>
          </a:xfrm>
        </p:grpSpPr>
        <p:sp>
          <p:nvSpPr>
            <p:cNvPr id="92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4800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9"/>
          <p:cNvSpPr>
            <a:spLocks noChangeShapeType="1"/>
          </p:cNvSpPr>
          <p:nvPr/>
        </p:nvSpPr>
        <p:spPr bwMode="auto">
          <a:xfrm>
            <a:off x="4953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100"/>
          <p:cNvSpPr>
            <a:spLocks noChangeShapeType="1"/>
          </p:cNvSpPr>
          <p:nvPr/>
        </p:nvSpPr>
        <p:spPr bwMode="auto">
          <a:xfrm>
            <a:off x="54102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101"/>
          <p:cNvSpPr>
            <a:spLocks noChangeShapeType="1"/>
          </p:cNvSpPr>
          <p:nvPr/>
        </p:nvSpPr>
        <p:spPr bwMode="auto">
          <a:xfrm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102"/>
          <p:cNvSpPr>
            <a:spLocks noChangeShapeType="1"/>
          </p:cNvSpPr>
          <p:nvPr/>
        </p:nvSpPr>
        <p:spPr bwMode="auto">
          <a:xfrm>
            <a:off x="5562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03"/>
          <p:cNvSpPr>
            <a:spLocks noChangeShapeType="1"/>
          </p:cNvSpPr>
          <p:nvPr/>
        </p:nvSpPr>
        <p:spPr bwMode="auto">
          <a:xfrm>
            <a:off x="51816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04"/>
          <p:cNvSpPr>
            <a:spLocks noChangeShapeType="1"/>
          </p:cNvSpPr>
          <p:nvPr/>
        </p:nvSpPr>
        <p:spPr bwMode="auto">
          <a:xfrm flipH="1">
            <a:off x="44196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05"/>
          <p:cNvSpPr>
            <a:spLocks noChangeShapeType="1"/>
          </p:cNvSpPr>
          <p:nvPr/>
        </p:nvSpPr>
        <p:spPr bwMode="auto">
          <a:xfrm flipH="1">
            <a:off x="44196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06"/>
          <p:cNvSpPr>
            <a:spLocks noChangeShapeType="1"/>
          </p:cNvSpPr>
          <p:nvPr/>
        </p:nvSpPr>
        <p:spPr bwMode="auto">
          <a:xfrm>
            <a:off x="44196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07"/>
          <p:cNvSpPr>
            <a:spLocks noChangeShapeType="1"/>
          </p:cNvSpPr>
          <p:nvPr/>
        </p:nvSpPr>
        <p:spPr bwMode="auto">
          <a:xfrm flipH="1">
            <a:off x="49530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 flipH="1">
            <a:off x="51054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8"/>
          <p:cNvSpPr>
            <a:spLocks noChangeArrowheads="1"/>
          </p:cNvSpPr>
          <p:nvPr/>
        </p:nvSpPr>
        <p:spPr bwMode="auto">
          <a:xfrm>
            <a:off x="48768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19"/>
          <p:cNvSpPr>
            <a:spLocks noChangeArrowheads="1"/>
          </p:cNvSpPr>
          <p:nvPr/>
        </p:nvSpPr>
        <p:spPr bwMode="auto">
          <a:xfrm>
            <a:off x="62484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20"/>
          <p:cNvSpPr>
            <a:spLocks noChangeArrowheads="1"/>
          </p:cNvSpPr>
          <p:nvPr/>
        </p:nvSpPr>
        <p:spPr bwMode="auto">
          <a:xfrm>
            <a:off x="75422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14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instructions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2" name="Group 117"/>
          <p:cNvGrpSpPr/>
          <p:nvPr/>
        </p:nvGrpSpPr>
        <p:grpSpPr>
          <a:xfrm>
            <a:off x="304800" y="3581400"/>
            <a:ext cx="7391400" cy="2971800"/>
            <a:chOff x="0" y="1828800"/>
            <a:chExt cx="8534400" cy="42672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6934200" y="3200400"/>
              <a:ext cx="457200" cy="1524000"/>
              <a:chOff x="3360" y="2160"/>
              <a:chExt cx="288" cy="960"/>
            </a:xfrm>
          </p:grpSpPr>
          <p:sp>
            <p:nvSpPr>
              <p:cNvPr id="8" name="Rectangle 20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7467600" y="3200400"/>
              <a:ext cx="457200" cy="1524000"/>
              <a:chOff x="3360" y="2160"/>
              <a:chExt cx="288" cy="960"/>
            </a:xfrm>
          </p:grpSpPr>
          <p:sp>
            <p:nvSpPr>
              <p:cNvPr id="14" name="Rectangle 26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30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6781800" y="2743200"/>
              <a:ext cx="609600" cy="457200"/>
              <a:chOff x="3312" y="1872"/>
              <a:chExt cx="384" cy="288"/>
            </a:xfrm>
          </p:grpSpPr>
          <p:sp>
            <p:nvSpPr>
              <p:cNvPr id="22" name="AutoShape 4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7315200" y="2743200"/>
              <a:ext cx="609600" cy="457200"/>
              <a:chOff x="3312" y="1872"/>
              <a:chExt cx="384" cy="288"/>
            </a:xfrm>
          </p:grpSpPr>
          <p:sp>
            <p:nvSpPr>
              <p:cNvPr id="25" name="AutoShape 4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55"/>
            <p:cNvGrpSpPr>
              <a:grpSpLocks/>
            </p:cNvGrpSpPr>
            <p:nvPr/>
          </p:nvGrpSpPr>
          <p:grpSpPr bwMode="auto">
            <a:xfrm>
              <a:off x="6934200" y="1828800"/>
              <a:ext cx="304800" cy="914400"/>
              <a:chOff x="3408" y="1296"/>
              <a:chExt cx="192" cy="576"/>
            </a:xfrm>
          </p:grpSpPr>
          <p:sp>
            <p:nvSpPr>
              <p:cNvPr id="28" name="Line 56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57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58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59"/>
            <p:cNvGrpSpPr>
              <a:grpSpLocks/>
            </p:cNvGrpSpPr>
            <p:nvPr/>
          </p:nvGrpSpPr>
          <p:grpSpPr bwMode="auto">
            <a:xfrm>
              <a:off x="7467600" y="1828800"/>
              <a:ext cx="304800" cy="914400"/>
              <a:chOff x="3408" y="1296"/>
              <a:chExt cx="192" cy="576"/>
            </a:xfrm>
          </p:grpSpPr>
          <p:sp>
            <p:nvSpPr>
              <p:cNvPr id="32" name="Line 60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61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62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74"/>
            <p:cNvGrpSpPr>
              <a:grpSpLocks/>
            </p:cNvGrpSpPr>
            <p:nvPr/>
          </p:nvGrpSpPr>
          <p:grpSpPr bwMode="auto">
            <a:xfrm>
              <a:off x="5638800" y="1828800"/>
              <a:ext cx="1219200" cy="4267200"/>
              <a:chOff x="3552" y="1152"/>
              <a:chExt cx="768" cy="2688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3600" y="3120"/>
                <a:ext cx="576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4000">
                    <a:solidFill>
                      <a:schemeClr val="bg1"/>
                    </a:solidFill>
                    <a:latin typeface="Arial" pitchFamily="-107" charset="0"/>
                    <a:ea typeface="Arial" pitchFamily="-107" charset="0"/>
                    <a:cs typeface="Arial" pitchFamily="-107" charset="0"/>
                  </a:rPr>
                  <a:t>X</a:t>
                </a:r>
              </a:p>
            </p:txBody>
          </p:sp>
          <p:grpSp>
            <p:nvGrpSpPr>
              <p:cNvPr id="31" name="Group 7"/>
              <p:cNvGrpSpPr>
                <a:grpSpLocks/>
              </p:cNvGrpSpPr>
              <p:nvPr/>
            </p:nvGrpSpPr>
            <p:grpSpPr bwMode="auto">
              <a:xfrm>
                <a:off x="3600" y="2016"/>
                <a:ext cx="288" cy="960"/>
                <a:chOff x="3360" y="2160"/>
                <a:chExt cx="288" cy="960"/>
              </a:xfrm>
            </p:grpSpPr>
            <p:sp>
              <p:nvSpPr>
                <p:cNvPr id="65" name="Rectangle 8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9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baseline="30000"/>
                </a:p>
              </p:txBody>
            </p:sp>
            <p:sp>
              <p:nvSpPr>
                <p:cNvPr id="67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728" name="Group 13"/>
              <p:cNvGrpSpPr>
                <a:grpSpLocks/>
              </p:cNvGrpSpPr>
              <p:nvPr/>
            </p:nvGrpSpPr>
            <p:grpSpPr bwMode="auto">
              <a:xfrm>
                <a:off x="3936" y="2016"/>
                <a:ext cx="288" cy="960"/>
                <a:chOff x="3360" y="2160"/>
                <a:chExt cx="288" cy="960"/>
              </a:xfrm>
            </p:grpSpPr>
            <p:sp>
              <p:nvSpPr>
                <p:cNvPr id="60" name="Rectangle 14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3744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>
                <a:off x="4080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3729" name="Group 35"/>
              <p:cNvGrpSpPr>
                <a:grpSpLocks/>
              </p:cNvGrpSpPr>
              <p:nvPr/>
            </p:nvGrpSpPr>
            <p:grpSpPr bwMode="auto">
              <a:xfrm>
                <a:off x="3552" y="1728"/>
                <a:ext cx="384" cy="288"/>
                <a:chOff x="3312" y="1872"/>
                <a:chExt cx="384" cy="288"/>
              </a:xfrm>
            </p:grpSpPr>
            <p:sp>
              <p:nvSpPr>
                <p:cNvPr id="58" name="AutoShape 36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37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730" name="Group 38"/>
              <p:cNvGrpSpPr>
                <a:grpSpLocks/>
              </p:cNvGrpSpPr>
              <p:nvPr/>
            </p:nvGrpSpPr>
            <p:grpSpPr bwMode="auto">
              <a:xfrm>
                <a:off x="3936" y="1728"/>
                <a:ext cx="384" cy="288"/>
                <a:chOff x="3312" y="1872"/>
                <a:chExt cx="384" cy="288"/>
              </a:xfrm>
            </p:grpSpPr>
            <p:sp>
              <p:nvSpPr>
                <p:cNvPr id="56" name="AutoShape 39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40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3648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384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50"/>
              <p:cNvSpPr>
                <a:spLocks noChangeShapeType="1"/>
              </p:cNvSpPr>
              <p:nvPr/>
            </p:nvSpPr>
            <p:spPr bwMode="auto">
              <a:xfrm>
                <a:off x="3744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4224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>
                <a:off x="4128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70"/>
              <p:cNvSpPr>
                <a:spLocks noChangeShapeType="1"/>
              </p:cNvSpPr>
              <p:nvPr/>
            </p:nvSpPr>
            <p:spPr bwMode="auto">
              <a:xfrm>
                <a:off x="3888" y="36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73733" name="Group 77"/>
            <p:cNvGrpSpPr>
              <a:grpSpLocks/>
            </p:cNvGrpSpPr>
            <p:nvPr/>
          </p:nvGrpSpPr>
          <p:grpSpPr bwMode="auto">
            <a:xfrm>
              <a:off x="4419600" y="3200400"/>
              <a:ext cx="457200" cy="1524000"/>
              <a:chOff x="3360" y="2160"/>
              <a:chExt cx="288" cy="960"/>
            </a:xfrm>
          </p:grpSpPr>
          <p:sp>
            <p:nvSpPr>
              <p:cNvPr id="74" name="Rectangle 7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6" name="Rectangle 8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8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8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34" name="Group 83"/>
            <p:cNvGrpSpPr>
              <a:grpSpLocks/>
            </p:cNvGrpSpPr>
            <p:nvPr/>
          </p:nvGrpSpPr>
          <p:grpSpPr bwMode="auto">
            <a:xfrm>
              <a:off x="4953000" y="3200400"/>
              <a:ext cx="457200" cy="1524000"/>
              <a:chOff x="3360" y="2160"/>
              <a:chExt cx="288" cy="960"/>
            </a:xfrm>
          </p:grpSpPr>
          <p:sp>
            <p:nvSpPr>
              <p:cNvPr id="80" name="Rectangle 8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5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735" name="Group 91"/>
            <p:cNvGrpSpPr>
              <a:grpSpLocks/>
            </p:cNvGrpSpPr>
            <p:nvPr/>
          </p:nvGrpSpPr>
          <p:grpSpPr bwMode="auto">
            <a:xfrm>
              <a:off x="4343400" y="2743200"/>
              <a:ext cx="609600" cy="457200"/>
              <a:chOff x="3312" y="1872"/>
              <a:chExt cx="384" cy="288"/>
            </a:xfrm>
          </p:grpSpPr>
          <p:sp>
            <p:nvSpPr>
              <p:cNvPr id="88" name="AutoShape 9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9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736" name="Group 94"/>
            <p:cNvGrpSpPr>
              <a:grpSpLocks/>
            </p:cNvGrpSpPr>
            <p:nvPr/>
          </p:nvGrpSpPr>
          <p:grpSpPr bwMode="auto">
            <a:xfrm>
              <a:off x="4953000" y="2743200"/>
              <a:ext cx="609600" cy="457200"/>
              <a:chOff x="3312" y="1872"/>
              <a:chExt cx="384" cy="288"/>
            </a:xfrm>
          </p:grpSpPr>
          <p:sp>
            <p:nvSpPr>
              <p:cNvPr id="91" name="AutoShape 9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9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12"/>
            <p:cNvSpPr>
              <a:spLocks noChangeShapeType="1"/>
            </p:cNvSpPr>
            <p:nvPr/>
          </p:nvSpPr>
          <p:spPr bwMode="auto">
            <a:xfrm>
              <a:off x="6096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Text Box 113"/>
            <p:cNvSpPr txBox="1">
              <a:spLocks noChangeArrowheads="1"/>
            </p:cNvSpPr>
            <p:nvPr/>
          </p:nvSpPr>
          <p:spPr bwMode="auto">
            <a:xfrm>
              <a:off x="0" y="3581400"/>
              <a:ext cx="1303338" cy="57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Arial" pitchFamily="-107" charset="0"/>
                  <a:ea typeface="Arial" pitchFamily="-107" charset="0"/>
                  <a:cs typeface="Arial" pitchFamily="-107" charset="0"/>
                </a:rPr>
                <a:t>Address</a:t>
              </a:r>
            </a:p>
          </p:txBody>
        </p:sp>
        <p:sp>
          <p:nvSpPr>
            <p:cNvPr id="104" name="Line 114"/>
            <p:cNvSpPr>
              <a:spLocks noChangeShapeType="1"/>
            </p:cNvSpPr>
            <p:nvPr/>
          </p:nvSpPr>
          <p:spPr bwMode="auto">
            <a:xfrm>
              <a:off x="533400" y="38100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15"/>
            <p:cNvSpPr>
              <a:spLocks noChangeShapeType="1"/>
            </p:cNvSpPr>
            <p:nvPr/>
          </p:nvSpPr>
          <p:spPr bwMode="auto">
            <a:xfrm>
              <a:off x="3048000" y="2819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6"/>
            <p:cNvSpPr>
              <a:spLocks noChangeShapeType="1"/>
            </p:cNvSpPr>
            <p:nvPr/>
          </p:nvSpPr>
          <p:spPr bwMode="auto">
            <a:xfrm>
              <a:off x="3124200" y="28956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11"/>
            <p:cNvSpPr>
              <a:spLocks noChangeArrowheads="1"/>
            </p:cNvSpPr>
            <p:nvPr/>
          </p:nvSpPr>
          <p:spPr bwMode="auto">
            <a:xfrm>
              <a:off x="1524000" y="2667000"/>
              <a:ext cx="1600200" cy="3124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Instruction</a:t>
              </a:r>
            </a:p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Memory</a:t>
              </a:r>
            </a:p>
          </p:txBody>
        </p:sp>
        <p:sp>
          <p:nvSpPr>
            <p:cNvPr id="108" name="Line 117"/>
            <p:cNvSpPr>
              <a:spLocks noChangeShapeType="1"/>
            </p:cNvSpPr>
            <p:nvPr/>
          </p:nvSpPr>
          <p:spPr bwMode="auto">
            <a:xfrm>
              <a:off x="3124200" y="29718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18"/>
            <p:cNvSpPr>
              <a:spLocks noChangeShapeType="1"/>
            </p:cNvSpPr>
            <p:nvPr/>
          </p:nvSpPr>
          <p:spPr bwMode="auto">
            <a:xfrm>
              <a:off x="3124200" y="3429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9"/>
            <p:cNvSpPr>
              <a:spLocks noChangeShapeType="1"/>
            </p:cNvSpPr>
            <p:nvPr/>
          </p:nvSpPr>
          <p:spPr bwMode="auto">
            <a:xfrm>
              <a:off x="3124200" y="3657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0"/>
            <p:cNvSpPr>
              <a:spLocks noChangeShapeType="1"/>
            </p:cNvSpPr>
            <p:nvPr/>
          </p:nvSpPr>
          <p:spPr bwMode="auto">
            <a:xfrm>
              <a:off x="3124200" y="39624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124200" y="4191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124200" y="4343400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3"/>
            <p:cNvSpPr>
              <a:spLocks noChangeShapeType="1"/>
            </p:cNvSpPr>
            <p:nvPr/>
          </p:nvSpPr>
          <p:spPr bwMode="auto">
            <a:xfrm>
              <a:off x="3124200" y="45720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15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16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  <a:endParaRPr lang="en-US" sz="28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Wiring, memories get expensive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Opportunity for further </a:t>
            </a:r>
            <a:r>
              <a:rPr lang="en-US" sz="2400" dirty="0" smtClean="0"/>
              <a:t>optimizations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General way to tradeoff area and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17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VLIW </a:t>
            </a:r>
            <a:r>
              <a:rPr lang="en-US" dirty="0" err="1" smtClean="0"/>
              <a:t>w</a:t>
            </a:r>
            <a:r>
              <a:rPr lang="en-US" dirty="0" smtClean="0"/>
              <a:t>/ Multiport RF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Simple, full-featured model use common Register File</a:t>
            </a:r>
          </a:p>
          <a:p>
            <a:pPr lvl="1"/>
            <a:r>
              <a:rPr lang="en-US" dirty="0" err="1" smtClean="0"/>
              <a:t>Memory(Words</a:t>
            </a:r>
            <a:r>
              <a:rPr lang="en-US" dirty="0" smtClean="0"/>
              <a:t>, </a:t>
            </a:r>
            <a:r>
              <a:rPr lang="en-US" dirty="0" err="1" smtClean="0"/>
              <a:t>WritePorts</a:t>
            </a:r>
            <a:r>
              <a:rPr lang="en-US" dirty="0" smtClean="0"/>
              <a:t>, </a:t>
            </a:r>
            <a:r>
              <a:rPr lang="en-US" dirty="0" err="1" smtClean="0"/>
              <a:t>ReadPorts</a:t>
            </a:r>
            <a:r>
              <a:rPr lang="en-US" dirty="0" smtClean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76600"/>
            <a:ext cx="7366000" cy="3121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Unbound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Can (design to) use all operators at once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0400"/>
            <a:ext cx="8222275" cy="2670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VLIW (Very Large Instruction Word)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Basic Model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Costs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Tuning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Unbound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Implement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0400"/>
            <a:ext cx="8222275" cy="2670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VLIW Operator Knobs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Choose collection of operators and the numbers of each</a:t>
            </a:r>
          </a:p>
          <a:p>
            <a:pPr lvl="1"/>
            <a:r>
              <a:rPr lang="en-US" dirty="0" smtClean="0"/>
              <a:t>Match task</a:t>
            </a:r>
          </a:p>
          <a:p>
            <a:pPr lvl="1"/>
            <a:r>
              <a:rPr lang="en-US" dirty="0" smtClean="0"/>
              <a:t>Tune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733800"/>
            <a:ext cx="8222275" cy="2670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res[i</a:t>
            </a:r>
            <a:r>
              <a:rPr lang="en-US" dirty="0" smtClean="0"/>
              <a:t>]=</a:t>
            </a:r>
            <a:r>
              <a:rPr lang="en-US" dirty="0" err="1" smtClean="0"/>
              <a:t>sqrt(x[i</a:t>
            </a:r>
            <a:r>
              <a:rPr lang="en-US" dirty="0" smtClean="0"/>
              <a:t>]*</a:t>
            </a:r>
            <a:r>
              <a:rPr lang="en-US" dirty="0" err="1" smtClean="0"/>
              <a:t>x[i]+y[i</a:t>
            </a:r>
            <a:r>
              <a:rPr lang="en-US" dirty="0" smtClean="0"/>
              <a:t>]*</a:t>
            </a:r>
            <a:r>
              <a:rPr lang="en-US" dirty="0" err="1" smtClean="0"/>
              <a:t>y[i]+z[i</a:t>
            </a:r>
            <a:r>
              <a:rPr lang="en-US" dirty="0" smtClean="0"/>
              <a:t>]*</a:t>
            </a:r>
            <a:r>
              <a:rPr lang="en-US" dirty="0" err="1" smtClean="0"/>
              <a:t>z[i</a:t>
            </a:r>
            <a:r>
              <a:rPr lang="en-US" dirty="0" smtClean="0"/>
              <a:t>]); 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II with one operator of each?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Minimum II achievable?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Latency lower bound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operators of each type?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Area comparison?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pointers / branch</a:t>
            </a:r>
          </a:p>
          <a:p>
            <a:r>
              <a:rPr lang="en-US" dirty="0" smtClean="0"/>
              <a:t>Load</a:t>
            </a:r>
          </a:p>
          <a:p>
            <a:r>
              <a:rPr lang="en-US" dirty="0" smtClean="0"/>
              <a:t>Multiplies</a:t>
            </a:r>
          </a:p>
          <a:p>
            <a:r>
              <a:rPr lang="en-US" dirty="0" smtClean="0"/>
              <a:t>Add</a:t>
            </a:r>
          </a:p>
          <a:p>
            <a:r>
              <a:rPr lang="en-US" dirty="0" smtClean="0"/>
              <a:t>Add</a:t>
            </a:r>
          </a:p>
          <a:p>
            <a:r>
              <a:rPr lang="en-US" dirty="0" err="1" smtClean="0"/>
              <a:t>Squareroot</a:t>
            </a:r>
            <a:endParaRPr lang="en-US" dirty="0" smtClean="0"/>
          </a:p>
          <a:p>
            <a:r>
              <a:rPr lang="en-US" dirty="0" err="1" smtClean="0"/>
              <a:t>Writeback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res[i</a:t>
            </a:r>
            <a:r>
              <a:rPr lang="en-US" dirty="0" smtClean="0"/>
              <a:t>]=</a:t>
            </a:r>
            <a:r>
              <a:rPr lang="en-US" dirty="0" err="1" smtClean="0"/>
              <a:t>sqrt(x[i</a:t>
            </a:r>
            <a:r>
              <a:rPr lang="en-US" dirty="0" smtClean="0"/>
              <a:t>]*</a:t>
            </a:r>
            <a:r>
              <a:rPr lang="en-US" dirty="0" err="1" smtClean="0"/>
              <a:t>x[i]+y[i</a:t>
            </a:r>
            <a:r>
              <a:rPr lang="en-US" dirty="0" smtClean="0"/>
              <a:t>]*</a:t>
            </a:r>
            <a:r>
              <a:rPr lang="en-US" dirty="0" err="1" smtClean="0"/>
              <a:t>y[i]+z[i</a:t>
            </a:r>
            <a:r>
              <a:rPr lang="en-US" dirty="0" smtClean="0"/>
              <a:t>]*</a:t>
            </a:r>
            <a:r>
              <a:rPr lang="en-US" dirty="0" err="1" smtClean="0"/>
              <a:t>z[i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res[i+1]=sqrt(x[i+1]*x[i+1]+y[i+1]*y[i+1]+z[i+1]*z[i+1]); </a:t>
            </a:r>
          </a:p>
          <a:p>
            <a:r>
              <a:rPr lang="en-US" dirty="0" smtClean="0"/>
              <a:t>res[i+2]=sqrt(x[i+2]*x[i+2]+y[i+2]*y[i+2]+z[i+2]*z[i+2]); </a:t>
            </a:r>
          </a:p>
          <a:p>
            <a:r>
              <a:rPr lang="en-US" dirty="0" smtClean="0"/>
              <a:t>res[i+3]=sqrt(x[i+3]*x[i+3]+y[i+3]*y[i+3]+z[i+3]*z[i+3]);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iterations in 10 cycles = 2.5 cycles/</a:t>
            </a:r>
            <a:r>
              <a:rPr lang="en-US" dirty="0" err="1" smtClean="0"/>
              <a:t>iter</a:t>
            </a:r>
            <a:endParaRPr lang="en-US" dirty="0" smtClean="0"/>
          </a:p>
          <a:p>
            <a:r>
              <a:rPr lang="en-US" dirty="0" smtClean="0"/>
              <a:t>Compared to 1 iteration in 7</a:t>
            </a:r>
          </a:p>
          <a:p>
            <a:r>
              <a:rPr lang="en-US" dirty="0" smtClean="0"/>
              <a:t>Compared to 1 iteration in 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Multiport 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Multiported</a:t>
            </a:r>
            <a:r>
              <a:rPr lang="en-US" dirty="0" smtClean="0"/>
              <a:t> memories are expensive</a:t>
            </a:r>
          </a:p>
          <a:p>
            <a:pPr lvl="1"/>
            <a:r>
              <a:rPr lang="en-US" dirty="0" smtClean="0"/>
              <a:t>Need input/output lines for each port</a:t>
            </a:r>
          </a:p>
          <a:p>
            <a:pPr lvl="1"/>
            <a:r>
              <a:rPr lang="en-US" dirty="0" smtClean="0"/>
              <a:t>Makes large, slow</a:t>
            </a:r>
          </a:p>
          <a:p>
            <a:r>
              <a:rPr lang="en-US" dirty="0" smtClean="0"/>
              <a:t>Simplified </a:t>
            </a:r>
            <a:r>
              <a:rPr lang="en-US" dirty="0" err="1" smtClean="0"/>
              <a:t>preclass</a:t>
            </a:r>
            <a:r>
              <a:rPr lang="en-US" dirty="0" smtClean="0"/>
              <a:t> model:</a:t>
            </a:r>
          </a:p>
          <a:p>
            <a:pPr lvl="1"/>
            <a:r>
              <a:rPr lang="en-US" dirty="0" err="1" smtClean="0"/>
              <a:t>Area(Memory(n,w,r</a:t>
            </a:r>
            <a:r>
              <a:rPr lang="en-US" dirty="0" smtClean="0"/>
              <a:t>))=</a:t>
            </a:r>
            <a:r>
              <a:rPr lang="en-US" dirty="0" err="1" smtClean="0"/>
              <a:t>n</a:t>
            </a:r>
            <a:r>
              <a:rPr lang="en-US" dirty="0" smtClean="0"/>
              <a:t>*(w+r+1)/2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Compare total area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Multiport 5, 10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5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Multiport 2, 2  with 5x1 </a:t>
            </a:r>
            <a:r>
              <a:rPr lang="en-US" dirty="0" err="1" smtClean="0">
                <a:solidFill>
                  <a:srgbClr val="FF6600"/>
                </a:solidFill>
              </a:rPr>
              <a:t>Xbar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How does area of memories, </a:t>
            </a:r>
            <a:r>
              <a:rPr lang="en-US" dirty="0" err="1" smtClean="0">
                <a:solidFill>
                  <a:srgbClr val="FF6600"/>
                </a:solidFill>
              </a:rPr>
              <a:t>xbar</a:t>
            </a:r>
            <a:r>
              <a:rPr lang="en-US" dirty="0" smtClean="0">
                <a:solidFill>
                  <a:srgbClr val="FF6600"/>
                </a:solidFill>
              </a:rPr>
              <a:t> compare to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operators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in each case?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143000"/>
            <a:ext cx="3858898" cy="1635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4305300"/>
            <a:ext cx="2649485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 Cheaper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same capacity, split register file cheaper</a:t>
            </a:r>
          </a:p>
          <a:p>
            <a:pPr lvl="1"/>
            <a:r>
              <a:rPr lang="en-US" dirty="0" smtClean="0"/>
              <a:t>2R+1W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 per word</a:t>
            </a:r>
          </a:p>
          <a:p>
            <a:pPr lvl="1"/>
            <a:r>
              <a:rPr lang="en-US" dirty="0" smtClean="0">
                <a:sym typeface="Wingdings"/>
              </a:rPr>
              <a:t>5R+10W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 per word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Split RF with Full (5, 5) Crossbar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Cost?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743200"/>
            <a:ext cx="3237823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VLIW as a Model for</a:t>
            </a:r>
          </a:p>
          <a:p>
            <a:pPr lvl="1"/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Customizing </a:t>
            </a:r>
            <a:r>
              <a:rPr lang="en-US" dirty="0" err="1" smtClean="0"/>
              <a:t>Datapaths</a:t>
            </a:r>
            <a:endParaRPr lang="en-US" dirty="0" smtClean="0"/>
          </a:p>
          <a:p>
            <a:pPr lvl="1"/>
            <a:r>
              <a:rPr lang="en-US" dirty="0" smtClean="0"/>
              <a:t>Area-Time Tradeoffs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 Full 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restriction/limitation might this have versus </a:t>
            </a:r>
            <a:r>
              <a:rPr lang="en-US" dirty="0" err="1" smtClean="0">
                <a:solidFill>
                  <a:srgbClr val="FF6600"/>
                </a:solidFill>
              </a:rPr>
              <a:t>multiported</a:t>
            </a:r>
            <a:r>
              <a:rPr lang="en-US" dirty="0" smtClean="0">
                <a:solidFill>
                  <a:srgbClr val="FF6600"/>
                </a:solidFill>
              </a:rPr>
              <a:t> RF version?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00400"/>
            <a:ext cx="3237823" cy="345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419600"/>
            <a:ext cx="3276600" cy="1388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Memory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select how much sharing or independence in local memories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RF, Limited 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limitation does the one crossbar output pose?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733800"/>
            <a:ext cx="2807663" cy="2705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290" y="3429000"/>
            <a:ext cx="2952133" cy="314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905000"/>
            <a:ext cx="7523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Need to schedule </a:t>
            </a:r>
            <a:r>
              <a:rPr lang="en-US" dirty="0" err="1" smtClean="0">
                <a:latin typeface="+mn-lt"/>
              </a:rPr>
              <a:t>Xbar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output(s</a:t>
            </a:r>
            <a:r>
              <a:rPr lang="en-US" dirty="0" smtClean="0">
                <a:latin typeface="+mn-lt"/>
              </a:rPr>
              <a:t>) as well as operators.</a:t>
            </a:r>
          </a:p>
          <a:p>
            <a:r>
              <a:rPr lang="en-US" dirty="0" smtClean="0">
                <a:latin typeface="+mn-lt"/>
              </a:rPr>
              <a:t>   </a:t>
            </a:r>
            <a:endParaRPr lang="en-US" dirty="0"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200" y="3505200"/>
          <a:ext cx="6095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Xbar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seen, will have pipelined operators</a:t>
            </a:r>
          </a:p>
          <a:p>
            <a:pPr lvl="1"/>
            <a:r>
              <a:rPr lang="en-US" dirty="0" smtClean="0"/>
              <a:t>E.g. 3 cycles multiply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complicate?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Accommodating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Schedule for when data becomes available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Dependencies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of resources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81200" y="3505200"/>
          <a:ext cx="60959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Xbar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Y*Y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Y*Y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+Y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+Y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+Y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/Z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3581400" y="4038600"/>
            <a:ext cx="35814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Accommodating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Schedule for when data becomes available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Dependencies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of resources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81200" y="3505200"/>
          <a:ext cx="609599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Xbar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Y*Y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Q+R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Y*Y,Q+R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+Y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+Y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+Y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/Z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5200" y="1447800"/>
            <a:ext cx="17244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Impossible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schedule;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Conflict 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single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Xbar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output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Interconnect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decide how rich to make the interconnect</a:t>
            </a:r>
          </a:p>
          <a:p>
            <a:pPr lvl="1"/>
            <a:r>
              <a:rPr lang="en-US" dirty="0" smtClean="0"/>
              <a:t>Number of outputs to support</a:t>
            </a:r>
          </a:p>
          <a:p>
            <a:pPr lvl="1"/>
            <a:r>
              <a:rPr lang="en-US" dirty="0" smtClean="0"/>
              <a:t>How to depopulate crossbar</a:t>
            </a:r>
          </a:p>
          <a:p>
            <a:pPr lvl="1"/>
            <a:r>
              <a:rPr lang="en-US" dirty="0" smtClean="0"/>
              <a:t>Use more restricted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Overhead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handle loop overhead in ILP on VLIW</a:t>
            </a:r>
          </a:p>
          <a:p>
            <a:pPr lvl="1"/>
            <a:r>
              <a:rPr lang="en-US" dirty="0" smtClean="0"/>
              <a:t>Increment counters, branches as independent functional units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267200"/>
            <a:ext cx="61002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Loop Overhead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handle loop overhead in ILP on VLIW</a:t>
            </a:r>
          </a:p>
          <a:p>
            <a:r>
              <a:rPr lang="en-US" dirty="0" smtClean="0"/>
              <a:t>…but paying a full issue unit and instruction costs overhead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343400"/>
            <a:ext cx="61002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Cycles per multiply-accumulate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Spatial Pipeline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Processor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86200"/>
            <a:ext cx="4330700" cy="2419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Specialize the instructions, state, branching for loops</a:t>
            </a:r>
          </a:p>
          <a:p>
            <a:pPr lvl="1"/>
            <a:r>
              <a:rPr lang="en-US" dirty="0" smtClean="0"/>
              <a:t>Counter rather than RF</a:t>
            </a:r>
          </a:p>
          <a:p>
            <a:pPr lvl="1"/>
            <a:r>
              <a:rPr lang="en-US" dirty="0" smtClean="0"/>
              <a:t>One bit to indicate if counter decrement</a:t>
            </a:r>
          </a:p>
          <a:p>
            <a:pPr lvl="1"/>
            <a:r>
              <a:rPr lang="en-US" dirty="0" smtClean="0"/>
              <a:t>Exit loop when decrement to 0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09800"/>
            <a:ext cx="61002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 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port – simplify further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648200"/>
            <a:ext cx="6146800" cy="1847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6223000" cy="187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 Example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preclass</a:t>
            </a:r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repeat r3: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addi</a:t>
            </a:r>
            <a:r>
              <a:rPr lang="en-US" dirty="0" smtClean="0"/>
              <a:t> r4,#4,r4; 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err="1" smtClean="0"/>
              <a:t>addi</a:t>
            </a:r>
            <a:r>
              <a:rPr lang="en-US" dirty="0" smtClean="0"/>
              <a:t> r5,#4,r5; ld r4,r6</a:t>
            </a:r>
          </a:p>
          <a:p>
            <a:pPr>
              <a:buNone/>
            </a:pPr>
            <a:r>
              <a:rPr lang="en-US" dirty="0" smtClean="0"/>
              <a:t>     ld r5,r7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mul</a:t>
            </a:r>
            <a:r>
              <a:rPr lang="en-US" dirty="0" smtClean="0"/>
              <a:t> r6,r7,r7</a:t>
            </a:r>
          </a:p>
          <a:p>
            <a:pPr>
              <a:buNone/>
            </a:pPr>
            <a:r>
              <a:rPr lang="en-US" dirty="0" smtClean="0"/>
              <a:t>     add  r7,r8,r8 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generalize to multiple loop nests and counters</a:t>
            </a:r>
          </a:p>
          <a:p>
            <a:r>
              <a:rPr lang="en-US" dirty="0" smtClean="0"/>
              <a:t>Common in highly optimized </a:t>
            </a:r>
            <a:r>
              <a:rPr lang="en-US" dirty="0" err="1" smtClean="0"/>
              <a:t>DSPs</a:t>
            </a:r>
            <a:r>
              <a:rPr lang="en-US" dirty="0" smtClean="0"/>
              <a:t>, Vector 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VLIW vs. </a:t>
            </a:r>
            <a:r>
              <a:rPr lang="en-US" dirty="0" err="1" smtClean="0"/>
              <a:t>SuperScalar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/>
          <a:lstStyle/>
          <a:p>
            <a:r>
              <a:rPr lang="en-US" dirty="0" smtClean="0"/>
              <a:t>Modern, high-end processors</a:t>
            </a:r>
          </a:p>
          <a:p>
            <a:pPr lvl="1"/>
            <a:r>
              <a:rPr lang="en-US" dirty="0" smtClean="0"/>
              <a:t>Do support ILP</a:t>
            </a:r>
          </a:p>
          <a:p>
            <a:pPr lvl="1"/>
            <a:r>
              <a:rPr lang="en-US" dirty="0" smtClean="0"/>
              <a:t>Issue multiple instructions per cycle</a:t>
            </a:r>
          </a:p>
          <a:p>
            <a:pPr lvl="1"/>
            <a:r>
              <a:rPr lang="en-US" dirty="0" smtClean="0"/>
              <a:t>…but, from a single, sequential instruction stream</a:t>
            </a:r>
          </a:p>
          <a:p>
            <a:r>
              <a:rPr lang="en-US" dirty="0" err="1" smtClean="0"/>
              <a:t>SuperScalar</a:t>
            </a:r>
            <a:r>
              <a:rPr lang="en-US" dirty="0" smtClean="0"/>
              <a:t> – dynamic issue and interlock on data hazards – hide # operators</a:t>
            </a:r>
          </a:p>
          <a:p>
            <a:pPr lvl="1"/>
            <a:r>
              <a:rPr lang="en-US" dirty="0" smtClean="0"/>
              <a:t>Must have shared, multiport RF</a:t>
            </a:r>
          </a:p>
          <a:p>
            <a:r>
              <a:rPr lang="en-US" dirty="0" smtClean="0"/>
              <a:t>VLIW – offline scheduled</a:t>
            </a:r>
          </a:p>
          <a:p>
            <a:pPr lvl="1"/>
            <a:r>
              <a:rPr lang="en-US" dirty="0" smtClean="0"/>
              <a:t>No interlocks, allow distributed RF</a:t>
            </a:r>
          </a:p>
          <a:p>
            <a:pPr lvl="1"/>
            <a:r>
              <a:rPr lang="en-US" dirty="0" smtClean="0"/>
              <a:t>Lower area/operator – need to recompile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 smtClean="0"/>
              <a:t>VLIW as a Model for</a:t>
            </a:r>
          </a:p>
          <a:p>
            <a:pPr lvl="1"/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Customizing </a:t>
            </a:r>
            <a:r>
              <a:rPr lang="en-US" dirty="0" err="1" smtClean="0"/>
              <a:t>Datapaths</a:t>
            </a:r>
            <a:endParaRPr lang="en-US" dirty="0" smtClean="0"/>
          </a:p>
          <a:p>
            <a:pPr lvl="1"/>
            <a:r>
              <a:rPr lang="en-US" dirty="0" smtClean="0"/>
              <a:t>Area-Time Tradeoffs </a:t>
            </a:r>
          </a:p>
          <a:p>
            <a:r>
              <a:rPr lang="en-US" dirty="0" smtClean="0"/>
              <a:t>Customize VLIW</a:t>
            </a:r>
          </a:p>
          <a:p>
            <a:pPr lvl="1"/>
            <a:r>
              <a:rPr lang="en-US" dirty="0" smtClean="0"/>
              <a:t>Operator selection</a:t>
            </a:r>
          </a:p>
          <a:p>
            <a:pPr lvl="1"/>
            <a:r>
              <a:rPr lang="en-US" dirty="0" smtClean="0"/>
              <a:t>Memory/register file setup</a:t>
            </a:r>
          </a:p>
          <a:p>
            <a:pPr lvl="1"/>
            <a:r>
              <a:rPr lang="en-US" dirty="0" smtClean="0"/>
              <a:t>Inter-functional unit communication network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Reading for Wed. online</a:t>
            </a:r>
          </a:p>
          <a:p>
            <a:r>
              <a:rPr lang="en-US" dirty="0" smtClean="0"/>
              <a:t>HW6</a:t>
            </a:r>
            <a:r>
              <a:rPr lang="en-US" dirty="0" smtClean="0">
                <a:sym typeface="Wingdings"/>
              </a:rPr>
              <a:t> due Friday</a:t>
            </a:r>
          </a:p>
          <a:p>
            <a:pPr lvl="1"/>
            <a:r>
              <a:rPr lang="en-US" dirty="0" smtClean="0">
                <a:sym typeface="Wingdings"/>
              </a:rPr>
              <a:t>Remember many slow builds</a:t>
            </a:r>
          </a:p>
          <a:p>
            <a:r>
              <a:rPr lang="en-US" dirty="0" smtClean="0">
                <a:sym typeface="Wingdings"/>
              </a:rPr>
              <a:t>Midterm next Monday</a:t>
            </a:r>
          </a:p>
          <a:p>
            <a:pPr lvl="1"/>
            <a:r>
              <a:rPr lang="en-US" dirty="0" smtClean="0">
                <a:sym typeface="Wingdings"/>
              </a:rPr>
              <a:t>See Spring 2017 syllabus for</a:t>
            </a:r>
          </a:p>
          <a:p>
            <a:pPr lvl="2"/>
            <a:r>
              <a:rPr lang="en-US" dirty="0" smtClean="0">
                <a:sym typeface="Wingdings"/>
              </a:rPr>
              <a:t>Last semesters midterm and final</a:t>
            </a:r>
          </a:p>
          <a:p>
            <a:pPr lvl="3"/>
            <a:r>
              <a:rPr lang="en-US" dirty="0" smtClean="0">
                <a:sym typeface="Wingdings"/>
              </a:rPr>
              <a:t>…with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different?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86200"/>
            <a:ext cx="4330700" cy="2419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– does one thing at a time</a:t>
            </a:r>
          </a:p>
          <a:p>
            <a:r>
              <a:rPr lang="en-US" dirty="0" smtClean="0"/>
              <a:t>Spatial Pipeline – can do many things, but always the same</a:t>
            </a:r>
          </a:p>
          <a:p>
            <a:r>
              <a:rPr lang="en-US" dirty="0" smtClean="0"/>
              <a:t>Vector – can do the same things on many pieces of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if…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Do many things at a time (ILP)</a:t>
            </a:r>
          </a:p>
          <a:p>
            <a:pPr lvl="1"/>
            <a:r>
              <a:rPr lang="en-US" dirty="0" smtClean="0"/>
              <a:t>But not the same (DLP)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91000"/>
            <a:ext cx="5461000" cy="2322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1219200"/>
            <a:ext cx="4076700" cy="163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if…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Do many things at a time (ILP)</a:t>
            </a:r>
          </a:p>
          <a:p>
            <a:pPr lvl="1"/>
            <a:r>
              <a:rPr lang="en-US" dirty="0" smtClean="0"/>
              <a:t>But not the same (DLP)</a:t>
            </a:r>
          </a:p>
          <a:p>
            <a:r>
              <a:rPr lang="en-US" dirty="0" smtClean="0"/>
              <a:t>Want to use resources concurrently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114800"/>
            <a:ext cx="4038600" cy="2465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191000"/>
            <a:ext cx="3644900" cy="2036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if…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Do many things at a time (ILP)</a:t>
            </a:r>
          </a:p>
          <a:p>
            <a:pPr lvl="1"/>
            <a:r>
              <a:rPr lang="en-US" dirty="0" smtClean="0"/>
              <a:t>But not the same (DLP)</a:t>
            </a:r>
          </a:p>
          <a:p>
            <a:r>
              <a:rPr lang="en-US" dirty="0" smtClean="0"/>
              <a:t>Want to use resources concurrently</a:t>
            </a:r>
          </a:p>
          <a:p>
            <a:r>
              <a:rPr lang="en-US" dirty="0" smtClean="0"/>
              <a:t>Want to</a:t>
            </a:r>
          </a:p>
          <a:p>
            <a:pPr lvl="1"/>
            <a:r>
              <a:rPr lang="en-US" dirty="0" smtClean="0"/>
              <a:t>Accelerate specific task</a:t>
            </a:r>
          </a:p>
          <a:p>
            <a:pPr lvl="1"/>
            <a:r>
              <a:rPr lang="en-US" dirty="0" smtClean="0"/>
              <a:t>But not go to spatial pipeline extreme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25538</TotalTime>
  <Words>1801</Words>
  <Application>Microsoft Macintosh PowerPoint</Application>
  <PresentationFormat>On-screen Show (4:3)</PresentationFormat>
  <Paragraphs>406</Paragraphs>
  <Slides>47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Blank Presentation</vt:lpstr>
      <vt:lpstr>ESE532: System-on-a-Chip Architecture</vt:lpstr>
      <vt:lpstr>Today</vt:lpstr>
      <vt:lpstr>Message</vt:lpstr>
      <vt:lpstr>Preclass 1</vt:lpstr>
      <vt:lpstr>Preclass 1</vt:lpstr>
      <vt:lpstr>Computing Forms</vt:lpstr>
      <vt:lpstr>In Between</vt:lpstr>
      <vt:lpstr>In between</vt:lpstr>
      <vt:lpstr>In between</vt:lpstr>
      <vt:lpstr>Supply Independent Instructions</vt:lpstr>
      <vt:lpstr>Control Heterogeneous Units</vt:lpstr>
      <vt:lpstr>VLIW</vt:lpstr>
      <vt:lpstr>VLIW</vt:lpstr>
      <vt:lpstr>VLIW</vt:lpstr>
      <vt:lpstr>VLIW</vt:lpstr>
      <vt:lpstr>VLIW</vt:lpstr>
      <vt:lpstr>VLIW</vt:lpstr>
      <vt:lpstr>VLIW w/ Multiport RF</vt:lpstr>
      <vt:lpstr>Processor Unbound</vt:lpstr>
      <vt:lpstr>Processor Unbound</vt:lpstr>
      <vt:lpstr>VLIW Operator Knobs</vt:lpstr>
      <vt:lpstr>Preclass 2</vt:lpstr>
      <vt:lpstr>Critical Path</vt:lpstr>
      <vt:lpstr>Preclass 2d</vt:lpstr>
      <vt:lpstr>Time Points</vt:lpstr>
      <vt:lpstr>Multiport RF</vt:lpstr>
      <vt:lpstr>Preclass 3</vt:lpstr>
      <vt:lpstr>Split RF Cheaper</vt:lpstr>
      <vt:lpstr>Split RF</vt:lpstr>
      <vt:lpstr>Split RF Full Crossbar</vt:lpstr>
      <vt:lpstr>VLIW Memory Tuning</vt:lpstr>
      <vt:lpstr>Split RF, Limited Crossbar</vt:lpstr>
      <vt:lpstr>VLIW Schedule</vt:lpstr>
      <vt:lpstr>Pipelined Operators</vt:lpstr>
      <vt:lpstr>Accommodating Pipeline</vt:lpstr>
      <vt:lpstr>Accommodating Pipeline</vt:lpstr>
      <vt:lpstr>VLIW Interconnect Tuning</vt:lpstr>
      <vt:lpstr>Loop Overhead</vt:lpstr>
      <vt:lpstr>VLIW Loop Overhead</vt:lpstr>
      <vt:lpstr>Zero-Overhead Loops</vt:lpstr>
      <vt:lpstr>Simplification</vt:lpstr>
      <vt:lpstr>Zero-Overhead Loop Simplify</vt:lpstr>
      <vt:lpstr>Zero-Overhead Loop Example (preclass 1)</vt:lpstr>
      <vt:lpstr>Zero-Overhead Loop</vt:lpstr>
      <vt:lpstr>VLIW vs. SuperScalar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114</cp:revision>
  <cp:lastPrinted>2017-03-15T18:30:29Z</cp:lastPrinted>
  <dcterms:created xsi:type="dcterms:W3CDTF">2017-10-16T11:56:36Z</dcterms:created>
  <dcterms:modified xsi:type="dcterms:W3CDTF">2017-10-16T11:58:03Z</dcterms:modified>
</cp:coreProperties>
</file>