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Override PartName="/ppt/slides/slide46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7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43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381" r:id="rId2"/>
    <p:sldId id="382" r:id="rId3"/>
    <p:sldId id="383" r:id="rId4"/>
    <p:sldId id="384" r:id="rId5"/>
    <p:sldId id="385" r:id="rId6"/>
    <p:sldId id="386" r:id="rId7"/>
    <p:sldId id="387" r:id="rId8"/>
    <p:sldId id="388" r:id="rId9"/>
    <p:sldId id="389" r:id="rId10"/>
    <p:sldId id="390" r:id="rId11"/>
    <p:sldId id="391" r:id="rId12"/>
    <p:sldId id="392" r:id="rId13"/>
    <p:sldId id="393" r:id="rId14"/>
    <p:sldId id="394" r:id="rId15"/>
    <p:sldId id="395" r:id="rId16"/>
    <p:sldId id="396" r:id="rId17"/>
    <p:sldId id="397" r:id="rId18"/>
    <p:sldId id="398" r:id="rId19"/>
    <p:sldId id="399" r:id="rId20"/>
    <p:sldId id="400" r:id="rId21"/>
    <p:sldId id="402" r:id="rId22"/>
    <p:sldId id="403" r:id="rId23"/>
    <p:sldId id="437" r:id="rId24"/>
    <p:sldId id="431" r:id="rId25"/>
    <p:sldId id="439" r:id="rId26"/>
    <p:sldId id="406" r:id="rId27"/>
    <p:sldId id="407" r:id="rId28"/>
    <p:sldId id="408" r:id="rId29"/>
    <p:sldId id="409" r:id="rId30"/>
    <p:sldId id="410" r:id="rId31"/>
    <p:sldId id="413" r:id="rId32"/>
    <p:sldId id="411" r:id="rId33"/>
    <p:sldId id="424" r:id="rId34"/>
    <p:sldId id="427" r:id="rId35"/>
    <p:sldId id="428" r:id="rId36"/>
    <p:sldId id="440" r:id="rId37"/>
    <p:sldId id="412" r:id="rId38"/>
    <p:sldId id="418" r:id="rId39"/>
    <p:sldId id="419" r:id="rId40"/>
    <p:sldId id="420" r:id="rId41"/>
    <p:sldId id="425" r:id="rId42"/>
    <p:sldId id="426" r:id="rId43"/>
    <p:sldId id="421" r:id="rId44"/>
    <p:sldId id="422" r:id="rId45"/>
    <p:sldId id="423" r:id="rId46"/>
    <p:sldId id="299" r:id="rId47"/>
    <p:sldId id="300" r:id="rId4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FF00"/>
    <a:srgbClr val="FFCC66"/>
    <a:srgbClr val="99FF99"/>
    <a:srgbClr val="CC0099"/>
    <a:srgbClr val="009900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>
    <p:restoredLeft sz="15519" autoAdjust="0"/>
    <p:restoredTop sz="94617" autoAdjust="0"/>
  </p:normalViewPr>
  <p:slideViewPr>
    <p:cSldViewPr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handoutMaster" Target="handoutMasters/handoutMaster1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7B75C-4A9A-504C-9ACB-5CACE48605B8}" type="slidenum">
              <a:rPr lang="en-US">
                <a:latin typeface="Times New Roman" pitchFamily="-107" charset="0"/>
              </a:rPr>
              <a:pPr/>
              <a:t>13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7B75C-4A9A-504C-9ACB-5CACE48605B8}" type="slidenum">
              <a:rPr lang="en-US">
                <a:latin typeface="Times New Roman" pitchFamily="-107" charset="0"/>
              </a:rPr>
              <a:pPr/>
              <a:t>14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B6B82-BDB3-684B-8FA7-FE9FA34E270B}" type="slidenum">
              <a:rPr lang="en-US">
                <a:latin typeface="Times New Roman" pitchFamily="-107" charset="0"/>
              </a:rPr>
              <a:pPr/>
              <a:t>15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7B75C-4A9A-504C-9ACB-5CACE48605B8}" type="slidenum">
              <a:rPr lang="en-US">
                <a:latin typeface="Times New Roman" pitchFamily="-107" charset="0"/>
              </a:rPr>
              <a:pPr/>
              <a:t>16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B6B82-BDB3-684B-8FA7-FE9FA34E270B}" type="slidenum">
              <a:rPr lang="en-US">
                <a:latin typeface="Times New Roman" pitchFamily="-107" charset="0"/>
              </a:rPr>
              <a:pPr/>
              <a:t>17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46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47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8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1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13:  October 16, 2017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VLIW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(Very Long Instruction Word Processors)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/>
          <a:lstStyle/>
          <a:p>
            <a:r>
              <a:rPr lang="en-US" dirty="0" smtClean="0"/>
              <a:t>Supply Independent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instruction per ALU</a:t>
            </a:r>
          </a:p>
          <a:p>
            <a:r>
              <a:rPr lang="en-US" dirty="0" smtClean="0"/>
              <a:t>Instructions more expensive than Vector</a:t>
            </a:r>
          </a:p>
          <a:p>
            <a:pPr lvl="1"/>
            <a:r>
              <a:rPr lang="en-US" dirty="0" smtClean="0"/>
              <a:t>But more flexible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91000"/>
            <a:ext cx="5461000" cy="23221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Control Heterogeneous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267200"/>
          </a:xfrm>
        </p:spPr>
        <p:txBody>
          <a:bodyPr/>
          <a:lstStyle/>
          <a:p>
            <a:r>
              <a:rPr lang="en-US" dirty="0" smtClean="0"/>
              <a:t>Control each unit simultaneously and independently</a:t>
            </a:r>
          </a:p>
          <a:p>
            <a:pPr lvl="1"/>
            <a:r>
              <a:rPr lang="en-US" dirty="0" smtClean="0"/>
              <a:t>More expensive than processor</a:t>
            </a:r>
          </a:p>
          <a:p>
            <a:pPr lvl="2"/>
            <a:r>
              <a:rPr lang="en-US" dirty="0" smtClean="0"/>
              <a:t>Memory ports and/or interconnect </a:t>
            </a:r>
          </a:p>
          <a:p>
            <a:pPr lvl="1"/>
            <a:r>
              <a:rPr lang="en-US" dirty="0" smtClean="0"/>
              <a:t>But more parallelism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3881129"/>
            <a:ext cx="4876800" cy="29768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VLIW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 smtClean="0"/>
              <a:t>The “instruction”</a:t>
            </a:r>
          </a:p>
          <a:p>
            <a:pPr lvl="1"/>
            <a:r>
              <a:rPr lang="en-US" dirty="0" smtClean="0"/>
              <a:t>The bits controlling the </a:t>
            </a:r>
            <a:r>
              <a:rPr lang="en-US" dirty="0" err="1" smtClean="0"/>
              <a:t>datapath</a:t>
            </a:r>
            <a:endParaRPr lang="en-US" dirty="0" smtClean="0"/>
          </a:p>
          <a:p>
            <a:r>
              <a:rPr lang="en-US" dirty="0" smtClean="0"/>
              <a:t>…becomes long</a:t>
            </a:r>
          </a:p>
          <a:p>
            <a:r>
              <a:rPr lang="en-US" dirty="0" smtClean="0"/>
              <a:t>Hence:</a:t>
            </a:r>
          </a:p>
          <a:p>
            <a:pPr lvl="1"/>
            <a:r>
              <a:rPr lang="en-US" dirty="0" smtClean="0"/>
              <a:t>Very Long Instruction Word (VLIW)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91000"/>
            <a:ext cx="5461000" cy="23221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Very Long Instruction Word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Set of operators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Parameterize number, distribution (X, +, </a:t>
            </a:r>
            <a:r>
              <a:rPr lang="en-US" sz="2400" dirty="0" err="1"/>
              <a:t>sqrt</a:t>
            </a:r>
            <a:r>
              <a:rPr lang="en-US" sz="2400" dirty="0"/>
              <a:t>…)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More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less time, more area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Fewer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more time, less area</a:t>
            </a:r>
            <a:endParaRPr lang="en-US" sz="2000" dirty="0">
              <a:ea typeface="ＭＳ Ｐゴシック" pitchFamily="-107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Memories for intermediate </a:t>
            </a:r>
            <a:r>
              <a:rPr lang="en-US" sz="2800" dirty="0" smtClean="0">
                <a:ea typeface="ＭＳ Ｐゴシック" pitchFamily="-107" charset="-128"/>
                <a:cs typeface="ＭＳ Ｐゴシック" pitchFamily="-107" charset="-128"/>
              </a:rPr>
              <a:t>state</a:t>
            </a:r>
            <a:endParaRPr lang="en-US" sz="2800" dirty="0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109" name="Content Placeholder 10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F5DD4-1B65-4D4C-BD06-C6E4D599F85D}" type="slidenum">
              <a:rPr lang="en-US" smtClean="0">
                <a:latin typeface="Times New Roman" pitchFamily="-107" charset="0"/>
              </a:rPr>
              <a:pPr/>
              <a:t>13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315200" y="4953000"/>
            <a:ext cx="914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+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239000" y="3200400"/>
            <a:ext cx="457200" cy="1524000"/>
            <a:chOff x="3360" y="2160"/>
            <a:chExt cx="288" cy="960"/>
          </a:xfrm>
        </p:grpSpPr>
        <p:sp>
          <p:nvSpPr>
            <p:cNvPr id="9" name="Rectangle 20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0" name="Rectangle 21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11" name="Rectangle 22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12" name="Rectangle 23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24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772400" y="3200400"/>
            <a:ext cx="457200" cy="1524000"/>
            <a:chOff x="3360" y="2160"/>
            <a:chExt cx="288" cy="960"/>
          </a:xfrm>
        </p:grpSpPr>
        <p:sp>
          <p:nvSpPr>
            <p:cNvPr id="15" name="Rectangle 26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6" name="Rectangle 27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7" name="Rectangle 28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8" name="Rectangle 29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" name="Rectangle 30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" name="Line 33"/>
          <p:cNvSpPr>
            <a:spLocks noChangeShapeType="1"/>
          </p:cNvSpPr>
          <p:nvPr/>
        </p:nvSpPr>
        <p:spPr bwMode="auto">
          <a:xfrm>
            <a:off x="74676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34"/>
          <p:cNvSpPr>
            <a:spLocks noChangeShapeType="1"/>
          </p:cNvSpPr>
          <p:nvPr/>
        </p:nvSpPr>
        <p:spPr bwMode="auto">
          <a:xfrm>
            <a:off x="80010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7086600" y="2743200"/>
            <a:ext cx="609600" cy="457200"/>
            <a:chOff x="3312" y="1872"/>
            <a:chExt cx="384" cy="288"/>
          </a:xfrm>
        </p:grpSpPr>
        <p:sp>
          <p:nvSpPr>
            <p:cNvPr id="23" name="AutoShape 4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4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7620000" y="2743200"/>
            <a:ext cx="609600" cy="457200"/>
            <a:chOff x="3312" y="1872"/>
            <a:chExt cx="384" cy="288"/>
          </a:xfrm>
        </p:grpSpPr>
        <p:sp>
          <p:nvSpPr>
            <p:cNvPr id="26" name="AutoShape 4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4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55"/>
          <p:cNvGrpSpPr>
            <a:grpSpLocks/>
          </p:cNvGrpSpPr>
          <p:nvPr/>
        </p:nvGrpSpPr>
        <p:grpSpPr bwMode="auto">
          <a:xfrm>
            <a:off x="7239000" y="1828800"/>
            <a:ext cx="304800" cy="914400"/>
            <a:chOff x="3408" y="1296"/>
            <a:chExt cx="192" cy="576"/>
          </a:xfrm>
        </p:grpSpPr>
        <p:sp>
          <p:nvSpPr>
            <p:cNvPr id="29" name="Line 56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57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58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59"/>
          <p:cNvGrpSpPr>
            <a:grpSpLocks/>
          </p:cNvGrpSpPr>
          <p:nvPr/>
        </p:nvGrpSpPr>
        <p:grpSpPr bwMode="auto">
          <a:xfrm>
            <a:off x="7772400" y="1828800"/>
            <a:ext cx="304800" cy="914400"/>
            <a:chOff x="3408" y="1296"/>
            <a:chExt cx="192" cy="576"/>
          </a:xfrm>
        </p:grpSpPr>
        <p:sp>
          <p:nvSpPr>
            <p:cNvPr id="33" name="Line 60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61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62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6" name="Line 63"/>
          <p:cNvSpPr>
            <a:spLocks noChangeShapeType="1"/>
          </p:cNvSpPr>
          <p:nvPr/>
        </p:nvSpPr>
        <p:spPr bwMode="auto">
          <a:xfrm>
            <a:off x="64008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64"/>
          <p:cNvSpPr>
            <a:spLocks noChangeShapeType="1"/>
          </p:cNvSpPr>
          <p:nvPr/>
        </p:nvSpPr>
        <p:spPr bwMode="auto">
          <a:xfrm>
            <a:off x="6248400" y="2362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Line 65"/>
          <p:cNvSpPr>
            <a:spLocks noChangeShapeType="1"/>
          </p:cNvSpPr>
          <p:nvPr/>
        </p:nvSpPr>
        <p:spPr bwMode="auto">
          <a:xfrm>
            <a:off x="6096000" y="182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Line 67"/>
          <p:cNvSpPr>
            <a:spLocks noChangeShapeType="1"/>
          </p:cNvSpPr>
          <p:nvPr/>
        </p:nvSpPr>
        <p:spPr bwMode="auto">
          <a:xfrm>
            <a:off x="8458200" y="2514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Line 68"/>
          <p:cNvSpPr>
            <a:spLocks noChangeShapeType="1"/>
          </p:cNvSpPr>
          <p:nvPr/>
        </p:nvSpPr>
        <p:spPr bwMode="auto">
          <a:xfrm flipH="1">
            <a:off x="7772400" y="571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Line 69"/>
          <p:cNvSpPr>
            <a:spLocks noChangeShapeType="1"/>
          </p:cNvSpPr>
          <p:nvPr/>
        </p:nvSpPr>
        <p:spPr bwMode="auto">
          <a:xfrm flipH="1" flipV="1">
            <a:off x="77724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" name="Group 74"/>
          <p:cNvGrpSpPr>
            <a:grpSpLocks/>
          </p:cNvGrpSpPr>
          <p:nvPr/>
        </p:nvGrpSpPr>
        <p:grpSpPr bwMode="auto">
          <a:xfrm>
            <a:off x="5943600" y="1828800"/>
            <a:ext cx="1219200" cy="4267200"/>
            <a:chOff x="3552" y="1152"/>
            <a:chExt cx="768" cy="2688"/>
          </a:xfrm>
        </p:grpSpPr>
        <p:sp>
          <p:nvSpPr>
            <p:cNvPr id="43" name="Rectangle 5"/>
            <p:cNvSpPr>
              <a:spLocks noChangeArrowheads="1"/>
            </p:cNvSpPr>
            <p:nvPr/>
          </p:nvSpPr>
          <p:spPr bwMode="auto">
            <a:xfrm>
              <a:off x="3600" y="3120"/>
              <a:ext cx="576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grpSp>
          <p:nvGrpSpPr>
            <p:cNvPr id="25" name="Group 7"/>
            <p:cNvGrpSpPr>
              <a:grpSpLocks/>
            </p:cNvGrpSpPr>
            <p:nvPr/>
          </p:nvGrpSpPr>
          <p:grpSpPr bwMode="auto">
            <a:xfrm>
              <a:off x="3600" y="2016"/>
              <a:ext cx="288" cy="960"/>
              <a:chOff x="3360" y="2160"/>
              <a:chExt cx="288" cy="960"/>
            </a:xfrm>
          </p:grpSpPr>
          <p:sp>
            <p:nvSpPr>
              <p:cNvPr id="66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68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8" name="Group 13"/>
            <p:cNvGrpSpPr>
              <a:grpSpLocks/>
            </p:cNvGrpSpPr>
            <p:nvPr/>
          </p:nvGrpSpPr>
          <p:grpSpPr bwMode="auto">
            <a:xfrm>
              <a:off x="3936" y="2016"/>
              <a:ext cx="288" cy="960"/>
              <a:chOff x="3360" y="2160"/>
              <a:chExt cx="288" cy="960"/>
            </a:xfrm>
          </p:grpSpPr>
          <p:sp>
            <p:nvSpPr>
              <p:cNvPr id="61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6" name="Line 31"/>
            <p:cNvSpPr>
              <a:spLocks noChangeShapeType="1"/>
            </p:cNvSpPr>
            <p:nvPr/>
          </p:nvSpPr>
          <p:spPr bwMode="auto">
            <a:xfrm>
              <a:off x="3744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32"/>
            <p:cNvSpPr>
              <a:spLocks noChangeShapeType="1"/>
            </p:cNvSpPr>
            <p:nvPr/>
          </p:nvSpPr>
          <p:spPr bwMode="auto">
            <a:xfrm>
              <a:off x="4080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3728" name="Group 35"/>
            <p:cNvGrpSpPr>
              <a:grpSpLocks/>
            </p:cNvGrpSpPr>
            <p:nvPr/>
          </p:nvGrpSpPr>
          <p:grpSpPr bwMode="auto">
            <a:xfrm>
              <a:off x="3552" y="1728"/>
              <a:ext cx="384" cy="288"/>
              <a:chOff x="3312" y="1872"/>
              <a:chExt cx="384" cy="288"/>
            </a:xfrm>
          </p:grpSpPr>
          <p:sp>
            <p:nvSpPr>
              <p:cNvPr id="59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3729" name="Group 38"/>
            <p:cNvGrpSpPr>
              <a:grpSpLocks/>
            </p:cNvGrpSpPr>
            <p:nvPr/>
          </p:nvGrpSpPr>
          <p:grpSpPr bwMode="auto">
            <a:xfrm>
              <a:off x="3936" y="1728"/>
              <a:ext cx="384" cy="288"/>
              <a:chOff x="3312" y="1872"/>
              <a:chExt cx="384" cy="288"/>
            </a:xfrm>
          </p:grpSpPr>
          <p:sp>
            <p:nvSpPr>
              <p:cNvPr id="57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0" name="Line 48"/>
            <p:cNvSpPr>
              <a:spLocks noChangeShapeType="1"/>
            </p:cNvSpPr>
            <p:nvPr/>
          </p:nvSpPr>
          <p:spPr bwMode="auto">
            <a:xfrm>
              <a:off x="3648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9"/>
            <p:cNvSpPr>
              <a:spLocks noChangeShapeType="1"/>
            </p:cNvSpPr>
            <p:nvPr/>
          </p:nvSpPr>
          <p:spPr bwMode="auto">
            <a:xfrm>
              <a:off x="3840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50"/>
            <p:cNvSpPr>
              <a:spLocks noChangeShapeType="1"/>
            </p:cNvSpPr>
            <p:nvPr/>
          </p:nvSpPr>
          <p:spPr bwMode="auto">
            <a:xfrm>
              <a:off x="3744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52"/>
            <p:cNvSpPr>
              <a:spLocks noChangeShapeType="1"/>
            </p:cNvSpPr>
            <p:nvPr/>
          </p:nvSpPr>
          <p:spPr bwMode="auto">
            <a:xfrm>
              <a:off x="4032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53"/>
            <p:cNvSpPr>
              <a:spLocks noChangeShapeType="1"/>
            </p:cNvSpPr>
            <p:nvPr/>
          </p:nvSpPr>
          <p:spPr bwMode="auto">
            <a:xfrm>
              <a:off x="4224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54"/>
            <p:cNvSpPr>
              <a:spLocks noChangeShapeType="1"/>
            </p:cNvSpPr>
            <p:nvPr/>
          </p:nvSpPr>
          <p:spPr bwMode="auto">
            <a:xfrm>
              <a:off x="4128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70"/>
            <p:cNvSpPr>
              <a:spLocks noChangeShapeType="1"/>
            </p:cNvSpPr>
            <p:nvPr/>
          </p:nvSpPr>
          <p:spPr bwMode="auto">
            <a:xfrm>
              <a:off x="3888" y="36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1" name="Line 71"/>
          <p:cNvSpPr>
            <a:spLocks noChangeShapeType="1"/>
          </p:cNvSpPr>
          <p:nvPr/>
        </p:nvSpPr>
        <p:spPr bwMode="auto">
          <a:xfrm>
            <a:off x="6477000" y="6096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Line 72"/>
          <p:cNvSpPr>
            <a:spLocks noChangeShapeType="1"/>
          </p:cNvSpPr>
          <p:nvPr/>
        </p:nvSpPr>
        <p:spPr bwMode="auto">
          <a:xfrm flipH="1" flipV="1">
            <a:off x="8839200" y="23622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Rectangle 76"/>
          <p:cNvSpPr>
            <a:spLocks noChangeArrowheads="1"/>
          </p:cNvSpPr>
          <p:nvPr/>
        </p:nvSpPr>
        <p:spPr bwMode="auto">
          <a:xfrm>
            <a:off x="4724400" y="4953000"/>
            <a:ext cx="9144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X</a:t>
            </a:r>
          </a:p>
        </p:txBody>
      </p:sp>
      <p:grpSp>
        <p:nvGrpSpPr>
          <p:cNvPr id="73730" name="Group 77"/>
          <p:cNvGrpSpPr>
            <a:grpSpLocks/>
          </p:cNvGrpSpPr>
          <p:nvPr/>
        </p:nvGrpSpPr>
        <p:grpSpPr bwMode="auto">
          <a:xfrm>
            <a:off x="4724400" y="3200400"/>
            <a:ext cx="457200" cy="1524000"/>
            <a:chOff x="3360" y="2160"/>
            <a:chExt cx="288" cy="960"/>
          </a:xfrm>
        </p:grpSpPr>
        <p:sp>
          <p:nvSpPr>
            <p:cNvPr id="75" name="Rectangle 78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6" name="Rectangle 79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7" name="Rectangle 80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81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Rectangle 82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3733" name="Group 83"/>
          <p:cNvGrpSpPr>
            <a:grpSpLocks/>
          </p:cNvGrpSpPr>
          <p:nvPr/>
        </p:nvGrpSpPr>
        <p:grpSpPr bwMode="auto">
          <a:xfrm>
            <a:off x="5257800" y="3200400"/>
            <a:ext cx="457200" cy="1524000"/>
            <a:chOff x="3360" y="2160"/>
            <a:chExt cx="288" cy="960"/>
          </a:xfrm>
        </p:grpSpPr>
        <p:sp>
          <p:nvSpPr>
            <p:cNvPr id="81" name="Rectangle 84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82" name="Rectangle 85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83" name="Rectangle 86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84" name="Rectangle 87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88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6" name="Line 89"/>
          <p:cNvSpPr>
            <a:spLocks noChangeShapeType="1"/>
          </p:cNvSpPr>
          <p:nvPr/>
        </p:nvSpPr>
        <p:spPr bwMode="auto">
          <a:xfrm>
            <a:off x="49530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Line 90"/>
          <p:cNvSpPr>
            <a:spLocks noChangeShapeType="1"/>
          </p:cNvSpPr>
          <p:nvPr/>
        </p:nvSpPr>
        <p:spPr bwMode="auto">
          <a:xfrm>
            <a:off x="54864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3734" name="Group 91"/>
          <p:cNvGrpSpPr>
            <a:grpSpLocks/>
          </p:cNvGrpSpPr>
          <p:nvPr/>
        </p:nvGrpSpPr>
        <p:grpSpPr bwMode="auto">
          <a:xfrm>
            <a:off x="4648200" y="2743200"/>
            <a:ext cx="609600" cy="457200"/>
            <a:chOff x="3312" y="1872"/>
            <a:chExt cx="384" cy="288"/>
          </a:xfrm>
        </p:grpSpPr>
        <p:sp>
          <p:nvSpPr>
            <p:cNvPr id="89" name="AutoShape 9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9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3735" name="Group 94"/>
          <p:cNvGrpSpPr>
            <a:grpSpLocks/>
          </p:cNvGrpSpPr>
          <p:nvPr/>
        </p:nvGrpSpPr>
        <p:grpSpPr bwMode="auto">
          <a:xfrm>
            <a:off x="5257800" y="2743200"/>
            <a:ext cx="609600" cy="457200"/>
            <a:chOff x="3312" y="1872"/>
            <a:chExt cx="384" cy="288"/>
          </a:xfrm>
        </p:grpSpPr>
        <p:sp>
          <p:nvSpPr>
            <p:cNvPr id="92" name="AutoShape 9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9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4" name="Line 97"/>
          <p:cNvSpPr>
            <a:spLocks noChangeShapeType="1"/>
          </p:cNvSpPr>
          <p:nvPr/>
        </p:nvSpPr>
        <p:spPr bwMode="auto">
          <a:xfrm>
            <a:off x="48006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Line 98"/>
          <p:cNvSpPr>
            <a:spLocks noChangeShapeType="1"/>
          </p:cNvSpPr>
          <p:nvPr/>
        </p:nvSpPr>
        <p:spPr bwMode="auto">
          <a:xfrm>
            <a:off x="51054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Line 99"/>
          <p:cNvSpPr>
            <a:spLocks noChangeShapeType="1"/>
          </p:cNvSpPr>
          <p:nvPr/>
        </p:nvSpPr>
        <p:spPr bwMode="auto">
          <a:xfrm>
            <a:off x="49530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Line 100"/>
          <p:cNvSpPr>
            <a:spLocks noChangeShapeType="1"/>
          </p:cNvSpPr>
          <p:nvPr/>
        </p:nvSpPr>
        <p:spPr bwMode="auto">
          <a:xfrm>
            <a:off x="54102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Line 101"/>
          <p:cNvSpPr>
            <a:spLocks noChangeShapeType="1"/>
          </p:cNvSpPr>
          <p:nvPr/>
        </p:nvSpPr>
        <p:spPr bwMode="auto">
          <a:xfrm>
            <a:off x="57150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Line 102"/>
          <p:cNvSpPr>
            <a:spLocks noChangeShapeType="1"/>
          </p:cNvSpPr>
          <p:nvPr/>
        </p:nvSpPr>
        <p:spPr bwMode="auto">
          <a:xfrm>
            <a:off x="55626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Line 103"/>
          <p:cNvSpPr>
            <a:spLocks noChangeShapeType="1"/>
          </p:cNvSpPr>
          <p:nvPr/>
        </p:nvSpPr>
        <p:spPr bwMode="auto">
          <a:xfrm>
            <a:off x="51816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Line 104"/>
          <p:cNvSpPr>
            <a:spLocks noChangeShapeType="1"/>
          </p:cNvSpPr>
          <p:nvPr/>
        </p:nvSpPr>
        <p:spPr bwMode="auto">
          <a:xfrm flipH="1">
            <a:off x="4419600" y="1828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Line 105"/>
          <p:cNvSpPr>
            <a:spLocks noChangeShapeType="1"/>
          </p:cNvSpPr>
          <p:nvPr/>
        </p:nvSpPr>
        <p:spPr bwMode="auto">
          <a:xfrm flipH="1">
            <a:off x="4419600" y="632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Line 106"/>
          <p:cNvSpPr>
            <a:spLocks noChangeShapeType="1"/>
          </p:cNvSpPr>
          <p:nvPr/>
        </p:nvSpPr>
        <p:spPr bwMode="auto">
          <a:xfrm>
            <a:off x="44196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Line 107"/>
          <p:cNvSpPr>
            <a:spLocks noChangeShapeType="1"/>
          </p:cNvSpPr>
          <p:nvPr/>
        </p:nvSpPr>
        <p:spPr bwMode="auto">
          <a:xfrm flipH="1">
            <a:off x="4953000" y="2362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Line 108"/>
          <p:cNvSpPr>
            <a:spLocks noChangeShapeType="1"/>
          </p:cNvSpPr>
          <p:nvPr/>
        </p:nvSpPr>
        <p:spPr bwMode="auto">
          <a:xfrm flipH="1">
            <a:off x="5105400" y="2514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118"/>
          <p:cNvSpPr>
            <a:spLocks noChangeArrowheads="1"/>
          </p:cNvSpPr>
          <p:nvPr/>
        </p:nvSpPr>
        <p:spPr bwMode="auto">
          <a:xfrm>
            <a:off x="48768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Rectangle 119"/>
          <p:cNvSpPr>
            <a:spLocks noChangeArrowheads="1"/>
          </p:cNvSpPr>
          <p:nvPr/>
        </p:nvSpPr>
        <p:spPr bwMode="auto">
          <a:xfrm>
            <a:off x="62484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Rectangle 120"/>
          <p:cNvSpPr>
            <a:spLocks noChangeArrowheads="1"/>
          </p:cNvSpPr>
          <p:nvPr/>
        </p:nvSpPr>
        <p:spPr bwMode="auto">
          <a:xfrm>
            <a:off x="7542213" y="5588000"/>
            <a:ext cx="457200" cy="44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9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F5DD4-1B65-4D4C-BD06-C6E4D599F85D}" type="slidenum">
              <a:rPr lang="en-US" smtClean="0">
                <a:latin typeface="Times New Roman" pitchFamily="-107" charset="0"/>
              </a:rPr>
              <a:pPr/>
              <a:t>14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Very Long Instruction Word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Set of operators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Parameterize number, distribution (X, +, </a:t>
            </a:r>
            <a:r>
              <a:rPr lang="en-US" sz="2400" dirty="0" err="1"/>
              <a:t>sqrt</a:t>
            </a:r>
            <a:r>
              <a:rPr lang="en-US" sz="2400" dirty="0"/>
              <a:t>…)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More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less time, more area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Fewer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more time, less area</a:t>
            </a:r>
            <a:endParaRPr lang="en-US" sz="2000" dirty="0">
              <a:ea typeface="ＭＳ Ｐゴシック" pitchFamily="-107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Memories for intermediate state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Memory for “long” </a:t>
            </a:r>
            <a:r>
              <a:rPr lang="en-US" sz="2800" dirty="0" smtClean="0">
                <a:ea typeface="ＭＳ Ｐゴシック" pitchFamily="-107" charset="-128"/>
                <a:cs typeface="ＭＳ Ｐゴシック" pitchFamily="-107" charset="-128"/>
              </a:rPr>
              <a:t>instructions</a:t>
            </a:r>
            <a:endParaRPr lang="en-US" sz="2800" dirty="0">
              <a:ea typeface="ＭＳ Ｐゴシック" pitchFamily="-107" charset="-128"/>
              <a:cs typeface="ＭＳ Ｐゴシック" pitchFamily="-107" charset="-128"/>
            </a:endParaRPr>
          </a:p>
        </p:txBody>
      </p:sp>
      <p:grpSp>
        <p:nvGrpSpPr>
          <p:cNvPr id="2" name="Group 117"/>
          <p:cNvGrpSpPr/>
          <p:nvPr/>
        </p:nvGrpSpPr>
        <p:grpSpPr>
          <a:xfrm>
            <a:off x="304800" y="3581400"/>
            <a:ext cx="7391400" cy="2971800"/>
            <a:chOff x="0" y="1828800"/>
            <a:chExt cx="8534400" cy="4267200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7010400" y="4953000"/>
              <a:ext cx="914400" cy="533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+</a:t>
              </a:r>
            </a:p>
          </p:txBody>
        </p:sp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6934200" y="3200400"/>
              <a:ext cx="457200" cy="1524000"/>
              <a:chOff x="3360" y="2160"/>
              <a:chExt cx="288" cy="960"/>
            </a:xfrm>
          </p:grpSpPr>
          <p:sp>
            <p:nvSpPr>
              <p:cNvPr id="8" name="Rectangle 20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21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10" name="Rectangle 22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11" name="Rectangle 23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Rectangle 24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7467600" y="3200400"/>
              <a:ext cx="457200" cy="1524000"/>
              <a:chOff x="3360" y="2160"/>
              <a:chExt cx="288" cy="960"/>
            </a:xfrm>
          </p:grpSpPr>
          <p:sp>
            <p:nvSpPr>
              <p:cNvPr id="14" name="Rectangle 26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27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28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29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30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" name="Line 33"/>
            <p:cNvSpPr>
              <a:spLocks noChangeShapeType="1"/>
            </p:cNvSpPr>
            <p:nvPr/>
          </p:nvSpPr>
          <p:spPr bwMode="auto">
            <a:xfrm>
              <a:off x="71628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>
              <a:off x="76962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41"/>
            <p:cNvGrpSpPr>
              <a:grpSpLocks/>
            </p:cNvGrpSpPr>
            <p:nvPr/>
          </p:nvGrpSpPr>
          <p:grpSpPr bwMode="auto">
            <a:xfrm>
              <a:off x="6781800" y="2743200"/>
              <a:ext cx="609600" cy="457200"/>
              <a:chOff x="3312" y="1872"/>
              <a:chExt cx="384" cy="288"/>
            </a:xfrm>
          </p:grpSpPr>
          <p:sp>
            <p:nvSpPr>
              <p:cNvPr id="22" name="AutoShape 42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Line 43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" name="Group 44"/>
            <p:cNvGrpSpPr>
              <a:grpSpLocks/>
            </p:cNvGrpSpPr>
            <p:nvPr/>
          </p:nvGrpSpPr>
          <p:grpSpPr bwMode="auto">
            <a:xfrm>
              <a:off x="7315200" y="2743200"/>
              <a:ext cx="609600" cy="457200"/>
              <a:chOff x="3312" y="1872"/>
              <a:chExt cx="384" cy="288"/>
            </a:xfrm>
          </p:grpSpPr>
          <p:sp>
            <p:nvSpPr>
              <p:cNvPr id="25" name="AutoShape 45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Line 46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1" name="Group 55"/>
            <p:cNvGrpSpPr>
              <a:grpSpLocks/>
            </p:cNvGrpSpPr>
            <p:nvPr/>
          </p:nvGrpSpPr>
          <p:grpSpPr bwMode="auto">
            <a:xfrm>
              <a:off x="6934200" y="1828800"/>
              <a:ext cx="304800" cy="914400"/>
              <a:chOff x="3408" y="1296"/>
              <a:chExt cx="192" cy="576"/>
            </a:xfrm>
          </p:grpSpPr>
          <p:sp>
            <p:nvSpPr>
              <p:cNvPr id="28" name="Line 56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Line 57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Line 58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59"/>
            <p:cNvGrpSpPr>
              <a:grpSpLocks/>
            </p:cNvGrpSpPr>
            <p:nvPr/>
          </p:nvGrpSpPr>
          <p:grpSpPr bwMode="auto">
            <a:xfrm>
              <a:off x="7467600" y="1828800"/>
              <a:ext cx="304800" cy="914400"/>
              <a:chOff x="3408" y="1296"/>
              <a:chExt cx="192" cy="576"/>
            </a:xfrm>
          </p:grpSpPr>
          <p:sp>
            <p:nvSpPr>
              <p:cNvPr id="32" name="Line 60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Line 61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Line 62"/>
              <p:cNvSpPr>
                <a:spLocks noChangeShapeType="1"/>
              </p:cNvSpPr>
              <p:nvPr/>
            </p:nvSpPr>
            <p:spPr bwMode="auto">
              <a:xfrm>
                <a:off x="3504" y="163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5" name="Line 63"/>
            <p:cNvSpPr>
              <a:spLocks noChangeShapeType="1"/>
            </p:cNvSpPr>
            <p:nvPr/>
          </p:nvSpPr>
          <p:spPr bwMode="auto">
            <a:xfrm>
              <a:off x="6096000" y="2514600"/>
              <a:ext cx="2057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64"/>
            <p:cNvSpPr>
              <a:spLocks noChangeShapeType="1"/>
            </p:cNvSpPr>
            <p:nvPr/>
          </p:nvSpPr>
          <p:spPr bwMode="auto">
            <a:xfrm>
              <a:off x="5943600" y="2362200"/>
              <a:ext cx="2590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65"/>
            <p:cNvSpPr>
              <a:spLocks noChangeShapeType="1"/>
            </p:cNvSpPr>
            <p:nvPr/>
          </p:nvSpPr>
          <p:spPr bwMode="auto">
            <a:xfrm>
              <a:off x="5791200" y="1828800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67"/>
            <p:cNvSpPr>
              <a:spLocks noChangeShapeType="1"/>
            </p:cNvSpPr>
            <p:nvPr/>
          </p:nvSpPr>
          <p:spPr bwMode="auto">
            <a:xfrm>
              <a:off x="8153400" y="2514600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68"/>
            <p:cNvSpPr>
              <a:spLocks noChangeShapeType="1"/>
            </p:cNvSpPr>
            <p:nvPr/>
          </p:nvSpPr>
          <p:spPr bwMode="auto">
            <a:xfrm flipH="1">
              <a:off x="7467600" y="57150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69"/>
            <p:cNvSpPr>
              <a:spLocks noChangeShapeType="1"/>
            </p:cNvSpPr>
            <p:nvPr/>
          </p:nvSpPr>
          <p:spPr bwMode="auto">
            <a:xfrm flipH="1" flipV="1">
              <a:off x="7467600" y="5486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7" name="Group 74"/>
            <p:cNvGrpSpPr>
              <a:grpSpLocks/>
            </p:cNvGrpSpPr>
            <p:nvPr/>
          </p:nvGrpSpPr>
          <p:grpSpPr bwMode="auto">
            <a:xfrm>
              <a:off x="5638800" y="1828800"/>
              <a:ext cx="1219200" cy="4267200"/>
              <a:chOff x="3552" y="1152"/>
              <a:chExt cx="768" cy="2688"/>
            </a:xfrm>
          </p:grpSpPr>
          <p:sp>
            <p:nvSpPr>
              <p:cNvPr id="42" name="Rectangle 5"/>
              <p:cNvSpPr>
                <a:spLocks noChangeArrowheads="1"/>
              </p:cNvSpPr>
              <p:nvPr/>
            </p:nvSpPr>
            <p:spPr bwMode="auto">
              <a:xfrm>
                <a:off x="3600" y="3120"/>
                <a:ext cx="576" cy="52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4000">
                    <a:solidFill>
                      <a:schemeClr val="bg1"/>
                    </a:solidFill>
                    <a:latin typeface="Arial" pitchFamily="-107" charset="0"/>
                    <a:ea typeface="Arial" pitchFamily="-107" charset="0"/>
                    <a:cs typeface="Arial" pitchFamily="-107" charset="0"/>
                  </a:rPr>
                  <a:t>X</a:t>
                </a:r>
              </a:p>
            </p:txBody>
          </p:sp>
          <p:grpSp>
            <p:nvGrpSpPr>
              <p:cNvPr id="31" name="Group 7"/>
              <p:cNvGrpSpPr>
                <a:grpSpLocks/>
              </p:cNvGrpSpPr>
              <p:nvPr/>
            </p:nvGrpSpPr>
            <p:grpSpPr bwMode="auto">
              <a:xfrm>
                <a:off x="3600" y="2016"/>
                <a:ext cx="288" cy="960"/>
                <a:chOff x="3360" y="2160"/>
                <a:chExt cx="288" cy="960"/>
              </a:xfrm>
            </p:grpSpPr>
            <p:sp>
              <p:nvSpPr>
                <p:cNvPr id="65" name="Rectangle 8"/>
                <p:cNvSpPr>
                  <a:spLocks noChangeArrowheads="1"/>
                </p:cNvSpPr>
                <p:nvPr/>
              </p:nvSpPr>
              <p:spPr bwMode="auto">
                <a:xfrm>
                  <a:off x="3360" y="2160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Rectangle 9"/>
                <p:cNvSpPr>
                  <a:spLocks noChangeArrowheads="1"/>
                </p:cNvSpPr>
                <p:nvPr/>
              </p:nvSpPr>
              <p:spPr bwMode="auto">
                <a:xfrm>
                  <a:off x="3360" y="2352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baseline="30000"/>
                </a:p>
              </p:txBody>
            </p:sp>
            <p:sp>
              <p:nvSpPr>
                <p:cNvPr id="67" name="Rectangle 10"/>
                <p:cNvSpPr>
                  <a:spLocks noChangeArrowheads="1"/>
                </p:cNvSpPr>
                <p:nvPr/>
              </p:nvSpPr>
              <p:spPr bwMode="auto">
                <a:xfrm>
                  <a:off x="3360" y="2544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Rectangle 11"/>
                <p:cNvSpPr>
                  <a:spLocks noChangeArrowheads="1"/>
                </p:cNvSpPr>
                <p:nvPr/>
              </p:nvSpPr>
              <p:spPr bwMode="auto">
                <a:xfrm>
                  <a:off x="3360" y="2736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Rectangle 12"/>
                <p:cNvSpPr>
                  <a:spLocks noChangeArrowheads="1"/>
                </p:cNvSpPr>
                <p:nvPr/>
              </p:nvSpPr>
              <p:spPr bwMode="auto">
                <a:xfrm>
                  <a:off x="3360" y="2928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3728" name="Group 13"/>
              <p:cNvGrpSpPr>
                <a:grpSpLocks/>
              </p:cNvGrpSpPr>
              <p:nvPr/>
            </p:nvGrpSpPr>
            <p:grpSpPr bwMode="auto">
              <a:xfrm>
                <a:off x="3936" y="2016"/>
                <a:ext cx="288" cy="960"/>
                <a:chOff x="3360" y="2160"/>
                <a:chExt cx="288" cy="960"/>
              </a:xfrm>
            </p:grpSpPr>
            <p:sp>
              <p:nvSpPr>
                <p:cNvPr id="60" name="Rectangle 14"/>
                <p:cNvSpPr>
                  <a:spLocks noChangeArrowheads="1"/>
                </p:cNvSpPr>
                <p:nvPr/>
              </p:nvSpPr>
              <p:spPr bwMode="auto">
                <a:xfrm>
                  <a:off x="3360" y="2160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15"/>
                <p:cNvSpPr>
                  <a:spLocks noChangeArrowheads="1"/>
                </p:cNvSpPr>
                <p:nvPr/>
              </p:nvSpPr>
              <p:spPr bwMode="auto">
                <a:xfrm>
                  <a:off x="3360" y="2352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16"/>
                <p:cNvSpPr>
                  <a:spLocks noChangeArrowheads="1"/>
                </p:cNvSpPr>
                <p:nvPr/>
              </p:nvSpPr>
              <p:spPr bwMode="auto">
                <a:xfrm>
                  <a:off x="3360" y="2544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17"/>
                <p:cNvSpPr>
                  <a:spLocks noChangeArrowheads="1"/>
                </p:cNvSpPr>
                <p:nvPr/>
              </p:nvSpPr>
              <p:spPr bwMode="auto">
                <a:xfrm>
                  <a:off x="3360" y="2736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Rectangle 18"/>
                <p:cNvSpPr>
                  <a:spLocks noChangeArrowheads="1"/>
                </p:cNvSpPr>
                <p:nvPr/>
              </p:nvSpPr>
              <p:spPr bwMode="auto">
                <a:xfrm>
                  <a:off x="3360" y="2928"/>
                  <a:ext cx="288" cy="19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5" name="Line 31"/>
              <p:cNvSpPr>
                <a:spLocks noChangeShapeType="1"/>
              </p:cNvSpPr>
              <p:nvPr/>
            </p:nvSpPr>
            <p:spPr bwMode="auto">
              <a:xfrm>
                <a:off x="3744" y="29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Line 32"/>
              <p:cNvSpPr>
                <a:spLocks noChangeShapeType="1"/>
              </p:cNvSpPr>
              <p:nvPr/>
            </p:nvSpPr>
            <p:spPr bwMode="auto">
              <a:xfrm>
                <a:off x="4080" y="29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3729" name="Group 35"/>
              <p:cNvGrpSpPr>
                <a:grpSpLocks/>
              </p:cNvGrpSpPr>
              <p:nvPr/>
            </p:nvGrpSpPr>
            <p:grpSpPr bwMode="auto">
              <a:xfrm>
                <a:off x="3552" y="1728"/>
                <a:ext cx="384" cy="288"/>
                <a:chOff x="3312" y="1872"/>
                <a:chExt cx="384" cy="288"/>
              </a:xfrm>
            </p:grpSpPr>
            <p:sp>
              <p:nvSpPr>
                <p:cNvPr id="58" name="AutoShape 36"/>
                <p:cNvSpPr>
                  <a:spLocks noChangeArrowheads="1"/>
                </p:cNvSpPr>
                <p:nvPr/>
              </p:nvSpPr>
              <p:spPr bwMode="auto">
                <a:xfrm>
                  <a:off x="3312" y="1872"/>
                  <a:ext cx="384" cy="144"/>
                </a:xfrm>
                <a:custGeom>
                  <a:avLst/>
                  <a:gdLst>
                    <a:gd name="T0" fmla="*/ 6 w 21600"/>
                    <a:gd name="T1" fmla="*/ 0 h 21600"/>
                    <a:gd name="T2" fmla="*/ 3 w 21600"/>
                    <a:gd name="T3" fmla="*/ 1 h 21600"/>
                    <a:gd name="T4" fmla="*/ 1 w 21600"/>
                    <a:gd name="T5" fmla="*/ 0 h 21600"/>
                    <a:gd name="T6" fmla="*/ 3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99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Line 37"/>
                <p:cNvSpPr>
                  <a:spLocks noChangeShapeType="1"/>
                </p:cNvSpPr>
                <p:nvPr/>
              </p:nvSpPr>
              <p:spPr bwMode="auto">
                <a:xfrm>
                  <a:off x="3504" y="2016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3730" name="Group 38"/>
              <p:cNvGrpSpPr>
                <a:grpSpLocks/>
              </p:cNvGrpSpPr>
              <p:nvPr/>
            </p:nvGrpSpPr>
            <p:grpSpPr bwMode="auto">
              <a:xfrm>
                <a:off x="3936" y="1728"/>
                <a:ext cx="384" cy="288"/>
                <a:chOff x="3312" y="1872"/>
                <a:chExt cx="384" cy="288"/>
              </a:xfrm>
            </p:grpSpPr>
            <p:sp>
              <p:nvSpPr>
                <p:cNvPr id="56" name="AutoShape 39"/>
                <p:cNvSpPr>
                  <a:spLocks noChangeArrowheads="1"/>
                </p:cNvSpPr>
                <p:nvPr/>
              </p:nvSpPr>
              <p:spPr bwMode="auto">
                <a:xfrm>
                  <a:off x="3312" y="1872"/>
                  <a:ext cx="384" cy="144"/>
                </a:xfrm>
                <a:custGeom>
                  <a:avLst/>
                  <a:gdLst>
                    <a:gd name="T0" fmla="*/ 6 w 21600"/>
                    <a:gd name="T1" fmla="*/ 0 h 21600"/>
                    <a:gd name="T2" fmla="*/ 3 w 21600"/>
                    <a:gd name="T3" fmla="*/ 1 h 21600"/>
                    <a:gd name="T4" fmla="*/ 1 w 21600"/>
                    <a:gd name="T5" fmla="*/ 0 h 21600"/>
                    <a:gd name="T6" fmla="*/ 3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99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Line 40"/>
                <p:cNvSpPr>
                  <a:spLocks noChangeShapeType="1"/>
                </p:cNvSpPr>
                <p:nvPr/>
              </p:nvSpPr>
              <p:spPr bwMode="auto">
                <a:xfrm>
                  <a:off x="3504" y="2016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9" name="Line 48"/>
              <p:cNvSpPr>
                <a:spLocks noChangeShapeType="1"/>
              </p:cNvSpPr>
              <p:nvPr/>
            </p:nvSpPr>
            <p:spPr bwMode="auto">
              <a:xfrm>
                <a:off x="3648" y="1152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Line 49"/>
              <p:cNvSpPr>
                <a:spLocks noChangeShapeType="1"/>
              </p:cNvSpPr>
              <p:nvPr/>
            </p:nvSpPr>
            <p:spPr bwMode="auto">
              <a:xfrm>
                <a:off x="3840" y="158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Line 50"/>
              <p:cNvSpPr>
                <a:spLocks noChangeShapeType="1"/>
              </p:cNvSpPr>
              <p:nvPr/>
            </p:nvSpPr>
            <p:spPr bwMode="auto">
              <a:xfrm>
                <a:off x="3744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Line 52"/>
              <p:cNvSpPr>
                <a:spLocks noChangeShapeType="1"/>
              </p:cNvSpPr>
              <p:nvPr/>
            </p:nvSpPr>
            <p:spPr bwMode="auto">
              <a:xfrm>
                <a:off x="4032" y="1152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Line 53"/>
              <p:cNvSpPr>
                <a:spLocks noChangeShapeType="1"/>
              </p:cNvSpPr>
              <p:nvPr/>
            </p:nvSpPr>
            <p:spPr bwMode="auto">
              <a:xfrm>
                <a:off x="4224" y="158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Line 54"/>
              <p:cNvSpPr>
                <a:spLocks noChangeShapeType="1"/>
              </p:cNvSpPr>
              <p:nvPr/>
            </p:nvSpPr>
            <p:spPr bwMode="auto">
              <a:xfrm>
                <a:off x="4128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Line 70"/>
              <p:cNvSpPr>
                <a:spLocks noChangeShapeType="1"/>
              </p:cNvSpPr>
              <p:nvPr/>
            </p:nvSpPr>
            <p:spPr bwMode="auto">
              <a:xfrm>
                <a:off x="3888" y="36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0" name="Line 71"/>
            <p:cNvSpPr>
              <a:spLocks noChangeShapeType="1"/>
            </p:cNvSpPr>
            <p:nvPr/>
          </p:nvSpPr>
          <p:spPr bwMode="auto">
            <a:xfrm>
              <a:off x="6172200" y="6096000"/>
              <a:ext cx="2362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72"/>
            <p:cNvSpPr>
              <a:spLocks noChangeShapeType="1"/>
            </p:cNvSpPr>
            <p:nvPr/>
          </p:nvSpPr>
          <p:spPr bwMode="auto">
            <a:xfrm flipH="1" flipV="1">
              <a:off x="8534400" y="2362200"/>
              <a:ext cx="0" cy="3733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76"/>
            <p:cNvSpPr>
              <a:spLocks noChangeArrowheads="1"/>
            </p:cNvSpPr>
            <p:nvPr/>
          </p:nvSpPr>
          <p:spPr bwMode="auto">
            <a:xfrm>
              <a:off x="4419600" y="4953000"/>
              <a:ext cx="914400" cy="838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grpSp>
          <p:nvGrpSpPr>
            <p:cNvPr id="73733" name="Group 77"/>
            <p:cNvGrpSpPr>
              <a:grpSpLocks/>
            </p:cNvGrpSpPr>
            <p:nvPr/>
          </p:nvGrpSpPr>
          <p:grpSpPr bwMode="auto">
            <a:xfrm>
              <a:off x="4419600" y="3200400"/>
              <a:ext cx="457200" cy="1524000"/>
              <a:chOff x="3360" y="2160"/>
              <a:chExt cx="288" cy="960"/>
            </a:xfrm>
          </p:grpSpPr>
          <p:sp>
            <p:nvSpPr>
              <p:cNvPr id="74" name="Rectangle 7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76" name="Rectangle 8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Rectangle 8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Rectangle 8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3734" name="Group 83"/>
            <p:cNvGrpSpPr>
              <a:grpSpLocks/>
            </p:cNvGrpSpPr>
            <p:nvPr/>
          </p:nvGrpSpPr>
          <p:grpSpPr bwMode="auto">
            <a:xfrm>
              <a:off x="4953000" y="3200400"/>
              <a:ext cx="457200" cy="1524000"/>
              <a:chOff x="3360" y="2160"/>
              <a:chExt cx="288" cy="960"/>
            </a:xfrm>
          </p:grpSpPr>
          <p:sp>
            <p:nvSpPr>
              <p:cNvPr id="80" name="Rectangle 8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Rectangle 8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5" name="Line 89"/>
            <p:cNvSpPr>
              <a:spLocks noChangeShapeType="1"/>
            </p:cNvSpPr>
            <p:nvPr/>
          </p:nvSpPr>
          <p:spPr bwMode="auto">
            <a:xfrm>
              <a:off x="46482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90"/>
            <p:cNvSpPr>
              <a:spLocks noChangeShapeType="1"/>
            </p:cNvSpPr>
            <p:nvPr/>
          </p:nvSpPr>
          <p:spPr bwMode="auto">
            <a:xfrm>
              <a:off x="51816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3735" name="Group 91"/>
            <p:cNvGrpSpPr>
              <a:grpSpLocks/>
            </p:cNvGrpSpPr>
            <p:nvPr/>
          </p:nvGrpSpPr>
          <p:grpSpPr bwMode="auto">
            <a:xfrm>
              <a:off x="4343400" y="2743200"/>
              <a:ext cx="609600" cy="457200"/>
              <a:chOff x="3312" y="1872"/>
              <a:chExt cx="384" cy="288"/>
            </a:xfrm>
          </p:grpSpPr>
          <p:sp>
            <p:nvSpPr>
              <p:cNvPr id="88" name="AutoShape 92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Line 93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3736" name="Group 94"/>
            <p:cNvGrpSpPr>
              <a:grpSpLocks/>
            </p:cNvGrpSpPr>
            <p:nvPr/>
          </p:nvGrpSpPr>
          <p:grpSpPr bwMode="auto">
            <a:xfrm>
              <a:off x="4953000" y="2743200"/>
              <a:ext cx="609600" cy="457200"/>
              <a:chOff x="3312" y="1872"/>
              <a:chExt cx="384" cy="288"/>
            </a:xfrm>
          </p:grpSpPr>
          <p:sp>
            <p:nvSpPr>
              <p:cNvPr id="91" name="AutoShape 95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Line 96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" name="Line 97"/>
            <p:cNvSpPr>
              <a:spLocks noChangeShapeType="1"/>
            </p:cNvSpPr>
            <p:nvPr/>
          </p:nvSpPr>
          <p:spPr bwMode="auto">
            <a:xfrm>
              <a:off x="44958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98"/>
            <p:cNvSpPr>
              <a:spLocks noChangeShapeType="1"/>
            </p:cNvSpPr>
            <p:nvPr/>
          </p:nvSpPr>
          <p:spPr bwMode="auto">
            <a:xfrm>
              <a:off x="48006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99"/>
            <p:cNvSpPr>
              <a:spLocks noChangeShapeType="1"/>
            </p:cNvSpPr>
            <p:nvPr/>
          </p:nvSpPr>
          <p:spPr bwMode="auto">
            <a:xfrm>
              <a:off x="46482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100"/>
            <p:cNvSpPr>
              <a:spLocks noChangeShapeType="1"/>
            </p:cNvSpPr>
            <p:nvPr/>
          </p:nvSpPr>
          <p:spPr bwMode="auto">
            <a:xfrm>
              <a:off x="51054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101"/>
            <p:cNvSpPr>
              <a:spLocks noChangeShapeType="1"/>
            </p:cNvSpPr>
            <p:nvPr/>
          </p:nvSpPr>
          <p:spPr bwMode="auto">
            <a:xfrm>
              <a:off x="54102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102"/>
            <p:cNvSpPr>
              <a:spLocks noChangeShapeType="1"/>
            </p:cNvSpPr>
            <p:nvPr/>
          </p:nvSpPr>
          <p:spPr bwMode="auto">
            <a:xfrm>
              <a:off x="52578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104"/>
            <p:cNvSpPr>
              <a:spLocks noChangeShapeType="1"/>
            </p:cNvSpPr>
            <p:nvPr/>
          </p:nvSpPr>
          <p:spPr bwMode="auto">
            <a:xfrm flipH="1">
              <a:off x="4114800" y="1828800"/>
              <a:ext cx="1752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107"/>
            <p:cNvSpPr>
              <a:spLocks noChangeShapeType="1"/>
            </p:cNvSpPr>
            <p:nvPr/>
          </p:nvSpPr>
          <p:spPr bwMode="auto">
            <a:xfrm flipH="1">
              <a:off x="4648200" y="23622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108"/>
            <p:cNvSpPr>
              <a:spLocks noChangeShapeType="1"/>
            </p:cNvSpPr>
            <p:nvPr/>
          </p:nvSpPr>
          <p:spPr bwMode="auto">
            <a:xfrm flipH="1">
              <a:off x="4800600" y="25146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112"/>
            <p:cNvSpPr>
              <a:spLocks noChangeShapeType="1"/>
            </p:cNvSpPr>
            <p:nvPr/>
          </p:nvSpPr>
          <p:spPr bwMode="auto">
            <a:xfrm>
              <a:off x="609600" y="42672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Text Box 113"/>
            <p:cNvSpPr txBox="1">
              <a:spLocks noChangeArrowheads="1"/>
            </p:cNvSpPr>
            <p:nvPr/>
          </p:nvSpPr>
          <p:spPr bwMode="auto">
            <a:xfrm>
              <a:off x="0" y="3581400"/>
              <a:ext cx="1303338" cy="574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Arial" pitchFamily="-107" charset="0"/>
                  <a:ea typeface="Arial" pitchFamily="-107" charset="0"/>
                  <a:cs typeface="Arial" pitchFamily="-107" charset="0"/>
                </a:rPr>
                <a:t>Address</a:t>
              </a:r>
            </a:p>
          </p:txBody>
        </p:sp>
        <p:sp>
          <p:nvSpPr>
            <p:cNvPr id="104" name="Line 114"/>
            <p:cNvSpPr>
              <a:spLocks noChangeShapeType="1"/>
            </p:cNvSpPr>
            <p:nvPr/>
          </p:nvSpPr>
          <p:spPr bwMode="auto">
            <a:xfrm>
              <a:off x="533400" y="3810000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115"/>
            <p:cNvSpPr>
              <a:spLocks noChangeShapeType="1"/>
            </p:cNvSpPr>
            <p:nvPr/>
          </p:nvSpPr>
          <p:spPr bwMode="auto">
            <a:xfrm>
              <a:off x="3048000" y="28194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116"/>
            <p:cNvSpPr>
              <a:spLocks noChangeShapeType="1"/>
            </p:cNvSpPr>
            <p:nvPr/>
          </p:nvSpPr>
          <p:spPr bwMode="auto">
            <a:xfrm>
              <a:off x="3124200" y="2895600"/>
              <a:ext cx="1905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111"/>
            <p:cNvSpPr>
              <a:spLocks noChangeArrowheads="1"/>
            </p:cNvSpPr>
            <p:nvPr/>
          </p:nvSpPr>
          <p:spPr bwMode="auto">
            <a:xfrm>
              <a:off x="1524000" y="2667000"/>
              <a:ext cx="1600200" cy="3124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rial" pitchFamily="-107" charset="0"/>
                  <a:ea typeface="Arial" pitchFamily="-107" charset="0"/>
                  <a:cs typeface="Arial" pitchFamily="-107" charset="0"/>
                </a:rPr>
                <a:t>Instruction</a:t>
              </a:r>
            </a:p>
            <a:p>
              <a:pPr algn="ctr"/>
              <a:r>
                <a:rPr lang="en-US">
                  <a:latin typeface="Arial" pitchFamily="-107" charset="0"/>
                  <a:ea typeface="Arial" pitchFamily="-107" charset="0"/>
                  <a:cs typeface="Arial" pitchFamily="-107" charset="0"/>
                </a:rPr>
                <a:t>Memory</a:t>
              </a:r>
            </a:p>
          </p:txBody>
        </p:sp>
        <p:sp>
          <p:nvSpPr>
            <p:cNvPr id="108" name="Line 117"/>
            <p:cNvSpPr>
              <a:spLocks noChangeShapeType="1"/>
            </p:cNvSpPr>
            <p:nvPr/>
          </p:nvSpPr>
          <p:spPr bwMode="auto">
            <a:xfrm>
              <a:off x="3124200" y="2971800"/>
              <a:ext cx="434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118"/>
            <p:cNvSpPr>
              <a:spLocks noChangeShapeType="1"/>
            </p:cNvSpPr>
            <p:nvPr/>
          </p:nvSpPr>
          <p:spPr bwMode="auto">
            <a:xfrm>
              <a:off x="3124200" y="34290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119"/>
            <p:cNvSpPr>
              <a:spLocks noChangeShapeType="1"/>
            </p:cNvSpPr>
            <p:nvPr/>
          </p:nvSpPr>
          <p:spPr bwMode="auto">
            <a:xfrm>
              <a:off x="3124200" y="3657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120"/>
            <p:cNvSpPr>
              <a:spLocks noChangeShapeType="1"/>
            </p:cNvSpPr>
            <p:nvPr/>
          </p:nvSpPr>
          <p:spPr bwMode="auto">
            <a:xfrm>
              <a:off x="3124200" y="3962400"/>
              <a:ext cx="2590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121"/>
            <p:cNvSpPr>
              <a:spLocks noChangeShapeType="1"/>
            </p:cNvSpPr>
            <p:nvPr/>
          </p:nvSpPr>
          <p:spPr bwMode="auto">
            <a:xfrm>
              <a:off x="3124200" y="4191000"/>
              <a:ext cx="3124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122"/>
            <p:cNvSpPr>
              <a:spLocks noChangeShapeType="1"/>
            </p:cNvSpPr>
            <p:nvPr/>
          </p:nvSpPr>
          <p:spPr bwMode="auto">
            <a:xfrm>
              <a:off x="3124200" y="4343400"/>
              <a:ext cx="3810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123"/>
            <p:cNvSpPr>
              <a:spLocks noChangeShapeType="1"/>
            </p:cNvSpPr>
            <p:nvPr/>
          </p:nvSpPr>
          <p:spPr bwMode="auto">
            <a:xfrm>
              <a:off x="3124200" y="4572000"/>
              <a:ext cx="434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118"/>
            <p:cNvSpPr>
              <a:spLocks noChangeArrowheads="1"/>
            </p:cNvSpPr>
            <p:nvPr/>
          </p:nvSpPr>
          <p:spPr bwMode="auto">
            <a:xfrm>
              <a:off x="4572000" y="5943600"/>
              <a:ext cx="457200" cy="460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Rectangle 119"/>
            <p:cNvSpPr>
              <a:spLocks noChangeArrowheads="1"/>
            </p:cNvSpPr>
            <p:nvPr/>
          </p:nvSpPr>
          <p:spPr bwMode="auto">
            <a:xfrm>
              <a:off x="5943600" y="5943600"/>
              <a:ext cx="457200" cy="460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Rectangle 120"/>
            <p:cNvSpPr>
              <a:spLocks noChangeArrowheads="1"/>
            </p:cNvSpPr>
            <p:nvPr/>
          </p:nvSpPr>
          <p:spPr bwMode="auto">
            <a:xfrm>
              <a:off x="7237413" y="5588000"/>
              <a:ext cx="457200" cy="4445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757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DE38A6-D9AA-2F42-9921-2E908BA221BB}" type="slidenum">
              <a:rPr lang="en-US" smtClean="0">
                <a:latin typeface="Times New Roman" pitchFamily="-107" charset="0"/>
              </a:rPr>
              <a:pPr/>
              <a:t>15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75781" name="Rectangle 1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7010400" y="4953000"/>
            <a:ext cx="914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+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934200" y="3200400"/>
            <a:ext cx="457200" cy="1524000"/>
            <a:chOff x="3360" y="2160"/>
            <a:chExt cx="288" cy="960"/>
          </a:xfrm>
        </p:grpSpPr>
        <p:sp>
          <p:nvSpPr>
            <p:cNvPr id="75892" name="Rectangle 20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3" name="Rectangle 21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4" name="Rectangle 22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5" name="Rectangle 23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96" name="Rectangle 24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467600" y="3200400"/>
            <a:ext cx="457200" cy="1524000"/>
            <a:chOff x="3360" y="2160"/>
            <a:chExt cx="288" cy="960"/>
          </a:xfrm>
        </p:grpSpPr>
        <p:sp>
          <p:nvSpPr>
            <p:cNvPr id="75887" name="Rectangle 26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8" name="Rectangle 27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9" name="Rectangle 28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0" name="Rectangle 29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1" name="Rectangle 30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85" name="Line 33"/>
          <p:cNvSpPr>
            <a:spLocks noChangeShapeType="1"/>
          </p:cNvSpPr>
          <p:nvPr/>
        </p:nvSpPr>
        <p:spPr bwMode="auto">
          <a:xfrm>
            <a:off x="71628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6" name="Line 34"/>
          <p:cNvSpPr>
            <a:spLocks noChangeShapeType="1"/>
          </p:cNvSpPr>
          <p:nvPr/>
        </p:nvSpPr>
        <p:spPr bwMode="auto">
          <a:xfrm>
            <a:off x="7696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781800" y="2743200"/>
            <a:ext cx="609600" cy="457200"/>
            <a:chOff x="3312" y="1872"/>
            <a:chExt cx="384" cy="288"/>
          </a:xfrm>
        </p:grpSpPr>
        <p:sp>
          <p:nvSpPr>
            <p:cNvPr id="75885" name="AutoShape 4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6" name="Line 4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7315200" y="2743200"/>
            <a:ext cx="609600" cy="457200"/>
            <a:chOff x="3312" y="1872"/>
            <a:chExt cx="384" cy="288"/>
          </a:xfrm>
        </p:grpSpPr>
        <p:sp>
          <p:nvSpPr>
            <p:cNvPr id="75883" name="AutoShape 4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4" name="Line 4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6934200" y="1828800"/>
            <a:ext cx="304800" cy="914400"/>
            <a:chOff x="3408" y="1296"/>
            <a:chExt cx="192" cy="576"/>
          </a:xfrm>
        </p:grpSpPr>
        <p:sp>
          <p:nvSpPr>
            <p:cNvPr id="75880" name="Line 56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1" name="Line 57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2" name="Line 58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7467600" y="1828800"/>
            <a:ext cx="304800" cy="914400"/>
            <a:chOff x="3408" y="1296"/>
            <a:chExt cx="192" cy="576"/>
          </a:xfrm>
        </p:grpSpPr>
        <p:sp>
          <p:nvSpPr>
            <p:cNvPr id="75877" name="Line 60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8" name="Line 61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9" name="Line 62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1" name="Line 63"/>
          <p:cNvSpPr>
            <a:spLocks noChangeShapeType="1"/>
          </p:cNvSpPr>
          <p:nvPr/>
        </p:nvSpPr>
        <p:spPr bwMode="auto">
          <a:xfrm>
            <a:off x="60960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2" name="Line 64"/>
          <p:cNvSpPr>
            <a:spLocks noChangeShapeType="1"/>
          </p:cNvSpPr>
          <p:nvPr/>
        </p:nvSpPr>
        <p:spPr bwMode="auto">
          <a:xfrm>
            <a:off x="5943600" y="2362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3" name="Line 65"/>
          <p:cNvSpPr>
            <a:spLocks noChangeShapeType="1"/>
          </p:cNvSpPr>
          <p:nvPr/>
        </p:nvSpPr>
        <p:spPr bwMode="auto">
          <a:xfrm>
            <a:off x="5791200" y="182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4" name="Line 67"/>
          <p:cNvSpPr>
            <a:spLocks noChangeShapeType="1"/>
          </p:cNvSpPr>
          <p:nvPr/>
        </p:nvSpPr>
        <p:spPr bwMode="auto">
          <a:xfrm>
            <a:off x="8153400" y="2514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5" name="Line 68"/>
          <p:cNvSpPr>
            <a:spLocks noChangeShapeType="1"/>
          </p:cNvSpPr>
          <p:nvPr/>
        </p:nvSpPr>
        <p:spPr bwMode="auto">
          <a:xfrm flipH="1">
            <a:off x="7467600" y="571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6" name="Line 69"/>
          <p:cNvSpPr>
            <a:spLocks noChangeShapeType="1"/>
          </p:cNvSpPr>
          <p:nvPr/>
        </p:nvSpPr>
        <p:spPr bwMode="auto">
          <a:xfrm flipH="1" flipV="1">
            <a:off x="74676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5638800" y="1828800"/>
            <a:ext cx="1219200" cy="4267200"/>
            <a:chOff x="3552" y="1152"/>
            <a:chExt cx="768" cy="2688"/>
          </a:xfrm>
        </p:grpSpPr>
        <p:sp>
          <p:nvSpPr>
            <p:cNvPr id="75849" name="Rectangle 5"/>
            <p:cNvSpPr>
              <a:spLocks noChangeArrowheads="1"/>
            </p:cNvSpPr>
            <p:nvPr/>
          </p:nvSpPr>
          <p:spPr bwMode="auto">
            <a:xfrm>
              <a:off x="3600" y="3120"/>
              <a:ext cx="576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3600" y="2016"/>
              <a:ext cx="288" cy="960"/>
              <a:chOff x="3360" y="2160"/>
              <a:chExt cx="288" cy="960"/>
            </a:xfrm>
          </p:grpSpPr>
          <p:sp>
            <p:nvSpPr>
              <p:cNvPr id="75872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3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75874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5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6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13"/>
            <p:cNvGrpSpPr>
              <a:grpSpLocks/>
            </p:cNvGrpSpPr>
            <p:nvPr/>
          </p:nvGrpSpPr>
          <p:grpSpPr bwMode="auto">
            <a:xfrm>
              <a:off x="3936" y="2016"/>
              <a:ext cx="288" cy="960"/>
              <a:chOff x="3360" y="2160"/>
              <a:chExt cx="288" cy="960"/>
            </a:xfrm>
          </p:grpSpPr>
          <p:sp>
            <p:nvSpPr>
              <p:cNvPr id="75867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8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9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0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1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2" name="Line 31"/>
            <p:cNvSpPr>
              <a:spLocks noChangeShapeType="1"/>
            </p:cNvSpPr>
            <p:nvPr/>
          </p:nvSpPr>
          <p:spPr bwMode="auto">
            <a:xfrm>
              <a:off x="3744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3" name="Line 32"/>
            <p:cNvSpPr>
              <a:spLocks noChangeShapeType="1"/>
            </p:cNvSpPr>
            <p:nvPr/>
          </p:nvSpPr>
          <p:spPr bwMode="auto">
            <a:xfrm>
              <a:off x="4080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35"/>
            <p:cNvGrpSpPr>
              <a:grpSpLocks/>
            </p:cNvGrpSpPr>
            <p:nvPr/>
          </p:nvGrpSpPr>
          <p:grpSpPr bwMode="auto">
            <a:xfrm>
              <a:off x="3552" y="1728"/>
              <a:ext cx="384" cy="288"/>
              <a:chOff x="3312" y="1872"/>
              <a:chExt cx="384" cy="288"/>
            </a:xfrm>
          </p:grpSpPr>
          <p:sp>
            <p:nvSpPr>
              <p:cNvPr id="75865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6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38"/>
            <p:cNvGrpSpPr>
              <a:grpSpLocks/>
            </p:cNvGrpSpPr>
            <p:nvPr/>
          </p:nvGrpSpPr>
          <p:grpSpPr bwMode="auto">
            <a:xfrm>
              <a:off x="3936" y="1728"/>
              <a:ext cx="384" cy="288"/>
              <a:chOff x="3312" y="1872"/>
              <a:chExt cx="384" cy="288"/>
            </a:xfrm>
          </p:grpSpPr>
          <p:sp>
            <p:nvSpPr>
              <p:cNvPr id="75863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4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6" name="Line 48"/>
            <p:cNvSpPr>
              <a:spLocks noChangeShapeType="1"/>
            </p:cNvSpPr>
            <p:nvPr/>
          </p:nvSpPr>
          <p:spPr bwMode="auto">
            <a:xfrm>
              <a:off x="3648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7" name="Line 49"/>
            <p:cNvSpPr>
              <a:spLocks noChangeShapeType="1"/>
            </p:cNvSpPr>
            <p:nvPr/>
          </p:nvSpPr>
          <p:spPr bwMode="auto">
            <a:xfrm>
              <a:off x="3840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8" name="Line 50"/>
            <p:cNvSpPr>
              <a:spLocks noChangeShapeType="1"/>
            </p:cNvSpPr>
            <p:nvPr/>
          </p:nvSpPr>
          <p:spPr bwMode="auto">
            <a:xfrm>
              <a:off x="3744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9" name="Line 52"/>
            <p:cNvSpPr>
              <a:spLocks noChangeShapeType="1"/>
            </p:cNvSpPr>
            <p:nvPr/>
          </p:nvSpPr>
          <p:spPr bwMode="auto">
            <a:xfrm>
              <a:off x="4032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0" name="Line 53"/>
            <p:cNvSpPr>
              <a:spLocks noChangeShapeType="1"/>
            </p:cNvSpPr>
            <p:nvPr/>
          </p:nvSpPr>
          <p:spPr bwMode="auto">
            <a:xfrm>
              <a:off x="4224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1" name="Line 54"/>
            <p:cNvSpPr>
              <a:spLocks noChangeShapeType="1"/>
            </p:cNvSpPr>
            <p:nvPr/>
          </p:nvSpPr>
          <p:spPr bwMode="auto">
            <a:xfrm>
              <a:off x="4128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2" name="Line 70"/>
            <p:cNvSpPr>
              <a:spLocks noChangeShapeType="1"/>
            </p:cNvSpPr>
            <p:nvPr/>
          </p:nvSpPr>
          <p:spPr bwMode="auto">
            <a:xfrm>
              <a:off x="3888" y="36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8" name="Line 71"/>
          <p:cNvSpPr>
            <a:spLocks noChangeShapeType="1"/>
          </p:cNvSpPr>
          <p:nvPr/>
        </p:nvSpPr>
        <p:spPr bwMode="auto">
          <a:xfrm>
            <a:off x="6172200" y="6096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9" name="Line 72"/>
          <p:cNvSpPr>
            <a:spLocks noChangeShapeType="1"/>
          </p:cNvSpPr>
          <p:nvPr/>
        </p:nvSpPr>
        <p:spPr bwMode="auto">
          <a:xfrm flipH="1" flipV="1">
            <a:off x="8534400" y="23622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0" name="Rectangle 76"/>
          <p:cNvSpPr>
            <a:spLocks noChangeArrowheads="1"/>
          </p:cNvSpPr>
          <p:nvPr/>
        </p:nvSpPr>
        <p:spPr bwMode="auto">
          <a:xfrm>
            <a:off x="4419600" y="4953000"/>
            <a:ext cx="9144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X</a:t>
            </a:r>
          </a:p>
        </p:txBody>
      </p:sp>
      <p:grpSp>
        <p:nvGrpSpPr>
          <p:cNvPr id="13" name="Group 77"/>
          <p:cNvGrpSpPr>
            <a:grpSpLocks/>
          </p:cNvGrpSpPr>
          <p:nvPr/>
        </p:nvGrpSpPr>
        <p:grpSpPr bwMode="auto">
          <a:xfrm>
            <a:off x="4419600" y="3200400"/>
            <a:ext cx="457200" cy="1524000"/>
            <a:chOff x="3360" y="2160"/>
            <a:chExt cx="288" cy="960"/>
          </a:xfrm>
        </p:grpSpPr>
        <p:sp>
          <p:nvSpPr>
            <p:cNvPr id="75844" name="Rectangle 78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5" name="Rectangle 79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46" name="Rectangle 80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7" name="Rectangle 81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8" name="Rectangle 82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83"/>
          <p:cNvGrpSpPr>
            <a:grpSpLocks/>
          </p:cNvGrpSpPr>
          <p:nvPr/>
        </p:nvGrpSpPr>
        <p:grpSpPr bwMode="auto">
          <a:xfrm>
            <a:off x="4953000" y="3200400"/>
            <a:ext cx="457200" cy="1524000"/>
            <a:chOff x="3360" y="2160"/>
            <a:chExt cx="288" cy="960"/>
          </a:xfrm>
        </p:grpSpPr>
        <p:sp>
          <p:nvSpPr>
            <p:cNvPr id="75839" name="Rectangle 84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0" name="Rectangle 85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1" name="Rectangle 86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2" name="Rectangle 87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3" name="Rectangle 88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3" name="Line 89"/>
          <p:cNvSpPr>
            <a:spLocks noChangeShapeType="1"/>
          </p:cNvSpPr>
          <p:nvPr/>
        </p:nvSpPr>
        <p:spPr bwMode="auto">
          <a:xfrm>
            <a:off x="4648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4" name="Line 90"/>
          <p:cNvSpPr>
            <a:spLocks noChangeShapeType="1"/>
          </p:cNvSpPr>
          <p:nvPr/>
        </p:nvSpPr>
        <p:spPr bwMode="auto">
          <a:xfrm>
            <a:off x="51816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91"/>
          <p:cNvGrpSpPr>
            <a:grpSpLocks/>
          </p:cNvGrpSpPr>
          <p:nvPr/>
        </p:nvGrpSpPr>
        <p:grpSpPr bwMode="auto">
          <a:xfrm>
            <a:off x="4343400" y="2743200"/>
            <a:ext cx="609600" cy="457200"/>
            <a:chOff x="3312" y="1872"/>
            <a:chExt cx="384" cy="288"/>
          </a:xfrm>
        </p:grpSpPr>
        <p:sp>
          <p:nvSpPr>
            <p:cNvPr id="75837" name="AutoShape 9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8" name="Line 9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4953000" y="2743200"/>
            <a:ext cx="609600" cy="457200"/>
            <a:chOff x="3312" y="1872"/>
            <a:chExt cx="384" cy="288"/>
          </a:xfrm>
        </p:grpSpPr>
        <p:sp>
          <p:nvSpPr>
            <p:cNvPr id="75835" name="AutoShape 9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6" name="Line 9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7" name="Line 97"/>
          <p:cNvSpPr>
            <a:spLocks noChangeShapeType="1"/>
          </p:cNvSpPr>
          <p:nvPr/>
        </p:nvSpPr>
        <p:spPr bwMode="auto">
          <a:xfrm>
            <a:off x="44958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8" name="Line 98"/>
          <p:cNvSpPr>
            <a:spLocks noChangeShapeType="1"/>
          </p:cNvSpPr>
          <p:nvPr/>
        </p:nvSpPr>
        <p:spPr bwMode="auto">
          <a:xfrm>
            <a:off x="4800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9" name="Line 99"/>
          <p:cNvSpPr>
            <a:spLocks noChangeShapeType="1"/>
          </p:cNvSpPr>
          <p:nvPr/>
        </p:nvSpPr>
        <p:spPr bwMode="auto">
          <a:xfrm>
            <a:off x="46482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0" name="Line 100"/>
          <p:cNvSpPr>
            <a:spLocks noChangeShapeType="1"/>
          </p:cNvSpPr>
          <p:nvPr/>
        </p:nvSpPr>
        <p:spPr bwMode="auto">
          <a:xfrm>
            <a:off x="51054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1" name="Line 101"/>
          <p:cNvSpPr>
            <a:spLocks noChangeShapeType="1"/>
          </p:cNvSpPr>
          <p:nvPr/>
        </p:nvSpPr>
        <p:spPr bwMode="auto">
          <a:xfrm>
            <a:off x="54102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2" name="Line 102"/>
          <p:cNvSpPr>
            <a:spLocks noChangeShapeType="1"/>
          </p:cNvSpPr>
          <p:nvPr/>
        </p:nvSpPr>
        <p:spPr bwMode="auto">
          <a:xfrm>
            <a:off x="52578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3" name="Line 103"/>
          <p:cNvSpPr>
            <a:spLocks noChangeShapeType="1"/>
          </p:cNvSpPr>
          <p:nvPr/>
        </p:nvSpPr>
        <p:spPr bwMode="auto">
          <a:xfrm>
            <a:off x="48768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4" name="Line 104"/>
          <p:cNvSpPr>
            <a:spLocks noChangeShapeType="1"/>
          </p:cNvSpPr>
          <p:nvPr/>
        </p:nvSpPr>
        <p:spPr bwMode="auto">
          <a:xfrm flipH="1">
            <a:off x="4114800" y="1828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5" name="Line 105"/>
          <p:cNvSpPr>
            <a:spLocks noChangeShapeType="1"/>
          </p:cNvSpPr>
          <p:nvPr/>
        </p:nvSpPr>
        <p:spPr bwMode="auto">
          <a:xfrm flipH="1">
            <a:off x="4114800" y="632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6" name="Line 106"/>
          <p:cNvSpPr>
            <a:spLocks noChangeShapeType="1"/>
          </p:cNvSpPr>
          <p:nvPr/>
        </p:nvSpPr>
        <p:spPr bwMode="auto">
          <a:xfrm>
            <a:off x="4114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7" name="Line 107"/>
          <p:cNvSpPr>
            <a:spLocks noChangeShapeType="1"/>
          </p:cNvSpPr>
          <p:nvPr/>
        </p:nvSpPr>
        <p:spPr bwMode="auto">
          <a:xfrm flipH="1">
            <a:off x="4648200" y="2362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8" name="Line 108"/>
          <p:cNvSpPr>
            <a:spLocks noChangeShapeType="1"/>
          </p:cNvSpPr>
          <p:nvPr/>
        </p:nvSpPr>
        <p:spPr bwMode="auto">
          <a:xfrm flipH="1">
            <a:off x="4800600" y="2514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9" name="Line 112"/>
          <p:cNvSpPr>
            <a:spLocks noChangeShapeType="1"/>
          </p:cNvSpPr>
          <p:nvPr/>
        </p:nvSpPr>
        <p:spPr bwMode="auto">
          <a:xfrm>
            <a:off x="6096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0" name="Text Box 113"/>
          <p:cNvSpPr txBox="1">
            <a:spLocks noChangeArrowheads="1"/>
          </p:cNvSpPr>
          <p:nvPr/>
        </p:nvSpPr>
        <p:spPr bwMode="auto">
          <a:xfrm>
            <a:off x="0" y="3581400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Address</a:t>
            </a:r>
          </a:p>
        </p:txBody>
      </p:sp>
      <p:sp>
        <p:nvSpPr>
          <p:cNvPr id="75821" name="Line 114"/>
          <p:cNvSpPr>
            <a:spLocks noChangeShapeType="1"/>
          </p:cNvSpPr>
          <p:nvPr/>
        </p:nvSpPr>
        <p:spPr bwMode="auto">
          <a:xfrm>
            <a:off x="533400" y="3810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2" name="Line 115"/>
          <p:cNvSpPr>
            <a:spLocks noChangeShapeType="1"/>
          </p:cNvSpPr>
          <p:nvPr/>
        </p:nvSpPr>
        <p:spPr bwMode="auto">
          <a:xfrm>
            <a:off x="30480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3" name="Line 116"/>
          <p:cNvSpPr>
            <a:spLocks noChangeShapeType="1"/>
          </p:cNvSpPr>
          <p:nvPr/>
        </p:nvSpPr>
        <p:spPr bwMode="auto">
          <a:xfrm>
            <a:off x="3124200" y="2895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4" name="Rectangle 111"/>
          <p:cNvSpPr>
            <a:spLocks noChangeArrowheads="1"/>
          </p:cNvSpPr>
          <p:nvPr/>
        </p:nvSpPr>
        <p:spPr bwMode="auto">
          <a:xfrm>
            <a:off x="1524000" y="2667000"/>
            <a:ext cx="1600200" cy="312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Instruction</a:t>
            </a:r>
          </a:p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Memory</a:t>
            </a:r>
          </a:p>
        </p:txBody>
      </p:sp>
      <p:sp>
        <p:nvSpPr>
          <p:cNvPr id="75825" name="Line 117"/>
          <p:cNvSpPr>
            <a:spLocks noChangeShapeType="1"/>
          </p:cNvSpPr>
          <p:nvPr/>
        </p:nvSpPr>
        <p:spPr bwMode="auto">
          <a:xfrm>
            <a:off x="3124200" y="2971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6" name="Line 118"/>
          <p:cNvSpPr>
            <a:spLocks noChangeShapeType="1"/>
          </p:cNvSpPr>
          <p:nvPr/>
        </p:nvSpPr>
        <p:spPr bwMode="auto">
          <a:xfrm>
            <a:off x="3124200" y="3429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7" name="Line 119"/>
          <p:cNvSpPr>
            <a:spLocks noChangeShapeType="1"/>
          </p:cNvSpPr>
          <p:nvPr/>
        </p:nvSpPr>
        <p:spPr bwMode="auto">
          <a:xfrm>
            <a:off x="3124200" y="3657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8" name="Line 120"/>
          <p:cNvSpPr>
            <a:spLocks noChangeShapeType="1"/>
          </p:cNvSpPr>
          <p:nvPr/>
        </p:nvSpPr>
        <p:spPr bwMode="auto">
          <a:xfrm>
            <a:off x="3124200" y="3962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9" name="Line 121"/>
          <p:cNvSpPr>
            <a:spLocks noChangeShapeType="1"/>
          </p:cNvSpPr>
          <p:nvPr/>
        </p:nvSpPr>
        <p:spPr bwMode="auto">
          <a:xfrm>
            <a:off x="3124200" y="4191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0" name="Line 122"/>
          <p:cNvSpPr>
            <a:spLocks noChangeShapeType="1"/>
          </p:cNvSpPr>
          <p:nvPr/>
        </p:nvSpPr>
        <p:spPr bwMode="auto">
          <a:xfrm>
            <a:off x="3124200" y="4343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1" name="Line 123"/>
          <p:cNvSpPr>
            <a:spLocks noChangeShapeType="1"/>
          </p:cNvSpPr>
          <p:nvPr/>
        </p:nvSpPr>
        <p:spPr bwMode="auto">
          <a:xfrm>
            <a:off x="3124200" y="4572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2" name="Rectangle 118"/>
          <p:cNvSpPr>
            <a:spLocks noChangeArrowheads="1"/>
          </p:cNvSpPr>
          <p:nvPr/>
        </p:nvSpPr>
        <p:spPr bwMode="auto">
          <a:xfrm>
            <a:off x="45720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3" name="Rectangle 119"/>
          <p:cNvSpPr>
            <a:spLocks noChangeArrowheads="1"/>
          </p:cNvSpPr>
          <p:nvPr/>
        </p:nvSpPr>
        <p:spPr bwMode="auto">
          <a:xfrm>
            <a:off x="59436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4" name="Rectangle 120"/>
          <p:cNvSpPr>
            <a:spLocks noChangeArrowheads="1"/>
          </p:cNvSpPr>
          <p:nvPr/>
        </p:nvSpPr>
        <p:spPr bwMode="auto">
          <a:xfrm>
            <a:off x="7237413" y="5588000"/>
            <a:ext cx="457200" cy="44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F5DD4-1B65-4D4C-BD06-C6E4D599F85D}" type="slidenum">
              <a:rPr lang="en-US" smtClean="0">
                <a:latin typeface="Times New Roman" pitchFamily="-107" charset="0"/>
              </a:rPr>
              <a:pPr/>
              <a:t>16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Very Long Instruction Word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Set of operators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Parameterize number, distribution (X, +, </a:t>
            </a:r>
            <a:r>
              <a:rPr lang="en-US" sz="2400" dirty="0" err="1"/>
              <a:t>sqrt</a:t>
            </a:r>
            <a:r>
              <a:rPr lang="en-US" sz="2400" dirty="0"/>
              <a:t>…)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More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less time, more area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Fewer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more time, less area</a:t>
            </a:r>
            <a:endParaRPr lang="en-US" sz="2000" dirty="0">
              <a:ea typeface="ＭＳ Ｐゴシック" pitchFamily="-107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Memories for intermediate state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Memory for “long” instructions</a:t>
            </a:r>
            <a:endParaRPr lang="en-US" sz="2800" dirty="0" smtClean="0">
              <a:ea typeface="ＭＳ Ｐゴシック" pitchFamily="-107" charset="-128"/>
              <a:cs typeface="ＭＳ Ｐゴシック" pitchFamily="-107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ea typeface="ＭＳ Ｐゴシック" pitchFamily="-107" charset="-128"/>
                <a:cs typeface="ＭＳ Ｐゴシック" pitchFamily="-107" charset="-128"/>
              </a:rPr>
              <a:t>General framework for specializing to problem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Wiring, memories get expensive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Opportunity for further </a:t>
            </a:r>
            <a:r>
              <a:rPr lang="en-US" sz="2400" dirty="0" smtClean="0"/>
              <a:t>optimizations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General way to tradeoff area and time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757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DE38A6-D9AA-2F42-9921-2E908BA221BB}" type="slidenum">
              <a:rPr lang="en-US" smtClean="0">
                <a:latin typeface="Times New Roman" pitchFamily="-107" charset="0"/>
              </a:rPr>
              <a:pPr/>
              <a:t>17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75781" name="Rectangle 1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7010400" y="4953000"/>
            <a:ext cx="914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+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934200" y="3200400"/>
            <a:ext cx="457200" cy="1524000"/>
            <a:chOff x="3360" y="2160"/>
            <a:chExt cx="288" cy="960"/>
          </a:xfrm>
        </p:grpSpPr>
        <p:sp>
          <p:nvSpPr>
            <p:cNvPr id="75892" name="Rectangle 20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3" name="Rectangle 21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4" name="Rectangle 22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5" name="Rectangle 23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96" name="Rectangle 24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467600" y="3200400"/>
            <a:ext cx="457200" cy="1524000"/>
            <a:chOff x="3360" y="2160"/>
            <a:chExt cx="288" cy="960"/>
          </a:xfrm>
        </p:grpSpPr>
        <p:sp>
          <p:nvSpPr>
            <p:cNvPr id="75887" name="Rectangle 26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8" name="Rectangle 27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9" name="Rectangle 28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0" name="Rectangle 29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1" name="Rectangle 30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85" name="Line 33"/>
          <p:cNvSpPr>
            <a:spLocks noChangeShapeType="1"/>
          </p:cNvSpPr>
          <p:nvPr/>
        </p:nvSpPr>
        <p:spPr bwMode="auto">
          <a:xfrm>
            <a:off x="71628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6" name="Line 34"/>
          <p:cNvSpPr>
            <a:spLocks noChangeShapeType="1"/>
          </p:cNvSpPr>
          <p:nvPr/>
        </p:nvSpPr>
        <p:spPr bwMode="auto">
          <a:xfrm>
            <a:off x="7696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781800" y="2743200"/>
            <a:ext cx="609600" cy="457200"/>
            <a:chOff x="3312" y="1872"/>
            <a:chExt cx="384" cy="288"/>
          </a:xfrm>
        </p:grpSpPr>
        <p:sp>
          <p:nvSpPr>
            <p:cNvPr id="75885" name="AutoShape 4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6" name="Line 4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7315200" y="2743200"/>
            <a:ext cx="609600" cy="457200"/>
            <a:chOff x="3312" y="1872"/>
            <a:chExt cx="384" cy="288"/>
          </a:xfrm>
        </p:grpSpPr>
        <p:sp>
          <p:nvSpPr>
            <p:cNvPr id="75883" name="AutoShape 4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4" name="Line 4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6934200" y="1828800"/>
            <a:ext cx="304800" cy="914400"/>
            <a:chOff x="3408" y="1296"/>
            <a:chExt cx="192" cy="576"/>
          </a:xfrm>
        </p:grpSpPr>
        <p:sp>
          <p:nvSpPr>
            <p:cNvPr id="75880" name="Line 56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1" name="Line 57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2" name="Line 58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7467600" y="1828800"/>
            <a:ext cx="304800" cy="914400"/>
            <a:chOff x="3408" y="1296"/>
            <a:chExt cx="192" cy="576"/>
          </a:xfrm>
        </p:grpSpPr>
        <p:sp>
          <p:nvSpPr>
            <p:cNvPr id="75877" name="Line 60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8" name="Line 61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9" name="Line 62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1" name="Line 63"/>
          <p:cNvSpPr>
            <a:spLocks noChangeShapeType="1"/>
          </p:cNvSpPr>
          <p:nvPr/>
        </p:nvSpPr>
        <p:spPr bwMode="auto">
          <a:xfrm>
            <a:off x="60960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2" name="Line 64"/>
          <p:cNvSpPr>
            <a:spLocks noChangeShapeType="1"/>
          </p:cNvSpPr>
          <p:nvPr/>
        </p:nvSpPr>
        <p:spPr bwMode="auto">
          <a:xfrm>
            <a:off x="5943600" y="2362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3" name="Line 65"/>
          <p:cNvSpPr>
            <a:spLocks noChangeShapeType="1"/>
          </p:cNvSpPr>
          <p:nvPr/>
        </p:nvSpPr>
        <p:spPr bwMode="auto">
          <a:xfrm>
            <a:off x="5791200" y="182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4" name="Line 67"/>
          <p:cNvSpPr>
            <a:spLocks noChangeShapeType="1"/>
          </p:cNvSpPr>
          <p:nvPr/>
        </p:nvSpPr>
        <p:spPr bwMode="auto">
          <a:xfrm>
            <a:off x="8153400" y="2514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5" name="Line 68"/>
          <p:cNvSpPr>
            <a:spLocks noChangeShapeType="1"/>
          </p:cNvSpPr>
          <p:nvPr/>
        </p:nvSpPr>
        <p:spPr bwMode="auto">
          <a:xfrm flipH="1">
            <a:off x="7467600" y="571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6" name="Line 69"/>
          <p:cNvSpPr>
            <a:spLocks noChangeShapeType="1"/>
          </p:cNvSpPr>
          <p:nvPr/>
        </p:nvSpPr>
        <p:spPr bwMode="auto">
          <a:xfrm flipH="1" flipV="1">
            <a:off x="74676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5638800" y="1828800"/>
            <a:ext cx="1219200" cy="4267200"/>
            <a:chOff x="3552" y="1152"/>
            <a:chExt cx="768" cy="2688"/>
          </a:xfrm>
        </p:grpSpPr>
        <p:sp>
          <p:nvSpPr>
            <p:cNvPr id="75849" name="Rectangle 5"/>
            <p:cNvSpPr>
              <a:spLocks noChangeArrowheads="1"/>
            </p:cNvSpPr>
            <p:nvPr/>
          </p:nvSpPr>
          <p:spPr bwMode="auto">
            <a:xfrm>
              <a:off x="3600" y="3120"/>
              <a:ext cx="576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3600" y="2016"/>
              <a:ext cx="288" cy="960"/>
              <a:chOff x="3360" y="2160"/>
              <a:chExt cx="288" cy="960"/>
            </a:xfrm>
          </p:grpSpPr>
          <p:sp>
            <p:nvSpPr>
              <p:cNvPr id="75872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3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75874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5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6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13"/>
            <p:cNvGrpSpPr>
              <a:grpSpLocks/>
            </p:cNvGrpSpPr>
            <p:nvPr/>
          </p:nvGrpSpPr>
          <p:grpSpPr bwMode="auto">
            <a:xfrm>
              <a:off x="3936" y="2016"/>
              <a:ext cx="288" cy="960"/>
              <a:chOff x="3360" y="2160"/>
              <a:chExt cx="288" cy="960"/>
            </a:xfrm>
          </p:grpSpPr>
          <p:sp>
            <p:nvSpPr>
              <p:cNvPr id="75867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8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9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0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1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2" name="Line 31"/>
            <p:cNvSpPr>
              <a:spLocks noChangeShapeType="1"/>
            </p:cNvSpPr>
            <p:nvPr/>
          </p:nvSpPr>
          <p:spPr bwMode="auto">
            <a:xfrm>
              <a:off x="3744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3" name="Line 32"/>
            <p:cNvSpPr>
              <a:spLocks noChangeShapeType="1"/>
            </p:cNvSpPr>
            <p:nvPr/>
          </p:nvSpPr>
          <p:spPr bwMode="auto">
            <a:xfrm>
              <a:off x="4080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35"/>
            <p:cNvGrpSpPr>
              <a:grpSpLocks/>
            </p:cNvGrpSpPr>
            <p:nvPr/>
          </p:nvGrpSpPr>
          <p:grpSpPr bwMode="auto">
            <a:xfrm>
              <a:off x="3552" y="1728"/>
              <a:ext cx="384" cy="288"/>
              <a:chOff x="3312" y="1872"/>
              <a:chExt cx="384" cy="288"/>
            </a:xfrm>
          </p:grpSpPr>
          <p:sp>
            <p:nvSpPr>
              <p:cNvPr id="75865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6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38"/>
            <p:cNvGrpSpPr>
              <a:grpSpLocks/>
            </p:cNvGrpSpPr>
            <p:nvPr/>
          </p:nvGrpSpPr>
          <p:grpSpPr bwMode="auto">
            <a:xfrm>
              <a:off x="3936" y="1728"/>
              <a:ext cx="384" cy="288"/>
              <a:chOff x="3312" y="1872"/>
              <a:chExt cx="384" cy="288"/>
            </a:xfrm>
          </p:grpSpPr>
          <p:sp>
            <p:nvSpPr>
              <p:cNvPr id="75863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4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6" name="Line 48"/>
            <p:cNvSpPr>
              <a:spLocks noChangeShapeType="1"/>
            </p:cNvSpPr>
            <p:nvPr/>
          </p:nvSpPr>
          <p:spPr bwMode="auto">
            <a:xfrm>
              <a:off x="3648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7" name="Line 49"/>
            <p:cNvSpPr>
              <a:spLocks noChangeShapeType="1"/>
            </p:cNvSpPr>
            <p:nvPr/>
          </p:nvSpPr>
          <p:spPr bwMode="auto">
            <a:xfrm>
              <a:off x="3840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8" name="Line 50"/>
            <p:cNvSpPr>
              <a:spLocks noChangeShapeType="1"/>
            </p:cNvSpPr>
            <p:nvPr/>
          </p:nvSpPr>
          <p:spPr bwMode="auto">
            <a:xfrm>
              <a:off x="3744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9" name="Line 52"/>
            <p:cNvSpPr>
              <a:spLocks noChangeShapeType="1"/>
            </p:cNvSpPr>
            <p:nvPr/>
          </p:nvSpPr>
          <p:spPr bwMode="auto">
            <a:xfrm>
              <a:off x="4032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0" name="Line 53"/>
            <p:cNvSpPr>
              <a:spLocks noChangeShapeType="1"/>
            </p:cNvSpPr>
            <p:nvPr/>
          </p:nvSpPr>
          <p:spPr bwMode="auto">
            <a:xfrm>
              <a:off x="4224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1" name="Line 54"/>
            <p:cNvSpPr>
              <a:spLocks noChangeShapeType="1"/>
            </p:cNvSpPr>
            <p:nvPr/>
          </p:nvSpPr>
          <p:spPr bwMode="auto">
            <a:xfrm>
              <a:off x="4128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2" name="Line 70"/>
            <p:cNvSpPr>
              <a:spLocks noChangeShapeType="1"/>
            </p:cNvSpPr>
            <p:nvPr/>
          </p:nvSpPr>
          <p:spPr bwMode="auto">
            <a:xfrm>
              <a:off x="3888" y="36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8" name="Line 71"/>
          <p:cNvSpPr>
            <a:spLocks noChangeShapeType="1"/>
          </p:cNvSpPr>
          <p:nvPr/>
        </p:nvSpPr>
        <p:spPr bwMode="auto">
          <a:xfrm>
            <a:off x="6172200" y="6096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9" name="Line 72"/>
          <p:cNvSpPr>
            <a:spLocks noChangeShapeType="1"/>
          </p:cNvSpPr>
          <p:nvPr/>
        </p:nvSpPr>
        <p:spPr bwMode="auto">
          <a:xfrm flipH="1" flipV="1">
            <a:off x="8534400" y="23622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0" name="Rectangle 76"/>
          <p:cNvSpPr>
            <a:spLocks noChangeArrowheads="1"/>
          </p:cNvSpPr>
          <p:nvPr/>
        </p:nvSpPr>
        <p:spPr bwMode="auto">
          <a:xfrm>
            <a:off x="4419600" y="4953000"/>
            <a:ext cx="9144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X</a:t>
            </a:r>
          </a:p>
        </p:txBody>
      </p:sp>
      <p:grpSp>
        <p:nvGrpSpPr>
          <p:cNvPr id="13" name="Group 77"/>
          <p:cNvGrpSpPr>
            <a:grpSpLocks/>
          </p:cNvGrpSpPr>
          <p:nvPr/>
        </p:nvGrpSpPr>
        <p:grpSpPr bwMode="auto">
          <a:xfrm>
            <a:off x="4419600" y="3200400"/>
            <a:ext cx="457200" cy="1524000"/>
            <a:chOff x="3360" y="2160"/>
            <a:chExt cx="288" cy="960"/>
          </a:xfrm>
        </p:grpSpPr>
        <p:sp>
          <p:nvSpPr>
            <p:cNvPr id="75844" name="Rectangle 78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5" name="Rectangle 79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46" name="Rectangle 80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7" name="Rectangle 81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8" name="Rectangle 82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83"/>
          <p:cNvGrpSpPr>
            <a:grpSpLocks/>
          </p:cNvGrpSpPr>
          <p:nvPr/>
        </p:nvGrpSpPr>
        <p:grpSpPr bwMode="auto">
          <a:xfrm>
            <a:off x="4953000" y="3200400"/>
            <a:ext cx="457200" cy="1524000"/>
            <a:chOff x="3360" y="2160"/>
            <a:chExt cx="288" cy="960"/>
          </a:xfrm>
        </p:grpSpPr>
        <p:sp>
          <p:nvSpPr>
            <p:cNvPr id="75839" name="Rectangle 84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0" name="Rectangle 85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1" name="Rectangle 86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2" name="Rectangle 87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3" name="Rectangle 88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3" name="Line 89"/>
          <p:cNvSpPr>
            <a:spLocks noChangeShapeType="1"/>
          </p:cNvSpPr>
          <p:nvPr/>
        </p:nvSpPr>
        <p:spPr bwMode="auto">
          <a:xfrm>
            <a:off x="4648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4" name="Line 90"/>
          <p:cNvSpPr>
            <a:spLocks noChangeShapeType="1"/>
          </p:cNvSpPr>
          <p:nvPr/>
        </p:nvSpPr>
        <p:spPr bwMode="auto">
          <a:xfrm>
            <a:off x="51816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91"/>
          <p:cNvGrpSpPr>
            <a:grpSpLocks/>
          </p:cNvGrpSpPr>
          <p:nvPr/>
        </p:nvGrpSpPr>
        <p:grpSpPr bwMode="auto">
          <a:xfrm>
            <a:off x="4343400" y="2743200"/>
            <a:ext cx="609600" cy="457200"/>
            <a:chOff x="3312" y="1872"/>
            <a:chExt cx="384" cy="288"/>
          </a:xfrm>
        </p:grpSpPr>
        <p:sp>
          <p:nvSpPr>
            <p:cNvPr id="75837" name="AutoShape 9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8" name="Line 9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4953000" y="2743200"/>
            <a:ext cx="609600" cy="457200"/>
            <a:chOff x="3312" y="1872"/>
            <a:chExt cx="384" cy="288"/>
          </a:xfrm>
        </p:grpSpPr>
        <p:sp>
          <p:nvSpPr>
            <p:cNvPr id="75835" name="AutoShape 9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6" name="Line 9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7" name="Line 97"/>
          <p:cNvSpPr>
            <a:spLocks noChangeShapeType="1"/>
          </p:cNvSpPr>
          <p:nvPr/>
        </p:nvSpPr>
        <p:spPr bwMode="auto">
          <a:xfrm>
            <a:off x="44958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8" name="Line 98"/>
          <p:cNvSpPr>
            <a:spLocks noChangeShapeType="1"/>
          </p:cNvSpPr>
          <p:nvPr/>
        </p:nvSpPr>
        <p:spPr bwMode="auto">
          <a:xfrm>
            <a:off x="4800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9" name="Line 99"/>
          <p:cNvSpPr>
            <a:spLocks noChangeShapeType="1"/>
          </p:cNvSpPr>
          <p:nvPr/>
        </p:nvSpPr>
        <p:spPr bwMode="auto">
          <a:xfrm>
            <a:off x="46482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0" name="Line 100"/>
          <p:cNvSpPr>
            <a:spLocks noChangeShapeType="1"/>
          </p:cNvSpPr>
          <p:nvPr/>
        </p:nvSpPr>
        <p:spPr bwMode="auto">
          <a:xfrm>
            <a:off x="51054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1" name="Line 101"/>
          <p:cNvSpPr>
            <a:spLocks noChangeShapeType="1"/>
          </p:cNvSpPr>
          <p:nvPr/>
        </p:nvSpPr>
        <p:spPr bwMode="auto">
          <a:xfrm>
            <a:off x="54102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2" name="Line 102"/>
          <p:cNvSpPr>
            <a:spLocks noChangeShapeType="1"/>
          </p:cNvSpPr>
          <p:nvPr/>
        </p:nvSpPr>
        <p:spPr bwMode="auto">
          <a:xfrm>
            <a:off x="52578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3" name="Line 103"/>
          <p:cNvSpPr>
            <a:spLocks noChangeShapeType="1"/>
          </p:cNvSpPr>
          <p:nvPr/>
        </p:nvSpPr>
        <p:spPr bwMode="auto">
          <a:xfrm>
            <a:off x="48768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4" name="Line 104"/>
          <p:cNvSpPr>
            <a:spLocks noChangeShapeType="1"/>
          </p:cNvSpPr>
          <p:nvPr/>
        </p:nvSpPr>
        <p:spPr bwMode="auto">
          <a:xfrm flipH="1">
            <a:off x="4114800" y="1828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5" name="Line 105"/>
          <p:cNvSpPr>
            <a:spLocks noChangeShapeType="1"/>
          </p:cNvSpPr>
          <p:nvPr/>
        </p:nvSpPr>
        <p:spPr bwMode="auto">
          <a:xfrm flipH="1">
            <a:off x="4114800" y="632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6" name="Line 106"/>
          <p:cNvSpPr>
            <a:spLocks noChangeShapeType="1"/>
          </p:cNvSpPr>
          <p:nvPr/>
        </p:nvSpPr>
        <p:spPr bwMode="auto">
          <a:xfrm>
            <a:off x="4114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7" name="Line 107"/>
          <p:cNvSpPr>
            <a:spLocks noChangeShapeType="1"/>
          </p:cNvSpPr>
          <p:nvPr/>
        </p:nvSpPr>
        <p:spPr bwMode="auto">
          <a:xfrm flipH="1">
            <a:off x="4648200" y="2362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8" name="Line 108"/>
          <p:cNvSpPr>
            <a:spLocks noChangeShapeType="1"/>
          </p:cNvSpPr>
          <p:nvPr/>
        </p:nvSpPr>
        <p:spPr bwMode="auto">
          <a:xfrm flipH="1">
            <a:off x="4800600" y="2514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9" name="Line 112"/>
          <p:cNvSpPr>
            <a:spLocks noChangeShapeType="1"/>
          </p:cNvSpPr>
          <p:nvPr/>
        </p:nvSpPr>
        <p:spPr bwMode="auto">
          <a:xfrm>
            <a:off x="6096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0" name="Text Box 113"/>
          <p:cNvSpPr txBox="1">
            <a:spLocks noChangeArrowheads="1"/>
          </p:cNvSpPr>
          <p:nvPr/>
        </p:nvSpPr>
        <p:spPr bwMode="auto">
          <a:xfrm>
            <a:off x="0" y="3581400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Address</a:t>
            </a:r>
          </a:p>
        </p:txBody>
      </p:sp>
      <p:sp>
        <p:nvSpPr>
          <p:cNvPr id="75821" name="Line 114"/>
          <p:cNvSpPr>
            <a:spLocks noChangeShapeType="1"/>
          </p:cNvSpPr>
          <p:nvPr/>
        </p:nvSpPr>
        <p:spPr bwMode="auto">
          <a:xfrm>
            <a:off x="533400" y="3810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2" name="Line 115"/>
          <p:cNvSpPr>
            <a:spLocks noChangeShapeType="1"/>
          </p:cNvSpPr>
          <p:nvPr/>
        </p:nvSpPr>
        <p:spPr bwMode="auto">
          <a:xfrm>
            <a:off x="30480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3" name="Line 116"/>
          <p:cNvSpPr>
            <a:spLocks noChangeShapeType="1"/>
          </p:cNvSpPr>
          <p:nvPr/>
        </p:nvSpPr>
        <p:spPr bwMode="auto">
          <a:xfrm>
            <a:off x="3124200" y="2895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4" name="Rectangle 111"/>
          <p:cNvSpPr>
            <a:spLocks noChangeArrowheads="1"/>
          </p:cNvSpPr>
          <p:nvPr/>
        </p:nvSpPr>
        <p:spPr bwMode="auto">
          <a:xfrm>
            <a:off x="1524000" y="2667000"/>
            <a:ext cx="1600200" cy="312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Instruction</a:t>
            </a:r>
          </a:p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Memory</a:t>
            </a:r>
          </a:p>
        </p:txBody>
      </p:sp>
      <p:sp>
        <p:nvSpPr>
          <p:cNvPr id="75825" name="Line 117"/>
          <p:cNvSpPr>
            <a:spLocks noChangeShapeType="1"/>
          </p:cNvSpPr>
          <p:nvPr/>
        </p:nvSpPr>
        <p:spPr bwMode="auto">
          <a:xfrm>
            <a:off x="3124200" y="2971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6" name="Line 118"/>
          <p:cNvSpPr>
            <a:spLocks noChangeShapeType="1"/>
          </p:cNvSpPr>
          <p:nvPr/>
        </p:nvSpPr>
        <p:spPr bwMode="auto">
          <a:xfrm>
            <a:off x="3124200" y="3429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7" name="Line 119"/>
          <p:cNvSpPr>
            <a:spLocks noChangeShapeType="1"/>
          </p:cNvSpPr>
          <p:nvPr/>
        </p:nvSpPr>
        <p:spPr bwMode="auto">
          <a:xfrm>
            <a:off x="3124200" y="3657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8" name="Line 120"/>
          <p:cNvSpPr>
            <a:spLocks noChangeShapeType="1"/>
          </p:cNvSpPr>
          <p:nvPr/>
        </p:nvSpPr>
        <p:spPr bwMode="auto">
          <a:xfrm>
            <a:off x="3124200" y="3962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9" name="Line 121"/>
          <p:cNvSpPr>
            <a:spLocks noChangeShapeType="1"/>
          </p:cNvSpPr>
          <p:nvPr/>
        </p:nvSpPr>
        <p:spPr bwMode="auto">
          <a:xfrm>
            <a:off x="3124200" y="4191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0" name="Line 122"/>
          <p:cNvSpPr>
            <a:spLocks noChangeShapeType="1"/>
          </p:cNvSpPr>
          <p:nvPr/>
        </p:nvSpPr>
        <p:spPr bwMode="auto">
          <a:xfrm>
            <a:off x="3124200" y="4343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1" name="Line 123"/>
          <p:cNvSpPr>
            <a:spLocks noChangeShapeType="1"/>
          </p:cNvSpPr>
          <p:nvPr/>
        </p:nvSpPr>
        <p:spPr bwMode="auto">
          <a:xfrm>
            <a:off x="3124200" y="4572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2" name="Rectangle 118"/>
          <p:cNvSpPr>
            <a:spLocks noChangeArrowheads="1"/>
          </p:cNvSpPr>
          <p:nvPr/>
        </p:nvSpPr>
        <p:spPr bwMode="auto">
          <a:xfrm>
            <a:off x="45720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3" name="Rectangle 119"/>
          <p:cNvSpPr>
            <a:spLocks noChangeArrowheads="1"/>
          </p:cNvSpPr>
          <p:nvPr/>
        </p:nvSpPr>
        <p:spPr bwMode="auto">
          <a:xfrm>
            <a:off x="59436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4" name="Rectangle 120"/>
          <p:cNvSpPr>
            <a:spLocks noChangeArrowheads="1"/>
          </p:cNvSpPr>
          <p:nvPr/>
        </p:nvSpPr>
        <p:spPr bwMode="auto">
          <a:xfrm>
            <a:off x="7237413" y="5588000"/>
            <a:ext cx="457200" cy="44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VLIW </a:t>
            </a:r>
            <a:r>
              <a:rPr lang="en-US" dirty="0" err="1" smtClean="0"/>
              <a:t>w</a:t>
            </a:r>
            <a:r>
              <a:rPr lang="en-US" dirty="0" smtClean="0"/>
              <a:t>/ Multiport RF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Simple, full-featured model use common Register File</a:t>
            </a:r>
          </a:p>
          <a:p>
            <a:pPr lvl="1"/>
            <a:r>
              <a:rPr lang="en-US" dirty="0" err="1" smtClean="0"/>
              <a:t>Memory(Words</a:t>
            </a:r>
            <a:r>
              <a:rPr lang="en-US" dirty="0" smtClean="0"/>
              <a:t>, </a:t>
            </a:r>
            <a:r>
              <a:rPr lang="en-US" dirty="0" err="1" smtClean="0"/>
              <a:t>WritePorts</a:t>
            </a:r>
            <a:r>
              <a:rPr lang="en-US" dirty="0" smtClean="0"/>
              <a:t>, </a:t>
            </a:r>
            <a:r>
              <a:rPr lang="en-US" dirty="0" err="1" smtClean="0"/>
              <a:t>ReadPorts</a:t>
            </a:r>
            <a:r>
              <a:rPr lang="en-US" dirty="0" smtClean="0"/>
              <a:t>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276600"/>
            <a:ext cx="7366000" cy="31210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Processor Unbound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Can (design to) use all operators at once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200400"/>
            <a:ext cx="8222275" cy="2670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VLIW (Very Large Instruction Word)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Demand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Basic Model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Costs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Tuning</a:t>
            </a:r>
          </a:p>
          <a:p>
            <a:pPr lvl="1"/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Processor Unbound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Implement </a:t>
            </a:r>
            <a:r>
              <a:rPr lang="en-US" dirty="0" err="1" smtClean="0">
                <a:solidFill>
                  <a:srgbClr val="FF6600"/>
                </a:solidFill>
              </a:rPr>
              <a:t>Preclass</a:t>
            </a:r>
            <a:r>
              <a:rPr lang="en-US" dirty="0" smtClean="0">
                <a:solidFill>
                  <a:srgbClr val="FF6600"/>
                </a:solidFill>
              </a:rPr>
              <a:t> 1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200400"/>
            <a:ext cx="8222275" cy="2670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VLIW Operator Knobs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Choose collection of operators and the numbers of each</a:t>
            </a:r>
          </a:p>
          <a:p>
            <a:pPr lvl="1"/>
            <a:r>
              <a:rPr lang="en-US" dirty="0" smtClean="0"/>
              <a:t>Match task</a:t>
            </a:r>
          </a:p>
          <a:p>
            <a:pPr lvl="1"/>
            <a:r>
              <a:rPr lang="en-US" dirty="0" smtClean="0"/>
              <a:t>Tune resources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733800"/>
            <a:ext cx="8222275" cy="2670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res[i</a:t>
            </a:r>
            <a:r>
              <a:rPr lang="en-US" dirty="0" smtClean="0"/>
              <a:t>]=</a:t>
            </a:r>
            <a:r>
              <a:rPr lang="en-US" dirty="0" err="1" smtClean="0"/>
              <a:t>sqrt(x[i</a:t>
            </a:r>
            <a:r>
              <a:rPr lang="en-US" dirty="0" smtClean="0"/>
              <a:t>]*</a:t>
            </a:r>
            <a:r>
              <a:rPr lang="en-US" dirty="0" err="1" smtClean="0"/>
              <a:t>x[i]+y[i</a:t>
            </a:r>
            <a:r>
              <a:rPr lang="en-US" dirty="0" smtClean="0"/>
              <a:t>]*</a:t>
            </a:r>
            <a:r>
              <a:rPr lang="en-US" dirty="0" err="1" smtClean="0"/>
              <a:t>y[i]+z[i</a:t>
            </a:r>
            <a:r>
              <a:rPr lang="en-US" dirty="0" smtClean="0"/>
              <a:t>]*</a:t>
            </a:r>
            <a:r>
              <a:rPr lang="en-US" dirty="0" err="1" smtClean="0"/>
              <a:t>z[i</a:t>
            </a:r>
            <a:r>
              <a:rPr lang="en-US" dirty="0" smtClean="0"/>
              <a:t>]); </a:t>
            </a:r>
          </a:p>
          <a:p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II with one operator of each?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Minimum II achievable?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Latency lower bound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many operators of each type?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Area comparison?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Increment pointers / branch</a:t>
            </a:r>
          </a:p>
          <a:p>
            <a:r>
              <a:rPr lang="en-US" dirty="0" smtClean="0"/>
              <a:t>Load</a:t>
            </a:r>
          </a:p>
          <a:p>
            <a:r>
              <a:rPr lang="en-US" dirty="0" smtClean="0"/>
              <a:t>Multiplies</a:t>
            </a:r>
          </a:p>
          <a:p>
            <a:r>
              <a:rPr lang="en-US" dirty="0" smtClean="0"/>
              <a:t>Add</a:t>
            </a:r>
          </a:p>
          <a:p>
            <a:r>
              <a:rPr lang="en-US" dirty="0" smtClean="0"/>
              <a:t>Add</a:t>
            </a:r>
          </a:p>
          <a:p>
            <a:r>
              <a:rPr lang="en-US" dirty="0" err="1" smtClean="0"/>
              <a:t>Squareroot</a:t>
            </a:r>
            <a:endParaRPr lang="en-US" dirty="0" smtClean="0"/>
          </a:p>
          <a:p>
            <a:r>
              <a:rPr lang="en-US" dirty="0" err="1" smtClean="0"/>
              <a:t>Writeback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res[i</a:t>
            </a:r>
            <a:r>
              <a:rPr lang="en-US" dirty="0" smtClean="0"/>
              <a:t>]=</a:t>
            </a:r>
            <a:r>
              <a:rPr lang="en-US" dirty="0" err="1" smtClean="0"/>
              <a:t>sqrt(x[i</a:t>
            </a:r>
            <a:r>
              <a:rPr lang="en-US" dirty="0" smtClean="0"/>
              <a:t>]*</a:t>
            </a:r>
            <a:r>
              <a:rPr lang="en-US" dirty="0" err="1" smtClean="0"/>
              <a:t>x[i]+y[i</a:t>
            </a:r>
            <a:r>
              <a:rPr lang="en-US" dirty="0" smtClean="0"/>
              <a:t>]*</a:t>
            </a:r>
            <a:r>
              <a:rPr lang="en-US" dirty="0" err="1" smtClean="0"/>
              <a:t>y[i]+z[i</a:t>
            </a:r>
            <a:r>
              <a:rPr lang="en-US" dirty="0" smtClean="0"/>
              <a:t>]*</a:t>
            </a:r>
            <a:r>
              <a:rPr lang="en-US" dirty="0" err="1" smtClean="0"/>
              <a:t>z[i</a:t>
            </a:r>
            <a:r>
              <a:rPr lang="en-US" dirty="0" smtClean="0"/>
              <a:t>]);</a:t>
            </a:r>
          </a:p>
          <a:p>
            <a:r>
              <a:rPr lang="en-US" dirty="0" smtClean="0"/>
              <a:t>res[i+1]=sqrt(x[i+1]*x[i+1]+y[i+1]*y[i+1]+z[i+1]*z[i+1]); </a:t>
            </a:r>
          </a:p>
          <a:p>
            <a:r>
              <a:rPr lang="en-US" dirty="0" smtClean="0"/>
              <a:t>res[i+2]=sqrt(x[i+2]*x[i+2]+y[i+2]*y[i+2]+z[i+2]*z[i+2]); </a:t>
            </a:r>
          </a:p>
          <a:p>
            <a:r>
              <a:rPr lang="en-US" dirty="0" smtClean="0"/>
              <a:t>res[i+3]=sqrt(x[i+3]*x[i+3]+y[i+3]*y[i+3]+z[i+3]*z[i+3]);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 smtClean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iterations in 10 cycles = 2.5 cycles/</a:t>
            </a:r>
            <a:r>
              <a:rPr lang="en-US" dirty="0" err="1" smtClean="0"/>
              <a:t>iter</a:t>
            </a:r>
            <a:endParaRPr lang="en-US" dirty="0" smtClean="0"/>
          </a:p>
          <a:p>
            <a:r>
              <a:rPr lang="en-US" dirty="0" smtClean="0"/>
              <a:t>Compared to 1 iteration in 7</a:t>
            </a:r>
          </a:p>
          <a:p>
            <a:r>
              <a:rPr lang="en-US" dirty="0" smtClean="0"/>
              <a:t>Compared to 1 iteration in 8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Multiport RF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Multiported</a:t>
            </a:r>
            <a:r>
              <a:rPr lang="en-US" dirty="0" smtClean="0"/>
              <a:t> memories are expensive</a:t>
            </a:r>
          </a:p>
          <a:p>
            <a:pPr lvl="1"/>
            <a:r>
              <a:rPr lang="en-US" dirty="0" smtClean="0"/>
              <a:t>Need input/output lines for each port</a:t>
            </a:r>
          </a:p>
          <a:p>
            <a:pPr lvl="1"/>
            <a:r>
              <a:rPr lang="en-US" dirty="0" smtClean="0"/>
              <a:t>Makes large, slow</a:t>
            </a:r>
          </a:p>
          <a:p>
            <a:r>
              <a:rPr lang="en-US" dirty="0" smtClean="0"/>
              <a:t>Simplified </a:t>
            </a:r>
            <a:r>
              <a:rPr lang="en-US" dirty="0" err="1" smtClean="0"/>
              <a:t>preclass</a:t>
            </a:r>
            <a:r>
              <a:rPr lang="en-US" dirty="0" smtClean="0"/>
              <a:t> model:</a:t>
            </a:r>
          </a:p>
          <a:p>
            <a:pPr lvl="1"/>
            <a:r>
              <a:rPr lang="en-US" dirty="0" err="1" smtClean="0"/>
              <a:t>Area(Memory(n,w,r</a:t>
            </a:r>
            <a:r>
              <a:rPr lang="en-US" dirty="0" smtClean="0"/>
              <a:t>))=</a:t>
            </a:r>
            <a:r>
              <a:rPr lang="en-US" dirty="0" err="1" smtClean="0"/>
              <a:t>n</a:t>
            </a:r>
            <a:r>
              <a:rPr lang="en-US" dirty="0" smtClean="0"/>
              <a:t>*(w+r+1)/2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Compare total area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Multiport 5, 10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5 </a:t>
            </a:r>
            <a:r>
              <a:rPr lang="en-US" dirty="0" err="1" smtClean="0">
                <a:solidFill>
                  <a:srgbClr val="FF6600"/>
                </a:solidFill>
              </a:rPr>
              <a:t>x</a:t>
            </a:r>
            <a:r>
              <a:rPr lang="en-US" dirty="0" smtClean="0">
                <a:solidFill>
                  <a:srgbClr val="FF6600"/>
                </a:solidFill>
              </a:rPr>
              <a:t> Multiport 2, 2  with 5x1 </a:t>
            </a:r>
            <a:r>
              <a:rPr lang="en-US" dirty="0" err="1" smtClean="0">
                <a:solidFill>
                  <a:srgbClr val="FF6600"/>
                </a:solidFill>
              </a:rPr>
              <a:t>Xbar</a:t>
            </a:r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How does area of memories, </a:t>
            </a:r>
            <a:r>
              <a:rPr lang="en-US" dirty="0" err="1" smtClean="0">
                <a:solidFill>
                  <a:srgbClr val="FF6600"/>
                </a:solidFill>
              </a:rPr>
              <a:t>xbar</a:t>
            </a:r>
            <a:r>
              <a:rPr lang="en-US" dirty="0" smtClean="0">
                <a:solidFill>
                  <a:srgbClr val="FF6600"/>
                </a:solidFill>
              </a:rPr>
              <a:t> compare to </a:t>
            </a:r>
            <a:r>
              <a:rPr lang="en-US" dirty="0" err="1" smtClean="0">
                <a:solidFill>
                  <a:srgbClr val="FF6600"/>
                </a:solidFill>
              </a:rPr>
              <a:t>datapath</a:t>
            </a:r>
            <a:r>
              <a:rPr lang="en-US" dirty="0" smtClean="0">
                <a:solidFill>
                  <a:srgbClr val="FF6600"/>
                </a:solidFill>
              </a:rPr>
              <a:t> operators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in each case?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143000"/>
            <a:ext cx="3858898" cy="16350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4305300"/>
            <a:ext cx="2649485" cy="2552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RF Cheaper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same capacity, split register file cheaper</a:t>
            </a:r>
          </a:p>
          <a:p>
            <a:pPr lvl="1"/>
            <a:r>
              <a:rPr lang="en-US" dirty="0" smtClean="0"/>
              <a:t>2R+1W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2 per word</a:t>
            </a:r>
          </a:p>
          <a:p>
            <a:pPr lvl="1"/>
            <a:r>
              <a:rPr lang="en-US" dirty="0" smtClean="0">
                <a:sym typeface="Wingdings"/>
              </a:rPr>
              <a:t>5R+10W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8 per word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RF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Split RF with Full (5, 5) Crossbar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Cost?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743200"/>
            <a:ext cx="3237823" cy="345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VLIW as a Model for</a:t>
            </a:r>
          </a:p>
          <a:p>
            <a:pPr lvl="1"/>
            <a:r>
              <a:rPr lang="en-US" dirty="0" smtClean="0"/>
              <a:t>Instruction-Level Parallelism (ILP)</a:t>
            </a:r>
          </a:p>
          <a:p>
            <a:pPr lvl="1"/>
            <a:r>
              <a:rPr lang="en-US" dirty="0" smtClean="0"/>
              <a:t>Customizing </a:t>
            </a:r>
            <a:r>
              <a:rPr lang="en-US" dirty="0" err="1" smtClean="0"/>
              <a:t>Datapaths</a:t>
            </a:r>
            <a:endParaRPr lang="en-US" dirty="0" smtClean="0"/>
          </a:p>
          <a:p>
            <a:pPr lvl="1"/>
            <a:r>
              <a:rPr lang="en-US" dirty="0" smtClean="0"/>
              <a:t>Area-Time Tradeoffs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RF Full Crossbar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restriction/limitation might this have versus </a:t>
            </a:r>
            <a:r>
              <a:rPr lang="en-US" dirty="0" err="1" smtClean="0">
                <a:solidFill>
                  <a:srgbClr val="FF6600"/>
                </a:solidFill>
              </a:rPr>
              <a:t>multiported</a:t>
            </a:r>
            <a:r>
              <a:rPr lang="en-US" dirty="0" smtClean="0">
                <a:solidFill>
                  <a:srgbClr val="FF6600"/>
                </a:solidFill>
              </a:rPr>
              <a:t> RF version?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200400"/>
            <a:ext cx="3237823" cy="3454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4419600"/>
            <a:ext cx="3276600" cy="13883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VLIW Memory Tuning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select how much sharing or independence in local memories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RF, Limited Crossbar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limitation does the one crossbar output pose?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3733800"/>
            <a:ext cx="2807663" cy="2705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6290" y="3429000"/>
            <a:ext cx="2952133" cy="314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VLIW Schedule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1905000"/>
            <a:ext cx="75239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Need to schedule </a:t>
            </a:r>
            <a:r>
              <a:rPr lang="en-US" dirty="0" err="1" smtClean="0">
                <a:latin typeface="+mn-lt"/>
              </a:rPr>
              <a:t>Xbar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output(s</a:t>
            </a:r>
            <a:r>
              <a:rPr lang="en-US" dirty="0" smtClean="0">
                <a:latin typeface="+mn-lt"/>
              </a:rPr>
              <a:t>) as well as operators.</a:t>
            </a:r>
          </a:p>
          <a:p>
            <a:r>
              <a:rPr lang="en-US" dirty="0" smtClean="0">
                <a:latin typeface="+mn-lt"/>
              </a:rPr>
              <a:t>   </a:t>
            </a:r>
            <a:endParaRPr lang="en-US" dirty="0">
              <a:latin typeface="+mn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600200" y="3505200"/>
          <a:ext cx="609599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Xbar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7620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Pipelined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 seen, will have pipelined operators</a:t>
            </a:r>
          </a:p>
          <a:p>
            <a:pPr lvl="1"/>
            <a:r>
              <a:rPr lang="en-US" dirty="0" smtClean="0"/>
              <a:t>E.g. 3 cycles multiply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complicate?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 smtClean="0"/>
              <a:t>Accommodating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7772400" cy="4114800"/>
          </a:xfrm>
        </p:spPr>
        <p:txBody>
          <a:bodyPr/>
          <a:lstStyle/>
          <a:p>
            <a:r>
              <a:rPr lang="en-US" dirty="0" smtClean="0"/>
              <a:t>Schedule for when data becomes available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Dependencies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Use of resources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981200" y="3505200"/>
          <a:ext cx="6095999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Xbar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X*X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Y*Y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X*X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Y*Y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+Y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X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+Y</a:t>
                      </a:r>
                      <a:r>
                        <a:rPr lang="en-US" baseline="30000" dirty="0" smtClean="0"/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X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+Y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baseline="0" dirty="0" smtClean="0"/>
                        <a:t>/Z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>
            <a:off x="3581400" y="4038600"/>
            <a:ext cx="3581400" cy="762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 smtClean="0"/>
              <a:t>Accommodating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7772400" cy="4114800"/>
          </a:xfrm>
        </p:spPr>
        <p:txBody>
          <a:bodyPr/>
          <a:lstStyle/>
          <a:p>
            <a:r>
              <a:rPr lang="en-US" dirty="0" smtClean="0"/>
              <a:t>Schedule for when data becomes available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Dependencies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Use of resources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981200" y="3505200"/>
          <a:ext cx="6095999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Xbar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X*X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Y*Y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X*X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Q+R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Y*Y,Q+R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+Y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X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+Y</a:t>
                      </a:r>
                      <a:r>
                        <a:rPr lang="en-US" baseline="30000" dirty="0" smtClean="0"/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X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+Y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baseline="0" dirty="0" smtClean="0"/>
                        <a:t>/Z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315200" y="1447800"/>
            <a:ext cx="172445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Impossible 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schedule;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Conflict on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single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Xbar</a:t>
            </a:r>
            <a:endParaRPr lang="en-US" dirty="0" smtClean="0">
              <a:solidFill>
                <a:srgbClr val="FF0000"/>
              </a:solidFill>
              <a:latin typeface="+mn-lt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output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VLIW Interconnect Tuning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decide how rich to make the interconnect</a:t>
            </a:r>
          </a:p>
          <a:p>
            <a:pPr lvl="1"/>
            <a:r>
              <a:rPr lang="en-US" dirty="0" smtClean="0"/>
              <a:t>Number of outputs to support</a:t>
            </a:r>
          </a:p>
          <a:p>
            <a:pPr lvl="1"/>
            <a:r>
              <a:rPr lang="en-US" dirty="0" smtClean="0"/>
              <a:t>How to depopulate crossbar</a:t>
            </a:r>
          </a:p>
          <a:p>
            <a:pPr lvl="1"/>
            <a:r>
              <a:rPr lang="en-US" dirty="0" smtClean="0"/>
              <a:t>Use more restricted network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Overhead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handle loop overhead in ILP on VLIW</a:t>
            </a:r>
          </a:p>
          <a:p>
            <a:pPr lvl="1"/>
            <a:r>
              <a:rPr lang="en-US" dirty="0" smtClean="0"/>
              <a:t>Increment counters, branches as independent functional units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4267200"/>
            <a:ext cx="6100254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VLIW Loop Overhead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handle loop overhead in ILP on VLIW</a:t>
            </a:r>
          </a:p>
          <a:p>
            <a:r>
              <a:rPr lang="en-US" dirty="0" smtClean="0"/>
              <a:t>…but paying a full issue unit and instruction costs overhead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4343400"/>
            <a:ext cx="6100254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Cycles per multiply-accumulate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Spatial Pipeline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Processor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86200"/>
            <a:ext cx="4330700" cy="241953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1066800"/>
            <a:ext cx="1754710" cy="520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Zero-Overhead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Specialize the instructions, state, branching for loops</a:t>
            </a:r>
          </a:p>
          <a:p>
            <a:pPr lvl="1"/>
            <a:r>
              <a:rPr lang="en-US" dirty="0" smtClean="0"/>
              <a:t>Counter rather than RF</a:t>
            </a:r>
          </a:p>
          <a:p>
            <a:pPr lvl="1"/>
            <a:r>
              <a:rPr lang="en-US" dirty="0" smtClean="0"/>
              <a:t>One bit to indicate if counter decrement</a:t>
            </a:r>
          </a:p>
          <a:p>
            <a:pPr lvl="1"/>
            <a:r>
              <a:rPr lang="en-US" dirty="0" smtClean="0"/>
              <a:t>Exit loop when decrement to 0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4495800"/>
            <a:ext cx="6375400" cy="1916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4495800"/>
            <a:ext cx="6375400" cy="19164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209800"/>
            <a:ext cx="6100254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Zero-Overhead Loop Simplify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port – simplify further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648200"/>
            <a:ext cx="6146800" cy="18477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2667000"/>
            <a:ext cx="6223000" cy="1870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Zero-Overhead Loop Example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preclass</a:t>
            </a:r>
            <a:r>
              <a:rPr lang="en-US" dirty="0" smtClean="0"/>
              <a:t> 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repeat r3: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addi</a:t>
            </a:r>
            <a:r>
              <a:rPr lang="en-US" dirty="0" smtClean="0"/>
              <a:t> r4,#4,r4; </a:t>
            </a:r>
          </a:p>
          <a:p>
            <a:pPr>
              <a:buNone/>
            </a:pPr>
            <a:r>
              <a:rPr lang="en-US" dirty="0" smtClean="0"/>
              <a:t>	  </a:t>
            </a:r>
            <a:r>
              <a:rPr lang="en-US" dirty="0" err="1" smtClean="0"/>
              <a:t>addi</a:t>
            </a:r>
            <a:r>
              <a:rPr lang="en-US" dirty="0" smtClean="0"/>
              <a:t> r5,#4,r5; ld r4,r6</a:t>
            </a:r>
          </a:p>
          <a:p>
            <a:pPr>
              <a:buNone/>
            </a:pPr>
            <a:r>
              <a:rPr lang="en-US" dirty="0" smtClean="0"/>
              <a:t>     ld r5,r7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mul</a:t>
            </a:r>
            <a:r>
              <a:rPr lang="en-US" dirty="0" smtClean="0"/>
              <a:t> r6,r7,r7</a:t>
            </a:r>
          </a:p>
          <a:p>
            <a:pPr>
              <a:buNone/>
            </a:pPr>
            <a:r>
              <a:rPr lang="en-US" dirty="0" smtClean="0"/>
              <a:t>     add  r7,r8,r8 </a:t>
            </a:r>
          </a:p>
          <a:p>
            <a:pPr>
              <a:buNone/>
            </a:pPr>
            <a:r>
              <a:rPr lang="en-US" dirty="0" smtClean="0"/>
              <a:t>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Zero-Overhead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Potentially generalize to multiple loop nests and counters</a:t>
            </a:r>
          </a:p>
          <a:p>
            <a:r>
              <a:rPr lang="en-US" dirty="0" smtClean="0"/>
              <a:t>Common in highly optimized </a:t>
            </a:r>
            <a:r>
              <a:rPr lang="en-US" dirty="0" err="1" smtClean="0"/>
              <a:t>DSPs</a:t>
            </a:r>
            <a:r>
              <a:rPr lang="en-US" dirty="0" smtClean="0"/>
              <a:t>, Vector units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VLIW vs. </a:t>
            </a:r>
            <a:r>
              <a:rPr lang="en-US" dirty="0" err="1" smtClean="0"/>
              <a:t>SuperScalar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257800"/>
          </a:xfrm>
        </p:spPr>
        <p:txBody>
          <a:bodyPr/>
          <a:lstStyle/>
          <a:p>
            <a:r>
              <a:rPr lang="en-US" dirty="0" smtClean="0"/>
              <a:t>Modern, high-end processors</a:t>
            </a:r>
          </a:p>
          <a:p>
            <a:pPr lvl="1"/>
            <a:r>
              <a:rPr lang="en-US" dirty="0" smtClean="0"/>
              <a:t>Do support ILP</a:t>
            </a:r>
          </a:p>
          <a:p>
            <a:pPr lvl="1"/>
            <a:r>
              <a:rPr lang="en-US" dirty="0" smtClean="0"/>
              <a:t>Issue multiple instructions per cycle</a:t>
            </a:r>
          </a:p>
          <a:p>
            <a:pPr lvl="1"/>
            <a:r>
              <a:rPr lang="en-US" dirty="0" smtClean="0"/>
              <a:t>…but, from a single, sequential instruction stream</a:t>
            </a:r>
          </a:p>
          <a:p>
            <a:r>
              <a:rPr lang="en-US" dirty="0" err="1" smtClean="0"/>
              <a:t>SuperScalar</a:t>
            </a:r>
            <a:r>
              <a:rPr lang="en-US" dirty="0" smtClean="0"/>
              <a:t> – dynamic issue and interlock on data hazards – hide # operators</a:t>
            </a:r>
          </a:p>
          <a:p>
            <a:pPr lvl="1"/>
            <a:r>
              <a:rPr lang="en-US" dirty="0" smtClean="0"/>
              <a:t>Must have shared, multiport RF</a:t>
            </a:r>
          </a:p>
          <a:p>
            <a:r>
              <a:rPr lang="en-US" dirty="0" smtClean="0"/>
              <a:t>VLIW – offline scheduled</a:t>
            </a:r>
          </a:p>
          <a:p>
            <a:pPr lvl="1"/>
            <a:r>
              <a:rPr lang="en-US" dirty="0" smtClean="0"/>
              <a:t>No interlocks, allow distributed RF</a:t>
            </a:r>
          </a:p>
          <a:p>
            <a:pPr lvl="1"/>
            <a:r>
              <a:rPr lang="en-US" dirty="0" smtClean="0"/>
              <a:t>Lower area/operator – need to recompile code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46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419600"/>
          </a:xfrm>
        </p:spPr>
        <p:txBody>
          <a:bodyPr/>
          <a:lstStyle/>
          <a:p>
            <a:r>
              <a:rPr lang="en-US" dirty="0" smtClean="0"/>
              <a:t>VLIW as a Model for</a:t>
            </a:r>
          </a:p>
          <a:p>
            <a:pPr lvl="1"/>
            <a:r>
              <a:rPr lang="en-US" dirty="0" smtClean="0"/>
              <a:t>Instruction-Level Parallelism (ILP)</a:t>
            </a:r>
          </a:p>
          <a:p>
            <a:pPr lvl="1"/>
            <a:r>
              <a:rPr lang="en-US" dirty="0" smtClean="0"/>
              <a:t>Customizing </a:t>
            </a:r>
            <a:r>
              <a:rPr lang="en-US" dirty="0" err="1" smtClean="0"/>
              <a:t>Datapaths</a:t>
            </a:r>
            <a:endParaRPr lang="en-US" dirty="0" smtClean="0"/>
          </a:p>
          <a:p>
            <a:pPr lvl="1"/>
            <a:r>
              <a:rPr lang="en-US" dirty="0" smtClean="0"/>
              <a:t>Area-Time Tradeoffs </a:t>
            </a:r>
          </a:p>
          <a:p>
            <a:r>
              <a:rPr lang="en-US" dirty="0" smtClean="0"/>
              <a:t>Customize VLIW</a:t>
            </a:r>
          </a:p>
          <a:p>
            <a:pPr lvl="1"/>
            <a:r>
              <a:rPr lang="en-US" dirty="0" smtClean="0"/>
              <a:t>Operator selection</a:t>
            </a:r>
          </a:p>
          <a:p>
            <a:pPr lvl="1"/>
            <a:r>
              <a:rPr lang="en-US" dirty="0" smtClean="0"/>
              <a:t>Memory/register file setup</a:t>
            </a:r>
          </a:p>
          <a:p>
            <a:pPr lvl="1"/>
            <a:r>
              <a:rPr lang="en-US" dirty="0" smtClean="0"/>
              <a:t>Inter-functional unit communication network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47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Reading for Wed. online</a:t>
            </a:r>
          </a:p>
          <a:p>
            <a:r>
              <a:rPr lang="en-US" dirty="0" smtClean="0"/>
              <a:t>HW6</a:t>
            </a:r>
            <a:r>
              <a:rPr lang="en-US" dirty="0" smtClean="0">
                <a:sym typeface="Wingdings"/>
              </a:rPr>
              <a:t> due Friday</a:t>
            </a:r>
          </a:p>
          <a:p>
            <a:pPr lvl="1"/>
            <a:r>
              <a:rPr lang="en-US" dirty="0" smtClean="0">
                <a:sym typeface="Wingdings"/>
              </a:rPr>
              <a:t>Remember many slow builds</a:t>
            </a:r>
          </a:p>
          <a:p>
            <a:r>
              <a:rPr lang="en-US" dirty="0" smtClean="0">
                <a:sym typeface="Wingdings"/>
              </a:rPr>
              <a:t>Midterm next Monday</a:t>
            </a:r>
          </a:p>
          <a:p>
            <a:pPr lvl="1"/>
            <a:r>
              <a:rPr lang="en-US" dirty="0" smtClean="0">
                <a:sym typeface="Wingdings"/>
              </a:rPr>
              <a:t>See Spring 2017 syllabus for</a:t>
            </a:r>
          </a:p>
          <a:p>
            <a:pPr lvl="2"/>
            <a:r>
              <a:rPr lang="en-US" dirty="0" smtClean="0">
                <a:sym typeface="Wingdings"/>
              </a:rPr>
              <a:t>Last semesters midterm and final</a:t>
            </a:r>
          </a:p>
          <a:p>
            <a:pPr lvl="3"/>
            <a:r>
              <a:rPr lang="en-US" dirty="0" smtClean="0">
                <a:sym typeface="Wingdings"/>
              </a:rPr>
              <a:t>…with solutions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different?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86200"/>
            <a:ext cx="4330700" cy="241953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1066800"/>
            <a:ext cx="1754710" cy="520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Processor – does one thing at a time</a:t>
            </a:r>
          </a:p>
          <a:p>
            <a:r>
              <a:rPr lang="en-US" dirty="0" smtClean="0"/>
              <a:t>Spatial Pipeline – can do many things, but always the same</a:t>
            </a:r>
          </a:p>
          <a:p>
            <a:r>
              <a:rPr lang="en-US" dirty="0" smtClean="0"/>
              <a:t>Vector – can do the same things on many pieces of data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In Between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What if…</a:t>
            </a:r>
          </a:p>
          <a:p>
            <a:r>
              <a:rPr lang="en-US" dirty="0" smtClean="0"/>
              <a:t>Want to</a:t>
            </a:r>
          </a:p>
          <a:p>
            <a:pPr lvl="1"/>
            <a:r>
              <a:rPr lang="en-US" dirty="0" smtClean="0"/>
              <a:t>Do many things at a time (ILP)</a:t>
            </a:r>
          </a:p>
          <a:p>
            <a:pPr lvl="1"/>
            <a:r>
              <a:rPr lang="en-US" dirty="0" smtClean="0"/>
              <a:t>But not the same (DLP)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91000"/>
            <a:ext cx="5461000" cy="23221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7300" y="1219200"/>
            <a:ext cx="4076700" cy="16331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In between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What if…</a:t>
            </a:r>
          </a:p>
          <a:p>
            <a:r>
              <a:rPr lang="en-US" dirty="0" smtClean="0"/>
              <a:t>Want to</a:t>
            </a:r>
          </a:p>
          <a:p>
            <a:pPr lvl="1"/>
            <a:r>
              <a:rPr lang="en-US" dirty="0" smtClean="0"/>
              <a:t>Do many things at a time (ILP)</a:t>
            </a:r>
          </a:p>
          <a:p>
            <a:pPr lvl="1"/>
            <a:r>
              <a:rPr lang="en-US" dirty="0" smtClean="0"/>
              <a:t>But not the same (DLP)</a:t>
            </a:r>
          </a:p>
          <a:p>
            <a:r>
              <a:rPr lang="en-US" dirty="0" smtClean="0"/>
              <a:t>Want to use resources concurrently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4114800"/>
            <a:ext cx="4038600" cy="24652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4191000"/>
            <a:ext cx="3644900" cy="20363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between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What if…</a:t>
            </a:r>
          </a:p>
          <a:p>
            <a:r>
              <a:rPr lang="en-US" dirty="0" smtClean="0"/>
              <a:t>Want to</a:t>
            </a:r>
          </a:p>
          <a:p>
            <a:pPr lvl="1"/>
            <a:r>
              <a:rPr lang="en-US" dirty="0" smtClean="0"/>
              <a:t>Do many things at a time (ILP)</a:t>
            </a:r>
          </a:p>
          <a:p>
            <a:pPr lvl="1"/>
            <a:r>
              <a:rPr lang="en-US" dirty="0" smtClean="0"/>
              <a:t>But not the same (DLP)</a:t>
            </a:r>
          </a:p>
          <a:p>
            <a:r>
              <a:rPr lang="en-US" dirty="0" smtClean="0"/>
              <a:t>Want to use resources concurrently</a:t>
            </a:r>
          </a:p>
          <a:p>
            <a:r>
              <a:rPr lang="en-US" dirty="0" smtClean="0"/>
              <a:t>Want to</a:t>
            </a:r>
          </a:p>
          <a:p>
            <a:pPr lvl="1"/>
            <a:r>
              <a:rPr lang="en-US" dirty="0" smtClean="0"/>
              <a:t>Accelerate specific task</a:t>
            </a:r>
          </a:p>
          <a:p>
            <a:pPr lvl="1"/>
            <a:r>
              <a:rPr lang="en-US" dirty="0" smtClean="0"/>
              <a:t>But not go to spatial pipeline extreme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25538</TotalTime>
  <Words>1801</Words>
  <Application>Microsoft Macintosh PowerPoint</Application>
  <PresentationFormat>On-screen Show (4:3)</PresentationFormat>
  <Paragraphs>406</Paragraphs>
  <Slides>47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Blank Presentation</vt:lpstr>
      <vt:lpstr>ESE532: System-on-a-Chip Architecture</vt:lpstr>
      <vt:lpstr>Today</vt:lpstr>
      <vt:lpstr>Message</vt:lpstr>
      <vt:lpstr>Preclass 1</vt:lpstr>
      <vt:lpstr>Preclass 1</vt:lpstr>
      <vt:lpstr>Computing Forms</vt:lpstr>
      <vt:lpstr>In Between</vt:lpstr>
      <vt:lpstr>In between</vt:lpstr>
      <vt:lpstr>In between</vt:lpstr>
      <vt:lpstr>Supply Independent Instructions</vt:lpstr>
      <vt:lpstr>Control Heterogeneous Units</vt:lpstr>
      <vt:lpstr>VLIW</vt:lpstr>
      <vt:lpstr>VLIW</vt:lpstr>
      <vt:lpstr>VLIW</vt:lpstr>
      <vt:lpstr>VLIW</vt:lpstr>
      <vt:lpstr>VLIW</vt:lpstr>
      <vt:lpstr>VLIW</vt:lpstr>
      <vt:lpstr>VLIW w/ Multiport RF</vt:lpstr>
      <vt:lpstr>Processor Unbound</vt:lpstr>
      <vt:lpstr>Processor Unbound</vt:lpstr>
      <vt:lpstr>VLIW Operator Knobs</vt:lpstr>
      <vt:lpstr>Preclass 2</vt:lpstr>
      <vt:lpstr>Critical Path</vt:lpstr>
      <vt:lpstr>Preclass 2d</vt:lpstr>
      <vt:lpstr>Time Points</vt:lpstr>
      <vt:lpstr>Multiport RF</vt:lpstr>
      <vt:lpstr>Preclass 3</vt:lpstr>
      <vt:lpstr>Split RF Cheaper</vt:lpstr>
      <vt:lpstr>Split RF</vt:lpstr>
      <vt:lpstr>Split RF Full Crossbar</vt:lpstr>
      <vt:lpstr>VLIW Memory Tuning</vt:lpstr>
      <vt:lpstr>Split RF, Limited Crossbar</vt:lpstr>
      <vt:lpstr>VLIW Schedule</vt:lpstr>
      <vt:lpstr>Pipelined Operators</vt:lpstr>
      <vt:lpstr>Accommodating Pipeline</vt:lpstr>
      <vt:lpstr>Accommodating Pipeline</vt:lpstr>
      <vt:lpstr>VLIW Interconnect Tuning</vt:lpstr>
      <vt:lpstr>Loop Overhead</vt:lpstr>
      <vt:lpstr>VLIW Loop Overhead</vt:lpstr>
      <vt:lpstr>Zero-Overhead Loops</vt:lpstr>
      <vt:lpstr>Simplification</vt:lpstr>
      <vt:lpstr>Zero-Overhead Loop Simplify</vt:lpstr>
      <vt:lpstr>Zero-Overhead Loop Example (preclass 1)</vt:lpstr>
      <vt:lpstr>Zero-Overhead Loop</vt:lpstr>
      <vt:lpstr>VLIW vs. SuperScalar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114</cp:revision>
  <cp:lastPrinted>2017-03-15T18:30:29Z</cp:lastPrinted>
  <dcterms:created xsi:type="dcterms:W3CDTF">2017-10-16T11:56:36Z</dcterms:created>
  <dcterms:modified xsi:type="dcterms:W3CDTF">2017-10-16T11:58:03Z</dcterms:modified>
</cp:coreProperties>
</file>