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387" r:id="rId12"/>
    <p:sldId id="417" r:id="rId13"/>
    <p:sldId id="418" r:id="rId14"/>
    <p:sldId id="389" r:id="rId15"/>
    <p:sldId id="419" r:id="rId16"/>
    <p:sldId id="390" r:id="rId17"/>
    <p:sldId id="420" r:id="rId18"/>
    <p:sldId id="391" r:id="rId19"/>
    <p:sldId id="422" r:id="rId20"/>
    <p:sldId id="444" r:id="rId21"/>
    <p:sldId id="445" r:id="rId22"/>
    <p:sldId id="394" r:id="rId23"/>
    <p:sldId id="395" r:id="rId24"/>
    <p:sldId id="404" r:id="rId25"/>
    <p:sldId id="434" r:id="rId26"/>
    <p:sldId id="435" r:id="rId27"/>
    <p:sldId id="410" r:id="rId28"/>
    <p:sldId id="430" r:id="rId29"/>
    <p:sldId id="423" r:id="rId30"/>
    <p:sldId id="424" r:id="rId31"/>
    <p:sldId id="425" r:id="rId32"/>
    <p:sldId id="426" r:id="rId33"/>
    <p:sldId id="427" r:id="rId34"/>
    <p:sldId id="431" r:id="rId35"/>
    <p:sldId id="429" r:id="rId36"/>
    <p:sldId id="436" r:id="rId37"/>
    <p:sldId id="437" r:id="rId38"/>
    <p:sldId id="438" r:id="rId39"/>
    <p:sldId id="441" r:id="rId40"/>
    <p:sldId id="442" r:id="rId41"/>
    <p:sldId id="299" r:id="rId42"/>
    <p:sldId id="300" r:id="rId4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BF00FA"/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99" d="100"/>
          <a:sy n="99" d="100"/>
        </p:scale>
        <p:origin x="-1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14:  October 18,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Observation: Unroll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orks like a pipeline</a:t>
            </a:r>
          </a:p>
          <a:p>
            <a:r>
              <a:rPr lang="en-US" dirty="0" smtClean="0"/>
              <a:t>Only works because overlap data among loop instances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z0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z0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y1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z1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y1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z1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z0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x2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z2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x2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z2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y1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z1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xy0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z3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z3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x2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z2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xy1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+z0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y2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z3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xy2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+z1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xy3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+z2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+z3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00FA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BF00FA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Software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chedule VLIW operators across multiple loop iterations</a:t>
            </a:r>
          </a:p>
          <a:p>
            <a:r>
              <a:rPr lang="en-US" dirty="0" smtClean="0"/>
              <a:t>T</a:t>
            </a:r>
            <a:r>
              <a:rPr lang="en-US" dirty="0" smtClean="0"/>
              <a:t>reat execution as pipeline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pipelined, what do in a pipeline stage in a cycle</a:t>
            </a:r>
          </a:p>
          <a:p>
            <a:pPr lvl="1"/>
            <a:r>
              <a:rPr lang="en-US" dirty="0" smtClean="0"/>
              <a:t>Depends on what did in a different stage on previous cycle</a:t>
            </a:r>
          </a:p>
          <a:p>
            <a:r>
              <a:rPr lang="en-US" dirty="0" smtClean="0"/>
              <a:t>What do in cycle is a set of pipeline stages</a:t>
            </a:r>
          </a:p>
          <a:p>
            <a:pPr lvl="1"/>
            <a:r>
              <a:rPr lang="en-US" dirty="0" smtClean="0"/>
              <a:t>Each operating on a different set of input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Observation: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</a:t>
            </a:r>
            <a:r>
              <a:rPr lang="en-US" sz="3200" dirty="0" err="1" smtClean="0"/>
              <a:t>c</a:t>
            </a:r>
            <a:r>
              <a:rPr lang="en-US" sz="3200" dirty="0" smtClean="0"/>
              <a:t>=+</a:t>
            </a:r>
            <a:r>
              <a:rPr lang="en-US" sz="3200" dirty="0" err="1" smtClean="0"/>
              <a:t>a[i</a:t>
            </a:r>
            <a:r>
              <a:rPr lang="en-US" sz="3200" dirty="0" smtClean="0"/>
              <a:t>]*</a:t>
            </a:r>
            <a:r>
              <a:rPr lang="en-US" sz="3200" dirty="0" err="1" smtClean="0"/>
              <a:t>b[i</a:t>
            </a:r>
            <a:r>
              <a:rPr lang="en-US" sz="3200" dirty="0" smtClean="0"/>
              <a:t>];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</a:t>
            </a:r>
            <a:r>
              <a:rPr lang="en-US" dirty="0" smtClean="0"/>
              <a:t>) {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</a:t>
            </a:r>
            <a:r>
              <a:rPr lang="en-US" sz="3200" dirty="0" err="1" smtClean="0"/>
              <a:t>aptr</a:t>
            </a:r>
            <a:r>
              <a:rPr lang="en-US" sz="3200" dirty="0" smtClean="0"/>
              <a:t>++; </a:t>
            </a:r>
            <a:r>
              <a:rPr lang="en-US" sz="3200" dirty="0" err="1" smtClean="0"/>
              <a:t>bptr</a:t>
            </a:r>
            <a:r>
              <a:rPr lang="en-US" sz="3200" dirty="0" smtClean="0"/>
              <a:t>++;</a:t>
            </a:r>
          </a:p>
          <a:p>
            <a:pPr lvl="1">
              <a:buNone/>
            </a:pPr>
            <a:r>
              <a:rPr lang="en-US" sz="3200" dirty="0" smtClean="0"/>
              <a:t>  la=*</a:t>
            </a:r>
            <a:r>
              <a:rPr lang="en-US" sz="3200" dirty="0" err="1" smtClean="0"/>
              <a:t>aptr</a:t>
            </a:r>
            <a:r>
              <a:rPr lang="en-US" sz="3200" dirty="0" smtClean="0"/>
              <a:t>; lb=*</a:t>
            </a:r>
            <a:r>
              <a:rPr lang="en-US" sz="3200" dirty="0" err="1" smtClean="0"/>
              <a:t>bptr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  prod=la*lb;</a:t>
            </a:r>
          </a:p>
          <a:p>
            <a:pPr lvl="1">
              <a:buNone/>
            </a:pPr>
            <a:r>
              <a:rPr lang="en-US" sz="3200" dirty="0" smtClean="0"/>
              <a:t>  </a:t>
            </a:r>
            <a:r>
              <a:rPr lang="en-US" sz="3200" dirty="0" err="1" smtClean="0"/>
              <a:t>c</a:t>
            </a:r>
            <a:r>
              <a:rPr lang="en-US" sz="3200" dirty="0" smtClean="0"/>
              <a:t>=</a:t>
            </a:r>
            <a:r>
              <a:rPr lang="en-US" sz="3200" dirty="0" err="1" smtClean="0"/>
              <a:t>c+prod</a:t>
            </a:r>
            <a:r>
              <a:rPr lang="en-US" sz="3200" dirty="0" smtClean="0"/>
              <a:t>;</a:t>
            </a:r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}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Rewrite body to match cycle of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bptr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Pipelined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prod=la*lb;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];}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Use this to compact schedule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Schedule Software Pipelined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Preclass</a:t>
            </a:r>
            <a:r>
              <a:rPr lang="en-US" dirty="0" smtClean="0"/>
              <a:t> 3)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Ld/St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Pipeline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body to work, will need to setup the steady state condition for the pipeline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=2;i&lt;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prod=la*lb;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];}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need to do to define the loop variables used in the </a:t>
            </a:r>
            <a:r>
              <a:rPr lang="en-US" dirty="0" smtClean="0">
                <a:solidFill>
                  <a:srgbClr val="FF6600"/>
                </a:solidFill>
              </a:rPr>
              <a:t>pipeline?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la, lb?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=2;</a:t>
            </a:r>
            <a:r>
              <a:rPr lang="en-US" dirty="0" smtClean="0"/>
              <a:t>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prod=la*lb;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];}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 Pipeline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body to work, will need to finish the pipeline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=2;i&lt;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prod=la*lb;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  <a:r>
              <a:rPr lang="en-US" dirty="0" smtClean="0"/>
              <a:t>}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need to do after loop?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Suffix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prod=a[0]*b[0];</a:t>
            </a:r>
          </a:p>
          <a:p>
            <a:pPr>
              <a:buNone/>
            </a:pPr>
            <a:r>
              <a:rPr lang="en-US" dirty="0" smtClean="0"/>
              <a:t>l</a:t>
            </a:r>
            <a:r>
              <a:rPr lang="en-US" dirty="0" smtClean="0"/>
              <a:t>a=a[1]; lb=b[1];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=2;i&lt;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 prod=la*lb; la=</a:t>
            </a:r>
            <a:r>
              <a:rPr lang="en-US" dirty="0" err="1" smtClean="0"/>
              <a:t>a[i</a:t>
            </a:r>
            <a:r>
              <a:rPr lang="en-US" dirty="0" smtClean="0"/>
              <a:t>]; lb=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c+prod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c+la</a:t>
            </a:r>
            <a:r>
              <a:rPr lang="en-US" dirty="0" smtClean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  <a:endParaRPr lang="en-US" sz="28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Wiring, memories get expensive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Opportunity for further </a:t>
            </a:r>
            <a:r>
              <a:rPr lang="en-US" sz="2400" dirty="0" smtClean="0"/>
              <a:t>optimizations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General way to tradeoff area and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10000" cy="5105400"/>
          </a:xfrm>
        </p:spPr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</a:t>
            </a:r>
            <a:r>
              <a:rPr lang="en-US" dirty="0" smtClean="0"/>
              <a:t>throughput</a:t>
            </a:r>
          </a:p>
          <a:p>
            <a:r>
              <a:rPr lang="en-US" dirty="0" smtClean="0"/>
              <a:t>Will be calculating/estimating runtimes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SIMD, 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br>
              <a:rPr lang="en-US" dirty="0" smtClean="0"/>
            </a:br>
            <a:r>
              <a:rPr lang="en-US" dirty="0" smtClean="0"/>
              <a:t>Revisit Day 13 </a:t>
            </a:r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xptr</a:t>
            </a:r>
            <a:r>
              <a:rPr lang="en-US" dirty="0" smtClean="0"/>
              <a:t>=&amp;</a:t>
            </a:r>
            <a:r>
              <a:rPr lang="en-US" dirty="0" err="1" smtClean="0"/>
              <a:t>x;xptr</a:t>
            </a:r>
            <a:r>
              <a:rPr lang="en-US" dirty="0" smtClean="0"/>
              <a:t>&lt;</a:t>
            </a:r>
            <a:r>
              <a:rPr lang="en-US" dirty="0" err="1" smtClean="0"/>
              <a:t>XMAX;xptr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res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sqrt(x[i</a:t>
            </a:r>
            <a:r>
              <a:rPr lang="en-US" dirty="0" smtClean="0"/>
              <a:t>]*</a:t>
            </a:r>
            <a:r>
              <a:rPr lang="en-US" dirty="0" err="1" smtClean="0"/>
              <a:t>x[i]+y[i</a:t>
            </a:r>
            <a:r>
              <a:rPr lang="en-US" dirty="0" smtClean="0"/>
              <a:t>]*</a:t>
            </a:r>
            <a:r>
              <a:rPr lang="en-US" dirty="0" err="1" smtClean="0"/>
              <a:t>y[i]+z[i</a:t>
            </a:r>
            <a:r>
              <a:rPr lang="en-US" dirty="0" smtClean="0"/>
              <a:t>]*</a:t>
            </a:r>
            <a:r>
              <a:rPr lang="en-US" dirty="0" err="1" smtClean="0"/>
              <a:t>z[i</a:t>
            </a:r>
            <a:r>
              <a:rPr lang="en-US" dirty="0" smtClean="0"/>
              <a:t>]);</a:t>
            </a:r>
            <a:r>
              <a:rPr lang="en-US" dirty="0" smtClean="0"/>
              <a:t>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&lt;</a:t>
            </a:r>
            <a:r>
              <a:rPr lang="en-US" dirty="0" err="1" smtClean="0"/>
              <a:t>XMAX;i</a:t>
            </a:r>
            <a:r>
              <a:rPr lang="en-US" dirty="0" smtClean="0"/>
              <a:t>++; </a:t>
            </a:r>
            <a:r>
              <a:rPr lang="en-US" dirty="0" err="1" smtClean="0"/>
              <a:t>xptr</a:t>
            </a:r>
            <a:r>
              <a:rPr lang="en-US" dirty="0" smtClean="0"/>
              <a:t>++; </a:t>
            </a:r>
            <a:r>
              <a:rPr lang="en-US" dirty="0" err="1" smtClean="0"/>
              <a:t>yptr</a:t>
            </a:r>
            <a:r>
              <a:rPr lang="en-US" dirty="0" smtClean="0"/>
              <a:t>++; </a:t>
            </a:r>
            <a:r>
              <a:rPr lang="en-US" dirty="0" err="1" smtClean="0"/>
              <a:t>zptr</a:t>
            </a:r>
            <a:r>
              <a:rPr lang="en-US" dirty="0" smtClean="0"/>
              <a:t>++; ld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ldy</a:t>
            </a:r>
            <a:r>
              <a:rPr lang="en-US" dirty="0" smtClean="0"/>
              <a:t>; </a:t>
            </a:r>
            <a:r>
              <a:rPr lang="en-US" dirty="0" err="1" smtClean="0"/>
              <a:t>ldz</a:t>
            </a:r>
            <a:r>
              <a:rPr lang="en-US" dirty="0" smtClean="0"/>
              <a:t>; x[i]</a:t>
            </a:r>
            <a:r>
              <a:rPr lang="en-US" baseline="30000" dirty="0" smtClean="0"/>
              <a:t>2</a:t>
            </a:r>
            <a:r>
              <a:rPr lang="en-US" dirty="0" smtClean="0"/>
              <a:t>; y[</a:t>
            </a:r>
            <a:r>
              <a:rPr lang="en-US" dirty="0" smtClean="0"/>
              <a:t>i]</a:t>
            </a:r>
            <a:r>
              <a:rPr lang="en-US" baseline="30000" dirty="0" smtClean="0"/>
              <a:t>2</a:t>
            </a:r>
            <a:r>
              <a:rPr lang="en-US" dirty="0" smtClean="0"/>
              <a:t>; z[</a:t>
            </a:r>
            <a:r>
              <a:rPr lang="en-US" dirty="0" smtClean="0"/>
              <a:t>i]</a:t>
            </a:r>
            <a:r>
              <a:rPr lang="en-US" baseline="30000" dirty="0" smtClean="0"/>
              <a:t>2</a:t>
            </a:r>
            <a:r>
              <a:rPr lang="en-US" dirty="0" smtClean="0"/>
              <a:t>; x</a:t>
            </a:r>
            <a:r>
              <a:rPr lang="en-US" dirty="0" smtClean="0"/>
              <a:t>[i]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en-US" dirty="0" smtClean="0"/>
              <a:t>y[i]</a:t>
            </a:r>
            <a:r>
              <a:rPr lang="en-US" baseline="30000" dirty="0" smtClean="0"/>
              <a:t>2</a:t>
            </a:r>
            <a:r>
              <a:rPr lang="en-US" dirty="0" smtClean="0"/>
              <a:t>; +z[i]</a:t>
            </a:r>
            <a:r>
              <a:rPr lang="en-US" baseline="30000" dirty="0" smtClean="0"/>
              <a:t>2</a:t>
            </a:r>
            <a:r>
              <a:rPr lang="en-US" dirty="0" smtClean="0"/>
              <a:t>; </a:t>
            </a:r>
            <a:r>
              <a:rPr lang="en-US" dirty="0" err="1" smtClean="0"/>
              <a:t>sqrt</a:t>
            </a:r>
            <a:r>
              <a:rPr lang="en-US" dirty="0" smtClean="0"/>
              <a:t>; </a:t>
            </a:r>
            <a:r>
              <a:rPr lang="en-US" dirty="0" err="1" smtClean="0"/>
              <a:t>res[i</a:t>
            </a:r>
            <a:r>
              <a:rPr lang="en-US" dirty="0" smtClean="0"/>
              <a:t>]</a:t>
            </a:r>
            <a:endParaRPr lang="en-US" baseline="30000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resources would it take to achieve each II by resource bound?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Day 13 </a:t>
            </a:r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Schedule for II=3, II=2, II=1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For cases without loop dependencies,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f willing to mix any number of loop instances,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an achieve resource bound</a:t>
            </a:r>
          </a:p>
          <a:p>
            <a:r>
              <a:rPr lang="en-US" dirty="0" smtClean="0"/>
              <a:t>May require more registers to hold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to Day 13</a:t>
            </a:r>
            <a:br>
              <a:rPr lang="en-US" dirty="0" smtClean="0"/>
            </a:br>
            <a:r>
              <a:rPr lang="en-US" dirty="0" smtClean="0"/>
              <a:t>(no software pipelining)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each: II=8</a:t>
            </a:r>
          </a:p>
          <a:p>
            <a:r>
              <a:rPr lang="en-US" dirty="0" smtClean="0"/>
              <a:t>Latency lower bound (roughly II=1 hardware here)</a:t>
            </a:r>
          </a:p>
          <a:p>
            <a:pPr lvl="1"/>
            <a:r>
              <a:rPr lang="en-US" dirty="0" smtClean="0"/>
              <a:t>II=2.5 for unroll 4 </a:t>
            </a:r>
            <a:r>
              <a:rPr lang="en-US" dirty="0" smtClean="0"/>
              <a:t>iterations</a:t>
            </a:r>
            <a:r>
              <a:rPr lang="en-US" dirty="0" smtClean="0"/>
              <a:t> (10 cycles)</a:t>
            </a:r>
          </a:p>
          <a:p>
            <a:pPr lvl="1"/>
            <a:r>
              <a:rPr lang="en-US" dirty="0" smtClean="0"/>
              <a:t>II=7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VLIW provides rich area-time tradeoffs</a:t>
            </a:r>
          </a:p>
          <a:p>
            <a:endParaRPr lang="en-US" dirty="0" smtClean="0"/>
          </a:p>
          <a:p>
            <a:r>
              <a:rPr lang="en-US" dirty="0" smtClean="0"/>
              <a:t>Pipelining not just for hardware</a:t>
            </a:r>
          </a:p>
          <a:p>
            <a:pPr lvl="1"/>
            <a:r>
              <a:rPr lang="en-US" dirty="0" smtClean="0"/>
              <a:t>Already seen for coarse operation pipelining, even with processors</a:t>
            </a:r>
          </a:p>
          <a:p>
            <a:pPr lvl="2"/>
            <a:r>
              <a:rPr lang="en-US" dirty="0" smtClean="0"/>
              <a:t>Process- or thread-level parallelism</a:t>
            </a:r>
          </a:p>
          <a:p>
            <a:pPr lvl="1"/>
            <a:r>
              <a:rPr lang="en-US" dirty="0" smtClean="0"/>
              <a:t>Now see for ILP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book, notes, etc.</a:t>
            </a:r>
          </a:p>
          <a:p>
            <a:r>
              <a:rPr lang="en-US" dirty="0" smtClean="0"/>
              <a:t>Calculators allowed (encouraged)</a:t>
            </a:r>
          </a:p>
          <a:p>
            <a:endParaRPr lang="en-US" dirty="0" smtClean="0"/>
          </a:p>
          <a:p>
            <a:r>
              <a:rPr lang="en-US" dirty="0" smtClean="0"/>
              <a:t>Last year’s midterm, final online</a:t>
            </a:r>
          </a:p>
          <a:p>
            <a:pPr lvl="1"/>
            <a:r>
              <a:rPr lang="en-US" dirty="0" smtClean="0"/>
              <a:t>Both without answers (for practice)</a:t>
            </a:r>
          </a:p>
          <a:p>
            <a:pPr lvl="1"/>
            <a:r>
              <a:rPr lang="en-US" dirty="0" smtClean="0"/>
              <a:t>…and with answers (check yourself)</a:t>
            </a:r>
          </a:p>
          <a:p>
            <a:r>
              <a:rPr lang="en-US" dirty="0" smtClean="0"/>
              <a:t>No VLIW on midterm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pPr lvl="1"/>
            <a:r>
              <a:rPr lang="en-US" dirty="0" smtClean="0"/>
              <a:t>Increment counters, branches as independent functional units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2672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Loop Overhead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handle loop overhead in ILP on VLIW</a:t>
            </a:r>
          </a:p>
          <a:p>
            <a:r>
              <a:rPr lang="en-US" dirty="0" smtClean="0"/>
              <a:t>…but paying a full issue unit and instruction costs overhead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3434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Specialize the instructions, state, branching for loops</a:t>
            </a:r>
          </a:p>
          <a:p>
            <a:pPr lvl="1"/>
            <a:r>
              <a:rPr lang="en-US" dirty="0" smtClean="0"/>
              <a:t>Counter rather than RF</a:t>
            </a:r>
          </a:p>
          <a:p>
            <a:pPr lvl="1"/>
            <a:r>
              <a:rPr lang="en-US" dirty="0" smtClean="0"/>
              <a:t>One bit to indicate if counter decrement</a:t>
            </a:r>
          </a:p>
          <a:p>
            <a:pPr lvl="1"/>
            <a:r>
              <a:rPr lang="en-US" dirty="0" smtClean="0"/>
              <a:t>Exit loop when decrement to 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09800"/>
            <a:ext cx="61002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port – simplify further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648200"/>
            <a:ext cx="6146800" cy="1847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6223000" cy="187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 Example</a:t>
            </a:r>
            <a:br>
              <a:rPr lang="en-US" dirty="0" smtClean="0"/>
            </a:br>
            <a:r>
              <a:rPr lang="en-US" dirty="0" smtClean="0"/>
              <a:t>(with software pipelining)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repeat r3: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addi</a:t>
            </a:r>
            <a:r>
              <a:rPr lang="en-US" dirty="0" smtClean="0"/>
              <a:t> r5,#4,r5; ld r4,r5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addi</a:t>
            </a:r>
            <a:r>
              <a:rPr lang="en-US" dirty="0" smtClean="0"/>
              <a:t> r4,#4,r4; ld r6,r7</a:t>
            </a:r>
          </a:p>
          <a:p>
            <a:pPr>
              <a:buNone/>
            </a:pPr>
            <a:r>
              <a:rPr lang="en-US" dirty="0" smtClean="0"/>
              <a:t>     add  r9,r8,r8; </a:t>
            </a:r>
            <a:r>
              <a:rPr lang="en-US" dirty="0" err="1" smtClean="0"/>
              <a:t>mul</a:t>
            </a:r>
            <a:r>
              <a:rPr lang="en-US" dirty="0" smtClean="0"/>
              <a:t> r6,r7,r9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6146800" cy="1847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Zero-Overhead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generalize to multiple loop nests and counters</a:t>
            </a:r>
          </a:p>
          <a:p>
            <a:r>
              <a:rPr lang="en-US" dirty="0" smtClean="0"/>
              <a:t>Common in highly optimized </a:t>
            </a:r>
            <a:r>
              <a:rPr lang="en-US" dirty="0" err="1" smtClean="0"/>
              <a:t>DSPs</a:t>
            </a:r>
            <a:r>
              <a:rPr lang="en-US" dirty="0" smtClean="0"/>
              <a:t>, Vector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VLIW Branching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Challenge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an only have one branch unit</a:t>
            </a:r>
          </a:p>
          <a:p>
            <a:pPr lvl="1"/>
            <a:r>
              <a:rPr lang="en-US" dirty="0" smtClean="0"/>
              <a:t>What would mean to have two branches issued in a long instruction?</a:t>
            </a:r>
          </a:p>
          <a:p>
            <a:r>
              <a:rPr lang="en-US" dirty="0" smtClean="0"/>
              <a:t>Now have much more may do on a cycle</a:t>
            </a:r>
          </a:p>
          <a:p>
            <a:r>
              <a:rPr lang="en-US" dirty="0" smtClean="0"/>
              <a:t>B</a:t>
            </a:r>
            <a:r>
              <a:rPr lang="en-US" dirty="0" smtClean="0"/>
              <a:t>ranches break up ability to schedule all the VLIW operators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f (a==0)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dirty="0" smtClean="0"/>
              <a:t>=MAXVAL;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dirty="0" smtClean="0"/>
              <a:t>lse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</a:t>
            </a:r>
            <a:r>
              <a:rPr lang="en-US" dirty="0" smtClean="0"/>
              <a:t>=a/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3962400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LD/ST</a:t>
                      </a:r>
                      <a:endParaRPr lang="en-US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Brz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c=a/</a:t>
                      </a:r>
                      <a:r>
                        <a:rPr lang="en-US" dirty="0" err="1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=MAXVAL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Predicated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architectures will provide a predicated operation</a:t>
            </a:r>
          </a:p>
          <a:p>
            <a:r>
              <a:rPr lang="en-US" dirty="0" smtClean="0"/>
              <a:t>Only perform operation when predicate matches instruction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]&lt;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p[i</a:t>
            </a:r>
            <a:r>
              <a:rPr lang="en-US" dirty="0" smtClean="0"/>
              <a:t>]:  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a[i</a:t>
            </a:r>
            <a:r>
              <a:rPr lang="en-US" dirty="0" smtClean="0"/>
              <a:t>]</a:t>
            </a:r>
          </a:p>
          <a:p>
            <a:r>
              <a:rPr lang="en-US" dirty="0" smtClean="0"/>
              <a:t>~</a:t>
            </a:r>
            <a:r>
              <a:rPr lang="en-US" dirty="0" err="1" smtClean="0"/>
              <a:t>p[i</a:t>
            </a:r>
            <a:r>
              <a:rPr lang="en-US" dirty="0" smtClean="0"/>
              <a:t>]: </a:t>
            </a:r>
            <a:r>
              <a:rPr lang="en-US" dirty="0" err="1" smtClean="0"/>
              <a:t>d[i</a:t>
            </a:r>
            <a:r>
              <a:rPr lang="en-US" dirty="0" smtClean="0"/>
              <a:t>]=</a:t>
            </a:r>
            <a:r>
              <a:rPr lang="en-US" dirty="0" err="1" smtClean="0"/>
              <a:t>c[i</a:t>
            </a:r>
            <a:r>
              <a:rPr lang="en-US" dirty="0" smtClean="0"/>
              <a:t>] + </a:t>
            </a:r>
            <a:r>
              <a:rPr lang="en-US" dirty="0" err="1" smtClean="0"/>
              <a:t>b[i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Day 6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(Midterm topics)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VLIW (as time permits)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Zero-Overhead Loops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Conditionals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Predication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f (a==0)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dirty="0" smtClean="0"/>
              <a:t>=MAXVAL;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dirty="0" smtClean="0"/>
              <a:t>lse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</a:t>
            </a:r>
            <a:r>
              <a:rPr lang="en-US" dirty="0" smtClean="0"/>
              <a:t>=a/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213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</a:t>
            </a:r>
            <a:r>
              <a:rPr lang="en-US" dirty="0" smtClean="0"/>
              <a:t>=(a==0)</a:t>
            </a:r>
          </a:p>
          <a:p>
            <a:pPr>
              <a:buNone/>
            </a:pPr>
            <a:r>
              <a:rPr lang="en-US" dirty="0" err="1" smtClean="0"/>
              <a:t>p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dirty="0" smtClean="0"/>
              <a:t>=MAXVAL;</a:t>
            </a:r>
          </a:p>
          <a:p>
            <a:pPr>
              <a:buNone/>
            </a:pPr>
            <a:r>
              <a:rPr lang="en-US" dirty="0" smtClean="0"/>
              <a:t>~</a:t>
            </a:r>
            <a:r>
              <a:rPr lang="en-US" dirty="0" err="1" smtClean="0"/>
              <a:t>p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dirty="0" smtClean="0"/>
              <a:t>=a/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4724400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584200"/>
                <a:gridCol w="1600200"/>
                <a:gridCol w="863600"/>
                <a:gridCol w="1193800"/>
                <a:gridCol w="8382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LD/ST</a:t>
                      </a:r>
                      <a:endParaRPr lang="en-US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p=(a==0)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p:c</a:t>
                      </a:r>
                      <a:r>
                        <a:rPr lang="en-US" dirty="0" smtClean="0"/>
                        <a:t>=MAXVAL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~</a:t>
                      </a:r>
                      <a:r>
                        <a:rPr lang="en-US" dirty="0" err="1" smtClean="0"/>
                        <a:t>p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=a/</a:t>
                      </a:r>
                      <a:r>
                        <a:rPr lang="en-US" dirty="0" err="1" smtClean="0"/>
                        <a:t>b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 smtClean="0"/>
              <a:t>Pipelining of data processing useful for software-scheduled on (VLIW) processors</a:t>
            </a:r>
          </a:p>
          <a:p>
            <a:pPr lvl="1"/>
            <a:r>
              <a:rPr lang="en-US" dirty="0" smtClean="0"/>
              <a:t>Not just hardware pipelines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HW6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due </a:t>
            </a:r>
            <a:r>
              <a:rPr lang="en-US" dirty="0" smtClean="0">
                <a:sym typeface="Wingdings"/>
              </a:rPr>
              <a:t>Friday</a:t>
            </a:r>
          </a:p>
          <a:p>
            <a:pPr lvl="1"/>
            <a:r>
              <a:rPr lang="en-US" dirty="0" smtClean="0">
                <a:sym typeface="Wingdings"/>
              </a:rPr>
              <a:t>Remember many slow builds</a:t>
            </a:r>
          </a:p>
          <a:p>
            <a:r>
              <a:rPr lang="en-US" dirty="0" smtClean="0">
                <a:sym typeface="Wingdings"/>
              </a:rPr>
              <a:t>Friday 2pm – talk on DRAM Scaling</a:t>
            </a:r>
          </a:p>
          <a:p>
            <a:pPr lvl="1"/>
            <a:r>
              <a:rPr lang="en-US" dirty="0" smtClean="0">
                <a:sym typeface="Wingdings"/>
              </a:rPr>
              <a:t>Levine 307</a:t>
            </a:r>
          </a:p>
          <a:p>
            <a:r>
              <a:rPr lang="en-US" dirty="0" smtClean="0">
                <a:sym typeface="Wingdings"/>
              </a:rPr>
              <a:t>Midterm Monday</a:t>
            </a:r>
          </a:p>
          <a:p>
            <a:pPr lvl="1"/>
            <a:r>
              <a:rPr lang="en-US" dirty="0" smtClean="0">
                <a:sym typeface="Wingdings"/>
              </a:rPr>
              <a:t>See Spring 2017 syllabus for</a:t>
            </a:r>
          </a:p>
          <a:p>
            <a:pPr lvl="2"/>
            <a:r>
              <a:rPr lang="en-US" dirty="0" smtClean="0">
                <a:sym typeface="Wingdings"/>
              </a:rPr>
              <a:t>Last semesters midterm and final</a:t>
            </a:r>
          </a:p>
          <a:p>
            <a:pPr lvl="3"/>
            <a:r>
              <a:rPr lang="en-US" dirty="0" smtClean="0">
                <a:sym typeface="Wingdings"/>
              </a:rPr>
              <a:t>…with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Pack computations more tightly by scheduling multiple loop instances together</a:t>
            </a:r>
          </a:p>
          <a:p>
            <a:pPr lvl="1"/>
            <a:r>
              <a:rPr lang="en-US" dirty="0" smtClean="0"/>
              <a:t>Exploiting pipelining of computation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498230"/>
                <a:gridCol w="533400"/>
                <a:gridCol w="7620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X[i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Y[i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Z[i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r>
                        <a:rPr lang="en-US" dirty="0" err="1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Res[i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Unroll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+z0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+z1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+z2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+z3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Observation: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</a:t>
            </a:r>
            <a:r>
              <a:rPr lang="en-US" sz="3200" dirty="0" err="1" smtClean="0"/>
              <a:t>c</a:t>
            </a:r>
            <a:r>
              <a:rPr lang="en-US" sz="3200" dirty="0" smtClean="0"/>
              <a:t>=+</a:t>
            </a:r>
            <a:r>
              <a:rPr lang="en-US" sz="3200" dirty="0" err="1" smtClean="0"/>
              <a:t>a[i</a:t>
            </a:r>
            <a:r>
              <a:rPr lang="en-US" sz="3200" dirty="0" smtClean="0"/>
              <a:t>]*</a:t>
            </a:r>
            <a:r>
              <a:rPr lang="en-US" sz="3200" dirty="0" err="1" smtClean="0"/>
              <a:t>b[i</a:t>
            </a:r>
            <a:r>
              <a:rPr lang="en-US" sz="3200" dirty="0" smtClean="0"/>
              <a:t>];</a:t>
            </a:r>
            <a:endParaRPr lang="en-US" dirty="0" smtClean="0"/>
          </a:p>
          <a:p>
            <a:r>
              <a:rPr lang="en-US" dirty="0" smtClean="0"/>
              <a:t>When we pipeline we use all the resources</a:t>
            </a:r>
          </a:p>
          <a:p>
            <a:r>
              <a:rPr lang="en-US" dirty="0" smtClean="0"/>
              <a:t>But, we don’t operate on a single loop body instance at a time</a:t>
            </a:r>
          </a:p>
          <a:p>
            <a:r>
              <a:rPr lang="en-US" dirty="0" smtClean="0"/>
              <a:t>We cannot hit II=1 for VLIW schedule of a single loop body because of path latency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Observation: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</a:t>
            </a:r>
            <a:r>
              <a:rPr lang="en-US" sz="3200" dirty="0" err="1" smtClean="0"/>
              <a:t>c</a:t>
            </a:r>
            <a:r>
              <a:rPr lang="en-US" sz="3200" dirty="0" smtClean="0"/>
              <a:t>=+</a:t>
            </a:r>
            <a:r>
              <a:rPr lang="en-US" sz="3200" dirty="0" err="1" smtClean="0"/>
              <a:t>a[i</a:t>
            </a:r>
            <a:r>
              <a:rPr lang="en-US" sz="3200" dirty="0" smtClean="0"/>
              <a:t>]*</a:t>
            </a:r>
            <a:r>
              <a:rPr lang="en-US" sz="3200" dirty="0" err="1" smtClean="0"/>
              <a:t>b[i</a:t>
            </a:r>
            <a:r>
              <a:rPr lang="en-US" sz="3200" dirty="0" smtClean="0"/>
              <a:t>];</a:t>
            </a:r>
            <a:endParaRPr lang="en-US" dirty="0" smtClean="0"/>
          </a:p>
          <a:p>
            <a:r>
              <a:rPr lang="en-US" dirty="0" smtClean="0"/>
              <a:t>Pipeline not operate on a single loop body instance at a time</a:t>
            </a:r>
          </a:p>
          <a:p>
            <a:r>
              <a:rPr lang="en-US" dirty="0" smtClean="0"/>
              <a:t>Assume add is working on a[0]*b[0]</a:t>
            </a:r>
            <a:br>
              <a:rPr lang="en-US" dirty="0" smtClean="0"/>
            </a:br>
            <a:r>
              <a:rPr lang="en-US" dirty="0" smtClean="0"/>
              <a:t>in same cycle,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a[i</a:t>
            </a:r>
            <a:r>
              <a:rPr lang="en-US" dirty="0" smtClean="0">
                <a:solidFill>
                  <a:srgbClr val="FF0000"/>
                </a:solidFill>
              </a:rPr>
              <a:t>]*</a:t>
            </a:r>
            <a:r>
              <a:rPr lang="en-US" dirty="0" err="1" smtClean="0">
                <a:solidFill>
                  <a:srgbClr val="FF0000"/>
                </a:solidFill>
              </a:rPr>
              <a:t>b[i</a:t>
            </a:r>
            <a:r>
              <a:rPr lang="en-US" dirty="0" smtClean="0">
                <a:solidFill>
                  <a:srgbClr val="FF0000"/>
                </a:solidFill>
              </a:rPr>
              <a:t>]?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is lookup ld </a:t>
            </a:r>
            <a:r>
              <a:rPr lang="en-US" dirty="0" err="1" smtClean="0">
                <a:solidFill>
                  <a:srgbClr val="FF0000"/>
                </a:solidFill>
              </a:rPr>
              <a:t>a[i</a:t>
            </a:r>
            <a:r>
              <a:rPr lang="en-US" dirty="0" smtClean="0">
                <a:solidFill>
                  <a:srgbClr val="FF0000"/>
                </a:solidFill>
              </a:rPr>
              <a:t>], </a:t>
            </a:r>
            <a:r>
              <a:rPr lang="en-US" dirty="0" err="1" smtClean="0">
                <a:solidFill>
                  <a:srgbClr val="FF0000"/>
                </a:solidFill>
              </a:rPr>
              <a:t>b[i</a:t>
            </a:r>
            <a:r>
              <a:rPr lang="en-US" dirty="0" smtClean="0">
                <a:solidFill>
                  <a:srgbClr val="FF0000"/>
                </a:solidFill>
              </a:rPr>
              <a:t>]?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29422</TotalTime>
  <Words>2138</Words>
  <Application>Microsoft Macintosh PowerPoint</Application>
  <PresentationFormat>On-screen Show (4:3)</PresentationFormat>
  <Paragraphs>526</Paragraphs>
  <Slides>42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Presentation</vt:lpstr>
      <vt:lpstr>ESE532: System-on-a-Chip Architecture</vt:lpstr>
      <vt:lpstr>Previously: VLIW</vt:lpstr>
      <vt:lpstr>VLIW</vt:lpstr>
      <vt:lpstr>Today</vt:lpstr>
      <vt:lpstr>Message</vt:lpstr>
      <vt:lpstr>Problem</vt:lpstr>
      <vt:lpstr>Unroll 4</vt:lpstr>
      <vt:lpstr>Observation: Pipeline</vt:lpstr>
      <vt:lpstr>Observation: Pipeline</vt:lpstr>
      <vt:lpstr>Observation: Unroll</vt:lpstr>
      <vt:lpstr>Idea: Software Pipelining</vt:lpstr>
      <vt:lpstr>Pipeline</vt:lpstr>
      <vt:lpstr>Observation: Pipeline</vt:lpstr>
      <vt:lpstr>Software Pipelined Version</vt:lpstr>
      <vt:lpstr>Schedule Software Pipelined (Preclass 3)</vt:lpstr>
      <vt:lpstr>Prime Pipeline</vt:lpstr>
      <vt:lpstr>Prefix</vt:lpstr>
      <vt:lpstr>Flush Pipeline</vt:lpstr>
      <vt:lpstr>With Suffix</vt:lpstr>
      <vt:lpstr>Midterm</vt:lpstr>
      <vt:lpstr>Midterm</vt:lpstr>
      <vt:lpstr>Preclass 4 Revisit Day 13 Preclass 2</vt:lpstr>
      <vt:lpstr>Revisit Day 13 Preclass 2</vt:lpstr>
      <vt:lpstr>Software Pipelining</vt:lpstr>
      <vt:lpstr>Compare to Day 13 (no software pipelining)</vt:lpstr>
      <vt:lpstr>Lessons</vt:lpstr>
      <vt:lpstr>Midterm</vt:lpstr>
      <vt:lpstr>Looping</vt:lpstr>
      <vt:lpstr>Loop Overhead</vt:lpstr>
      <vt:lpstr>VLIW Loop Overhead</vt:lpstr>
      <vt:lpstr>Zero-Overhead Loops</vt:lpstr>
      <vt:lpstr>Simplification</vt:lpstr>
      <vt:lpstr>Zero-Overhead Loop Simplify</vt:lpstr>
      <vt:lpstr>Zero-Overhead Loop Example (with software pipelining)</vt:lpstr>
      <vt:lpstr>Zero-Overhead Loop</vt:lpstr>
      <vt:lpstr>VLIW Branching</vt:lpstr>
      <vt:lpstr>Branch Challenge</vt:lpstr>
      <vt:lpstr>Example</vt:lpstr>
      <vt:lpstr>Predicated Operation</vt:lpstr>
      <vt:lpstr>Example with Predication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126</cp:revision>
  <cp:lastPrinted>2017-03-15T18:30:29Z</cp:lastPrinted>
  <dcterms:created xsi:type="dcterms:W3CDTF">2017-10-11T00:32:13Z</dcterms:created>
  <dcterms:modified xsi:type="dcterms:W3CDTF">2017-10-18T12:48:19Z</dcterms:modified>
</cp:coreProperties>
</file>