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381" r:id="rId2"/>
    <p:sldId id="385" r:id="rId3"/>
    <p:sldId id="382" r:id="rId4"/>
    <p:sldId id="383" r:id="rId5"/>
    <p:sldId id="386" r:id="rId6"/>
    <p:sldId id="387" r:id="rId7"/>
    <p:sldId id="394" r:id="rId8"/>
    <p:sldId id="395" r:id="rId9"/>
    <p:sldId id="396" r:id="rId10"/>
    <p:sldId id="397" r:id="rId11"/>
    <p:sldId id="398" r:id="rId12"/>
    <p:sldId id="399" r:id="rId13"/>
    <p:sldId id="388" r:id="rId14"/>
    <p:sldId id="400" r:id="rId15"/>
    <p:sldId id="401" r:id="rId16"/>
    <p:sldId id="392" r:id="rId17"/>
    <p:sldId id="389" r:id="rId18"/>
    <p:sldId id="402" r:id="rId19"/>
    <p:sldId id="403" r:id="rId20"/>
    <p:sldId id="404" r:id="rId21"/>
    <p:sldId id="405" r:id="rId22"/>
    <p:sldId id="449" r:id="rId23"/>
    <p:sldId id="406" r:id="rId24"/>
    <p:sldId id="407" r:id="rId25"/>
    <p:sldId id="408" r:id="rId26"/>
    <p:sldId id="409" r:id="rId27"/>
    <p:sldId id="410" r:id="rId28"/>
    <p:sldId id="411" r:id="rId29"/>
    <p:sldId id="413" r:id="rId30"/>
    <p:sldId id="412" r:id="rId31"/>
    <p:sldId id="414" r:id="rId32"/>
    <p:sldId id="448" r:id="rId33"/>
    <p:sldId id="415" r:id="rId34"/>
    <p:sldId id="416" r:id="rId35"/>
    <p:sldId id="417" r:id="rId36"/>
    <p:sldId id="418" r:id="rId37"/>
    <p:sldId id="390" r:id="rId38"/>
    <p:sldId id="419" r:id="rId39"/>
    <p:sldId id="420" r:id="rId40"/>
    <p:sldId id="421" r:id="rId41"/>
    <p:sldId id="426" r:id="rId42"/>
    <p:sldId id="422" r:id="rId43"/>
    <p:sldId id="423" r:id="rId44"/>
    <p:sldId id="424" r:id="rId45"/>
    <p:sldId id="391" r:id="rId46"/>
    <p:sldId id="425" r:id="rId47"/>
    <p:sldId id="427" r:id="rId48"/>
    <p:sldId id="428" r:id="rId49"/>
    <p:sldId id="429" r:id="rId50"/>
    <p:sldId id="430" r:id="rId51"/>
    <p:sldId id="431" r:id="rId52"/>
    <p:sldId id="433" r:id="rId53"/>
    <p:sldId id="441" r:id="rId54"/>
    <p:sldId id="443" r:id="rId55"/>
    <p:sldId id="445" r:id="rId56"/>
    <p:sldId id="442" r:id="rId57"/>
    <p:sldId id="438" r:id="rId58"/>
    <p:sldId id="446" r:id="rId59"/>
    <p:sldId id="447" r:id="rId60"/>
    <p:sldId id="393" r:id="rId61"/>
    <p:sldId id="384" r:id="rId62"/>
    <p:sldId id="300" r:id="rId6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BF00FA"/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519" autoAdjust="0"/>
    <p:restoredTop sz="94617" autoAdjust="0"/>
  </p:normalViewPr>
  <p:slideViewPr>
    <p:cSldViewPr>
      <p:cViewPr varScale="1">
        <p:scale>
          <a:sx n="99" d="100"/>
          <a:sy n="99" d="100"/>
        </p:scale>
        <p:origin x="-11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handoutMaster" Target="handoutMasters/handout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62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16: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October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25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Deduplication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and Compression Project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2400" y="5257800"/>
            <a:ext cx="468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+mn-lt"/>
              </a:rPr>
              <a:t>Midterm: average 56, std. dev 16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Data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648200"/>
          </a:xfrm>
        </p:spPr>
        <p:txBody>
          <a:bodyPr/>
          <a:lstStyle/>
          <a:p>
            <a:r>
              <a:rPr lang="en-US" dirty="0" smtClean="0"/>
              <a:t>E.g. Drop Box, Apple Cloud</a:t>
            </a:r>
          </a:p>
          <a:p>
            <a:r>
              <a:rPr lang="en-US" dirty="0" smtClean="0"/>
              <a:t>Saves data for large class of people</a:t>
            </a:r>
          </a:p>
          <a:p>
            <a:pPr lvl="1"/>
            <a:r>
              <a:rPr lang="en-US" dirty="0" smtClean="0"/>
              <a:t>Want to only store one copy of each</a:t>
            </a:r>
          </a:p>
          <a:p>
            <a:r>
              <a:rPr lang="en-US" dirty="0" smtClean="0"/>
              <a:t>Synchronize with local copy on phone/laptop</a:t>
            </a:r>
          </a:p>
          <a:p>
            <a:pPr lvl="1"/>
            <a:r>
              <a:rPr lang="en-US" dirty="0" smtClean="0"/>
              <a:t>Only want to send one copy on update</a:t>
            </a:r>
          </a:p>
          <a:p>
            <a:pPr lvl="1"/>
            <a:r>
              <a:rPr lang="en-US" dirty="0" smtClean="0"/>
              <a:t>Only want to send changes</a:t>
            </a:r>
          </a:p>
          <a:p>
            <a:pPr lvl="2"/>
            <a:r>
              <a:rPr lang="en-US" dirty="0" smtClean="0"/>
              <a:t>Data not already known on other side</a:t>
            </a:r>
          </a:p>
          <a:p>
            <a:pPr lvl="2"/>
            <a:r>
              <a:rPr lang="en-US" dirty="0" smtClean="0"/>
              <a:t>(or, send that data compactly by just naming it)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181600"/>
          </a:xfrm>
        </p:spPr>
        <p:txBody>
          <a:bodyPr/>
          <a:lstStyle/>
          <a:p>
            <a:r>
              <a:rPr lang="en-US" dirty="0" smtClean="0"/>
              <a:t>At file server</a:t>
            </a:r>
          </a:p>
          <a:p>
            <a:pPr lvl="1"/>
            <a:r>
              <a:rPr lang="en-US" dirty="0" err="1" smtClean="0"/>
              <a:t>Deduplicate</a:t>
            </a:r>
            <a:r>
              <a:rPr lang="en-US" dirty="0" smtClean="0"/>
              <a:t>/compress data as stored</a:t>
            </a:r>
          </a:p>
          <a:p>
            <a:r>
              <a:rPr lang="en-US" dirty="0" smtClean="0"/>
              <a:t>In client</a:t>
            </a:r>
          </a:p>
          <a:p>
            <a:pPr lvl="1"/>
            <a:r>
              <a:rPr lang="en-US" dirty="0" err="1" smtClean="0"/>
              <a:t>Dedup</a:t>
            </a:r>
            <a:r>
              <a:rPr lang="en-US" dirty="0" smtClean="0"/>
              <a:t>/compress to send to server</a:t>
            </a:r>
          </a:p>
          <a:p>
            <a:r>
              <a:rPr lang="en-US" dirty="0" smtClean="0"/>
              <a:t>In data center network</a:t>
            </a:r>
          </a:p>
          <a:p>
            <a:pPr lvl="1"/>
            <a:r>
              <a:rPr lang="en-US" dirty="0" err="1" smtClean="0"/>
              <a:t>Dedup</a:t>
            </a:r>
            <a:r>
              <a:rPr lang="en-US" dirty="0" smtClean="0"/>
              <a:t>/compress data to send between server</a:t>
            </a:r>
          </a:p>
          <a:p>
            <a:r>
              <a:rPr lang="en-US" dirty="0" smtClean="0"/>
              <a:t>Network infrastructure</a:t>
            </a:r>
          </a:p>
          <a:p>
            <a:pPr lvl="1"/>
            <a:r>
              <a:rPr lang="en-US" dirty="0" err="1" smtClean="0"/>
              <a:t>Dedup</a:t>
            </a:r>
            <a:r>
              <a:rPr lang="en-US" dirty="0" smtClean="0"/>
              <a:t>/compress from central to regional server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 the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Saving data (transmitted, stored)</a:t>
            </a:r>
          </a:p>
          <a:p>
            <a:r>
              <a:rPr lang="en-US" dirty="0" smtClean="0"/>
              <a:t>By spending compute cycles</a:t>
            </a:r>
          </a:p>
          <a:p>
            <a:pPr lvl="1"/>
            <a:r>
              <a:rPr lang="en-US" dirty="0" smtClean="0"/>
              <a:t>And storage database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When communication (storage) is the bottleneck</a:t>
            </a:r>
          </a:p>
          <a:p>
            <a:pPr lvl="1"/>
            <a:r>
              <a:rPr lang="en-US" dirty="0" smtClean="0"/>
              <a:t>We’re willing to spend computation to better utilize the bottleneck resource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</a:t>
            </a:r>
            <a:r>
              <a:rPr lang="en-US" dirty="0" err="1" smtClean="0"/>
              <a:t>deduplication</a:t>
            </a:r>
            <a:r>
              <a:rPr lang="en-US" dirty="0" smtClean="0"/>
              <a:t>/compression at network speeds (1Gb/s, 10Gb/s)</a:t>
            </a:r>
          </a:p>
          <a:p>
            <a:r>
              <a:rPr lang="en-US" dirty="0" smtClean="0"/>
              <a:t>Use “chunks” instead of files</a:t>
            </a:r>
          </a:p>
          <a:p>
            <a:r>
              <a:rPr lang="en-US" dirty="0" smtClean="0"/>
              <a:t>Turn a raw/uncompressed data stream into one that exploits</a:t>
            </a:r>
          </a:p>
          <a:p>
            <a:pPr lvl="1"/>
            <a:r>
              <a:rPr lang="en-US" dirty="0" smtClean="0"/>
              <a:t>Duplicate chunks</a:t>
            </a:r>
          </a:p>
          <a:p>
            <a:pPr lvl="1"/>
            <a:r>
              <a:rPr lang="en-US" dirty="0" smtClean="0"/>
              <a:t>Redundancies within chunks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server input link from network</a:t>
            </a:r>
          </a:p>
          <a:p>
            <a:pPr lvl="1"/>
            <a:r>
              <a:rPr lang="en-US" dirty="0" smtClean="0"/>
              <a:t>Compress data before sending to disk</a:t>
            </a:r>
          </a:p>
          <a:p>
            <a:endParaRPr lang="en-US" dirty="0" smtClean="0"/>
          </a:p>
          <a:p>
            <a:r>
              <a:rPr lang="en-US" dirty="0" smtClean="0"/>
              <a:t>Network link in data center or infrastructure</a:t>
            </a:r>
          </a:p>
          <a:p>
            <a:pPr lvl="1"/>
            <a:r>
              <a:rPr lang="en-US" dirty="0" smtClean="0"/>
              <a:t>Compress data that goes over network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00400"/>
            <a:ext cx="8890000" cy="19472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Content-Defined Chunking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0000"/>
            <a:ext cx="7061200" cy="1546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 or chunks?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Why files might be wrong granularity?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regularly cut files into fixed-sized blocks</a:t>
            </a:r>
          </a:p>
          <a:p>
            <a:pPr lvl="1"/>
            <a:r>
              <a:rPr lang="en-US" dirty="0" smtClean="0"/>
              <a:t>Disk sectors or blocks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err="1" smtClean="0"/>
              <a:t>nodes</a:t>
            </a:r>
            <a:r>
              <a:rPr lang="en-US" dirty="0" smtClean="0"/>
              <a:t> in File systems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 might fixed-sized blocks not be right division for </a:t>
            </a:r>
            <a:r>
              <a:rPr lang="en-US" dirty="0" err="1" smtClean="0">
                <a:solidFill>
                  <a:srgbClr val="FF6600"/>
                </a:solidFill>
              </a:rPr>
              <a:t>deduplication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Solution … (</a:t>
            </a:r>
            <a:r>
              <a:rPr lang="en-US" dirty="0" smtClean="0">
                <a:solidFill>
                  <a:srgbClr val="FF0000"/>
                </a:solidFill>
              </a:rPr>
              <a:t>not out, next few days…</a:t>
            </a:r>
            <a:r>
              <a:rPr lang="en-US" dirty="0" smtClean="0"/>
              <a:t>)</a:t>
            </a:r>
          </a:p>
          <a:p>
            <a:r>
              <a:rPr lang="en-US" dirty="0" smtClean="0"/>
              <a:t>Suspect bit time constrained</a:t>
            </a:r>
          </a:p>
          <a:p>
            <a:r>
              <a:rPr lang="en-US" dirty="0" smtClean="0"/>
              <a:t>Biggest role prepare you for final</a:t>
            </a:r>
          </a:p>
          <a:p>
            <a:pPr lvl="1"/>
            <a:r>
              <a:rPr lang="en-US" dirty="0" smtClean="0"/>
              <a:t>Know what these exams look like</a:t>
            </a:r>
          </a:p>
          <a:p>
            <a:pPr lvl="1"/>
            <a:r>
              <a:rPr lang="en-US" dirty="0" smtClean="0"/>
              <a:t>Don’t Panic – but take as serious </a:t>
            </a:r>
            <a:r>
              <a:rPr lang="en-US" dirty="0" smtClean="0"/>
              <a:t>diagnostic</a:t>
            </a:r>
          </a:p>
          <a:p>
            <a:pPr lvl="1"/>
            <a:r>
              <a:rPr lang="en-US" dirty="0" smtClean="0"/>
              <a:t>10% of grade</a:t>
            </a:r>
          </a:p>
          <a:p>
            <a:pPr lvl="1"/>
            <a:r>
              <a:rPr lang="en-US" dirty="0" smtClean="0"/>
              <a:t>Will replace midterm grade with final exam grade if that is higher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line of text</a:t>
            </a:r>
          </a:p>
          <a:p>
            <a:r>
              <a:rPr lang="en-US" dirty="0" smtClean="0"/>
              <a:t>Remove a line of text</a:t>
            </a:r>
          </a:p>
          <a:p>
            <a:r>
              <a:rPr lang="en-US" dirty="0" smtClean="0"/>
              <a:t>Fix a typo</a:t>
            </a:r>
          </a:p>
          <a:p>
            <a:r>
              <a:rPr lang="en-US" dirty="0" smtClean="0"/>
              <a:t>Rewrite a paragraph</a:t>
            </a:r>
          </a:p>
          <a:p>
            <a:r>
              <a:rPr lang="en-US" dirty="0" smtClean="0"/>
              <a:t>Trim or compose a video sequence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Content-Define Chunking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like to re-align pieces around unchanged/common sequences</a:t>
            </a:r>
          </a:p>
          <a:p>
            <a:pPr lvl="1"/>
            <a:r>
              <a:rPr lang="en-US" dirty="0" smtClean="0"/>
              <a:t>Around the content</a:t>
            </a:r>
          </a:p>
          <a:p>
            <a:r>
              <a:rPr lang="en-US" dirty="0" smtClean="0"/>
              <a:t>Break up larger thing (file) into pieces based on features of content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 and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much duplication opportunity in </a:t>
            </a:r>
          </a:p>
          <a:p>
            <a:pPr lvl="1"/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1 blocks?</a:t>
            </a:r>
          </a:p>
          <a:p>
            <a:pPr lvl="1"/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2 chunks?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 chunks able to do better?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Pieces of some larger file (data stream)</a:t>
            </a:r>
          </a:p>
          <a:p>
            <a:r>
              <a:rPr lang="en-US" dirty="0" smtClean="0"/>
              <a:t>Variable size </a:t>
            </a:r>
          </a:p>
          <a:p>
            <a:pPr lvl="1"/>
            <a:r>
              <a:rPr lang="en-US" dirty="0" smtClean="0"/>
              <a:t>Over a limited range</a:t>
            </a:r>
          </a:p>
          <a:p>
            <a:r>
              <a:rPr lang="en-US" dirty="0" smtClean="0"/>
              <a:t>Discretion in how formed / divided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identify chunks?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Signature or Hash Digest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dirty="0" smtClean="0"/>
              <a:t>A short, deterministic value generated from a set of data bytes </a:t>
            </a:r>
          </a:p>
          <a:p>
            <a:pPr lvl="1"/>
            <a:r>
              <a:rPr lang="en-US" dirty="0" smtClean="0"/>
              <a:t>A document, chunk, block, or object</a:t>
            </a:r>
          </a:p>
          <a:p>
            <a:r>
              <a:rPr lang="en-US" dirty="0" smtClean="0"/>
              <a:t>Use for</a:t>
            </a:r>
          </a:p>
          <a:p>
            <a:pPr lvl="1"/>
            <a:r>
              <a:rPr lang="en-US" dirty="0" smtClean="0"/>
              <a:t>Detecting equality (or likely equality)</a:t>
            </a:r>
          </a:p>
          <a:p>
            <a:pPr lvl="1"/>
            <a:r>
              <a:rPr lang="en-US" dirty="0" smtClean="0"/>
              <a:t>Or, at least, detecting equivalence classes</a:t>
            </a:r>
          </a:p>
          <a:p>
            <a:pPr lvl="2"/>
            <a:r>
              <a:rPr lang="en-US" dirty="0" smtClean="0"/>
              <a:t>Something must at least have the same signature to possibly be equal</a:t>
            </a:r>
          </a:p>
          <a:p>
            <a:r>
              <a:rPr lang="en-US" dirty="0" smtClean="0"/>
              <a:t>Hash should be short</a:t>
            </a:r>
          </a:p>
          <a:p>
            <a:pPr lvl="1"/>
            <a:r>
              <a:rPr lang="en-US" dirty="0" smtClean="0"/>
              <a:t>Cannot be a 1:1 mapping from a large file (or chunk) to a short hash value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Hashes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 up the bytes (or words) modulo some value</a:t>
            </a:r>
          </a:p>
          <a:p>
            <a:pPr lvl="1"/>
            <a:r>
              <a:rPr lang="en-US" dirty="0" smtClean="0"/>
              <a:t>Variant: weighted sum</a:t>
            </a:r>
          </a:p>
          <a:p>
            <a:r>
              <a:rPr lang="en-US" dirty="0" smtClean="0"/>
              <a:t>XOR together the bits in some way</a:t>
            </a:r>
          </a:p>
          <a:p>
            <a:pPr lvl="1"/>
            <a:r>
              <a:rPr lang="en-US" dirty="0" smtClean="0"/>
              <a:t>Variant: lots of different ways to shuffle bits for </a:t>
            </a:r>
            <a:r>
              <a:rPr lang="en-US" dirty="0" err="1" smtClean="0"/>
              <a:t>xor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Hashes and Chunk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a hash on a window of values</a:t>
            </a:r>
          </a:p>
          <a:p>
            <a:pPr lvl="1"/>
            <a:r>
              <a:rPr lang="en-US" dirty="0" smtClean="0"/>
              <a:t>Window: sequence of N-bytes</a:t>
            </a:r>
          </a:p>
          <a:p>
            <a:r>
              <a:rPr lang="en-US" dirty="0" smtClean="0"/>
              <a:t>Scan window over the input</a:t>
            </a:r>
          </a:p>
          <a:p>
            <a:r>
              <a:rPr lang="en-US" dirty="0" smtClean="0"/>
              <a:t>When hash has some special value </a:t>
            </a:r>
            <a:br>
              <a:rPr lang="en-US" dirty="0" smtClean="0"/>
            </a:br>
            <a:r>
              <a:rPr lang="en-US" dirty="0" smtClean="0"/>
              <a:t>(like 0)</a:t>
            </a:r>
          </a:p>
          <a:p>
            <a:pPr lvl="1"/>
            <a:r>
              <a:rPr lang="en-US" dirty="0" smtClean="0"/>
              <a:t>Declare separate off a new chunk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Hashes as Chunk Cut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What does this do?</a:t>
            </a:r>
          </a:p>
          <a:p>
            <a:r>
              <a:rPr lang="en-US" dirty="0" smtClean="0"/>
              <a:t>Guarantees that each chunk begins (or ends) at some fixed hash</a:t>
            </a:r>
          </a:p>
          <a:p>
            <a:r>
              <a:rPr lang="en-US" dirty="0" smtClean="0"/>
              <a:t>For a particular substring that matches the target hash</a:t>
            </a:r>
          </a:p>
          <a:p>
            <a:pPr lvl="1"/>
            <a:r>
              <a:rPr lang="en-US" dirty="0" smtClean="0"/>
              <a:t>Always occurs at beginning (or end) of chunk</a:t>
            </a:r>
          </a:p>
          <a:p>
            <a:r>
              <a:rPr lang="en-US" dirty="0" smtClean="0"/>
              <a:t>If have a large body of repeated text</a:t>
            </a:r>
          </a:p>
          <a:p>
            <a:pPr lvl="1"/>
            <a:r>
              <a:rPr lang="en-US" dirty="0" smtClean="0"/>
              <a:t>Will synchronize cuts at the same points based on the content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Chunk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5257800"/>
          </a:xfrm>
        </p:spPr>
        <p:txBody>
          <a:bodyPr/>
          <a:lstStyle/>
          <a:p>
            <a:r>
              <a:rPr lang="en-US" dirty="0" smtClean="0"/>
              <a:t>Assume hash is uniformly random</a:t>
            </a:r>
          </a:p>
          <a:p>
            <a:r>
              <a:rPr lang="en-US" dirty="0" smtClean="0"/>
              <a:t>The likelihood of each window having a particular value is the same</a:t>
            </a:r>
          </a:p>
          <a:p>
            <a:r>
              <a:rPr lang="en-US" dirty="0" smtClean="0"/>
              <a:t>So, if hash has a range of N,</a:t>
            </a:r>
            <a:br>
              <a:rPr lang="en-US" dirty="0" smtClean="0"/>
            </a:br>
            <a:r>
              <a:rPr lang="en-US" dirty="0" smtClean="0"/>
              <a:t>the probability of a particular window having the magic “cut” value is 1/N</a:t>
            </a:r>
          </a:p>
          <a:p>
            <a:r>
              <a:rPr lang="en-US" dirty="0" smtClean="0"/>
              <a:t>…making the average chunk size N</a:t>
            </a:r>
          </a:p>
          <a:p>
            <a:r>
              <a:rPr lang="en-US" dirty="0" smtClean="0"/>
              <a:t>So, we engineer chunk size by selecting the range of the hash we use</a:t>
            </a:r>
          </a:p>
          <a:p>
            <a:pPr lvl="1"/>
            <a:r>
              <a:rPr lang="en-US" dirty="0" smtClean="0"/>
              <a:t>E.g. 12b hash for 2</a:t>
            </a:r>
            <a:r>
              <a:rPr lang="en-US" baseline="30000" dirty="0" smtClean="0"/>
              <a:t>12</a:t>
            </a:r>
            <a:r>
              <a:rPr lang="en-US" dirty="0" smtClean="0"/>
              <a:t> = 4KB chunks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3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334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Motivation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Project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Content-Defined Chunking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Hashing /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Deduplication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LZW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Compression</a:t>
            </a: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solidFill>
                  <a:srgbClr val="009900"/>
                </a:solidFill>
                <a:ea typeface="ＭＳ Ｐゴシック" pitchFamily="1" charset="-128"/>
                <a:cs typeface="ＭＳ Ｐゴシック" pitchFamily="1" charset="-128"/>
              </a:rPr>
              <a:t>Exam in after us today</a:t>
            </a:r>
          </a:p>
          <a:p>
            <a:pPr lvl="1"/>
            <a:r>
              <a:rPr lang="en-US" dirty="0" smtClean="0">
                <a:solidFill>
                  <a:srgbClr val="009900"/>
                </a:solidFill>
                <a:ea typeface="ＭＳ Ｐゴシック" pitchFamily="1" charset="-128"/>
                <a:cs typeface="ＭＳ Ｐゴシック" pitchFamily="1" charset="-128"/>
              </a:rPr>
              <a:t>Try to finish 4:20pm</a:t>
            </a:r>
          </a:p>
          <a:p>
            <a:pPr lvl="1"/>
            <a:r>
              <a:rPr lang="en-US" dirty="0" smtClean="0">
                <a:solidFill>
                  <a:srgbClr val="009900"/>
                </a:solidFill>
                <a:ea typeface="ＭＳ Ｐゴシック" pitchFamily="1" charset="-128"/>
                <a:cs typeface="ＭＳ Ｐゴシック" pitchFamily="1" charset="-128"/>
              </a:rPr>
              <a:t>…and we should clear room for them</a:t>
            </a:r>
            <a:endParaRPr lang="en-US" dirty="0" smtClean="0">
              <a:solidFill>
                <a:srgbClr val="009900"/>
              </a:solidFill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Chunking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Raises questions</a:t>
            </a:r>
          </a:p>
          <a:p>
            <a:pPr lvl="1"/>
            <a:r>
              <a:rPr lang="en-US" dirty="0" smtClean="0"/>
              <a:t>How big should chunks be?</a:t>
            </a:r>
          </a:p>
          <a:p>
            <a:pPr lvl="2"/>
            <a:r>
              <a:rPr lang="en-US" dirty="0" smtClean="0"/>
              <a:t>Apply maximum and minimum size beyond content definition?</a:t>
            </a:r>
          </a:p>
          <a:p>
            <a:pPr lvl="1"/>
            <a:r>
              <a:rPr lang="en-US" dirty="0" smtClean="0"/>
              <a:t>How big should hash window be?</a:t>
            </a:r>
          </a:p>
          <a:p>
            <a:r>
              <a:rPr lang="en-US" dirty="0" smtClean="0"/>
              <a:t>Discuss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What forces drive larger chunks, smaller?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What forces drive larger windows, smaller?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Beginning of repeated block of text.</a:t>
            </a:r>
          </a:p>
          <a:p>
            <a:r>
              <a:rPr lang="en-US" dirty="0" smtClean="0"/>
              <a:t>This stuff is has already been seen.</a:t>
            </a:r>
          </a:p>
          <a:p>
            <a:r>
              <a:rPr lang="en-US" dirty="0" smtClean="0"/>
              <a:t>But, we are only matching on something that has a hash of zero.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Maybe this line has a hash of zero.</a:t>
            </a:r>
          </a:p>
          <a:p>
            <a:r>
              <a:rPr lang="en-US" dirty="0" smtClean="0"/>
              <a:t>But, our repeated text is before and after the magic window with the matched hash value.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Example Data 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371600"/>
            <a:ext cx="7072696" cy="4991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Example Data 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447800"/>
            <a:ext cx="6623262" cy="49911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Rolling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114800"/>
          </a:xfrm>
        </p:spPr>
        <p:txBody>
          <a:bodyPr/>
          <a:lstStyle/>
          <a:p>
            <a:r>
              <a:rPr lang="en-US" dirty="0" smtClean="0"/>
              <a:t>A Windowed hash that can be computed incrementally</a:t>
            </a:r>
          </a:p>
          <a:p>
            <a:r>
              <a:rPr lang="en-US" dirty="0" smtClean="0"/>
              <a:t>Hash(a[x+0],a[x+1],…a[x+W-1])=</a:t>
            </a:r>
          </a:p>
          <a:p>
            <a:pPr>
              <a:buNone/>
            </a:pPr>
            <a:r>
              <a:rPr lang="en-US" dirty="0" smtClean="0"/>
              <a:t>   Hash</a:t>
            </a:r>
            <a:r>
              <a:rPr lang="en-US" dirty="0" smtClean="0"/>
              <a:t>(a[</a:t>
            </a:r>
            <a:r>
              <a:rPr lang="en-US" dirty="0" smtClean="0"/>
              <a:t>x-1]</a:t>
            </a:r>
            <a:r>
              <a:rPr lang="en-US" dirty="0" smtClean="0"/>
              <a:t>,a[x</a:t>
            </a:r>
            <a:r>
              <a:rPr lang="en-US" dirty="0" smtClean="0"/>
              <a:t>+0]</a:t>
            </a:r>
            <a:r>
              <a:rPr lang="en-US" dirty="0" smtClean="0"/>
              <a:t>,…a[x+W</a:t>
            </a:r>
            <a:r>
              <a:rPr lang="en-US" dirty="0" smtClean="0"/>
              <a:t>-2])</a:t>
            </a:r>
            <a:br>
              <a:rPr lang="en-US" dirty="0" smtClean="0"/>
            </a:br>
            <a:r>
              <a:rPr lang="en-US" dirty="0" smtClean="0"/>
              <a:t>- F(a[x-1])+F(A[x+W-1])</a:t>
            </a:r>
          </a:p>
          <a:p>
            <a:r>
              <a:rPr lang="en-US" dirty="0" smtClean="0"/>
              <a:t>i.e., hash computation is associative</a:t>
            </a:r>
          </a:p>
          <a:p>
            <a:r>
              <a:rPr lang="en-US" dirty="0" smtClean="0"/>
              <a:t>(+,- used abstractly here, could be in some other domain than modulo arithmetic)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Rabin 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Particular scheme for </a:t>
            </a:r>
            <a:r>
              <a:rPr lang="en-US" i="1" dirty="0" smtClean="0"/>
              <a:t>rolling hash </a:t>
            </a:r>
            <a:r>
              <a:rPr lang="en-US" dirty="0" smtClean="0"/>
              <a:t>due to Michael Rabin based on polynomial over a finite field</a:t>
            </a:r>
          </a:p>
          <a:p>
            <a:r>
              <a:rPr lang="en-US" dirty="0" smtClean="0"/>
              <a:t>Commonly used for this chunking application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</a:t>
            </a:r>
            <a:r>
              <a:rPr lang="en-US" dirty="0" smtClean="0"/>
              <a:t>D</a:t>
            </a:r>
            <a:r>
              <a:rPr lang="en-US" dirty="0" smtClean="0"/>
              <a:t>efined Chunking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rolling hash (Rabin Fingerprint) on input stream</a:t>
            </a:r>
          </a:p>
          <a:p>
            <a:r>
              <a:rPr lang="en-US" dirty="0" smtClean="0"/>
              <a:t>At points where hash value goes to 0,</a:t>
            </a:r>
            <a:br>
              <a:rPr lang="en-US" dirty="0" smtClean="0"/>
            </a:br>
            <a:r>
              <a:rPr lang="en-US" dirty="0" smtClean="0"/>
              <a:t>create a new chunk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Hashing </a:t>
            </a:r>
            <a:r>
              <a:rPr lang="en-US" dirty="0" err="1" smtClean="0"/>
              <a:t>Deduplication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0000"/>
            <a:ext cx="7061200" cy="1546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Hashes for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also (separately) take the hash signature of an entire chunk</a:t>
            </a:r>
          </a:p>
          <a:p>
            <a:r>
              <a:rPr lang="en-US" dirty="0" smtClean="0"/>
              <a:t>The longer we make the hash, </a:t>
            </a:r>
            <a:br>
              <a:rPr lang="en-US" dirty="0" smtClean="0"/>
            </a:br>
            <a:r>
              <a:rPr lang="en-US" dirty="0" smtClean="0"/>
              <a:t>the lower the likelihood two </a:t>
            </a:r>
            <a:r>
              <a:rPr lang="en-US" i="1" dirty="0" smtClean="0"/>
              <a:t>different</a:t>
            </a:r>
            <a:r>
              <a:rPr lang="en-US" dirty="0" smtClean="0"/>
              <a:t> chunks will have the same hash</a:t>
            </a:r>
          </a:p>
          <a:p>
            <a:r>
              <a:rPr lang="en-US" dirty="0" smtClean="0"/>
              <a:t>If hash is perfectly uniform,</a:t>
            </a:r>
          </a:p>
          <a:p>
            <a:pPr lvl="1"/>
            <a:r>
              <a:rPr lang="en-US" dirty="0" smtClean="0"/>
              <a:t>N-bit hash, two chunks have a 2</a:t>
            </a:r>
            <a:r>
              <a:rPr lang="en-US" baseline="30000" dirty="0" smtClean="0"/>
              <a:t>-N</a:t>
            </a:r>
            <a:r>
              <a:rPr lang="en-US" dirty="0" smtClean="0"/>
              <a:t> chance of having the same hash.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Deduplicate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US" dirty="0" smtClean="0"/>
              <a:t>Compute chunk hash</a:t>
            </a:r>
          </a:p>
          <a:p>
            <a:r>
              <a:rPr lang="en-US" dirty="0" smtClean="0"/>
              <a:t>Use chunk hash to lookup known chunks</a:t>
            </a:r>
          </a:p>
          <a:p>
            <a:pPr lvl="1"/>
            <a:r>
              <a:rPr lang="en-US" dirty="0" smtClean="0"/>
              <a:t>Data already have on disk</a:t>
            </a:r>
          </a:p>
          <a:p>
            <a:pPr lvl="1"/>
            <a:r>
              <a:rPr lang="en-US" dirty="0" smtClean="0"/>
              <a:t>Data already sent to destination, so destination will know</a:t>
            </a:r>
          </a:p>
          <a:p>
            <a:r>
              <a:rPr lang="en-US" dirty="0" smtClean="0"/>
              <a:t>If lookup yields a chunk with same hash</a:t>
            </a:r>
          </a:p>
          <a:p>
            <a:pPr lvl="1"/>
            <a:r>
              <a:rPr lang="en-US" dirty="0" smtClean="0"/>
              <a:t>Check if actually equal (maybe)</a:t>
            </a:r>
          </a:p>
          <a:p>
            <a:r>
              <a:rPr lang="en-US" dirty="0" smtClean="0"/>
              <a:t>If chunks equal</a:t>
            </a:r>
          </a:p>
          <a:p>
            <a:pPr lvl="1"/>
            <a:r>
              <a:rPr lang="en-US" dirty="0" smtClean="0"/>
              <a:t>Send (or save) pointer to existing chunk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Can reduce data size by identifying and reducing redundancy</a:t>
            </a:r>
          </a:p>
          <a:p>
            <a:r>
              <a:rPr lang="en-US" dirty="0" smtClean="0"/>
              <a:t>Can spend computation and data storage to reduce communication traffic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err="1" smtClean="0"/>
              <a:t>Deduplication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807068"/>
            <a:ext cx="5168900" cy="60509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Maps from a key to a value</a:t>
            </a:r>
          </a:p>
          <a:p>
            <a:r>
              <a:rPr lang="en-US" dirty="0" smtClean="0"/>
              <a:t>Key not necessarily dense</a:t>
            </a:r>
          </a:p>
          <a:p>
            <a:pPr lvl="1"/>
            <a:r>
              <a:rPr lang="en-US" dirty="0" smtClean="0"/>
              <a:t>Contrast simple RAM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Talk about options to implement next week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regularly use signatures to identify if a file has been tampered with</a:t>
            </a:r>
          </a:p>
          <a:p>
            <a:r>
              <a:rPr lang="en-US" dirty="0" smtClean="0"/>
              <a:t>Again, hashes are same, mean data might be the same</a:t>
            </a:r>
          </a:p>
          <a:p>
            <a:r>
              <a:rPr lang="en-US" dirty="0" smtClean="0"/>
              <a:t>For security, we would like additional property</a:t>
            </a:r>
          </a:p>
          <a:p>
            <a:pPr lvl="1"/>
            <a:r>
              <a:rPr lang="en-US" dirty="0" smtClean="0"/>
              <a:t>not easy to make the anti-tamper signature match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Cryptographic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One-way functions</a:t>
            </a:r>
          </a:p>
          <a:p>
            <a:r>
              <a:rPr lang="en-US" dirty="0" smtClean="0"/>
              <a:t>Easy to compute the hash</a:t>
            </a:r>
          </a:p>
          <a:p>
            <a:r>
              <a:rPr lang="en-US" dirty="0" smtClean="0"/>
              <a:t>Hard to invert</a:t>
            </a:r>
          </a:p>
          <a:p>
            <a:pPr lvl="1"/>
            <a:r>
              <a:rPr lang="en-US" dirty="0" smtClean="0"/>
              <a:t>Ideally, only way to get back to input data is by brute force</a:t>
            </a:r>
          </a:p>
          <a:p>
            <a:r>
              <a:rPr lang="en-US" dirty="0" smtClean="0"/>
              <a:t>Key: someone cannot change the content (add a backdoor to code) and then change some further to get hash signature to match original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SHA-256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secure hash with a 256b hash digest signature</a:t>
            </a:r>
          </a:p>
          <a:p>
            <a:r>
              <a:rPr lang="en-US" dirty="0" smtClean="0"/>
              <a:t>Heavily analyzed</a:t>
            </a:r>
          </a:p>
          <a:p>
            <a:r>
              <a:rPr lang="en-US" dirty="0" smtClean="0"/>
              <a:t>Heavily used</a:t>
            </a:r>
          </a:p>
          <a:p>
            <a:pPr lvl="1"/>
            <a:r>
              <a:rPr lang="en-US" dirty="0" smtClean="0"/>
              <a:t>TLS, SSL, PGP, </a:t>
            </a:r>
            <a:r>
              <a:rPr lang="en-US" dirty="0" err="1" smtClean="0"/>
              <a:t>Bitcoin</a:t>
            </a:r>
            <a:r>
              <a:rPr lang="en-US" dirty="0" smtClean="0"/>
              <a:t>, …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LZW Compression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0000"/>
            <a:ext cx="7061200" cy="1546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3, 4, 5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Message?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Bits in </a:t>
            </a:r>
            <a:r>
              <a:rPr lang="en-US" dirty="0" err="1" smtClean="0">
                <a:solidFill>
                  <a:srgbClr val="FF6600"/>
                </a:solidFill>
              </a:rPr>
              <a:t>unencoded</a:t>
            </a:r>
            <a:r>
              <a:rPr lang="en-US" dirty="0" smtClean="0">
                <a:solidFill>
                  <a:srgbClr val="FF6600"/>
                </a:solidFill>
              </a:rPr>
              <a:t> (decoded) message?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Bits for encoded message?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data already sent as the </a:t>
            </a:r>
            <a:r>
              <a:rPr lang="en-US" dirty="0" smtClean="0"/>
              <a:t>dictionary</a:t>
            </a:r>
          </a:p>
          <a:p>
            <a:pPr lvl="1"/>
            <a:r>
              <a:rPr lang="en-US" dirty="0" smtClean="0"/>
              <a:t>Give short names to things in dictionary</a:t>
            </a:r>
          </a:p>
          <a:p>
            <a:pPr lvl="1"/>
            <a:r>
              <a:rPr lang="en-US" dirty="0" smtClean="0"/>
              <a:t>Don’t need to pre-arrange dictionary</a:t>
            </a:r>
          </a:p>
          <a:p>
            <a:pPr lvl="1"/>
            <a:r>
              <a:rPr lang="en-US" dirty="0" smtClean="0"/>
              <a:t>Adapt to common phrases/idioms in a particular document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6B098-6DAF-8B47-8866-9F920D46E38C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Greedy simplification</a:t>
            </a:r>
          </a:p>
          <a:p>
            <a:pPr lvl="1"/>
            <a:r>
              <a:rPr lang="en-US" dirty="0" smtClean="0"/>
              <a:t>Encode by successively selecting the longest match between the head of the remaining string to send and the current window</a:t>
            </a:r>
          </a:p>
          <a:p>
            <a:pPr lvl="1"/>
            <a:endParaRPr lang="en-US" dirty="0" smtClean="0"/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6B098-6DAF-8B47-8866-9F920D46E38C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data to send</a:t>
            </a:r>
          </a:p>
          <a:p>
            <a:pPr lvl="1"/>
            <a:r>
              <a:rPr lang="en-US" dirty="0" smtClean="0"/>
              <a:t>Find largest match in </a:t>
            </a:r>
            <a:r>
              <a:rPr lang="en-US" dirty="0" smtClean="0"/>
              <a:t>window of dat</a:t>
            </a:r>
            <a:r>
              <a:rPr lang="en-US" dirty="0" smtClean="0"/>
              <a:t>a sent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length</a:t>
            </a:r>
            <a:r>
              <a:rPr lang="en-US" dirty="0" smtClean="0"/>
              <a:t> too small (length=1)</a:t>
            </a:r>
            <a:endParaRPr lang="en-US" dirty="0" smtClean="0"/>
          </a:p>
          <a:p>
            <a:pPr lvl="2"/>
            <a:r>
              <a:rPr lang="en-US" dirty="0" smtClean="0"/>
              <a:t>Send character </a:t>
            </a:r>
          </a:p>
          <a:p>
            <a:pPr lvl="1"/>
            <a:r>
              <a:rPr lang="en-US" dirty="0" smtClean="0"/>
              <a:t>Else</a:t>
            </a:r>
          </a:p>
          <a:p>
            <a:pPr lvl="2"/>
            <a:r>
              <a:rPr lang="en-US" dirty="0" smtClean="0"/>
              <a:t>Send &lt;</a:t>
            </a:r>
            <a:r>
              <a:rPr lang="en-US" dirty="0" err="1" smtClean="0"/>
              <a:t>x,y</a:t>
            </a:r>
            <a:r>
              <a:rPr lang="en-US" dirty="0" smtClean="0"/>
              <a:t>&gt; = &lt;match-</a:t>
            </a:r>
            <a:r>
              <a:rPr lang="en-US" dirty="0" err="1" smtClean="0"/>
              <a:t>pos,length</a:t>
            </a:r>
            <a:r>
              <a:rPr lang="en-US" dirty="0" smtClean="0"/>
              <a:t>&gt;</a:t>
            </a:r>
            <a:endParaRPr lang="en-US" dirty="0" smtClean="0"/>
          </a:p>
          <a:p>
            <a:pPr lvl="1"/>
            <a:r>
              <a:rPr lang="en-US" dirty="0" smtClean="0"/>
              <a:t>Add </a:t>
            </a:r>
            <a:r>
              <a:rPr lang="en-US" dirty="0" smtClean="0"/>
              <a:t>data encoded into</a:t>
            </a:r>
            <a:r>
              <a:rPr lang="en-US" dirty="0" smtClean="0"/>
              <a:t> sent window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6B098-6DAF-8B47-8866-9F920D46E38C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r>
              <a:rPr lang="en-US" dirty="0" smtClean="0"/>
              <a:t>Always want more</a:t>
            </a:r>
          </a:p>
          <a:p>
            <a:pPr lvl="1"/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Storage space</a:t>
            </a:r>
          </a:p>
          <a:p>
            <a:r>
              <a:rPr lang="en-US" dirty="0" smtClean="0"/>
              <a:t>Carry data with me (phone, laptop)</a:t>
            </a:r>
          </a:p>
          <a:p>
            <a:r>
              <a:rPr lang="en-US" dirty="0" smtClean="0"/>
              <a:t>Backup laptop, phone data</a:t>
            </a:r>
          </a:p>
          <a:p>
            <a:pPr lvl="1"/>
            <a:r>
              <a:rPr lang="en-US" dirty="0" smtClean="0"/>
              <a:t>Maybe over limited </a:t>
            </a:r>
            <a:r>
              <a:rPr lang="en-US" dirty="0" err="1" smtClean="0"/>
              <a:t>bw</a:t>
            </a:r>
            <a:r>
              <a:rPr lang="en-US" dirty="0" smtClean="0"/>
              <a:t> links</a:t>
            </a:r>
          </a:p>
          <a:p>
            <a:r>
              <a:rPr lang="en-US" dirty="0" smtClean="0"/>
              <a:t>Never delete data</a:t>
            </a:r>
          </a:p>
          <a:p>
            <a:r>
              <a:rPr lang="en-US" dirty="0" smtClean="0"/>
              <a:t>Download </a:t>
            </a:r>
            <a:r>
              <a:rPr lang="en-US" dirty="0" smtClean="0"/>
              <a:t>movies, books, datasets</a:t>
            </a:r>
          </a:p>
          <a:p>
            <a:r>
              <a:rPr lang="en-US" dirty="0" smtClean="0"/>
              <a:t>Make most use of space, </a:t>
            </a:r>
            <a:r>
              <a:rPr lang="en-US" dirty="0" err="1" smtClean="0"/>
              <a:t>bw</a:t>
            </a:r>
            <a:r>
              <a:rPr lang="en-US" dirty="0" smtClean="0"/>
              <a:t> given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all strings as prefix tree</a:t>
            </a:r>
          </a:p>
          <a:p>
            <a:r>
              <a:rPr lang="en-US" dirty="0" smtClean="0"/>
              <a:t>Share prefix among substrings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6B098-6DAF-8B47-8866-9F920D46E38C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 AND THERE, THEY STOOD…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6B098-6DAF-8B47-8866-9F920D46E38C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981200" y="2743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981200" y="3505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81200" y="4267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981200" y="5029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981200" y="5791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743200" y="5029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505200" y="5029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Y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743200" y="5791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505200" y="5791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Arrow Connector 18"/>
          <p:cNvCxnSpPr>
            <a:stCxn id="10" idx="0"/>
            <a:endCxn id="6" idx="4"/>
          </p:cNvCxnSpPr>
          <p:nvPr/>
        </p:nvCxnSpPr>
        <p:spPr bwMode="auto">
          <a:xfrm rot="5400000" flipH="1" flipV="1">
            <a:off x="2095500" y="3390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1" idx="0"/>
            <a:endCxn id="10" idx="4"/>
          </p:cNvCxnSpPr>
          <p:nvPr/>
        </p:nvCxnSpPr>
        <p:spPr bwMode="auto">
          <a:xfrm rot="5400000" flipH="1" flipV="1">
            <a:off x="2095500" y="4152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2" idx="0"/>
            <a:endCxn id="11" idx="4"/>
          </p:cNvCxnSpPr>
          <p:nvPr/>
        </p:nvCxnSpPr>
        <p:spPr bwMode="auto">
          <a:xfrm rot="5400000" flipH="1" flipV="1">
            <a:off x="2095500" y="4914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13" idx="0"/>
            <a:endCxn id="12" idx="4"/>
          </p:cNvCxnSpPr>
          <p:nvPr/>
        </p:nvCxnSpPr>
        <p:spPr bwMode="auto">
          <a:xfrm rot="5400000" flipH="1" flipV="1">
            <a:off x="2095500" y="5676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16" idx="0"/>
            <a:endCxn id="14" idx="4"/>
          </p:cNvCxnSpPr>
          <p:nvPr/>
        </p:nvCxnSpPr>
        <p:spPr bwMode="auto">
          <a:xfrm rot="5400000" flipH="1" flipV="1">
            <a:off x="2857500" y="5676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4" idx="0"/>
            <a:endCxn id="11" idx="5"/>
          </p:cNvCxnSpPr>
          <p:nvPr/>
        </p:nvCxnSpPr>
        <p:spPr bwMode="auto">
          <a:xfrm rot="16200000" flipV="1">
            <a:off x="2518266" y="4575665"/>
            <a:ext cx="306715" cy="600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15" idx="0"/>
            <a:endCxn id="11" idx="6"/>
          </p:cNvCxnSpPr>
          <p:nvPr/>
        </p:nvCxnSpPr>
        <p:spPr bwMode="auto">
          <a:xfrm rot="16200000" flipV="1">
            <a:off x="2838450" y="4133850"/>
            <a:ext cx="4953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7" idx="0"/>
            <a:endCxn id="15" idx="4"/>
          </p:cNvCxnSpPr>
          <p:nvPr/>
        </p:nvCxnSpPr>
        <p:spPr bwMode="auto">
          <a:xfrm rot="5400000" flipH="1" flipV="1">
            <a:off x="3619500" y="5676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Root for each character</a:t>
            </a:r>
          </a:p>
          <a:p>
            <a:r>
              <a:rPr lang="en-US" dirty="0" smtClean="0"/>
              <a:t>Follow tree according to input until no more match</a:t>
            </a:r>
          </a:p>
          <a:p>
            <a:r>
              <a:rPr lang="en-US" dirty="0" smtClean="0"/>
              <a:t>Send &lt;name of last tree node&gt;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An &lt;</a:t>
            </a:r>
            <a:r>
              <a:rPr lang="en-US" dirty="0" err="1" smtClean="0"/>
              <a:t>x,y</a:t>
            </a:r>
            <a:r>
              <a:rPr lang="en-US" dirty="0" smtClean="0"/>
              <a:t>&gt; pair</a:t>
            </a:r>
            <a:endParaRPr lang="en-US" dirty="0" smtClean="0"/>
          </a:p>
          <a:p>
            <a:r>
              <a:rPr lang="en-US" dirty="0" smtClean="0"/>
              <a:t>Extend tree with new character</a:t>
            </a:r>
          </a:p>
          <a:p>
            <a:r>
              <a:rPr lang="en-US" dirty="0" smtClean="0"/>
              <a:t>Start over with this character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6B098-6DAF-8B47-8866-9F920D46E38C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Tree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219200"/>
          </a:xfrm>
        </p:spPr>
        <p:txBody>
          <a:bodyPr/>
          <a:lstStyle/>
          <a:p>
            <a:r>
              <a:rPr lang="en-US" dirty="0" smtClean="0"/>
              <a:t>Label with &lt;</a:t>
            </a:r>
            <a:r>
              <a:rPr lang="en-US" dirty="0" err="1" smtClean="0"/>
              <a:t>lastpos,</a:t>
            </a:r>
            <a:r>
              <a:rPr lang="en-US" dirty="0" err="1" smtClean="0"/>
              <a:t>len</a:t>
            </a:r>
            <a:r>
              <a:rPr lang="en-US" dirty="0" smtClean="0"/>
              <a:t>&gt; pair</a:t>
            </a:r>
          </a:p>
          <a:p>
            <a:r>
              <a:rPr lang="en-US" dirty="0" smtClean="0"/>
              <a:t>THEN </a:t>
            </a:r>
            <a:r>
              <a:rPr lang="en-US" dirty="0" smtClean="0"/>
              <a:t>AND THERE, THEY STOOD…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6B098-6DAF-8B47-8866-9F920D46E38C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981200" y="2743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981200" y="3505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81200" y="4267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981200" y="5029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981200" y="5791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743200" y="5029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343400" y="5029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Y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743200" y="5791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343400" y="5791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Arrow Connector 18"/>
          <p:cNvCxnSpPr>
            <a:stCxn id="10" idx="0"/>
            <a:endCxn id="6" idx="4"/>
          </p:cNvCxnSpPr>
          <p:nvPr/>
        </p:nvCxnSpPr>
        <p:spPr bwMode="auto">
          <a:xfrm rot="5400000" flipH="1" flipV="1">
            <a:off x="2095500" y="3390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1" idx="0"/>
            <a:endCxn id="10" idx="4"/>
          </p:cNvCxnSpPr>
          <p:nvPr/>
        </p:nvCxnSpPr>
        <p:spPr bwMode="auto">
          <a:xfrm rot="5400000" flipH="1" flipV="1">
            <a:off x="2095500" y="4152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2" idx="0"/>
            <a:endCxn id="11" idx="4"/>
          </p:cNvCxnSpPr>
          <p:nvPr/>
        </p:nvCxnSpPr>
        <p:spPr bwMode="auto">
          <a:xfrm rot="5400000" flipH="1" flipV="1">
            <a:off x="2095500" y="4914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13" idx="0"/>
            <a:endCxn id="12" idx="4"/>
          </p:cNvCxnSpPr>
          <p:nvPr/>
        </p:nvCxnSpPr>
        <p:spPr bwMode="auto">
          <a:xfrm rot="5400000" flipH="1" flipV="1">
            <a:off x="2095500" y="5676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16" idx="0"/>
            <a:endCxn id="14" idx="4"/>
          </p:cNvCxnSpPr>
          <p:nvPr/>
        </p:nvCxnSpPr>
        <p:spPr bwMode="auto">
          <a:xfrm rot="5400000" flipH="1" flipV="1">
            <a:off x="2857500" y="5676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4" idx="0"/>
            <a:endCxn id="11" idx="5"/>
          </p:cNvCxnSpPr>
          <p:nvPr/>
        </p:nvCxnSpPr>
        <p:spPr bwMode="auto">
          <a:xfrm rot="16200000" flipV="1">
            <a:off x="2518266" y="4575665"/>
            <a:ext cx="306715" cy="600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15" idx="0"/>
            <a:endCxn id="11" idx="6"/>
          </p:cNvCxnSpPr>
          <p:nvPr/>
        </p:nvCxnSpPr>
        <p:spPr bwMode="auto">
          <a:xfrm rot="16200000" flipV="1">
            <a:off x="3257550" y="3714750"/>
            <a:ext cx="495300" cy="2133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7" idx="0"/>
            <a:endCxn id="15" idx="4"/>
          </p:cNvCxnSpPr>
          <p:nvPr/>
        </p:nvCxnSpPr>
        <p:spPr bwMode="auto">
          <a:xfrm rot="5400000" flipH="1" flipV="1">
            <a:off x="4457700" y="5676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066800" y="2895600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&lt;0,1&gt;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66800" y="3581400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990600" y="4343400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&lt;2,3&gt;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90600" y="5029200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&lt;3,4&gt;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124200" y="51054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&lt;12,4&gt;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200400" y="5791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&lt;13,5&gt;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876800" y="51054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&lt;19,4&gt;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066800" y="5867400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&lt;4,5&gt;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953000" y="58674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&lt;20,5&gt;</a:t>
            </a:r>
            <a:endParaRPr lang="en-US" dirty="0"/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743200" y="2743200"/>
          <a:ext cx="6095980" cy="103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T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E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N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A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N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D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T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E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R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E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,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T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E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Y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2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3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4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5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6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7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8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9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10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11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12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13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14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15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16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17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18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19</a:t>
                      </a:r>
                      <a:endParaRPr lang="en-US" sz="1400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305800" cy="4114800"/>
          </a:xfrm>
        </p:spPr>
        <p:txBody>
          <a:bodyPr/>
          <a:lstStyle/>
          <a:p>
            <a:r>
              <a:rPr lang="en-US" dirty="0" err="1" smtClean="0"/>
              <a:t>i</a:t>
            </a:r>
            <a:r>
              <a:rPr lang="en-US" dirty="0" err="1" smtClean="0"/>
              <a:t>nt</a:t>
            </a:r>
            <a:r>
              <a:rPr lang="en-US" dirty="0" smtClean="0"/>
              <a:t> encode[SIZE][256];</a:t>
            </a:r>
          </a:p>
          <a:p>
            <a:r>
              <a:rPr lang="en-US" dirty="0" smtClean="0"/>
              <a:t>Name tree node by position in chunk</a:t>
            </a:r>
          </a:p>
          <a:p>
            <a:pPr lvl="1"/>
            <a:r>
              <a:rPr lang="en-US" dirty="0" err="1" smtClean="0"/>
              <a:t>lastpos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 smtClean="0"/>
              <a:t> is a character</a:t>
            </a:r>
          </a:p>
          <a:p>
            <a:r>
              <a:rPr lang="en-US" dirty="0" err="1" smtClean="0"/>
              <a:t>Encode[lastpos][c</a:t>
            </a:r>
            <a:r>
              <a:rPr lang="en-US" dirty="0" smtClean="0"/>
              <a:t>] holds the next tree node that extends tree node </a:t>
            </a:r>
            <a:r>
              <a:rPr lang="en-US" dirty="0" err="1" smtClean="0"/>
              <a:t>lastpos</a:t>
            </a:r>
            <a:r>
              <a:rPr lang="en-US" dirty="0" smtClean="0"/>
              <a:t> by </a:t>
            </a:r>
            <a:r>
              <a:rPr lang="en-US" dirty="0" err="1" smtClean="0"/>
              <a:t>c</a:t>
            </a:r>
            <a:endParaRPr lang="en-US" dirty="0" smtClean="0"/>
          </a:p>
          <a:p>
            <a:pPr lvl="1"/>
            <a:r>
              <a:rPr lang="en-US" dirty="0" smtClean="0"/>
              <a:t>Or NONE if there is no such tree node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Tree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219200"/>
          </a:xfrm>
        </p:spPr>
        <p:txBody>
          <a:bodyPr/>
          <a:lstStyle/>
          <a:p>
            <a:r>
              <a:rPr lang="en-US" dirty="0" smtClean="0"/>
              <a:t>Label with &lt;</a:t>
            </a:r>
            <a:r>
              <a:rPr lang="en-US" dirty="0" err="1" smtClean="0"/>
              <a:t>lastpos,</a:t>
            </a:r>
            <a:r>
              <a:rPr lang="en-US" dirty="0" err="1" smtClean="0"/>
              <a:t>len</a:t>
            </a:r>
            <a:r>
              <a:rPr lang="en-US" dirty="0" smtClean="0"/>
              <a:t>&gt; pair</a:t>
            </a:r>
          </a:p>
          <a:p>
            <a:r>
              <a:rPr lang="en-US" dirty="0" smtClean="0"/>
              <a:t>THEN </a:t>
            </a:r>
            <a:r>
              <a:rPr lang="en-US" dirty="0" smtClean="0"/>
              <a:t>AND THERE, THEY STOOD…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6B098-6DAF-8B47-8866-9F920D46E38C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981200" y="2743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981200" y="3505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81200" y="4267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981200" y="5029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981200" y="5791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743200" y="5029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343400" y="5029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Y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743200" y="5791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343400" y="5791200"/>
            <a:ext cx="457200" cy="533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Arrow Connector 18"/>
          <p:cNvCxnSpPr>
            <a:stCxn id="10" idx="0"/>
            <a:endCxn id="6" idx="4"/>
          </p:cNvCxnSpPr>
          <p:nvPr/>
        </p:nvCxnSpPr>
        <p:spPr bwMode="auto">
          <a:xfrm rot="5400000" flipH="1" flipV="1">
            <a:off x="2095500" y="3390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1" idx="0"/>
            <a:endCxn id="10" idx="4"/>
          </p:cNvCxnSpPr>
          <p:nvPr/>
        </p:nvCxnSpPr>
        <p:spPr bwMode="auto">
          <a:xfrm rot="5400000" flipH="1" flipV="1">
            <a:off x="2095500" y="4152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2" idx="0"/>
            <a:endCxn id="11" idx="4"/>
          </p:cNvCxnSpPr>
          <p:nvPr/>
        </p:nvCxnSpPr>
        <p:spPr bwMode="auto">
          <a:xfrm rot="5400000" flipH="1" flipV="1">
            <a:off x="2095500" y="4914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13" idx="0"/>
            <a:endCxn id="12" idx="4"/>
          </p:cNvCxnSpPr>
          <p:nvPr/>
        </p:nvCxnSpPr>
        <p:spPr bwMode="auto">
          <a:xfrm rot="5400000" flipH="1" flipV="1">
            <a:off x="2095500" y="5676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16" idx="0"/>
            <a:endCxn id="14" idx="4"/>
          </p:cNvCxnSpPr>
          <p:nvPr/>
        </p:nvCxnSpPr>
        <p:spPr bwMode="auto">
          <a:xfrm rot="5400000" flipH="1" flipV="1">
            <a:off x="2857500" y="5676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4" idx="0"/>
            <a:endCxn id="11" idx="5"/>
          </p:cNvCxnSpPr>
          <p:nvPr/>
        </p:nvCxnSpPr>
        <p:spPr bwMode="auto">
          <a:xfrm rot="16200000" flipV="1">
            <a:off x="2518266" y="4575665"/>
            <a:ext cx="306715" cy="6003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15" idx="0"/>
            <a:endCxn id="11" idx="6"/>
          </p:cNvCxnSpPr>
          <p:nvPr/>
        </p:nvCxnSpPr>
        <p:spPr bwMode="auto">
          <a:xfrm rot="16200000" flipV="1">
            <a:off x="3257550" y="3714750"/>
            <a:ext cx="495300" cy="2133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7" idx="0"/>
            <a:endCxn id="15" idx="4"/>
          </p:cNvCxnSpPr>
          <p:nvPr/>
        </p:nvCxnSpPr>
        <p:spPr bwMode="auto">
          <a:xfrm rot="5400000" flipH="1" flipV="1">
            <a:off x="4457700" y="56769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066800" y="2895600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&lt;0,1&gt;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66800" y="3581400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990600" y="4343400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&lt;2,3&gt;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90600" y="5029200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&lt;3,4&gt;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124200" y="51054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&lt;12,4&gt;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200400" y="5791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&lt;13,5&gt;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876800" y="51054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&lt;19,4&gt;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066800" y="5867400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&lt;4,5&gt;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953000" y="58674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&lt;20,5&gt;</a:t>
            </a:r>
            <a:endParaRPr lang="en-US" dirty="0"/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743200" y="2743200"/>
          <a:ext cx="6095980" cy="103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  <a:gridCol w="304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T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E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N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A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N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D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T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E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R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E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,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T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H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E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Y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2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3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4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5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6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7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8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9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10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11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12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13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14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15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16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17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18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19</a:t>
                      </a:r>
                      <a:endParaRPr lang="en-US" sz="14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5334000" y="3962400"/>
            <a:ext cx="2374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encode[</a:t>
            </a:r>
            <a:r>
              <a:rPr lang="en-US" dirty="0" smtClean="0"/>
              <a:t>2</a:t>
            </a:r>
            <a:r>
              <a:rPr lang="en-US" dirty="0" smtClean="0"/>
              <a:t>][‘N’]=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410200" y="4495800"/>
            <a:ext cx="2511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/>
              <a:t>ncode[</a:t>
            </a:r>
            <a:r>
              <a:rPr lang="en-US" dirty="0" smtClean="0"/>
              <a:t>2</a:t>
            </a:r>
            <a:r>
              <a:rPr lang="en-US" dirty="0" smtClean="0"/>
              <a:t>][‘R’]=12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019800" y="5029200"/>
            <a:ext cx="2528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/>
              <a:t>ncode[</a:t>
            </a:r>
            <a:r>
              <a:rPr lang="en-US" dirty="0" smtClean="0"/>
              <a:t>2</a:t>
            </a:r>
            <a:r>
              <a:rPr lang="en-US" dirty="0" smtClean="0"/>
              <a:t>][‘Y’]=19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096000" y="5562600"/>
            <a:ext cx="3041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/>
              <a:t>ncode[</a:t>
            </a:r>
            <a:r>
              <a:rPr lang="en-US" dirty="0" smtClean="0"/>
              <a:t>2</a:t>
            </a:r>
            <a:r>
              <a:rPr lang="en-US" dirty="0" smtClean="0"/>
              <a:t>][‘A’]=NONE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Memory Tree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0292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c</a:t>
            </a:r>
            <a:r>
              <a:rPr lang="en-US" dirty="0" err="1" smtClean="0"/>
              <a:t>urr</a:t>
            </a:r>
            <a:r>
              <a:rPr lang="en-US" dirty="0" smtClean="0"/>
              <a:t> – pointer into input chunk</a:t>
            </a:r>
          </a:p>
          <a:p>
            <a:pPr>
              <a:buNone/>
            </a:pPr>
            <a:r>
              <a:rPr lang="en-US" dirty="0" smtClean="0"/>
              <a:t>// follow tree</a:t>
            </a:r>
          </a:p>
          <a:p>
            <a:pPr>
              <a:buNone/>
            </a:pPr>
            <a:r>
              <a:rPr lang="en-US" dirty="0" err="1" smtClean="0"/>
              <a:t>y</a:t>
            </a:r>
            <a:r>
              <a:rPr lang="en-US" dirty="0" smtClean="0"/>
              <a:t>=0;</a:t>
            </a:r>
          </a:p>
          <a:p>
            <a:pPr>
              <a:buNone/>
            </a:pPr>
            <a:r>
              <a:rPr lang="en-US" dirty="0" err="1" smtClean="0"/>
              <a:t>w</a:t>
            </a:r>
            <a:r>
              <a:rPr lang="en-US" dirty="0" err="1" smtClean="0"/>
              <a:t>hile(encode[x][input[curr</a:t>
            </a:r>
            <a:r>
              <a:rPr lang="en-US" dirty="0" smtClean="0"/>
              <a:t>]]!=NONE)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encode[x][c</a:t>
            </a:r>
            <a:r>
              <a:rPr lang="en-US" dirty="0" smtClean="0"/>
              <a:t>]; </a:t>
            </a:r>
            <a:r>
              <a:rPr lang="en-US" dirty="0" err="1" smtClean="0"/>
              <a:t>y</a:t>
            </a:r>
            <a:r>
              <a:rPr lang="en-US" dirty="0" smtClean="0"/>
              <a:t>++;</a:t>
            </a:r>
          </a:p>
          <a:p>
            <a:pPr>
              <a:buNone/>
            </a:pPr>
            <a:r>
              <a:rPr lang="en-US" dirty="0" smtClean="0"/>
              <a:t>If (</a:t>
            </a:r>
            <a:r>
              <a:rPr lang="en-US" dirty="0" err="1" smtClean="0"/>
              <a:t>y</a:t>
            </a:r>
            <a:r>
              <a:rPr lang="en-US" dirty="0" smtClean="0"/>
              <a:t>&gt;0)</a:t>
            </a:r>
          </a:p>
          <a:p>
            <a:pPr>
              <a:buNone/>
            </a:pPr>
            <a:r>
              <a:rPr lang="en-US" dirty="0" smtClean="0"/>
              <a:t>   send &lt;</a:t>
            </a:r>
            <a:r>
              <a:rPr lang="en-US" dirty="0" err="1" smtClean="0"/>
              <a:t>x,y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send </a:t>
            </a:r>
            <a:r>
              <a:rPr lang="en-US" dirty="0" err="1" smtClean="0"/>
              <a:t>input[curr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encode[x][input[curr</a:t>
            </a:r>
            <a:r>
              <a:rPr lang="en-US" dirty="0" smtClean="0"/>
              <a:t>]]=</a:t>
            </a:r>
            <a:r>
              <a:rPr lang="en-US" dirty="0" err="1" smtClean="0"/>
              <a:t>curr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6B098-6DAF-8B47-8866-9F920D46E38C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much work per character to encode?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6B098-6DAF-8B47-8866-9F920D46E38C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/>
          <a:lstStyle/>
          <a:p>
            <a:r>
              <a:rPr lang="en-US" dirty="0" err="1" smtClean="0"/>
              <a:t>i</a:t>
            </a:r>
            <a:r>
              <a:rPr lang="en-US" dirty="0" err="1" smtClean="0"/>
              <a:t>nt</a:t>
            </a:r>
            <a:r>
              <a:rPr lang="en-US" dirty="0" smtClean="0"/>
              <a:t> encode[SIZE][256];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entries in this table are not NONE?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/>
          <a:lstStyle/>
          <a:p>
            <a:r>
              <a:rPr lang="en-US" dirty="0" err="1" smtClean="0"/>
              <a:t>i</a:t>
            </a:r>
            <a:r>
              <a:rPr lang="en-US" dirty="0" err="1" smtClean="0"/>
              <a:t>nt</a:t>
            </a:r>
            <a:r>
              <a:rPr lang="en-US" dirty="0" smtClean="0"/>
              <a:t> encode[SIZE][256];</a:t>
            </a:r>
          </a:p>
          <a:p>
            <a:r>
              <a:rPr lang="en-US" dirty="0" smtClean="0"/>
              <a:t>Table is very sparse</a:t>
            </a:r>
          </a:p>
          <a:p>
            <a:r>
              <a:rPr lang="en-US" dirty="0" smtClean="0"/>
              <a:t>Store as associative memory</a:t>
            </a:r>
          </a:p>
          <a:p>
            <a:pPr lvl="1"/>
            <a:r>
              <a:rPr lang="en-US" dirty="0" smtClean="0"/>
              <a:t>At most SIZE entries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Look at how to implement associative memories next time</a:t>
            </a:r>
          </a:p>
          <a:p>
            <a:pPr>
              <a:buNone/>
            </a:pPr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redundant content in our raw data streams (data storage)</a:t>
            </a:r>
          </a:p>
          <a:p>
            <a:r>
              <a:rPr lang="en-US" b="1" dirty="0" smtClean="0"/>
              <a:t>More formally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Information content &lt; raw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Reduce the data we need to send or store by identifying redundancies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00400"/>
            <a:ext cx="8890000" cy="19472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Can reduce data size by identifying and reducing redundancy</a:t>
            </a:r>
          </a:p>
          <a:p>
            <a:r>
              <a:rPr lang="en-US" dirty="0" smtClean="0"/>
              <a:t>Can spend computation and data storage to reduce communication traffic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ym typeface="Wingdings"/>
              </a:rPr>
              <a:t>HW7 due Friday</a:t>
            </a:r>
          </a:p>
          <a:p>
            <a:r>
              <a:rPr lang="en-US" dirty="0" smtClean="0">
                <a:sym typeface="Wingdings"/>
              </a:rPr>
              <a:t>Project assignment out</a:t>
            </a:r>
          </a:p>
          <a:p>
            <a:r>
              <a:rPr lang="en-US" dirty="0" smtClean="0">
                <a:sym typeface="Wingdings"/>
              </a:rPr>
              <a:t>Shuffling schedule </a:t>
            </a:r>
            <a:r>
              <a:rPr lang="en-US" dirty="0" smtClean="0">
                <a:sym typeface="Wingdings"/>
              </a:rPr>
              <a:t>a bit to deal with project needs</a:t>
            </a:r>
          </a:p>
          <a:p>
            <a:pPr lvl="1"/>
            <a:r>
              <a:rPr lang="en-US" dirty="0" smtClean="0">
                <a:sym typeface="Wingdings"/>
              </a:rPr>
              <a:t>Monday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(near) associative memories</a:t>
            </a:r>
          </a:p>
          <a:p>
            <a:pPr lvl="1"/>
            <a:r>
              <a:rPr lang="en-US" dirty="0" smtClean="0">
                <a:sym typeface="Wingdings"/>
              </a:rPr>
              <a:t>(…more shuffling to come…)</a:t>
            </a:r>
          </a:p>
          <a:p>
            <a:r>
              <a:rPr lang="en-US" dirty="0" smtClean="0">
                <a:sym typeface="Wingdings"/>
              </a:rPr>
              <a:t>First project milestone due next Friday</a:t>
            </a:r>
          </a:p>
          <a:p>
            <a:pPr lvl="1"/>
            <a:r>
              <a:rPr lang="en-US" dirty="0" smtClean="0">
                <a:sym typeface="Wingdings"/>
              </a:rPr>
              <a:t>Including teaming</a:t>
            </a: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identical files</a:t>
            </a:r>
          </a:p>
          <a:p>
            <a:pPr lvl="1"/>
            <a:r>
              <a:rPr lang="en-US" dirty="0" smtClean="0"/>
              <a:t>Different parts of my file systems</a:t>
            </a:r>
          </a:p>
          <a:p>
            <a:r>
              <a:rPr lang="en-US" dirty="0" smtClean="0"/>
              <a:t>Don’t store separate copies</a:t>
            </a:r>
          </a:p>
          <a:p>
            <a:pPr lvl="1"/>
            <a:r>
              <a:rPr lang="en-US" dirty="0" smtClean="0"/>
              <a:t>Store one</a:t>
            </a:r>
          </a:p>
          <a:p>
            <a:pPr lvl="1"/>
            <a:r>
              <a:rPr lang="en-US" dirty="0" smtClean="0"/>
              <a:t>And the other says “same as the first file”</a:t>
            </a:r>
          </a:p>
          <a:p>
            <a:pPr lvl="2"/>
            <a:r>
              <a:rPr lang="en-US" dirty="0" smtClean="0"/>
              <a:t>e.g. keep a pointer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Identical?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Eniac</a:t>
            </a:r>
            <a:r>
              <a:rPr lang="en-US" dirty="0" smtClean="0"/>
              <a:t> file system (common file server)</a:t>
            </a:r>
          </a:p>
          <a:p>
            <a:pPr lvl="1"/>
            <a:r>
              <a:rPr lang="en-US" dirty="0" smtClean="0"/>
              <a:t>Multiple students have copies of </a:t>
            </a:r>
            <a:r>
              <a:rPr lang="en-US" dirty="0" err="1" smtClean="0"/>
              <a:t>assignment(s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Snapshots (.snapshot)</a:t>
            </a:r>
          </a:p>
          <a:p>
            <a:pPr lvl="2"/>
            <a:r>
              <a:rPr lang="en-US" dirty="0" smtClean="0"/>
              <a:t>Has copies of your directory an hour ago, days ago, weeks ago</a:t>
            </a:r>
          </a:p>
          <a:p>
            <a:pPr lvl="3"/>
            <a:r>
              <a:rPr lang="en-US" dirty="0" smtClean="0"/>
              <a:t>…but most of that data hasn’t changed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Broadening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file systems </a:t>
            </a:r>
          </a:p>
          <a:p>
            <a:pPr lvl="1"/>
            <a:r>
              <a:rPr lang="en-US" dirty="0" smtClean="0"/>
              <a:t>snapshot, Apple Time Machine</a:t>
            </a:r>
          </a:p>
          <a:p>
            <a:r>
              <a:rPr lang="en-US" dirty="0" smtClean="0"/>
              <a:t>Version Control (</a:t>
            </a:r>
            <a:r>
              <a:rPr lang="en-US" dirty="0" err="1" smtClean="0"/>
              <a:t>git</a:t>
            </a:r>
            <a:r>
              <a:rPr lang="en-US" dirty="0" smtClean="0"/>
              <a:t>, </a:t>
            </a:r>
            <a:r>
              <a:rPr lang="en-US" dirty="0" err="1" smtClean="0"/>
              <a:t>svn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Manually keep copies</a:t>
            </a:r>
          </a:p>
          <a:p>
            <a:r>
              <a:rPr lang="en-US" dirty="0" smtClean="0"/>
              <a:t>Download different software release versions</a:t>
            </a:r>
          </a:p>
          <a:p>
            <a:pPr lvl="1"/>
            <a:r>
              <a:rPr lang="en-US" dirty="0" smtClean="0"/>
              <a:t>With many common files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39249</TotalTime>
  <Words>2684</Words>
  <Application>Microsoft Macintosh PowerPoint</Application>
  <PresentationFormat>On-screen Show (4:3)</PresentationFormat>
  <Paragraphs>558</Paragraphs>
  <Slides>62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Blank Presentation</vt:lpstr>
      <vt:lpstr>ESE532: System-on-a-Chip Architecture</vt:lpstr>
      <vt:lpstr>Midterm</vt:lpstr>
      <vt:lpstr>Today</vt:lpstr>
      <vt:lpstr>Message</vt:lpstr>
      <vt:lpstr>Problem</vt:lpstr>
      <vt:lpstr>Opportunity</vt:lpstr>
      <vt:lpstr>Example</vt:lpstr>
      <vt:lpstr>Why Identical?</vt:lpstr>
      <vt:lpstr>Broadening </vt:lpstr>
      <vt:lpstr>Cloud Data Storage</vt:lpstr>
      <vt:lpstr>Placement</vt:lpstr>
      <vt:lpstr>Optimizing the Bottleneck</vt:lpstr>
      <vt:lpstr>Project</vt:lpstr>
      <vt:lpstr>Project</vt:lpstr>
      <vt:lpstr>Project Context</vt:lpstr>
      <vt:lpstr>Project Task</vt:lpstr>
      <vt:lpstr>Content-Defined Chunking</vt:lpstr>
      <vt:lpstr>Files or chunks?</vt:lpstr>
      <vt:lpstr>Blocks</vt:lpstr>
      <vt:lpstr>Common Modifications</vt:lpstr>
      <vt:lpstr>Content-Define Chunking</vt:lpstr>
      <vt:lpstr>Preclass 1 and 2</vt:lpstr>
      <vt:lpstr>Chunks</vt:lpstr>
      <vt:lpstr>Chunk Creation</vt:lpstr>
      <vt:lpstr>Signature or Hash Digest</vt:lpstr>
      <vt:lpstr>Example Hashes</vt:lpstr>
      <vt:lpstr>Hashes and Chunk Creation</vt:lpstr>
      <vt:lpstr>Hashes as Chunk Cut Points</vt:lpstr>
      <vt:lpstr>Chunk Size</vt:lpstr>
      <vt:lpstr>Chunking Design</vt:lpstr>
      <vt:lpstr>Example Text</vt:lpstr>
      <vt:lpstr>Example Data Stream</vt:lpstr>
      <vt:lpstr>Example Data Stream</vt:lpstr>
      <vt:lpstr>Rolling Hash</vt:lpstr>
      <vt:lpstr>Rabin Fingerprinting</vt:lpstr>
      <vt:lpstr>Content-Defined Chunking</vt:lpstr>
      <vt:lpstr>Hashing Deduplication</vt:lpstr>
      <vt:lpstr>Hashes for Equality</vt:lpstr>
      <vt:lpstr>Deduplicate</vt:lpstr>
      <vt:lpstr>Deduplication Architecture</vt:lpstr>
      <vt:lpstr>Associative Memory</vt:lpstr>
      <vt:lpstr>Secure Hash</vt:lpstr>
      <vt:lpstr>Cryptographic Hash</vt:lpstr>
      <vt:lpstr>SHA-256</vt:lpstr>
      <vt:lpstr>LZW Compression</vt:lpstr>
      <vt:lpstr>Preclass 3, 4, 5</vt:lpstr>
      <vt:lpstr>Idea</vt:lpstr>
      <vt:lpstr>Encoding</vt:lpstr>
      <vt:lpstr>Algorithm Concept</vt:lpstr>
      <vt:lpstr>Idea</vt:lpstr>
      <vt:lpstr>Tree Example</vt:lpstr>
      <vt:lpstr>Tree Algorithm</vt:lpstr>
      <vt:lpstr>Tree Example</vt:lpstr>
      <vt:lpstr>Large Memory</vt:lpstr>
      <vt:lpstr>Tree Example</vt:lpstr>
      <vt:lpstr>Memory Tree Algorithm</vt:lpstr>
      <vt:lpstr>Complexity</vt:lpstr>
      <vt:lpstr>Compact Memory</vt:lpstr>
      <vt:lpstr>Compact Memory</vt:lpstr>
      <vt:lpstr>Project Task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147</cp:revision>
  <cp:lastPrinted>2017-10-25T12:50:51Z</cp:lastPrinted>
  <dcterms:created xsi:type="dcterms:W3CDTF">2017-10-18T12:49:09Z</dcterms:created>
  <dcterms:modified xsi:type="dcterms:W3CDTF">2017-10-25T20:36:36Z</dcterms:modified>
</cp:coreProperties>
</file>