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media/audio2.bin" ContentType="audio/unknown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media/audio3.bin" ContentType="audio/unknown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81" r:id="rId2"/>
    <p:sldId id="382" r:id="rId3"/>
    <p:sldId id="383" r:id="rId4"/>
    <p:sldId id="397" r:id="rId5"/>
    <p:sldId id="401" r:id="rId6"/>
    <p:sldId id="402" r:id="rId7"/>
    <p:sldId id="403" r:id="rId8"/>
    <p:sldId id="404" r:id="rId9"/>
    <p:sldId id="406" r:id="rId10"/>
    <p:sldId id="410" r:id="rId11"/>
    <p:sldId id="407" r:id="rId12"/>
    <p:sldId id="408" r:id="rId13"/>
    <p:sldId id="411" r:id="rId14"/>
    <p:sldId id="398" r:id="rId15"/>
    <p:sldId id="436" r:id="rId16"/>
    <p:sldId id="438" r:id="rId17"/>
    <p:sldId id="439" r:id="rId18"/>
    <p:sldId id="441" r:id="rId19"/>
    <p:sldId id="442" r:id="rId20"/>
    <p:sldId id="443" r:id="rId21"/>
    <p:sldId id="412" r:id="rId22"/>
    <p:sldId id="435" r:id="rId23"/>
    <p:sldId id="413" r:id="rId24"/>
    <p:sldId id="414" r:id="rId25"/>
    <p:sldId id="415" r:id="rId26"/>
    <p:sldId id="416" r:id="rId27"/>
    <p:sldId id="417" r:id="rId28"/>
    <p:sldId id="430" r:id="rId29"/>
    <p:sldId id="418" r:id="rId30"/>
    <p:sldId id="419" r:id="rId31"/>
    <p:sldId id="420" r:id="rId32"/>
    <p:sldId id="431" r:id="rId33"/>
    <p:sldId id="421" r:id="rId34"/>
    <p:sldId id="422" r:id="rId35"/>
    <p:sldId id="423" r:id="rId36"/>
    <p:sldId id="428" r:id="rId37"/>
    <p:sldId id="424" r:id="rId38"/>
    <p:sldId id="425" r:id="rId39"/>
    <p:sldId id="426" r:id="rId40"/>
    <p:sldId id="427" r:id="rId41"/>
    <p:sldId id="429" r:id="rId42"/>
    <p:sldId id="299" r:id="rId43"/>
    <p:sldId id="300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FF00"/>
    <a:srgbClr val="FFCC66"/>
    <a:srgbClr val="99FF99"/>
    <a:srgbClr val="CC0099"/>
    <a:srgbClr val="0099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19" autoAdjust="0"/>
    <p:restoredTop sz="94617" autoAdjust="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7C9A6-B295-B64A-9061-69082C6D2DE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42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43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audio" Target="../media/audio1.bin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audio" Target="../media/audio2.bin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1" Type="http://schemas.openxmlformats.org/officeDocument/2006/relationships/audio" Target="../media/audio3.bin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19:  November 6,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Design Space Exploration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Optima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5334000"/>
            <a:ext cx="3810000" cy="762000"/>
          </a:xfrm>
        </p:spPr>
        <p:txBody>
          <a:bodyPr/>
          <a:lstStyle/>
          <a:p>
            <a:r>
              <a:rPr lang="en-US" dirty="0" err="1" smtClean="0"/>
              <a:t>Kapre</a:t>
            </a:r>
            <a:r>
              <a:rPr lang="en-US" dirty="0" smtClean="0"/>
              <a:t>, FPL 2009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5334000"/>
            <a:ext cx="3810000" cy="762000"/>
          </a:xfrm>
        </p:spPr>
        <p:txBody>
          <a:bodyPr/>
          <a:lstStyle/>
          <a:p>
            <a:r>
              <a:rPr lang="en-US" dirty="0" err="1" smtClean="0"/>
              <a:t>Kadric</a:t>
            </a:r>
            <a:r>
              <a:rPr lang="en-US" dirty="0" smtClean="0"/>
              <a:t>, TRETS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4167068" cy="3251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91" y="1981200"/>
            <a:ext cx="422316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Space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 smtClean="0"/>
              <a:t>Think systematically about how might map the application</a:t>
            </a:r>
          </a:p>
          <a:p>
            <a:r>
              <a:rPr lang="en-US" dirty="0" smtClean="0"/>
              <a:t>Avoid overlooking options</a:t>
            </a:r>
          </a:p>
          <a:p>
            <a:r>
              <a:rPr lang="en-US" dirty="0" smtClean="0"/>
              <a:t>Understand tradeoffs</a:t>
            </a:r>
          </a:p>
          <a:p>
            <a:endParaRPr lang="en-US" dirty="0" smtClean="0"/>
          </a:p>
          <a:p>
            <a:r>
              <a:rPr lang="en-US" dirty="0" smtClean="0"/>
              <a:t>Large design space </a:t>
            </a:r>
            <a:endParaRPr lang="en-US" dirty="0" smtClean="0">
              <a:sym typeface="Wingdings"/>
            </a:endParaRPr>
          </a:p>
          <a:p>
            <a:pPr lvl="1"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more opportunities to find good solutions</a:t>
            </a:r>
          </a:p>
          <a:p>
            <a:pPr lvl="2">
              <a:buNone/>
            </a:pPr>
            <a:r>
              <a:rPr lang="en-US" dirty="0" smtClean="0">
                <a:sym typeface="Wingdings"/>
              </a:rPr>
              <a:t>    Reduce bottlenecks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Elaborate Design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dirty="0" smtClean="0"/>
              <a:t>Refine design space as you go</a:t>
            </a:r>
          </a:p>
          <a:p>
            <a:r>
              <a:rPr lang="en-US" dirty="0" smtClean="0"/>
              <a:t>Ideally identify up front</a:t>
            </a:r>
          </a:p>
          <a:p>
            <a:r>
              <a:rPr lang="en-US" dirty="0" smtClean="0"/>
              <a:t>Practice bottlenecks and challenges </a:t>
            </a:r>
          </a:p>
          <a:p>
            <a:pPr lvl="1"/>
            <a:r>
              <a:rPr lang="en-US" dirty="0" smtClean="0"/>
              <a:t>will suggest new options / dimensions</a:t>
            </a:r>
          </a:p>
          <a:p>
            <a:pPr lvl="2"/>
            <a:r>
              <a:rPr lang="en-US" dirty="0" smtClean="0"/>
              <a:t>If not initially expect memory bandwidth to be a bottleneck…</a:t>
            </a:r>
          </a:p>
          <a:p>
            <a:r>
              <a:rPr lang="en-US" dirty="0" smtClean="0"/>
              <a:t>Some options only make sense in particular sub-spaces</a:t>
            </a:r>
          </a:p>
          <a:p>
            <a:pPr lvl="1"/>
            <a:r>
              <a:rPr lang="en-US" dirty="0" err="1" smtClean="0"/>
              <a:t>Bitwidth</a:t>
            </a:r>
            <a:r>
              <a:rPr lang="en-US" dirty="0" smtClean="0"/>
              <a:t> optimization not a big issue on the 64b processor</a:t>
            </a:r>
          </a:p>
          <a:p>
            <a:pPr lvl="2"/>
            <a:r>
              <a:rPr lang="en-US" dirty="0" smtClean="0"/>
              <a:t>More interesting on vector, FPGA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dirty="0" smtClean="0"/>
              <a:t>Sometimes tools will directly help you explore design space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What </a:t>
            </a:r>
            <a:r>
              <a:rPr lang="en-US" dirty="0" err="1" smtClean="0">
                <a:solidFill>
                  <a:srgbClr val="FF6600"/>
                </a:solidFill>
              </a:rPr>
              <a:t>SDSoC/Vivado</a:t>
            </a:r>
            <a:r>
              <a:rPr lang="en-US" dirty="0" smtClean="0">
                <a:solidFill>
                  <a:srgbClr val="FF6600"/>
                </a:solidFill>
              </a:rPr>
              <a:t> HLS support?</a:t>
            </a:r>
          </a:p>
          <a:p>
            <a:r>
              <a:rPr lang="en-US" dirty="0" smtClean="0"/>
              <a:t>Often they will not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What might you want that does not support?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Design-Space Exploration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 FFT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Sound Waves</a:t>
            </a:r>
          </a:p>
        </p:txBody>
      </p:sp>
      <p:pic>
        <p:nvPicPr>
          <p:cNvPr id="38915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3"/>
          <a:srcRect l="-20833" r="-20833"/>
          <a:stretch>
            <a:fillRect/>
          </a:stretch>
        </p:blipFill>
        <p:spPr>
          <a:xfrm>
            <a:off x="0" y="2743200"/>
            <a:ext cx="5037138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WICS April 2017 -- DeHon</a:t>
            </a:r>
            <a:endParaRPr lang="en-US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1E94B-44E9-3A4E-9F00-8A2C59C4C9B8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15</a:t>
            </a:fld>
            <a:endParaRPr lang="en-US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90800"/>
            <a:ext cx="381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763" y="6096000"/>
            <a:ext cx="9148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Source: http://www.mediacollege.com/audio/01/sound-waves.html</a:t>
            </a:r>
          </a:p>
        </p:txBody>
      </p:sp>
      <p:pic>
        <p:nvPicPr>
          <p:cNvPr id="8" name="tone1k-22-8.wav">
            <a:hlinkClick r:id="" action="ppaction://media"/>
          </p:cNvPr>
          <p:cNvPicPr>
            <a:picLocks noRot="1" noChangeAspect="1"/>
          </p:cNvPicPr>
          <p:nvPr>
            <a:wavAudioFile r:embed="rId1" name="tone1k-22-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86600" y="1295400"/>
            <a:ext cx="13223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Hz = 1/s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2025" y="1828800"/>
            <a:ext cx="3101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1kHz = 1000 cycles/s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WICS April 2017 -- DeHon</a:t>
            </a:r>
            <a:endParaRPr lang="en-US"/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E6D79-C3CE-0F45-84B2-35126A969205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Discrete Sampling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Represent </a:t>
            </a: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as time sequence</a:t>
            </a:r>
          </a:p>
          <a:p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Discretely sample in time</a:t>
            </a:r>
          </a:p>
          <a:p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What we can do directly with an Analog-to-Digital (A2D) converter.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4724400" y="5105400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/>
              <a:t>http://en.wikipedia.org/wiki/File:Pcm.svg</a:t>
            </a:r>
          </a:p>
        </p:txBody>
      </p:sp>
      <p:pic>
        <p:nvPicPr>
          <p:cNvPr id="4199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4724400" y="5105400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/>
              <a:t>http://en.wikipedia.org/wiki/File:Pcm.svg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Frequency-domain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 = </a:t>
            </a:r>
            <a:r>
              <a:rPr lang="el-GR" dirty="0" smtClean="0"/>
              <a:t>π</a:t>
            </a:r>
            <a:r>
              <a:rPr lang="en-US" dirty="0" smtClean="0"/>
              <a:t>, A = 3: s(t) = A*sin(2</a:t>
            </a:r>
            <a:r>
              <a:rPr lang="el-GR" dirty="0" smtClean="0"/>
              <a:t>π</a:t>
            </a:r>
            <a:r>
              <a:rPr lang="en-US" dirty="0" smtClean="0"/>
              <a:t>*f*t) = 3*sin(2*t)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 descr="http://www.dolphin.upenn.edu/lgrads/penn_logo_non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3170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27432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7432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 smtClean="0"/>
              <a:t>ESE 250 - Spring'13 DeHon, Kod, Kadric, Wilson-Shah</a:t>
            </a:r>
            <a:endParaRPr lang="en-US" dirty="0"/>
          </a:p>
        </p:txBody>
      </p:sp>
    </p:spTree>
  </p:cSld>
  <p:clrMapOvr>
    <a:masterClrMapping/>
  </p:clrMapOvr>
  <p:transition advTm="5271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93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 smtClean="0"/>
              <a:t>ESE 250 - Spring'13 DeHon, Kod, Kadric, Wilson-Shah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Frequency-domain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19200"/>
            <a:ext cx="42672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Can represent sound wave as linear sum of frequencies</a:t>
            </a:r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http://www.dolphin.upenn.edu/lgrads/penn_logo_non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317090"/>
          </a:xfrm>
          <a:prstGeom prst="rect">
            <a:avLst/>
          </a:prstGeom>
          <a:noFill/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4571999" cy="2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4544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0680" y="3810000"/>
            <a:ext cx="454332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3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 vs. Frequency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 descr="http://www.dolphin.upenn.edu/lgrads/penn_logo_non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3170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600" y="2286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 smtClean="0"/>
              <a:t>ESE 250 - Spring'13 DeHon, Kod, Kadric, Wilson-Shah</a:t>
            </a:r>
            <a:endParaRPr lang="en-US" dirty="0"/>
          </a:p>
        </p:txBody>
      </p:sp>
      <p:pic>
        <p:nvPicPr>
          <p:cNvPr id="10" name="~PP3596.WAV">
            <a:hlinkClick r:id="" action="ppaction://media"/>
          </p:cNvPr>
          <p:cNvPicPr>
            <a:picLocks noRot="1" noChangeAspect="1"/>
          </p:cNvPicPr>
          <p:nvPr>
            <a:wavAudioFile r:embed="rId1" name="~PP3596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9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Design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-Space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Exploration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Generic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Fast Fourier Transform (FFT)</a:t>
            </a: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 smtClean="0"/>
              <a:t>ESE 250 - Spring'13 DeHon, Kod, Kadric, Wilson-Shah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 – Why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0"/>
            <a:ext cx="4495800" cy="243840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err="1" smtClean="0"/>
              <a:t>nx</a:t>
            </a:r>
            <a:r>
              <a:rPr lang="en-US" dirty="0" smtClean="0"/>
              <a:t>) and sin(</a:t>
            </a:r>
            <a:r>
              <a:rPr lang="en-US" dirty="0" err="1" smtClean="0"/>
              <a:t>nx</a:t>
            </a:r>
            <a:r>
              <a:rPr lang="en-US" dirty="0" smtClean="0"/>
              <a:t>) functions form an orthogonal basis: they allow us to represent any periodic signal by taking a linear combination of the basis components without interfering with one another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600" y="12192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~PP79.WAV">
            <a:hlinkClick r:id="" action="ppaction://media"/>
          </p:cNvPr>
          <p:cNvPicPr>
            <a:picLocks noRot="1" noChangeAspect="1"/>
          </p:cNvPicPr>
          <p:nvPr>
            <a:wavAudioFile r:embed="rId1" name="~PP79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spectral components</a:t>
            </a:r>
          </a:p>
          <a:p>
            <a:r>
              <a:rPr lang="en-US" dirty="0" smtClean="0"/>
              <a:t>Convert between Time-domain to Frequency-domain</a:t>
            </a:r>
          </a:p>
          <a:p>
            <a:pPr lvl="1"/>
            <a:r>
              <a:rPr lang="en-US" dirty="0" smtClean="0"/>
              <a:t>E.g. tones from data samples</a:t>
            </a:r>
          </a:p>
          <a:p>
            <a:pPr lvl="1"/>
            <a:r>
              <a:rPr lang="en-US" dirty="0" smtClean="0"/>
              <a:t>Central to audio coding – e.g. MP3 audio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as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Fourier Transform is essentially performing a dot product with a frequency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How much like a sine wave of freq. </a:t>
            </a:r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 is this?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Fast-Fourier Transform (FFT)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way to compute FT</a:t>
            </a:r>
          </a:p>
          <a:p>
            <a:r>
              <a:rPr lang="en-US" dirty="0" smtClean="0"/>
              <a:t>O(N*</a:t>
            </a:r>
            <a:r>
              <a:rPr lang="en-US" dirty="0" err="1" smtClean="0"/>
              <a:t>log(N</a:t>
            </a:r>
            <a:r>
              <a:rPr lang="en-US" dirty="0" smtClean="0"/>
              <a:t>)) computation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Large space of </a:t>
            </a:r>
            <a:r>
              <a:rPr lang="en-US" dirty="0" err="1" smtClean="0"/>
              <a:t>FFTs</a:t>
            </a:r>
            <a:endParaRPr lang="en-US" dirty="0" smtClean="0"/>
          </a:p>
          <a:p>
            <a:r>
              <a:rPr lang="en-US" dirty="0" smtClean="0"/>
              <a:t>Radix-2 FFT Butterfly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5308600" cy="3464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352800"/>
            <a:ext cx="3270882" cy="201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FFT Butterfly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Y0=X0+W(stage,butterfly)*X1</a:t>
            </a:r>
          </a:p>
          <a:p>
            <a:r>
              <a:rPr lang="en-US" dirty="0" smtClean="0"/>
              <a:t>Y1=X0-W(stage,butterfly)*X1</a:t>
            </a:r>
          </a:p>
          <a:p>
            <a:r>
              <a:rPr lang="en-US" dirty="0" smtClean="0"/>
              <a:t>Common sub expression, compute once: </a:t>
            </a:r>
            <a:r>
              <a:rPr lang="en-US" dirty="0" err="1" smtClean="0"/>
              <a:t>W(stage,butterfly</a:t>
            </a:r>
            <a:r>
              <a:rPr lang="en-US" dirty="0" smtClean="0"/>
              <a:t>)*X1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3270882" cy="2019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4724400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X0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7150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X1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7244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Y0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7150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parallelism options exist?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Single FFT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Sequence of </a:t>
            </a:r>
            <a:r>
              <a:rPr lang="en-US" dirty="0" err="1" smtClean="0">
                <a:solidFill>
                  <a:srgbClr val="FF6600"/>
                </a:solidFill>
              </a:rPr>
              <a:t>FFTs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FFT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 smtClean="0"/>
              <a:t>Spatial</a:t>
            </a:r>
          </a:p>
          <a:p>
            <a:r>
              <a:rPr lang="en-US" dirty="0" smtClean="0"/>
              <a:t>Pipeline</a:t>
            </a:r>
          </a:p>
          <a:p>
            <a:r>
              <a:rPr lang="en-US" dirty="0" smtClean="0"/>
              <a:t>Streaming</a:t>
            </a:r>
          </a:p>
          <a:p>
            <a:r>
              <a:rPr lang="en-US" dirty="0" smtClean="0"/>
              <a:t>By column</a:t>
            </a:r>
          </a:p>
          <a:p>
            <a:pPr lvl="1"/>
            <a:r>
              <a:rPr lang="en-US" dirty="0" smtClean="0"/>
              <a:t>Choose how many Butterflies to serialize on a PE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subgraph</a:t>
            </a:r>
            <a:endParaRPr lang="en-US" dirty="0" smtClean="0"/>
          </a:p>
          <a:p>
            <a:r>
              <a:rPr lang="en-US" dirty="0" smtClean="0"/>
              <a:t>Pipeline </a:t>
            </a:r>
            <a:r>
              <a:rPr lang="en-US" dirty="0" err="1" smtClean="0"/>
              <a:t>subgraphs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29" y="1295400"/>
            <a:ext cx="4327871" cy="282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FFT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8051800" cy="869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large of a spatial FFT can implement with 220 multipliers?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 smtClean="0"/>
              <a:t>The universe of possible implementations (design space) is large</a:t>
            </a:r>
          </a:p>
          <a:p>
            <a:pPr lvl="1"/>
            <a:r>
              <a:rPr lang="en-US" dirty="0" smtClean="0"/>
              <a:t>Many dimensions to explore</a:t>
            </a:r>
          </a:p>
          <a:p>
            <a:r>
              <a:rPr lang="en-US" dirty="0" smtClean="0"/>
              <a:t>Formulate carefully</a:t>
            </a:r>
          </a:p>
          <a:p>
            <a:r>
              <a:rPr lang="en-US" dirty="0" smtClean="0"/>
              <a:t>Approach systematically</a:t>
            </a:r>
          </a:p>
          <a:p>
            <a:r>
              <a:rPr lang="en-US" dirty="0" smtClean="0"/>
              <a:t>Use modeling along the way for guidance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Serial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r>
              <a:rPr lang="en-US" dirty="0" smtClean="0"/>
              <a:t>Could compute the add/multiply bit serially</a:t>
            </a:r>
          </a:p>
          <a:p>
            <a:pPr lvl="1"/>
            <a:r>
              <a:rPr lang="en-US" dirty="0" smtClean="0"/>
              <a:t>One full adder per adder</a:t>
            </a:r>
          </a:p>
          <a:p>
            <a:pPr lvl="1"/>
            <a:r>
              <a:rPr lang="en-US" dirty="0" smtClean="0"/>
              <a:t>W full adders per multiply</a:t>
            </a:r>
          </a:p>
          <a:p>
            <a:pPr lvl="1"/>
            <a:r>
              <a:rPr lang="en-US" dirty="0" smtClean="0"/>
              <a:t>50,000 </a:t>
            </a:r>
            <a:r>
              <a:rPr lang="en-US" dirty="0" err="1" smtClean="0"/>
              <a:t>LUTs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sym typeface="Wingdings"/>
              </a:rPr>
              <a:t>~= 2500 bit-serial butterflies for W=16?</a:t>
            </a:r>
          </a:p>
          <a:p>
            <a:pPr lvl="3"/>
            <a:r>
              <a:rPr lang="en-US" dirty="0" smtClean="0">
                <a:sym typeface="Wingdings"/>
              </a:rPr>
              <a:t>Maybe 512-point FFT?</a:t>
            </a:r>
          </a:p>
          <a:p>
            <a:r>
              <a:rPr lang="en-US" dirty="0" smtClean="0">
                <a:sym typeface="Wingdings"/>
              </a:rPr>
              <a:t>Another dimension:</a:t>
            </a:r>
          </a:p>
          <a:p>
            <a:pPr lvl="1"/>
            <a:r>
              <a:rPr lang="en-US" dirty="0" smtClean="0">
                <a:sym typeface="Wingdings"/>
              </a:rPr>
              <a:t>How much serialize word-wide operators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might we use as primitive, FFT-specific building blocks?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5308600" cy="3464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352800"/>
            <a:ext cx="3270882" cy="201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Subgraphs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985000" cy="4558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map butterfly operations to processors?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Implications for communications?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733800"/>
            <a:ext cx="4470400" cy="291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large local memory to communicate from stage to stage?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200"/>
            <a:ext cx="5308600" cy="346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change evaluation order to reduce local storage memory?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5308600" cy="346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implement the data shuffle between processors or accelerators?</a:t>
            </a:r>
          </a:p>
          <a:p>
            <a:pPr lvl="1"/>
            <a:r>
              <a:rPr lang="en-US" dirty="0" smtClean="0"/>
              <a:t>Memories / interconnect ?</a:t>
            </a:r>
          </a:p>
          <a:p>
            <a:pPr lvl="1"/>
            <a:r>
              <a:rPr lang="en-US" dirty="0" smtClean="0"/>
              <a:t>How serial / parallel ?</a:t>
            </a:r>
          </a:p>
          <a:p>
            <a:pPr lvl="1"/>
            <a:r>
              <a:rPr lang="en-US" dirty="0" smtClean="0"/>
              <a:t>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data from </a:t>
            </a:r>
            <a:r>
              <a:rPr lang="en-US" dirty="0" smtClean="0"/>
              <a:t>A2D </a:t>
            </a:r>
            <a:r>
              <a:rPr lang="en-US" dirty="0" smtClean="0"/>
              <a:t>likely 12b</a:t>
            </a:r>
          </a:p>
          <a:p>
            <a:r>
              <a:rPr lang="en-US" dirty="0" smtClean="0"/>
              <a:t>Output data, may only want 16b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should internal precision and representation be? 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Number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 smtClean="0"/>
              <a:t>Floating-Point</a:t>
            </a:r>
          </a:p>
          <a:p>
            <a:pPr lvl="1"/>
            <a:r>
              <a:rPr lang="en-US" dirty="0" smtClean="0"/>
              <a:t>IEEE standard  single (32b), double (64b)</a:t>
            </a:r>
          </a:p>
          <a:p>
            <a:pPr lvl="2"/>
            <a:r>
              <a:rPr lang="en-US" dirty="0" smtClean="0"/>
              <a:t>With mantissa and exponent</a:t>
            </a:r>
          </a:p>
          <a:p>
            <a:pPr lvl="2"/>
            <a:r>
              <a:rPr lang="en-US" dirty="0" smtClean="0"/>
              <a:t>…half, quad ….</a:t>
            </a:r>
          </a:p>
          <a:p>
            <a:r>
              <a:rPr lang="en-US" dirty="0" smtClean="0"/>
              <a:t>Fixed-Point</a:t>
            </a:r>
          </a:p>
          <a:p>
            <a:pPr lvl="1"/>
            <a:r>
              <a:rPr lang="en-US" dirty="0" smtClean="0"/>
              <a:t>Select total bits and fraction </a:t>
            </a:r>
          </a:p>
          <a:p>
            <a:pPr lvl="2"/>
            <a:r>
              <a:rPr lang="en-US" dirty="0" smtClean="0"/>
              <a:t>E.g. 16.8 (16 total bits, 8 of which are fraction)</a:t>
            </a:r>
          </a:p>
          <a:p>
            <a:pPr lvl="3"/>
            <a:r>
              <a:rPr lang="en-US" dirty="0" smtClean="0"/>
              <a:t>Represent 1/256 to 256-1/256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May not be same in every stage</a:t>
            </a:r>
          </a:p>
          <a:p>
            <a:pPr lvl="1"/>
            <a:r>
              <a:rPr lang="en-US" dirty="0" smtClean="0"/>
              <a:t>W factors less than 1</a:t>
            </a:r>
          </a:p>
          <a:p>
            <a:pPr lvl="1"/>
            <a:r>
              <a:rPr lang="en-US" dirty="0" smtClean="0"/>
              <a:t>Non-fraction grows at most 1b per stage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581400"/>
            <a:ext cx="5308600" cy="346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Design-Space Exploration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W/Twiddle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Precompute</a:t>
            </a:r>
            <a:r>
              <a:rPr lang="en-US" dirty="0" smtClean="0"/>
              <a:t> and store in arrays</a:t>
            </a:r>
          </a:p>
          <a:p>
            <a:r>
              <a:rPr lang="en-US" dirty="0" smtClean="0"/>
              <a:t>Compute as needed</a:t>
            </a:r>
          </a:p>
          <a:p>
            <a:pPr lvl="1"/>
            <a:r>
              <a:rPr lang="en-US" dirty="0" smtClean="0"/>
              <a:t>How?  sin/</a:t>
            </a:r>
            <a:r>
              <a:rPr lang="en-US" dirty="0" err="1" smtClean="0"/>
              <a:t>cos</a:t>
            </a:r>
            <a:r>
              <a:rPr lang="en-US" dirty="0" smtClean="0"/>
              <a:t> hardware? CORDIC? </a:t>
            </a:r>
            <a:r>
              <a:rPr lang="en-US" dirty="0" err="1" smtClean="0"/>
              <a:t>Polynominal</a:t>
            </a:r>
            <a:r>
              <a:rPr lang="en-US" dirty="0" smtClean="0"/>
              <a:t> approximation?</a:t>
            </a:r>
          </a:p>
          <a:p>
            <a:r>
              <a:rPr lang="en-US" dirty="0" smtClean="0"/>
              <a:t>Specialize into computation</a:t>
            </a:r>
          </a:p>
          <a:p>
            <a:pPr lvl="1"/>
            <a:r>
              <a:rPr lang="en-US" dirty="0" smtClean="0"/>
              <a:t>Many evaluate to 0, ±1, ±½, ….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 (partial) Design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Parallelism</a:t>
            </a:r>
          </a:p>
          <a:p>
            <a:r>
              <a:rPr lang="en-US" dirty="0" smtClean="0"/>
              <a:t>Decompose</a:t>
            </a:r>
          </a:p>
          <a:p>
            <a:r>
              <a:rPr lang="en-US" dirty="0" smtClean="0"/>
              <a:t>Size/granularity of accelerator</a:t>
            </a:r>
          </a:p>
          <a:p>
            <a:pPr lvl="1"/>
            <a:r>
              <a:rPr lang="en-US" dirty="0" smtClean="0"/>
              <a:t>Area-time</a:t>
            </a:r>
          </a:p>
          <a:p>
            <a:r>
              <a:rPr lang="en-US" dirty="0" smtClean="0"/>
              <a:t>Sequence/share</a:t>
            </a:r>
          </a:p>
          <a:p>
            <a:r>
              <a:rPr lang="en-US" dirty="0" smtClean="0"/>
              <a:t>Communicate</a:t>
            </a:r>
          </a:p>
          <a:p>
            <a:r>
              <a:rPr lang="en-US" dirty="0" smtClean="0"/>
              <a:t>Representation/precisions</a:t>
            </a:r>
          </a:p>
          <a:p>
            <a:r>
              <a:rPr lang="en-US" dirty="0" smtClean="0"/>
              <a:t>Twiddle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42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 smtClean="0"/>
              <a:t>Large design space for implementations</a:t>
            </a:r>
          </a:p>
          <a:p>
            <a:r>
              <a:rPr lang="en-US" dirty="0" smtClean="0"/>
              <a:t>Worth elaborating and formulating systematically</a:t>
            </a:r>
          </a:p>
          <a:p>
            <a:pPr lvl="1"/>
            <a:r>
              <a:rPr lang="en-US" dirty="0" smtClean="0"/>
              <a:t>Make sure don’t miss opportunities</a:t>
            </a:r>
          </a:p>
          <a:p>
            <a:r>
              <a:rPr lang="en-US" dirty="0" smtClean="0"/>
              <a:t>Think about continuum for design axes</a:t>
            </a:r>
          </a:p>
          <a:p>
            <a:r>
              <a:rPr lang="en-US" dirty="0" smtClean="0"/>
              <a:t>Model effects for guidance and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43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mileston</a:t>
            </a:r>
            <a:r>
              <a:rPr lang="en-US" dirty="0" smtClean="0"/>
              <a:t>e parallelism feedback</a:t>
            </a:r>
          </a:p>
          <a:p>
            <a:pPr lvl="1"/>
            <a:r>
              <a:rPr lang="en-US" dirty="0" smtClean="0"/>
              <a:t>Should have seen Friday evening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milestone due Friday</a:t>
            </a:r>
          </a:p>
          <a:p>
            <a:pPr lvl="1"/>
            <a:r>
              <a:rPr lang="en-US" dirty="0" smtClean="0">
                <a:sym typeface="Wingdings"/>
              </a:rPr>
              <a:t>Asks you to identify design space</a:t>
            </a:r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many choices for implementation</a:t>
            </a:r>
          </a:p>
          <a:p>
            <a:pPr lvl="1"/>
            <a:r>
              <a:rPr lang="en-US" dirty="0" smtClean="0"/>
              <a:t>Alternatives to try</a:t>
            </a:r>
          </a:p>
          <a:p>
            <a:pPr lvl="1"/>
            <a:r>
              <a:rPr lang="en-US" dirty="0" smtClean="0"/>
              <a:t>Parameters to tune</a:t>
            </a:r>
          </a:p>
          <a:p>
            <a:pPr lvl="1"/>
            <a:r>
              <a:rPr lang="en-US" dirty="0" smtClean="0"/>
              <a:t>Mapping options</a:t>
            </a:r>
          </a:p>
          <a:p>
            <a:r>
              <a:rPr lang="en-US" dirty="0" smtClean="0"/>
              <a:t>Our freedom to impact implementation costs</a:t>
            </a:r>
          </a:p>
          <a:p>
            <a:pPr lvl="1"/>
            <a:r>
              <a:rPr lang="en-US" dirty="0" smtClean="0"/>
              <a:t>Area, delay, energy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r>
              <a:rPr lang="en-US" dirty="0" smtClean="0"/>
              <a:t>Ideally</a:t>
            </a:r>
          </a:p>
          <a:p>
            <a:pPr lvl="1"/>
            <a:r>
              <a:rPr lang="en-US" dirty="0" smtClean="0"/>
              <a:t>Each choice orthogonal axis in high-dimensional space</a:t>
            </a:r>
          </a:p>
          <a:p>
            <a:pPr lvl="1"/>
            <a:r>
              <a:rPr lang="en-US" dirty="0" smtClean="0"/>
              <a:t>Want to understand points in space</a:t>
            </a:r>
          </a:p>
          <a:p>
            <a:pPr lvl="1"/>
            <a:r>
              <a:rPr lang="en-US" dirty="0" smtClean="0"/>
              <a:t>Find one that bests meets constraints and goals</a:t>
            </a:r>
          </a:p>
          <a:p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Seldom completely orthogonal</a:t>
            </a:r>
          </a:p>
          <a:p>
            <a:pPr lvl="1"/>
            <a:r>
              <a:rPr lang="en-US" dirty="0" smtClean="0"/>
              <a:t>Requires cleverness to identify dimensions</a:t>
            </a:r>
          </a:p>
          <a:p>
            <a:pPr lvl="1"/>
            <a:r>
              <a:rPr lang="en-US" dirty="0" smtClean="0"/>
              <a:t>Messy, cannot fully explore</a:t>
            </a:r>
          </a:p>
          <a:p>
            <a:pPr lvl="1"/>
            <a:r>
              <a:rPr lang="en-US" dirty="0" smtClean="0"/>
              <a:t> But…can understand, </a:t>
            </a:r>
            <a:r>
              <a:rPr lang="en-US" dirty="0" smtClean="0"/>
              <a:t>prioritize, </a:t>
            </a:r>
            <a:r>
              <a:rPr lang="en-US" dirty="0" smtClean="0"/>
              <a:t>guide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choices (design-space axes) can we explore in mapping a task to an </a:t>
            </a:r>
            <a:r>
              <a:rPr lang="en-US" dirty="0" err="1" smtClean="0">
                <a:solidFill>
                  <a:srgbClr val="FF6600"/>
                </a:solidFill>
              </a:rPr>
              <a:t>SoC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What showed up in homework so far?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Design-Space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r>
              <a:rPr lang="en-US" sz="2800" dirty="0" smtClean="0"/>
              <a:t>Type of parallelism</a:t>
            </a:r>
          </a:p>
          <a:p>
            <a:r>
              <a:rPr lang="en-US" sz="2800" dirty="0" smtClean="0"/>
              <a:t>How decompose / organize parallelism</a:t>
            </a:r>
          </a:p>
          <a:p>
            <a:r>
              <a:rPr lang="en-US" sz="2800" dirty="0" smtClean="0"/>
              <a:t>Area-time points (level exploited)</a:t>
            </a:r>
          </a:p>
          <a:p>
            <a:r>
              <a:rPr lang="en-US" sz="2800" dirty="0" smtClean="0"/>
              <a:t>What resources we provision for what parts of computation</a:t>
            </a:r>
          </a:p>
          <a:p>
            <a:r>
              <a:rPr lang="en-US" sz="2800" dirty="0" smtClean="0"/>
              <a:t>Where to map tasks</a:t>
            </a:r>
          </a:p>
          <a:p>
            <a:r>
              <a:rPr lang="en-US" sz="2800" dirty="0" smtClean="0"/>
              <a:t>How schedule/order computations</a:t>
            </a:r>
          </a:p>
          <a:p>
            <a:r>
              <a:rPr lang="en-US" sz="2800" dirty="0" smtClean="0"/>
              <a:t>How synchronize tasks</a:t>
            </a:r>
          </a:p>
          <a:p>
            <a:r>
              <a:rPr lang="en-US" sz="2800" dirty="0" smtClean="0"/>
              <a:t>How represent data</a:t>
            </a:r>
          </a:p>
          <a:p>
            <a:r>
              <a:rPr lang="en-US" sz="2800" dirty="0" smtClean="0"/>
              <a:t>Where place data; how manage and move</a:t>
            </a:r>
          </a:p>
          <a:p>
            <a:r>
              <a:rPr lang="en-US" sz="2800" dirty="0" smtClean="0"/>
              <a:t>What precision use in computations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Generalize Continuum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114800"/>
          </a:xfrm>
        </p:spPr>
        <p:txBody>
          <a:bodyPr/>
          <a:lstStyle/>
          <a:p>
            <a:r>
              <a:rPr lang="en-US" dirty="0" smtClean="0"/>
              <a:t>Encourage to think about parameters (axes) that capture continuum to explore</a:t>
            </a:r>
          </a:p>
          <a:p>
            <a:r>
              <a:rPr lang="en-US" dirty="0" smtClean="0"/>
              <a:t>Start from an idea</a:t>
            </a:r>
          </a:p>
          <a:p>
            <a:pPr lvl="1"/>
            <a:r>
              <a:rPr lang="en-US" dirty="0" smtClean="0"/>
              <a:t>Maybe can compute with 8b values</a:t>
            </a:r>
          </a:p>
          <a:p>
            <a:pPr lvl="1"/>
            <a:r>
              <a:rPr lang="en-US" dirty="0" smtClean="0"/>
              <a:t>Maybe can put dist computation on FPGA fabric</a:t>
            </a:r>
          </a:p>
          <a:p>
            <a:pPr lvl="1"/>
            <a:r>
              <a:rPr lang="en-US" dirty="0" smtClean="0"/>
              <a:t>Move data in 1KB chunks</a:t>
            </a:r>
          </a:p>
          <a:p>
            <a:r>
              <a:rPr lang="en-US" dirty="0" smtClean="0"/>
              <a:t>Identify general knob</a:t>
            </a:r>
          </a:p>
          <a:p>
            <a:pPr lvl="1"/>
            <a:r>
              <a:rPr lang="en-US" dirty="0" smtClean="0"/>
              <a:t>Tune intermediate bits for computation</a:t>
            </a:r>
          </a:p>
          <a:p>
            <a:pPr lvl="1"/>
            <a:r>
              <a:rPr lang="en-US" dirty="0" smtClean="0"/>
              <a:t>How much of computation go on FPGA fabric</a:t>
            </a:r>
          </a:p>
          <a:p>
            <a:pPr lvl="1"/>
            <a:r>
              <a:rPr lang="en-US" dirty="0" smtClean="0"/>
              <a:t>What is optimal data transfer size?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|28.9|4.3|11.9|2.1|99.3|2.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20129</TotalTime>
  <Words>1498</Words>
  <Application>Microsoft Macintosh PowerPoint</Application>
  <PresentationFormat>On-screen Show (4:3)</PresentationFormat>
  <Paragraphs>303</Paragraphs>
  <Slides>43</Slides>
  <Notes>3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Blank Presentation</vt:lpstr>
      <vt:lpstr>ESE532: System-on-a-Chip Architecture</vt:lpstr>
      <vt:lpstr>Today</vt:lpstr>
      <vt:lpstr>Message</vt:lpstr>
      <vt:lpstr>Design-Space Exploration</vt:lpstr>
      <vt:lpstr>Design Space</vt:lpstr>
      <vt:lpstr>Design Space</vt:lpstr>
      <vt:lpstr>Preclass 1</vt:lpstr>
      <vt:lpstr>Design-Space Choices</vt:lpstr>
      <vt:lpstr>Generalize Continuum</vt:lpstr>
      <vt:lpstr>Finding Optima</vt:lpstr>
      <vt:lpstr>Design Space Explore</vt:lpstr>
      <vt:lpstr>Elaborate Design Space</vt:lpstr>
      <vt:lpstr>Tools</vt:lpstr>
      <vt:lpstr>Design-Space Exploration</vt:lpstr>
      <vt:lpstr>Sound Waves</vt:lpstr>
      <vt:lpstr>Discrete Sampling</vt:lpstr>
      <vt:lpstr>Frequency-domain</vt:lpstr>
      <vt:lpstr>Frequency-domain</vt:lpstr>
      <vt:lpstr>Time vs. Frequency</vt:lpstr>
      <vt:lpstr>Fourier Series – Why does it work?</vt:lpstr>
      <vt:lpstr>Fourier Transform</vt:lpstr>
      <vt:lpstr>FT as Matching</vt:lpstr>
      <vt:lpstr>Fast-Fourier Transform (FFT)</vt:lpstr>
      <vt:lpstr>FFT</vt:lpstr>
      <vt:lpstr>Basic FFT Butterfly</vt:lpstr>
      <vt:lpstr>Preclass 2</vt:lpstr>
      <vt:lpstr>FFT Parallelism</vt:lpstr>
      <vt:lpstr>Streaming FFT</vt:lpstr>
      <vt:lpstr>Preclass 3</vt:lpstr>
      <vt:lpstr>Bit Serial</vt:lpstr>
      <vt:lpstr>Accelerator Building Blocks</vt:lpstr>
      <vt:lpstr>Common Subgraphs</vt:lpstr>
      <vt:lpstr>Processor Mapping</vt:lpstr>
      <vt:lpstr>Preclass 4a</vt:lpstr>
      <vt:lpstr>Preclass 4b</vt:lpstr>
      <vt:lpstr>Communication</vt:lpstr>
      <vt:lpstr>Data Precision</vt:lpstr>
      <vt:lpstr>Number Representation</vt:lpstr>
      <vt:lpstr>Heterogeneous Precision</vt:lpstr>
      <vt:lpstr>W/Twiddle factors</vt:lpstr>
      <vt:lpstr>FFT (partial) Design Space</vt:lpstr>
      <vt:lpstr>Big Ideas: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108</cp:revision>
  <cp:lastPrinted>2017-11-06T13:37:01Z</cp:lastPrinted>
  <dcterms:created xsi:type="dcterms:W3CDTF">2017-11-04T21:12:50Z</dcterms:created>
  <dcterms:modified xsi:type="dcterms:W3CDTF">2017-11-06T13:37:22Z</dcterms:modified>
</cp:coreProperties>
</file>