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embeddings/Microsoft_Equation5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embeddings/Microsoft_Equation3.bin" ContentType="application/vnd.openxmlformats-officedocument.oleObject"/>
  <Override PartName="/ppt/slides/slide31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2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drawings/drawing1.xml" ContentType="application/vnd.openxmlformats-officedocument.drawingml.chartshapes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embeddings/Microsoft_Equation12.bin" ContentType="application/vnd.openxmlformats-officedocument.oleObject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embeddings/Microsoft_Equation1.bin" ContentType="application/vnd.openxmlformats-officedocument.oleObject"/>
  <Default Extension="pdf" ContentType="application/pdf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7" r:id="rId2"/>
    <p:sldId id="320" r:id="rId3"/>
    <p:sldId id="410" r:id="rId4"/>
    <p:sldId id="411" r:id="rId5"/>
    <p:sldId id="455" r:id="rId6"/>
    <p:sldId id="418" r:id="rId7"/>
    <p:sldId id="419" r:id="rId8"/>
    <p:sldId id="423" r:id="rId9"/>
    <p:sldId id="424" r:id="rId10"/>
    <p:sldId id="425" r:id="rId11"/>
    <p:sldId id="426" r:id="rId12"/>
    <p:sldId id="437" r:id="rId13"/>
    <p:sldId id="439" r:id="rId14"/>
    <p:sldId id="417" r:id="rId15"/>
    <p:sldId id="440" r:id="rId16"/>
    <p:sldId id="441" r:id="rId17"/>
    <p:sldId id="48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76" r:id="rId26"/>
    <p:sldId id="452" r:id="rId27"/>
    <p:sldId id="450" r:id="rId28"/>
    <p:sldId id="451" r:id="rId29"/>
    <p:sldId id="453" r:id="rId30"/>
    <p:sldId id="454" r:id="rId31"/>
    <p:sldId id="457" r:id="rId32"/>
    <p:sldId id="458" r:id="rId33"/>
    <p:sldId id="459" r:id="rId34"/>
    <p:sldId id="460" r:id="rId35"/>
    <p:sldId id="456" r:id="rId36"/>
    <p:sldId id="478" r:id="rId37"/>
    <p:sldId id="479" r:id="rId38"/>
    <p:sldId id="461" r:id="rId39"/>
    <p:sldId id="462" r:id="rId40"/>
    <p:sldId id="463" r:id="rId41"/>
    <p:sldId id="464" r:id="rId42"/>
    <p:sldId id="466" r:id="rId43"/>
    <p:sldId id="483" r:id="rId44"/>
    <p:sldId id="484" r:id="rId45"/>
    <p:sldId id="485" r:id="rId46"/>
    <p:sldId id="486" r:id="rId47"/>
    <p:sldId id="505" r:id="rId48"/>
    <p:sldId id="50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501" r:id="rId62"/>
    <p:sldId id="502" r:id="rId63"/>
    <p:sldId id="503" r:id="rId64"/>
    <p:sldId id="504" r:id="rId65"/>
    <p:sldId id="499" r:id="rId66"/>
    <p:sldId id="500" r:id="rId67"/>
    <p:sldId id="288" r:id="rId68"/>
    <p:sldId id="408" r:id="rId6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sers:npcarter:resil_framework:budget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38409162331087"/>
          <c:y val="0.0370370190351808"/>
          <c:w val="0.923181675337826"/>
          <c:h val="0.747896982649469"/>
        </c:manualLayout>
      </c:layout>
      <c:lineChart>
        <c:grouping val="standard"/>
        <c:ser>
          <c:idx val="0"/>
          <c:order val="0"/>
          <c:tx>
            <c:v>Density Limit</c:v>
          </c:tx>
          <c:spPr>
            <a:ln w="28575" cap="rnd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iamond"/>
            <c:size val="9"/>
            <c:spPr>
              <a:ln w="28575" cap="rnd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strRef>
              <c:f>Sheet1!$B$9:$B$13</c:f>
              <c:strCache>
                <c:ptCount val="5"/>
                <c:pt idx="0">
                  <c:v>45nm</c:v>
                </c:pt>
                <c:pt idx="1">
                  <c:v>32nm</c:v>
                </c:pt>
                <c:pt idx="2">
                  <c:v>22nm</c:v>
                </c:pt>
                <c:pt idx="3">
                  <c:v>16nm</c:v>
                </c:pt>
                <c:pt idx="4">
                  <c:v>11nm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40.6041</c:v>
                </c:pt>
                <c:pt idx="1">
                  <c:v>55.275</c:v>
                </c:pt>
                <c:pt idx="2">
                  <c:v>82.5043</c:v>
                </c:pt>
                <c:pt idx="3">
                  <c:v>123.14725</c:v>
                </c:pt>
                <c:pt idx="4">
                  <c:v>183.8115</c:v>
                </c:pt>
              </c:numCache>
            </c:numRef>
          </c:val>
        </c:ser>
        <c:ser>
          <c:idx val="1"/>
          <c:order val="1"/>
          <c:tx>
            <c:v>Constant Power Limit</c:v>
          </c:tx>
          <c:spPr>
            <a:ln w="28575" cap="rnd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ln w="28575" cap="rnd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Sheet1!$F$16:$F$20</c:f>
              <c:numCache>
                <c:formatCode>General</c:formatCode>
                <c:ptCount val="5"/>
                <c:pt idx="0">
                  <c:v>40.6041</c:v>
                </c:pt>
                <c:pt idx="1">
                  <c:v>55.275</c:v>
                </c:pt>
                <c:pt idx="2">
                  <c:v>79.27646663806867</c:v>
                </c:pt>
                <c:pt idx="3">
                  <c:v>98.37355951603392</c:v>
                </c:pt>
                <c:pt idx="4">
                  <c:v>122.0707604644703</c:v>
                </c:pt>
              </c:numCache>
            </c:numRef>
          </c:val>
        </c:ser>
        <c:marker val="1"/>
        <c:axId val="824503944"/>
        <c:axId val="824911400"/>
      </c:lineChart>
      <c:catAx>
        <c:axId val="824503944"/>
        <c:scaling>
          <c:orientation val="minMax"/>
        </c:scaling>
        <c:axPos val="b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824911400"/>
        <c:crosses val="autoZero"/>
        <c:auto val="1"/>
        <c:lblAlgn val="ctr"/>
        <c:lblOffset val="100"/>
      </c:catAx>
      <c:valAx>
        <c:axId val="82491140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8245039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2.pict"/><Relationship Id="rId3" Type="http://schemas.openxmlformats.org/officeDocument/2006/relationships/image" Target="../media/image14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Relationship Id="rId2" Type="http://schemas.openxmlformats.org/officeDocument/2006/relationships/image" Target="../media/image32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0.48186</cdr:x>
      <cdr:y>0.11111</cdr:y>
    </cdr:from>
    <cdr:to>
      <cdr:x>0.75594</cdr:x>
      <cdr:y>0.24073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228601"/>
          <a:ext cx="996871" cy="266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Density</a:t>
          </a:r>
          <a:r>
            <a:rPr lang="en-US" sz="1400" b="1" baseline="0" dirty="0"/>
            <a:t> Limit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0.62851</cdr:x>
      <cdr:y>0.44444</cdr:y>
    </cdr:from>
    <cdr:to>
      <cdr:x>0.99261</cdr:x>
      <cdr:y>0.56481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914401"/>
          <a:ext cx="1324279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Constant Power Limit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962-D1B2-6E44-8455-88A83F9D790C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oleObject" Target="../embeddings/Microsoft_Equation18.bin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oleObject" Target="../embeddings/Microsoft_Equation20.bin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2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20:  November 8,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F903-622A-B247-BBA2-5917413E0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Date Placeholder 3"/>
          <p:cNvSpPr txBox="1">
            <a:spLocks noGrp="1"/>
          </p:cNvSpPr>
          <p:nvPr/>
        </p:nvSpPr>
        <p:spPr bwMode="auto">
          <a:xfrm>
            <a:off x="2819400" y="5791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1" charset="0"/>
                <a:ea typeface="MS PGothic" pitchFamily="34" charset="-128"/>
                <a:cs typeface="MS PGothic" pitchFamily="34" charset="-128"/>
              </a:rPr>
              <a:t>Source: Carter/Intel</a:t>
            </a:r>
          </a:p>
        </p:txBody>
      </p:sp>
      <p:sp>
        <p:nvSpPr>
          <p:cNvPr id="33797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ACEF8-EAD8-F141-B789-FFC15C544E65}" type="slidenum">
              <a:rPr lang="en-US" sz="1800">
                <a:latin typeface="Arial" pitchFamily="1" charset="0"/>
                <a:ea typeface="MS PGothic" pitchFamily="34" charset="-128"/>
                <a:cs typeface="MS PGothic" pitchFamily="34" charset="-128"/>
              </a:rPr>
              <a:pPr algn="r"/>
              <a:t>10</a:t>
            </a:fld>
            <a:endParaRPr lang="en-US" sz="1800">
              <a:latin typeface="Arial" pitchFamily="1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47800" y="1676400"/>
            <a:ext cx="5632450" cy="4038600"/>
            <a:chOff x="3264" y="672"/>
            <a:chExt cx="2300" cy="1494"/>
          </a:xfrm>
        </p:grpSpPr>
        <p:sp>
          <p:nvSpPr>
            <p:cNvPr id="33800" name="TextBox 406"/>
            <p:cNvSpPr txBox="1">
              <a:spLocks noChangeArrowheads="1"/>
            </p:cNvSpPr>
            <p:nvPr/>
          </p:nvSpPr>
          <p:spPr bwMode="auto">
            <a:xfrm>
              <a:off x="3456" y="672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pitchFamily="1" charset="0"/>
                  <a:ea typeface="MS PGothic" pitchFamily="34" charset="-128"/>
                  <a:cs typeface="MS PGothic" pitchFamily="34" charset="-128"/>
                </a:rPr>
                <a:t>Power Limits Integration</a:t>
              </a:r>
            </a:p>
          </p:txBody>
        </p:sp>
        <p:graphicFrame>
          <p:nvGraphicFramePr>
            <p:cNvPr id="416" name="Chart 415"/>
            <p:cNvGraphicFramePr/>
            <p:nvPr/>
          </p:nvGraphicFramePr>
          <p:xfrm>
            <a:off x="3268" y="868"/>
            <a:ext cx="2291" cy="1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379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Power density is limiting scaling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Can already place more transistors on a chip than we can afford to turn on!</a:t>
            </a:r>
          </a:p>
          <a:p>
            <a:r>
              <a:rPr lang="en-US" sz="2800" dirty="0" smtClean="0"/>
              <a:t>Power is potential challenge/limiter for all future chips.</a:t>
            </a:r>
          </a:p>
          <a:p>
            <a:pPr lvl="1"/>
            <a:r>
              <a:rPr lang="en-US" sz="2400" dirty="0" smtClean="0"/>
              <a:t>Only turn on small percentage of transistors?</a:t>
            </a:r>
          </a:p>
          <a:p>
            <a:pPr lvl="1"/>
            <a:r>
              <a:rPr lang="en-US" sz="2400" dirty="0" smtClean="0"/>
              <a:t>Operate those transistors as much slower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CEC20-2558-1145-B19D-8CAA325921C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295400" y="2667000"/>
          <a:ext cx="6858000" cy="979487"/>
        </p:xfrm>
        <a:graphic>
          <a:graphicData uri="http://schemas.openxmlformats.org/presentationml/2006/ole">
            <p:oleObj spid="_x0000_s239618" name="Equation" r:id="rId3" imgW="1244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7772400" cy="4114800"/>
          </a:xfrm>
        </p:spPr>
        <p:txBody>
          <a:bodyPr/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leak</a:t>
            </a:r>
            <a:endParaRPr lang="en-US" dirty="0" smtClean="0"/>
          </a:p>
          <a:p>
            <a:pPr lvl="1"/>
            <a:r>
              <a:rPr lang="en-US" dirty="0" err="1" smtClean="0"/>
              <a:t>Subthreshold</a:t>
            </a:r>
            <a:r>
              <a:rPr lang="en-US" dirty="0" smtClean="0"/>
              <a:t> leakage</a:t>
            </a:r>
          </a:p>
          <a:p>
            <a:pPr lvl="1"/>
            <a:r>
              <a:rPr lang="en-US" dirty="0" smtClean="0"/>
              <a:t>(possibly) Gate-Drain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A5E2-BD7D-034B-B6F0-3190CF6F1A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581900" y="1257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581900" y="2705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1600" y="3886200"/>
          <a:ext cx="5486400" cy="1066800"/>
        </p:xfrm>
        <a:graphic>
          <a:graphicData uri="http://schemas.openxmlformats.org/presentationml/2006/ole">
            <p:oleObj spid="_x0000_s241668" name="Equation" r:id="rId4" imgW="914400" imgH="1778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5257800"/>
          <a:ext cx="5032829" cy="927100"/>
        </p:xfrm>
        <a:graphic>
          <a:graphicData uri="http://schemas.openxmlformats.org/presentationml/2006/ole">
            <p:oleObj spid="_x0000_s241669" name="Equation" r:id="rId5" imgW="9652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Switching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 smtClean="0"/>
              <a:t>C – driven by architecture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smtClean="0"/>
              <a:t>– today, driven by variation, aging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– driven by architecture, coding/information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p:oleObj spid="_x0000_s211970" name="Equation" r:id="rId3" imgW="9271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143000" y="2286000"/>
          <a:ext cx="6858000" cy="979487"/>
        </p:xfrm>
        <a:graphic>
          <a:graphicData uri="http://schemas.openxmlformats.org/presentationml/2006/ole">
            <p:oleObj spid="_x0000_s242690" name="Equation" r:id="rId3" imgW="1244600" imgH="177800" progId="Equation.3">
              <p:embed/>
            </p:oleObj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33400" y="4114800"/>
          <a:ext cx="4168082" cy="914400"/>
        </p:xfrm>
        <a:graphic>
          <a:graphicData uri="http://schemas.openxmlformats.org/presentationml/2006/ole">
            <p:oleObj spid="_x0000_s242691" name="Equation" r:id="rId4" imgW="927100" imgH="203200" progId="Equation.3">
              <p:embed/>
            </p:oleObj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4546600" y="5334000"/>
          <a:ext cx="4597400" cy="712458"/>
        </p:xfrm>
        <a:graphic>
          <a:graphicData uri="http://schemas.openxmlformats.org/presentationml/2006/ole">
            <p:oleObj spid="_x0000_s242692" name="Equation" r:id="rId5" imgW="11938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2819400"/>
          </a:xfrm>
        </p:spPr>
        <p:txBody>
          <a:bodyPr/>
          <a:lstStyle/>
          <a:p>
            <a:r>
              <a:rPr lang="en-US" dirty="0" smtClean="0"/>
              <a:t>We can set</a:t>
            </a:r>
            <a:r>
              <a:rPr lang="en-US" dirty="0" smtClean="0"/>
              <a:t> </a:t>
            </a:r>
            <a:r>
              <a:rPr lang="en-US" dirty="0" smtClean="0"/>
              <a:t>voltage</a:t>
            </a:r>
          </a:p>
          <a:p>
            <a:r>
              <a:rPr lang="en-US" dirty="0" smtClean="0"/>
              <a:t>Reducing voltage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educes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switch</a:t>
            </a:r>
            <a:endParaRPr lang="en-US" baseline="-25000" dirty="0" smtClean="0"/>
          </a:p>
          <a:p>
            <a:pPr lvl="1"/>
            <a:r>
              <a:rPr lang="en-US" dirty="0" smtClean="0"/>
              <a:t>Increases delay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cycle time, T</a:t>
            </a:r>
          </a:p>
          <a:p>
            <a:pPr lvl="1"/>
            <a:r>
              <a:rPr lang="en-US" dirty="0" smtClean="0">
                <a:sym typeface="Wingdings"/>
              </a:rPr>
              <a:t>Increases leakage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304800" y="1676400"/>
          <a:ext cx="3849687" cy="844550"/>
        </p:xfrm>
        <a:graphic>
          <a:graphicData uri="http://schemas.openxmlformats.org/presentationml/2006/ole">
            <p:oleObj spid="_x0000_s243714" name="Equation" r:id="rId3" imgW="927100" imgH="203200" progId="Equation.3">
              <p:embed/>
            </p:oleObj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546600" y="1752600"/>
          <a:ext cx="4597400" cy="712788"/>
        </p:xfrm>
        <a:graphic>
          <a:graphicData uri="http://schemas.openxmlformats.org/presentationml/2006/ole">
            <p:oleObj spid="_x0000_s243715" name="Equation" r:id="rId4" imgW="11938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Total Energy vs.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DE16-3DD9-6047-B37B-A1A730A5FC6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72326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Switching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 smtClean="0"/>
              <a:t>C – driven by architecture</a:t>
            </a:r>
          </a:p>
          <a:p>
            <a:pPr lvl="1"/>
            <a:r>
              <a:rPr lang="en-US" dirty="0" smtClean="0"/>
              <a:t>Also impacted by variation, aging</a:t>
            </a:r>
          </a:p>
          <a:p>
            <a:r>
              <a:rPr lang="en-US" dirty="0" smtClean="0"/>
              <a:t>V – today, driven by variation, aging</a:t>
            </a:r>
          </a:p>
          <a:p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– driven by architecture, information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p:oleObj spid="_x0000_s245762" name="Equation" r:id="rId3" imgW="9271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 8b counter</a:t>
            </a:r>
          </a:p>
          <a:p>
            <a:pPr lvl="1"/>
            <a:r>
              <a:rPr lang="en-US" dirty="0" smtClean="0"/>
              <a:t>How often do each of the following switch?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High bit?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Average switching across all 8 output bits?</a:t>
            </a:r>
          </a:p>
          <a:p>
            <a:r>
              <a:rPr lang="en-US" dirty="0" smtClean="0"/>
              <a:t>Assuming random inputs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Activity at output of nand4?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Activity at output of xor4?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Energy</a:t>
            </a:r>
          </a:p>
          <a:p>
            <a:r>
              <a:rPr lang="en-US" dirty="0" smtClean="0"/>
              <a:t>Today’s bottleneck</a:t>
            </a:r>
          </a:p>
          <a:p>
            <a:r>
              <a:rPr lang="en-US" dirty="0" smtClean="0"/>
              <a:t>What drives</a:t>
            </a:r>
          </a:p>
          <a:p>
            <a:r>
              <a:rPr lang="en-US" dirty="0" smtClean="0"/>
              <a:t>Efficiency of</a:t>
            </a:r>
          </a:p>
          <a:p>
            <a:pPr lvl="1"/>
            <a:r>
              <a:rPr lang="en-US" dirty="0" smtClean="0"/>
              <a:t>Processors, </a:t>
            </a:r>
            <a:r>
              <a:rPr lang="en-US" dirty="0" err="1" smtClean="0"/>
              <a:t>FPGAs</a:t>
            </a:r>
            <a:r>
              <a:rPr lang="en-US" dirty="0" smtClean="0"/>
              <a:t>, </a:t>
            </a:r>
            <a:r>
              <a:rPr lang="en-US" dirty="0" smtClean="0"/>
              <a:t>accelerators</a:t>
            </a:r>
            <a:endParaRPr lang="en-US" dirty="0" smtClean="0"/>
          </a:p>
          <a:p>
            <a:r>
              <a:rPr lang="en-US" dirty="0" smtClean="0"/>
              <a:t>How does parallelism impact energy?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Output Switching</a:t>
            </a:r>
            <a:br>
              <a:rPr lang="en-US" dirty="0" smtClean="0"/>
            </a:br>
            <a:r>
              <a:rPr lang="en-US" dirty="0" smtClean="0"/>
              <a:t>(random inputs)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1752600" y="2743200"/>
            <a:ext cx="784318" cy="70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>
            <a:off x="1752600" y="26670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35052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rot="5400000" flipH="1" flipV="1">
            <a:off x="1828800" y="26670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19200" y="2057400"/>
            <a:ext cx="8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622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668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95800" y="2667000"/>
            <a:ext cx="361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Pswitch</a:t>
            </a:r>
            <a:r>
              <a:rPr lang="en-US" dirty="0" smtClean="0"/>
              <a:t>=P(0@i)*P(1@i+1)</a:t>
            </a:r>
          </a:p>
          <a:p>
            <a:r>
              <a:rPr lang="en-US" dirty="0" smtClean="0"/>
              <a:t>             +P(1@i)*P(0@i+1)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Energy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2057400" y="2438400"/>
          <a:ext cx="4681151" cy="1732026"/>
        </p:xfrm>
        <a:graphic>
          <a:graphicData uri="http://schemas.openxmlformats.org/presentationml/2006/ole">
            <p:oleObj spid="_x0000_s248834" name="Equation" r:id="rId3" imgW="1270000" imgH="469900" progId="Equation.3">
              <p:embed/>
            </p:oleObj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43E-5BDF-0743-AE27-BC35DF2207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5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  <a:cs typeface="Symbol" charset="2"/>
              </a:rPr>
              <a:t>C</a:t>
            </a:r>
            <a:r>
              <a:rPr lang="en-US" baseline="-25000" dirty="0" err="1" smtClean="0">
                <a:latin typeface="+mn-lt"/>
                <a:cs typeface="Symbol" charset="2"/>
              </a:rPr>
              <a:t>i</a:t>
            </a:r>
            <a:r>
              <a:rPr lang="en-US" dirty="0" smtClean="0">
                <a:latin typeface="+mn-lt"/>
                <a:cs typeface="Symbol" charset="2"/>
              </a:rPr>
              <a:t> == capacitance driven by each gate (including wire)</a:t>
            </a:r>
            <a:endParaRPr lang="en-US" dirty="0">
              <a:latin typeface="+mn-lt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Rate 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+mn-lt"/>
                <a:cs typeface="Symbol" charset="2"/>
              </a:rPr>
              <a:t>i</a:t>
            </a:r>
            <a:r>
              <a:rPr lang="en-US" dirty="0" smtClean="0"/>
              <a:t>) 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Different logic (low/high bits, gate type)</a:t>
            </a:r>
          </a:p>
          <a:p>
            <a:r>
              <a:rPr lang="en-US" dirty="0" smtClean="0"/>
              <a:t>Different usage</a:t>
            </a:r>
          </a:p>
          <a:p>
            <a:pPr lvl="1"/>
            <a:r>
              <a:rPr lang="en-US" dirty="0" smtClean="0"/>
              <a:t>Gate off unused functional units</a:t>
            </a:r>
          </a:p>
          <a:p>
            <a:r>
              <a:rPr lang="en-US" dirty="0" smtClean="0"/>
              <a:t>Data coded</a:t>
            </a:r>
          </a:p>
          <a:p>
            <a:r>
              <a:rPr lang="en-US" dirty="0" smtClean="0"/>
              <a:t>Entropy in data</a:t>
            </a:r>
          </a:p>
          <a:p>
            <a:r>
              <a:rPr lang="en-US" dirty="0" smtClean="0"/>
              <a:t>Average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5--15% plausible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49858" name="Content Placeholder 6"/>
          <p:cNvGraphicFramePr>
            <a:graphicFrameLocks noChangeAspect="1"/>
          </p:cNvGraphicFramePr>
          <p:nvPr/>
        </p:nvGraphicFramePr>
        <p:xfrm>
          <a:off x="4462462" y="3505200"/>
          <a:ext cx="4681538" cy="1731963"/>
        </p:xfrm>
        <a:graphic>
          <a:graphicData uri="http://schemas.openxmlformats.org/presentationml/2006/ole">
            <p:oleObj spid="_x0000_s249858" name="Equation" r:id="rId3" imgW="12700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Switching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 – driven by architecture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V </a:t>
            </a:r>
            <a:r>
              <a:rPr lang="en-US" dirty="0" smtClean="0"/>
              <a:t>– today, driven by variation, aging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– driven by architecture, information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p:oleObj spid="_x0000_s250882" name="Equation" r:id="rId3" imgW="9271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Wire 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Gates drive</a:t>
            </a:r>
          </a:p>
          <a:p>
            <a:pPr lvl="1"/>
            <a:r>
              <a:rPr lang="en-US" dirty="0" smtClean="0"/>
              <a:t>Self</a:t>
            </a:r>
          </a:p>
          <a:p>
            <a:pPr lvl="1"/>
            <a:r>
              <a:rPr lang="en-US" dirty="0" smtClean="0"/>
              <a:t>Inputs to other gates</a:t>
            </a:r>
          </a:p>
          <a:p>
            <a:pPr lvl="1"/>
            <a:r>
              <a:rPr lang="en-US" dirty="0" smtClean="0"/>
              <a:t>Wire routing between self and other gates</a:t>
            </a:r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828800"/>
          <a:ext cx="4405313" cy="635000"/>
        </p:xfrm>
        <a:graphic>
          <a:graphicData uri="http://schemas.openxmlformats.org/presentationml/2006/ole">
            <p:oleObj spid="_x0000_s251906" name="Equation" r:id="rId3" imgW="1409700" imgH="203200" progId="Equation.3">
              <p:embed/>
            </p:oleObj>
          </a:graphicData>
        </a:graphic>
      </p:graphicFrame>
      <p:graphicFrame>
        <p:nvGraphicFramePr>
          <p:cNvPr id="251907" name="Content Placeholder 6"/>
          <p:cNvGraphicFramePr>
            <a:graphicFrameLocks noChangeAspect="1"/>
          </p:cNvGraphicFramePr>
          <p:nvPr/>
        </p:nvGraphicFramePr>
        <p:xfrm>
          <a:off x="5453062" y="0"/>
          <a:ext cx="3690938" cy="1365485"/>
        </p:xfrm>
        <a:graphic>
          <a:graphicData uri="http://schemas.openxmlformats.org/presentationml/2006/ole">
            <p:oleObj spid="_x0000_s251907" name="Equation" r:id="rId4" imgW="1270000" imgH="469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3810000"/>
          <a:ext cx="4238625" cy="762000"/>
        </p:xfrm>
        <a:graphic>
          <a:graphicData uri="http://schemas.openxmlformats.org/presentationml/2006/ole">
            <p:oleObj spid="_x0000_s251908" name="Equation" r:id="rId5" imgW="1130300" imgH="2032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648200"/>
            <a:ext cx="7124700" cy="2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does wire capacitance relate to wire length?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C=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dirty="0" err="1" smtClean="0"/>
              <a:t>A/d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dirty="0" err="1" smtClean="0"/>
              <a:t>W</a:t>
            </a:r>
            <a:r>
              <a:rPr lang="en-US" dirty="0" smtClean="0"/>
              <a:t>*</a:t>
            </a:r>
            <a:r>
              <a:rPr lang="en-US" dirty="0" err="1" smtClean="0"/>
              <a:t>L</a:t>
            </a:r>
            <a:r>
              <a:rPr lang="en-US" baseline="-25000" dirty="0" err="1" smtClean="0"/>
              <a:t>wire</a:t>
            </a:r>
            <a:r>
              <a:rPr lang="en-US" dirty="0" err="1" smtClean="0"/>
              <a:t>/d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unit</a:t>
            </a:r>
            <a:r>
              <a:rPr lang="en-US" dirty="0" smtClean="0"/>
              <a:t> *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wire</a:t>
            </a:r>
            <a:endParaRPr lang="en-US" dirty="0" smtClean="0"/>
          </a:p>
          <a:p>
            <a:r>
              <a:rPr lang="en-US" dirty="0" smtClean="0"/>
              <a:t>Wire capacitance is linear in wire length</a:t>
            </a:r>
          </a:p>
          <a:p>
            <a:r>
              <a:rPr lang="en-US" dirty="0" smtClean="0"/>
              <a:t>E.g. 1.7pF/cm (</a:t>
            </a:r>
            <a:r>
              <a:rPr lang="en-US" dirty="0" err="1" smtClean="0"/>
              <a:t>preclass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Remains true if buffer wire</a:t>
            </a:r>
          </a:p>
          <a:p>
            <a:pPr lvl="1"/>
            <a:r>
              <a:rPr lang="en-US" dirty="0" smtClean="0"/>
              <a:t>Add buffered segment at fixed lengths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Wire Driven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en-US" dirty="0" smtClean="0"/>
              <a:t>Care about locality</a:t>
            </a:r>
          </a:p>
          <a:p>
            <a:pPr lvl="1"/>
            <a:r>
              <a:rPr lang="en-US" dirty="0" smtClean="0"/>
              <a:t>Long wires are higher energy</a:t>
            </a:r>
          </a:p>
          <a:p>
            <a:pPr lvl="1"/>
            <a:r>
              <a:rPr lang="en-US" dirty="0" smtClean="0"/>
              <a:t>Producers near consumers</a:t>
            </a:r>
          </a:p>
          <a:p>
            <a:pPr lvl="1"/>
            <a:r>
              <a:rPr lang="en-US" dirty="0" smtClean="0"/>
              <a:t>Memories near compute</a:t>
            </a:r>
          </a:p>
          <a:p>
            <a:pPr lvl="1"/>
            <a:r>
              <a:rPr lang="en-US" dirty="0" smtClean="0"/>
              <a:t>Esp. for large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’s</a:t>
            </a:r>
            <a:endParaRPr lang="en-US" dirty="0" smtClean="0"/>
          </a:p>
          <a:p>
            <a:r>
              <a:rPr lang="en-US" dirty="0" smtClean="0"/>
              <a:t>Care about size/area</a:t>
            </a:r>
          </a:p>
          <a:p>
            <a:pPr lvl="1"/>
            <a:r>
              <a:rPr lang="en-US" dirty="0" smtClean="0"/>
              <a:t>Reduce (worst-case) distance must cross</a:t>
            </a:r>
          </a:p>
          <a:p>
            <a:r>
              <a:rPr lang="en-US" dirty="0" smtClean="0"/>
              <a:t>Care about minimizing data movement</a:t>
            </a:r>
          </a:p>
          <a:p>
            <a:pPr lvl="1"/>
            <a:r>
              <a:rPr lang="en-US" dirty="0" smtClean="0"/>
              <a:t>Less data, less often, smaller distances</a:t>
            </a:r>
          </a:p>
          <a:p>
            <a:r>
              <a:rPr lang="en-US" dirty="0" smtClean="0"/>
              <a:t>Care about size of memories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Primary switching capacitance in wires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C: How does energy of a read grow with capacity (N) of a memory bank?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D: Energy per bit?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Implications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energy can be expensive</a:t>
            </a:r>
          </a:p>
          <a:p>
            <a:r>
              <a:rPr lang="en-US" dirty="0" smtClean="0"/>
              <a:t>Small memories cost less energy than large memories</a:t>
            </a:r>
          </a:p>
          <a:p>
            <a:pPr lvl="1"/>
            <a:r>
              <a:rPr lang="en-US" dirty="0" smtClean="0"/>
              <a:t>Use data from small memories as much as possible</a:t>
            </a:r>
          </a:p>
          <a:p>
            <a:r>
              <a:rPr lang="en-US" dirty="0" smtClean="0"/>
              <a:t>Cheaper to re-use data item from register than re-reading from memory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Energy dominates</a:t>
            </a:r>
          </a:p>
          <a:p>
            <a:pPr lvl="1"/>
            <a:r>
              <a:rPr lang="en-US" dirty="0" smtClean="0"/>
              <a:t>Including limiting performance</a:t>
            </a:r>
          </a:p>
          <a:p>
            <a:r>
              <a:rPr lang="en-US" dirty="0" smtClean="0"/>
              <a:t>Make memories small and wires short</a:t>
            </a:r>
          </a:p>
          <a:p>
            <a:pPr lvl="1"/>
            <a:r>
              <a:rPr lang="en-US" dirty="0" smtClean="0"/>
              <a:t>Small memories cost less energy per read</a:t>
            </a:r>
          </a:p>
          <a:p>
            <a:r>
              <a:rPr lang="en-US" dirty="0" smtClean="0"/>
              <a:t>Accelerators reduce energy</a:t>
            </a:r>
          </a:p>
          <a:p>
            <a:pPr lvl="1"/>
            <a:r>
              <a:rPr lang="en-US" dirty="0" smtClean="0"/>
              <a:t>Compared to </a:t>
            </a:r>
            <a:r>
              <a:rPr lang="en-US" dirty="0" smtClean="0"/>
              <a:t>processors</a:t>
            </a:r>
          </a:p>
          <a:p>
            <a:r>
              <a:rPr lang="en-US" dirty="0" smtClean="0"/>
              <a:t>Can tune parallelism to minimize energy</a:t>
            </a:r>
          </a:p>
          <a:p>
            <a:r>
              <a:rPr lang="en-US" dirty="0" smtClean="0"/>
              <a:t>Typically, the more parallel implementation costs less energy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Architectural Implications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467600" cy="421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Numbers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Processor instruction 100x more than arithmetic</a:t>
            </a:r>
          </a:p>
          <a:p>
            <a:r>
              <a:rPr lang="en-US" dirty="0" smtClean="0"/>
              <a:t>Register read 2x</a:t>
            </a:r>
          </a:p>
          <a:p>
            <a:r>
              <a:rPr lang="en-US" dirty="0" smtClean="0"/>
              <a:t>RAM read 10x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Why processor instruction &gt; </a:t>
            </a:r>
            <a:r>
              <a:rPr lang="en-US" dirty="0" err="1" smtClean="0">
                <a:solidFill>
                  <a:srgbClr val="FF6600"/>
                </a:solidFill>
              </a:rPr>
              <a:t>arith</a:t>
            </a:r>
            <a:r>
              <a:rPr lang="en-US" dirty="0" smtClean="0">
                <a:solidFill>
                  <a:srgbClr val="FF6600"/>
                </a:solidFill>
              </a:rPr>
              <a:t> operation?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48" y="3048000"/>
            <a:ext cx="4631251" cy="261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Processors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114800"/>
          </a:xfrm>
        </p:spPr>
        <p:txBody>
          <a:bodyPr/>
          <a:lstStyle/>
          <a:p>
            <a:r>
              <a:rPr lang="en-US" dirty="0" smtClean="0"/>
              <a:t>Very little into actual computation</a:t>
            </a:r>
          </a:p>
          <a:p>
            <a:r>
              <a:rPr lang="en-US" dirty="0" smtClean="0"/>
              <a:t>Determine and Fetch Instruction</a:t>
            </a:r>
          </a:p>
          <a:p>
            <a:r>
              <a:rPr lang="en-US" dirty="0" smtClean="0"/>
              <a:t>Read and Write data from memories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140200" cy="55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4772"/>
            <a:ext cx="4114800" cy="27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[Dally et al. /</a:t>
            </a:r>
            <a:r>
              <a:rPr lang="en-US" sz="1800" dirty="0" smtClean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Computer </a:t>
            </a:r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Cortex A9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Estimate find: 0.5W at 800MHz in 40nm</a:t>
            </a:r>
          </a:p>
          <a:p>
            <a:r>
              <a:rPr lang="en-US" dirty="0" smtClean="0"/>
              <a:t>0.5/0.8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-9 </a:t>
            </a:r>
            <a:r>
              <a:rPr lang="en-US" dirty="0" smtClean="0"/>
              <a:t>J/</a:t>
            </a:r>
            <a:r>
              <a:rPr lang="en-US" dirty="0" err="1" smtClean="0"/>
              <a:t>instr</a:t>
            </a:r>
            <a:endParaRPr lang="en-US" dirty="0" smtClean="0"/>
          </a:p>
          <a:p>
            <a:r>
              <a:rPr lang="en-US" dirty="0" smtClean="0"/>
              <a:t>~600pJ/instr</a:t>
            </a:r>
          </a:p>
          <a:p>
            <a:r>
              <a:rPr lang="en-US" dirty="0" smtClean="0"/>
              <a:t>Scale to 28nm</a:t>
            </a:r>
          </a:p>
          <a:p>
            <a:pPr lvl="1"/>
            <a:r>
              <a:rPr lang="en-US" dirty="0" smtClean="0"/>
              <a:t>maybe 0.7*600—0.5*600</a:t>
            </a:r>
          </a:p>
          <a:p>
            <a:pPr lvl="1"/>
            <a:r>
              <a:rPr lang="en-US" dirty="0" smtClean="0"/>
              <a:t>300—400pJ/instr ?</a:t>
            </a:r>
          </a:p>
          <a:p>
            <a:r>
              <a:rPr lang="en-US" dirty="0" smtClean="0"/>
              <a:t>Is superscalar </a:t>
            </a:r>
            <a:r>
              <a:rPr lang="en-US" dirty="0" err="1" smtClean="0"/>
              <a:t>w</a:t>
            </a:r>
            <a:r>
              <a:rPr lang="en-US" dirty="0" smtClean="0"/>
              <a:t>/ neon, so not as simple a processor as previous example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 smtClean="0"/>
              <a:t>ARM A9 instruction 300—400pJ</a:t>
            </a:r>
          </a:p>
          <a:p>
            <a:r>
              <a:rPr lang="en-US" dirty="0" smtClean="0"/>
              <a:t>ARM A9 L1 cache read 23pJ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6002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Xilinx UG585 – </a:t>
            </a:r>
            <a:r>
              <a:rPr lang="en-US" dirty="0" err="1" smtClean="0">
                <a:latin typeface="+mn-lt"/>
              </a:rPr>
              <a:t>Zynq</a:t>
            </a:r>
            <a:r>
              <a:rPr lang="en-US" dirty="0" smtClean="0">
                <a:latin typeface="+mn-lt"/>
              </a:rPr>
              <a:t> TRM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Assume ARM Cortex A9 executes 4x32b Neon vector add instruction for 300pJ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Compare to 32b adds on FPGA?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Assume ARM Cortex A9 executes 8x16b Neon vector multiply instruction for 300pJ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Compare to 16x16 multiplies on FPGA?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Performing an operation in a pipelined </a:t>
            </a:r>
            <a:r>
              <a:rPr lang="en-US" dirty="0" err="1" smtClean="0">
                <a:solidFill>
                  <a:srgbClr val="0000FF"/>
                </a:solidFill>
              </a:rPr>
              <a:t>datapath</a:t>
            </a:r>
            <a:r>
              <a:rPr lang="en-US" dirty="0" smtClean="0">
                <a:solidFill>
                  <a:srgbClr val="0000FF"/>
                </a:solidFill>
              </a:rPr>
              <a:t> can be orders of magnitude less energy than on a processor</a:t>
            </a:r>
          </a:p>
          <a:p>
            <a:pPr lvl="1"/>
            <a:r>
              <a:rPr lang="en-US" dirty="0" smtClean="0"/>
              <a:t>ARM 300pJ vs. 1.3pJ 32b add</a:t>
            </a:r>
          </a:p>
          <a:p>
            <a:pPr lvl="1"/>
            <a:r>
              <a:rPr lang="en-US" dirty="0" smtClean="0"/>
              <a:t>Even neon 300pJ vs. 4x1.3pJ for 4x32b add</a:t>
            </a:r>
          </a:p>
          <a:p>
            <a:pPr lvl="1"/>
            <a:r>
              <a:rPr lang="en-US" dirty="0" smtClean="0"/>
              <a:t>300pJ vs. 8x8pJ for 8 16x16b multiplies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95400"/>
          </a:xfrm>
        </p:spPr>
        <p:txBody>
          <a:bodyPr/>
          <a:lstStyle/>
          <a:p>
            <a:r>
              <a:rPr lang="en-US" dirty="0" smtClean="0"/>
              <a:t>Reading from OCM order of magnitude less than from DRAM</a:t>
            </a:r>
          </a:p>
          <a:p>
            <a:r>
              <a:rPr lang="en-US" dirty="0" smtClean="0"/>
              <a:t>…and BRAM half that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954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Xilinx UG585 – </a:t>
            </a:r>
            <a:r>
              <a:rPr lang="en-US" dirty="0" err="1" smtClean="0">
                <a:latin typeface="+mn-lt"/>
              </a:rPr>
              <a:t>Zynq</a:t>
            </a:r>
            <a:r>
              <a:rPr lang="en-US" dirty="0" smtClean="0">
                <a:latin typeface="+mn-lt"/>
              </a:rPr>
              <a:t> TRM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n-US" dirty="0" smtClean="0"/>
              <a:t>Growing domain of portables</a:t>
            </a:r>
          </a:p>
          <a:p>
            <a:pPr lvl="1"/>
            <a:r>
              <a:rPr lang="en-US" dirty="0" smtClean="0"/>
              <a:t>Less energy/op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longer battery life</a:t>
            </a:r>
            <a:endParaRPr lang="en-US" dirty="0" smtClean="0"/>
          </a:p>
          <a:p>
            <a:r>
              <a:rPr lang="en-US" dirty="0" smtClean="0"/>
              <a:t>Global Energy Crisis</a:t>
            </a:r>
          </a:p>
          <a:p>
            <a:r>
              <a:rPr lang="en-US" sz="3200" dirty="0" smtClean="0"/>
              <a:t>Power-envelope at key limit</a:t>
            </a:r>
          </a:p>
          <a:p>
            <a:pPr lvl="1"/>
            <a:r>
              <a:rPr lang="en-US" dirty="0" smtClean="0"/>
              <a:t>E reduce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increase compute in P-envelope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/>
              <a:t>Scaling 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Power density </a:t>
            </a:r>
            <a:r>
              <a:rPr lang="en-US" b="1" dirty="0" smtClean="0"/>
              <a:t>not</a:t>
            </a:r>
            <a:r>
              <a:rPr lang="en-US" dirty="0" smtClean="0"/>
              <a:t> transistors limit sustained ops/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Server rooms</a:t>
            </a:r>
          </a:p>
          <a:p>
            <a:pPr lvl="2"/>
            <a:r>
              <a:rPr lang="en-US" dirty="0" smtClean="0"/>
              <a:t>Cost-of-ownership </a:t>
            </a:r>
            <a:r>
              <a:rPr lang="en-US" b="1" dirty="0" smtClean="0"/>
              <a:t>not</a:t>
            </a:r>
            <a:r>
              <a:rPr lang="en-US" dirty="0" smtClean="0"/>
              <a:t> dominated by Silicon</a:t>
            </a:r>
          </a:p>
          <a:p>
            <a:pPr lvl="3"/>
            <a:r>
              <a:rPr lang="en-US" sz="2800" dirty="0" smtClean="0">
                <a:solidFill>
                  <a:srgbClr val="3366FF"/>
                </a:solidFill>
              </a:rPr>
              <a:t>Cooling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Power</a:t>
            </a:r>
            <a:r>
              <a:rPr lang="en-US" sz="2800" dirty="0" smtClean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90nm</a:t>
            </a:r>
          </a:p>
          <a:p>
            <a:r>
              <a:rPr lang="en-US" dirty="0"/>
              <a:t>FPGA: </a:t>
            </a:r>
            <a:r>
              <a:rPr lang="en-US" dirty="0" err="1"/>
              <a:t>Stratix</a:t>
            </a:r>
            <a:r>
              <a:rPr lang="en-US" dirty="0"/>
              <a:t> II</a:t>
            </a:r>
          </a:p>
          <a:p>
            <a:r>
              <a:rPr lang="en-US" dirty="0" err="1"/>
              <a:t>STMicro</a:t>
            </a:r>
            <a:r>
              <a:rPr lang="en-US" dirty="0"/>
              <a:t> </a:t>
            </a:r>
            <a:r>
              <a:rPr lang="en-US" dirty="0" smtClean="0"/>
              <a:t>CMOS090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[Kuon/Rose TRCADv26n2p203--215 2007]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/>
              <a:t>FPGA vs. Std Cell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</a:t>
            </a: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0"/>
            <a:ext cx="4692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 smtClean="0"/>
              <a:t>FPGA Disadvantage to 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Interconnect Energy</a:t>
            </a:r>
          </a:p>
          <a:p>
            <a:pPr lvl="1"/>
            <a:r>
              <a:rPr lang="en-US" dirty="0" smtClean="0"/>
              <a:t>Long wires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more capacitance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more E</a:t>
            </a:r>
          </a:p>
          <a:p>
            <a:pPr lvl="1"/>
            <a:r>
              <a:rPr lang="en-US" dirty="0" smtClean="0">
                <a:sym typeface="Wingdings"/>
              </a:rPr>
              <a:t>Switch Energy is an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5092700" cy="2785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172200"/>
            <a:ext cx="2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  <a:latin typeface="+mn-lt"/>
              </a:rPr>
              <a:t>[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Tuan et al./FPGA 2006]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Processor two orders of magnitude higher energy than custom accelerator</a:t>
            </a:r>
          </a:p>
          <a:p>
            <a:r>
              <a:rPr lang="en-US" dirty="0" smtClean="0"/>
              <a:t>FPGA accelerator in between</a:t>
            </a:r>
          </a:p>
          <a:p>
            <a:pPr lvl="1"/>
            <a:r>
              <a:rPr lang="en-US" dirty="0" smtClean="0"/>
              <a:t>Order of magnitude lower than processor</a:t>
            </a:r>
          </a:p>
          <a:p>
            <a:pPr lvl="1"/>
            <a:r>
              <a:rPr lang="en-US" dirty="0" smtClean="0"/>
              <a:t>Order of magnitude higher than custom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7734300" cy="1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Parallelism and Energy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Per read from M=10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Per read from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/4 memory?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Consumption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if we broke the memory into 4 blocks, but still routed to a single processor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Hint: Interconnect energy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reading from top right?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E=Emem(M/4) + 2*sqrt(M/4)*</a:t>
            </a:r>
            <a:r>
              <a:rPr lang="en-US" dirty="0" err="1" smtClean="0"/>
              <a:t>Cwire</a:t>
            </a:r>
            <a:endParaRPr lang="en-US" dirty="0" smtClean="0"/>
          </a:p>
          <a:p>
            <a:r>
              <a:rPr lang="en-US" dirty="0" smtClean="0"/>
              <a:t>(simplify assume 2C</a:t>
            </a:r>
            <a:r>
              <a:rPr lang="en-US" baseline="-25000" dirty="0" smtClean="0"/>
              <a:t>wire</a:t>
            </a:r>
            <a:r>
              <a:rPr lang="en-US" dirty="0" smtClean="0"/>
              <a:t>~= unit)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=sqrt(</a:t>
            </a:r>
            <a:r>
              <a:rPr lang="en-US" dirty="0" smtClean="0"/>
              <a:t>M/4) +</a:t>
            </a:r>
            <a:r>
              <a:rPr lang="en-US" dirty="0" smtClean="0"/>
              <a:t> sqrt</a:t>
            </a:r>
            <a:r>
              <a:rPr lang="en-US" dirty="0" smtClean="0"/>
              <a:t>(M/4</a:t>
            </a:r>
            <a:r>
              <a:rPr lang="en-US" dirty="0" smtClean="0"/>
              <a:t>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</a:t>
            </a:r>
            <a:r>
              <a:rPr lang="en-US" dirty="0" err="1" smtClean="0"/>
              <a:t>sqrt(M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/>
          <a:lstStyle/>
          <a:p>
            <a:r>
              <a:rPr lang="en-US" dirty="0" smtClean="0"/>
              <a:t>Close </a:t>
            </a:r>
            <a:r>
              <a:rPr lang="en-US" dirty="0" err="1" smtClean="0"/>
              <a:t>mem</a:t>
            </a:r>
            <a:r>
              <a:rPr lang="en-US" dirty="0" smtClean="0"/>
              <a:t> = E(M/4)=(1/2) </a:t>
            </a:r>
            <a:r>
              <a:rPr lang="en-US" dirty="0" err="1" smtClean="0"/>
              <a:t>sqrt(M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Far </a:t>
            </a:r>
            <a:r>
              <a:rPr lang="en-US" dirty="0" err="1" smtClean="0"/>
              <a:t>mem</a:t>
            </a:r>
            <a:r>
              <a:rPr lang="en-US" dirty="0" smtClean="0"/>
              <a:t> = </a:t>
            </a:r>
            <a:r>
              <a:rPr lang="en-US" dirty="0" err="1" smtClean="0"/>
              <a:t>sqrt(M</a:t>
            </a:r>
            <a:r>
              <a:rPr lang="en-US" dirty="0" smtClean="0"/>
              <a:t>)  [previous slide]</a:t>
            </a:r>
          </a:p>
          <a:p>
            <a:r>
              <a:rPr lang="en-US" dirty="0" smtClean="0"/>
              <a:t>Other two = E(M/4)+sqrt(M/4)*</a:t>
            </a:r>
            <a:r>
              <a:rPr lang="en-US" dirty="0" err="1" smtClean="0"/>
              <a:t>Cwire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= (1/2+1/4)sqrt(M)</a:t>
            </a:r>
          </a:p>
          <a:p>
            <a:endParaRPr lang="en-US" dirty="0" smtClean="0"/>
          </a:p>
          <a:p>
            <a:r>
              <a:rPr lang="en-US" dirty="0" smtClean="0"/>
              <a:t>Average:</a:t>
            </a:r>
          </a:p>
          <a:p>
            <a:pPr lvl="1">
              <a:buNone/>
            </a:pPr>
            <a:r>
              <a:rPr lang="en-US" dirty="0" err="1" smtClean="0"/>
              <a:t>Sqrt(M</a:t>
            </a:r>
            <a:r>
              <a:rPr lang="en-US" dirty="0" smtClean="0"/>
              <a:t>)*(1/4)(1/2+2*3/4+1)</a:t>
            </a:r>
          </a:p>
          <a:p>
            <a:pPr lvl="1">
              <a:buNone/>
            </a:pPr>
            <a:r>
              <a:rPr lang="en-US" dirty="0" smtClean="0"/>
              <a:t>         = ¾ </a:t>
            </a:r>
            <a:r>
              <a:rPr lang="en-US" dirty="0" err="1" smtClean="0"/>
              <a:t>sqrt(M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1--4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1M</a:t>
            </a:r>
            <a:r>
              <a:rPr lang="en-US" dirty="0" smtClean="0"/>
              <a:t> </a:t>
            </a:r>
            <a:r>
              <a:rPr lang="en-US" dirty="0" smtClean="0"/>
              <a:t>gates/mm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2.5*10</a:t>
            </a:r>
            <a:r>
              <a:rPr lang="en-US" sz="3200" baseline="30000" dirty="0" smtClean="0"/>
              <a:t>-15 </a:t>
            </a:r>
            <a:r>
              <a:rPr lang="en-US" dirty="0" smtClean="0"/>
              <a:t>J/gate switch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Gates on 1cm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Energy to switch all?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Power at 1GHz?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Fraction can switch with </a:t>
            </a:r>
            <a:r>
              <a:rPr lang="en-US" dirty="0" smtClean="0">
                <a:solidFill>
                  <a:srgbClr val="FF6600"/>
                </a:solidFill>
              </a:rPr>
              <a:t>10W</a:t>
            </a:r>
            <a:r>
              <a:rPr lang="en-US" dirty="0" smtClean="0">
                <a:solidFill>
                  <a:srgbClr val="FF6600"/>
                </a:solidFill>
              </a:rPr>
              <a:t>/cm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 power budget?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PE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need to communicate between parallel processing units (and memories)</a:t>
            </a:r>
          </a:p>
          <a:p>
            <a:r>
              <a:rPr lang="en-US" dirty="0" smtClean="0"/>
              <a:t>Must pay for energy to move data between </a:t>
            </a:r>
            <a:r>
              <a:rPr lang="en-US" dirty="0" err="1" smtClean="0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memory?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parallel design</a:t>
            </a:r>
          </a:p>
          <a:p>
            <a:pPr lvl="1"/>
            <a:r>
              <a:rPr lang="en-US" dirty="0" smtClean="0"/>
              <a:t>Has more </a:t>
            </a:r>
            <a:r>
              <a:rPr lang="en-US" dirty="0" err="1" smtClean="0"/>
              <a:t>PEs</a:t>
            </a:r>
            <a:endParaRPr lang="en-US" dirty="0" smtClean="0"/>
          </a:p>
          <a:p>
            <a:pPr lvl="1"/>
            <a:r>
              <a:rPr lang="en-US" dirty="0" smtClean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 smtClean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More area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longer wires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more energy in communication between </a:t>
            </a:r>
            <a:r>
              <a:rPr lang="en-US" dirty="0" err="1" smtClean="0">
                <a:sym typeface="Wingdings"/>
              </a:rPr>
              <a:t>PEs</a:t>
            </a: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we minimize total energy?</a:t>
            </a:r>
          </a:p>
          <a:p>
            <a:pPr lvl="1"/>
            <a:r>
              <a:rPr lang="en-US" dirty="0" smtClean="0"/>
              <a:t>Both memory and communication</a:t>
            </a:r>
          </a:p>
          <a:p>
            <a:r>
              <a:rPr lang="en-US" dirty="0" smtClean="0"/>
              <a:t>Design axis P – number of </a:t>
            </a:r>
            <a:r>
              <a:rPr lang="en-US" dirty="0" err="1" smtClean="0"/>
              <a:t>PEs</a:t>
            </a:r>
            <a:endParaRPr lang="en-US" dirty="0" smtClean="0"/>
          </a:p>
          <a:p>
            <a:pPr lvl="1"/>
            <a:r>
              <a:rPr lang="en-US" dirty="0" smtClean="0"/>
              <a:t>What P minimizes energy?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mem</a:t>
            </a:r>
            <a:r>
              <a:rPr lang="en-US" dirty="0" smtClean="0"/>
              <a:t>=</a:t>
            </a:r>
            <a:r>
              <a:rPr lang="en-US" dirty="0" err="1" smtClean="0"/>
              <a:t>sqrt(M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Communication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xbar</a:t>
            </a:r>
            <a:r>
              <a:rPr lang="en-US" dirty="0" err="1" smtClean="0"/>
              <a:t>(I,O</a:t>
            </a:r>
            <a:r>
              <a:rPr lang="en-US" dirty="0" smtClean="0"/>
              <a:t>)=4*I*O</a:t>
            </a:r>
          </a:p>
          <a:p>
            <a:r>
              <a:rPr lang="en-US" dirty="0" smtClean="0"/>
              <a:t>P Processors</a:t>
            </a:r>
          </a:p>
          <a:p>
            <a:r>
              <a:rPr lang="en-US" dirty="0" smtClean="0"/>
              <a:t>N total data</a:t>
            </a:r>
          </a:p>
          <a:p>
            <a:r>
              <a:rPr lang="en-US" dirty="0" smtClean="0"/>
              <a:t>Possibly communicate each result to other </a:t>
            </a:r>
            <a:r>
              <a:rPr lang="en-US" dirty="0" err="1" smtClean="0"/>
              <a:t>PEs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Model: Memory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Divide N data over P memories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mem</a:t>
            </a:r>
            <a:r>
              <a:rPr lang="en-US" dirty="0" smtClean="0"/>
              <a:t>=</a:t>
            </a:r>
            <a:r>
              <a:rPr lang="en-US" dirty="0" err="1" smtClean="0"/>
              <a:t>sqrt(N</a:t>
            </a:r>
            <a:r>
              <a:rPr lang="en-US" dirty="0" smtClean="0"/>
              <a:t>/P)</a:t>
            </a:r>
          </a:p>
          <a:p>
            <a:r>
              <a:rPr lang="en-US" dirty="0" smtClean="0"/>
              <a:t>N total memory operations</a:t>
            </a:r>
          </a:p>
          <a:p>
            <a:r>
              <a:rPr lang="en-US" dirty="0" smtClean="0"/>
              <a:t>Memory energy: N*</a:t>
            </a:r>
            <a:r>
              <a:rPr lang="en-US" dirty="0" err="1" smtClean="0"/>
              <a:t>sqrt(N</a:t>
            </a:r>
            <a:r>
              <a:rPr lang="en-US" dirty="0" smtClean="0"/>
              <a:t>/P)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Crossbar with P inputs and P outputs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xbar</a:t>
            </a:r>
            <a:r>
              <a:rPr lang="en-US" dirty="0" smtClean="0"/>
              <a:t>=4*P*P</a:t>
            </a:r>
          </a:p>
          <a:p>
            <a:r>
              <a:rPr lang="en-US" dirty="0" smtClean="0"/>
              <a:t>Crossbar used N/P times</a:t>
            </a:r>
          </a:p>
          <a:p>
            <a:r>
              <a:rPr lang="en-US" dirty="0" smtClean="0"/>
              <a:t>Crossbar energy: 4*N*P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p:oleObj spid="_x0000_s349186" name="Equation" r:id="rId3" imgW="1409700" imgH="444500" progId="Equation.3">
              <p:embed/>
            </p:oleObj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p:oleObj spid="_x0000_s349187" name="Equation" r:id="rId4" imgW="1257300" imgH="4953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N=10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buNone/>
            </a:pPr>
            <a:endParaRPr lang="en-US" baseline="30000" dirty="0" smtClean="0"/>
          </a:p>
          <a:p>
            <a:r>
              <a:rPr lang="en-US" dirty="0" smtClean="0"/>
              <a:t>Per operation becomes: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p:oleObj spid="_x0000_s350210" name="Equation" r:id="rId3" imgW="1257300" imgH="495300" progId="Equation.3">
              <p:embed/>
            </p:oleObj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1446213" y="5249863"/>
          <a:ext cx="2333625" cy="1203325"/>
        </p:xfrm>
        <a:graphic>
          <a:graphicData uri="http://schemas.openxmlformats.org/presentationml/2006/ole">
            <p:oleObj spid="_x0000_s350211" name="Equation" r:id="rId4" imgW="863600" imgH="4445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 smtClean="0"/>
              <a:t>Energy for: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P=100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Energy?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1446213" y="5249863"/>
          <a:ext cx="2333625" cy="1203325"/>
        </p:xfrm>
        <a:graphic>
          <a:graphicData uri="http://schemas.openxmlformats.org/presentationml/2006/ole">
            <p:oleObj spid="_x0000_s351234" name="Equation" r:id="rId3" imgW="863600" imgH="4445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31B6-A178-F244-A64E-E13DFAAF85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communication is local, don’t need crossbar</a:t>
            </a:r>
          </a:p>
          <a:p>
            <a:r>
              <a:rPr lang="en-US" dirty="0" smtClean="0"/>
              <a:t>Communication energy scales less than P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Can scale as low as P</a:t>
            </a:r>
          </a:p>
          <a:p>
            <a:r>
              <a:rPr lang="en-US" dirty="0" smtClean="0"/>
              <a:t>As see GMM, </a:t>
            </a:r>
            <a:r>
              <a:rPr lang="en-US" dirty="0" err="1" smtClean="0"/>
              <a:t>WinF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High Locality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comm</a:t>
            </a:r>
            <a:r>
              <a:rPr lang="en-US" dirty="0" smtClean="0"/>
              <a:t>=constant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comm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comm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   N*10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p:oleObj spid="_x0000_s356354" name="Equation" r:id="rId3" imgW="1054100" imgH="4953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is energy minimizing P?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aphicFrame>
        <p:nvGraphicFramePr>
          <p:cNvPr id="309250" name="Content Placeholder 6"/>
          <p:cNvGraphicFramePr>
            <a:graphicFrameLocks noChangeAspect="1"/>
          </p:cNvGraphicFramePr>
          <p:nvPr/>
        </p:nvGraphicFramePr>
        <p:xfrm>
          <a:off x="1524000" y="5257800"/>
          <a:ext cx="1784350" cy="1203325"/>
        </p:xfrm>
        <a:graphic>
          <a:graphicData uri="http://schemas.openxmlformats.org/presentationml/2006/ole">
            <p:oleObj spid="_x0000_s357378" name="Equation" r:id="rId3" imgW="660400" imgH="4445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Locality Matters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P depends on communication locality</a:t>
            </a:r>
          </a:p>
          <a:p>
            <a:pPr lvl="1"/>
            <a:r>
              <a:rPr lang="en-US" dirty="0" smtClean="0"/>
              <a:t>Very local problems always benefit from parallelism</a:t>
            </a:r>
          </a:p>
          <a:p>
            <a:pPr lvl="1"/>
            <a:r>
              <a:rPr lang="en-US" dirty="0" smtClean="0"/>
              <a:t>Highly interconnected problems must balance energies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Tune Parallelism: </a:t>
            </a:r>
            <a:r>
              <a:rPr lang="en-US" dirty="0" err="1" smtClean="0"/>
              <a:t>Stratix</a:t>
            </a:r>
            <a:r>
              <a:rPr lang="en-US" dirty="0" smtClean="0"/>
              <a:t>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Scaling with Problem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Big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840163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Energy dominance</a:t>
            </a:r>
          </a:p>
          <a:p>
            <a:r>
              <a:rPr lang="en-US" dirty="0" smtClean="0"/>
              <a:t>With power-density budget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The most energy efficient architecture delivers the most performance</a:t>
            </a:r>
          </a:p>
          <a:p>
            <a:r>
              <a:rPr lang="en-US" dirty="0" smtClean="0"/>
              <a:t>Make memories small and wires short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, accelerators reduce energy by reducing processor instruction execution </a:t>
            </a:r>
            <a:r>
              <a:rPr lang="en-US" dirty="0" smtClean="0"/>
              <a:t>overhead</a:t>
            </a:r>
          </a:p>
          <a:p>
            <a:r>
              <a:rPr lang="en-US" dirty="0" smtClean="0"/>
              <a:t>Parallel design </a:t>
            </a:r>
            <a:r>
              <a:rPr lang="en-US" dirty="0" smtClean="0"/>
              <a:t>exploit </a:t>
            </a:r>
            <a:r>
              <a:rPr lang="en-US" dirty="0" err="1" smtClean="0"/>
              <a:t>locality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reduce</a:t>
            </a:r>
            <a:r>
              <a:rPr lang="en-US" dirty="0" smtClean="0"/>
              <a:t>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Optimal parallelism for problem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Driven by communication </a:t>
            </a:r>
            <a:r>
              <a:rPr lang="en-US" dirty="0" smtClean="0">
                <a:ea typeface="ＭＳ Ｐゴシック" pitchFamily="1" charset="-128"/>
              </a:rPr>
              <a:t>structure, size</a:t>
            </a:r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Design and Function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Milestone</a:t>
            </a:r>
          </a:p>
          <a:p>
            <a:pPr lvl="1"/>
            <a:r>
              <a:rPr lang="en-US" dirty="0" smtClean="0">
                <a:sym typeface="Wingdings"/>
              </a:rPr>
              <a:t>Due </a:t>
            </a:r>
            <a:r>
              <a:rPr lang="en-US" dirty="0" smtClean="0">
                <a:sym typeface="Wingdings"/>
              </a:rPr>
              <a:t>Friday</a:t>
            </a:r>
          </a:p>
          <a:p>
            <a:r>
              <a:rPr lang="en-US" dirty="0" smtClean="0">
                <a:sym typeface="Wingdings"/>
              </a:rPr>
              <a:t>Project Energy Milestone</a:t>
            </a:r>
          </a:p>
          <a:p>
            <a:pPr lvl="1"/>
            <a:r>
              <a:rPr lang="en-US" dirty="0" smtClean="0">
                <a:sym typeface="Wingdings"/>
              </a:rPr>
              <a:t>Out today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385F-ECB9-F24C-9C44-1878DB97C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Origin of Power Challenge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Limited capacity to remove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~100W/cm</a:t>
            </a:r>
            <a:r>
              <a:rPr lang="en-US" sz="2400" baseline="30000" dirty="0"/>
              <a:t>2</a:t>
            </a:r>
            <a:r>
              <a:rPr lang="en-US" sz="2400" dirty="0"/>
              <a:t> force air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1-10W/cm</a:t>
            </a:r>
            <a:r>
              <a:rPr lang="en-US" sz="2400" baseline="30000" dirty="0"/>
              <a:t>2</a:t>
            </a:r>
            <a:r>
              <a:rPr lang="en-US" sz="2400" dirty="0"/>
              <a:t> ambient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Transistors per chip grow at Moore’s Law rate = (1/F)</a:t>
            </a:r>
            <a:r>
              <a:rPr lang="en-US" sz="2800" baseline="30000" dirty="0"/>
              <a:t>2  </a:t>
            </a:r>
            <a:r>
              <a:rPr lang="en-US" sz="2800" dirty="0"/>
              <a:t>  </a:t>
            </a:r>
            <a:endParaRPr lang="en-US" sz="2800" baseline="30000" dirty="0"/>
          </a:p>
          <a:p>
            <a:pPr>
              <a:lnSpc>
                <a:spcPct val="90000"/>
              </a:lnSpc>
            </a:pPr>
            <a:r>
              <a:rPr lang="en-US" sz="2800" dirty="0"/>
              <a:t>Energy/transistor must decrease at this rate to keep constant power density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P/</a:t>
            </a:r>
            <a:r>
              <a:rPr lang="en-US" sz="2800" dirty="0" err="1" smtClean="0"/>
              <a:t>tr</a:t>
            </a:r>
            <a:r>
              <a:rPr lang="en-US" sz="2800" dirty="0" smtClean="0"/>
              <a:t> </a:t>
            </a:r>
            <a:r>
              <a:rPr lang="en-US" sz="2800" dirty="0">
                <a:sym typeface="Symbol" pitchFamily="1" charset="2"/>
              </a:rPr>
              <a:t> </a:t>
            </a:r>
            <a:r>
              <a:rPr lang="en-US" sz="2800" dirty="0" smtClean="0">
                <a:sym typeface="Symbol" pitchFamily="1" charset="2"/>
              </a:rPr>
              <a:t>CV</a:t>
            </a:r>
            <a:r>
              <a:rPr lang="en-US" sz="2800" baseline="30000" dirty="0" smtClean="0">
                <a:sym typeface="Symbol" pitchFamily="1" charset="2"/>
              </a:rPr>
              <a:t>2</a:t>
            </a:r>
            <a:r>
              <a:rPr lang="en-US" sz="2800" dirty="0">
                <a:sym typeface="Symbol" pitchFamily="1" charset="2"/>
              </a:rPr>
              <a:t>f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E/</a:t>
            </a:r>
            <a:r>
              <a:rPr lang="en-US" sz="2800" dirty="0" err="1" smtClean="0"/>
              <a:t>tr</a:t>
            </a:r>
            <a:r>
              <a:rPr lang="en-US" sz="2800" dirty="0" smtClean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…but V scaling more slowly than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40-years-processor-tr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68"/>
            <a:ext cx="9144000" cy="585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Intel Power Density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EFE-1BD5-C84C-BBE2-3C08AEF8D5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2466" name="Picture 2" descr="Z:\nikil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705600" cy="497598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3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19865</TotalTime>
  <Words>2285</Words>
  <Application>Microsoft Macintosh PowerPoint</Application>
  <PresentationFormat>On-screen Show (4:3)</PresentationFormat>
  <Paragraphs>452</Paragraphs>
  <Slides>68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Blank Presentation</vt:lpstr>
      <vt:lpstr>Equation</vt:lpstr>
      <vt:lpstr>Microsoft Equation</vt:lpstr>
      <vt:lpstr>ESE532: System-on-a-Chip Architecture</vt:lpstr>
      <vt:lpstr>Today</vt:lpstr>
      <vt:lpstr>Message</vt:lpstr>
      <vt:lpstr>Energy</vt:lpstr>
      <vt:lpstr>Preclass 1--4</vt:lpstr>
      <vt:lpstr>Challenge: Power</vt:lpstr>
      <vt:lpstr>Origin of Power Challenge</vt:lpstr>
      <vt:lpstr>Slide 8</vt:lpstr>
      <vt:lpstr>Intel Power Density</vt:lpstr>
      <vt:lpstr>Impact</vt:lpstr>
      <vt:lpstr>Impact</vt:lpstr>
      <vt:lpstr>Energy</vt:lpstr>
      <vt:lpstr>Leakage Energy</vt:lpstr>
      <vt:lpstr>Switching Energy</vt:lpstr>
      <vt:lpstr>Energy</vt:lpstr>
      <vt:lpstr>Voltage</vt:lpstr>
      <vt:lpstr>Total Energy vs. Voltage</vt:lpstr>
      <vt:lpstr>Switching Energy</vt:lpstr>
      <vt:lpstr>Data Dependent Activity</vt:lpstr>
      <vt:lpstr>Gate Output Switching (random inputs)</vt:lpstr>
      <vt:lpstr>Switching Energy</vt:lpstr>
      <vt:lpstr>Switching Rate (ai) Varies</vt:lpstr>
      <vt:lpstr>Switching Energy</vt:lpstr>
      <vt:lpstr>Wire Driven</vt:lpstr>
      <vt:lpstr>Wire Capacitance</vt:lpstr>
      <vt:lpstr>Wire Capacitance</vt:lpstr>
      <vt:lpstr>Wire Driven Implications</vt:lpstr>
      <vt:lpstr>Preclass 5</vt:lpstr>
      <vt:lpstr>Memory Implications</vt:lpstr>
      <vt:lpstr>Architectural Implications</vt:lpstr>
      <vt:lpstr>Component Numbers</vt:lpstr>
      <vt:lpstr>Component Numbers</vt:lpstr>
      <vt:lpstr>Processors and Energy</vt:lpstr>
      <vt:lpstr>ARM Cortex A9</vt:lpstr>
      <vt:lpstr>Zynq</vt:lpstr>
      <vt:lpstr>Compare</vt:lpstr>
      <vt:lpstr>Compare</vt:lpstr>
      <vt:lpstr>Programmable Datapath</vt:lpstr>
      <vt:lpstr>Zynq</vt:lpstr>
      <vt:lpstr>FPGA vs. Std Cell Energy</vt:lpstr>
      <vt:lpstr>FPGA Disadvantage to Custom</vt:lpstr>
      <vt:lpstr>Simplified Comparison</vt:lpstr>
      <vt:lpstr>Parallelism and Energy</vt:lpstr>
      <vt:lpstr>Preclass 6</vt:lpstr>
      <vt:lpstr>Local Consumption</vt:lpstr>
      <vt:lpstr>Cheat?</vt:lpstr>
      <vt:lpstr>Cheat?</vt:lpstr>
      <vt:lpstr>Cheat?</vt:lpstr>
      <vt:lpstr>Exploit Locality</vt:lpstr>
      <vt:lpstr>Inter PE Communication</vt:lpstr>
      <vt:lpstr>Preclass 7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8</vt:lpstr>
      <vt:lpstr>Preclass 8</vt:lpstr>
      <vt:lpstr>Graph</vt:lpstr>
      <vt:lpstr>High Locality</vt:lpstr>
      <vt:lpstr>Model for High Locality</vt:lpstr>
      <vt:lpstr>Preclass 9</vt:lpstr>
      <vt:lpstr>Task Locality Matters</vt:lpstr>
      <vt:lpstr>Tune Parallelism: Stratix-IV</vt:lpstr>
      <vt:lpstr>PE Scaling with Problem Size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94</cp:revision>
  <cp:lastPrinted>2017-11-08T13:58:11Z</cp:lastPrinted>
  <dcterms:created xsi:type="dcterms:W3CDTF">2017-11-07T01:35:57Z</dcterms:created>
  <dcterms:modified xsi:type="dcterms:W3CDTF">2017-11-08T14:00:46Z</dcterms:modified>
</cp:coreProperties>
</file>