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407" r:id="rId2"/>
    <p:sldId id="320" r:id="rId3"/>
    <p:sldId id="410" r:id="rId4"/>
    <p:sldId id="451" r:id="rId5"/>
    <p:sldId id="455" r:id="rId6"/>
    <p:sldId id="456" r:id="rId7"/>
    <p:sldId id="454" r:id="rId8"/>
    <p:sldId id="453" r:id="rId9"/>
    <p:sldId id="458" r:id="rId10"/>
    <p:sldId id="457" r:id="rId11"/>
    <p:sldId id="411" r:id="rId12"/>
    <p:sldId id="412" r:id="rId13"/>
    <p:sldId id="413" r:id="rId14"/>
    <p:sldId id="415" r:id="rId15"/>
    <p:sldId id="416" r:id="rId16"/>
    <p:sldId id="417" r:id="rId17"/>
    <p:sldId id="418" r:id="rId18"/>
    <p:sldId id="49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9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93" r:id="rId38"/>
    <p:sldId id="494" r:id="rId39"/>
    <p:sldId id="499" r:id="rId40"/>
    <p:sldId id="438" r:id="rId41"/>
    <p:sldId id="439" r:id="rId42"/>
    <p:sldId id="440" r:id="rId43"/>
    <p:sldId id="459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500" r:id="rId52"/>
    <p:sldId id="448" r:id="rId53"/>
    <p:sldId id="449" r:id="rId54"/>
    <p:sldId id="460" r:id="rId55"/>
    <p:sldId id="462" r:id="rId56"/>
    <p:sldId id="461" r:id="rId57"/>
    <p:sldId id="463" r:id="rId58"/>
    <p:sldId id="495" r:id="rId59"/>
    <p:sldId id="503" r:id="rId60"/>
    <p:sldId id="465" r:id="rId61"/>
    <p:sldId id="464" r:id="rId62"/>
    <p:sldId id="474" r:id="rId63"/>
    <p:sldId id="475" r:id="rId64"/>
    <p:sldId id="476" r:id="rId65"/>
    <p:sldId id="492" r:id="rId66"/>
    <p:sldId id="496" r:id="rId67"/>
    <p:sldId id="479" r:id="rId68"/>
    <p:sldId id="480" r:id="rId69"/>
    <p:sldId id="481" r:id="rId70"/>
    <p:sldId id="482" r:id="rId71"/>
    <p:sldId id="490" r:id="rId72"/>
    <p:sldId id="491" r:id="rId73"/>
    <p:sldId id="484" r:id="rId74"/>
    <p:sldId id="485" r:id="rId75"/>
    <p:sldId id="486" r:id="rId76"/>
    <p:sldId id="487" r:id="rId77"/>
    <p:sldId id="488" r:id="rId78"/>
    <p:sldId id="489" r:id="rId79"/>
    <p:sldId id="288" r:id="rId80"/>
    <p:sldId id="408" r:id="rId8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9" autoAdjust="0"/>
    <p:restoredTop sz="94660"/>
  </p:normalViewPr>
  <p:slideViewPr>
    <p:cSldViewPr>
      <p:cViewPr varScale="1">
        <p:scale>
          <a:sx n="112" d="100"/>
          <a:sy n="112" d="100"/>
        </p:scale>
        <p:origin x="-7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A848-BA93-244C-BD35-89659519A74F}" type="slidenum">
              <a:rPr lang="en-US">
                <a:latin typeface="Times New Roman" pitchFamily="1" charset="0"/>
              </a:rPr>
              <a:pPr/>
              <a:t>20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A848-BA93-244C-BD35-89659519A74F}" type="slidenum">
              <a:rPr lang="en-US">
                <a:latin typeface="Times New Roman" pitchFamily="1" charset="0"/>
              </a:rPr>
              <a:pPr/>
              <a:t>28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185EA-987F-024E-BF2D-1E921786832F}" type="slidenum">
              <a:rPr lang="en-US"/>
              <a:pPr/>
              <a:t>61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03757-C915-4E46-AAB3-AE1D30AE36D4}" type="slidenum">
              <a:rPr lang="en-US"/>
              <a:pPr/>
              <a:t>64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03757-C915-4E46-AAB3-AE1D30AE36D4}" type="slidenum">
              <a:rPr lang="en-US"/>
              <a:pPr/>
              <a:t>66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945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945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40C9-CBAC-4130-AEF8-7C13ADC6FE2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945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80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3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3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23:  November 20, 2017</a:t>
            </a:r>
            <a:endParaRPr lang="en-US" dirty="0" smtClean="0"/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Defect Tolerance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Fabricated chip has 76 cores</a:t>
            </a:r>
          </a:p>
          <a:p>
            <a:r>
              <a:rPr lang="en-US" dirty="0" smtClean="0"/>
              <a:t>Not expect all to work</a:t>
            </a:r>
          </a:p>
          <a:p>
            <a:r>
              <a:rPr lang="en-US" dirty="0" smtClean="0"/>
              <a:t>Selling based on functional cores</a:t>
            </a:r>
          </a:p>
          <a:p>
            <a:pPr lvl="1"/>
            <a:r>
              <a:rPr lang="en-US" dirty="0" smtClean="0"/>
              <a:t>72, 68, 64</a:t>
            </a:r>
          </a:p>
          <a:p>
            <a:r>
              <a:rPr lang="en-US" dirty="0" smtClean="0"/>
              <a:t>Charge premium for high core counts</a:t>
            </a:r>
          </a:p>
          <a:p>
            <a:pPr lvl="1"/>
            <a:r>
              <a:rPr lang="en-US" dirty="0" smtClean="0"/>
              <a:t>Don’t yield as often, people pay more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Do see design to accommodate defects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https://www.nextplatform.com/2016/08/22/intel-tweaking-xeon-phi-deep-learning/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EF249-0EBC-174D-A005-23B37B8B33D7}" type="slidenum">
              <a:rPr lang="en-US" smtClean="0">
                <a:latin typeface="Arial" pitchFamily="1" charset="0"/>
              </a:rPr>
              <a:pPr/>
              <a:t>11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Warmup Discussion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</a:t>
            </a:r>
            <a:r>
              <a:rPr lang="en-US" dirty="0" smtClean="0">
                <a:solidFill>
                  <a:srgbClr val="FF6600"/>
                </a:solidFill>
              </a:rPr>
              <a:t> else do </a:t>
            </a:r>
            <a:r>
              <a:rPr lang="en-US" dirty="0">
                <a:solidFill>
                  <a:srgbClr val="FF6600"/>
                </a:solidFill>
              </a:rPr>
              <a:t>we guard against defects</a:t>
            </a:r>
            <a:r>
              <a:rPr lang="en-US" dirty="0" smtClean="0">
                <a:solidFill>
                  <a:srgbClr val="FF6600"/>
                </a:solidFill>
              </a:rPr>
              <a:t> today</a:t>
            </a:r>
            <a:r>
              <a:rPr lang="en-US" dirty="0">
                <a:solidFill>
                  <a:srgbClr val="FF6600"/>
                </a:solidFill>
              </a:rPr>
              <a:t>?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Where </a:t>
            </a: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do we accept imperfection today</a:t>
            </a: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6014F-7F18-4249-82A0-0BD9159BC990}" type="slidenum">
              <a:rPr lang="en-US" smtClean="0">
                <a:latin typeface="Arial" pitchFamily="1" charset="0"/>
              </a:rPr>
              <a:pPr/>
              <a:t>12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Probabilities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N objects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</a:t>
            </a:r>
            <a:r>
              <a:rPr lang="en-US" baseline="-25000" dirty="0">
                <a:ea typeface="ＭＳ Ｐゴシック" pitchFamily="1" charset="-128"/>
              </a:rPr>
              <a:t>g</a:t>
            </a:r>
            <a:r>
              <a:rPr lang="en-US" dirty="0">
                <a:ea typeface="ＭＳ Ｐゴシック" pitchFamily="1" charset="-128"/>
              </a:rPr>
              <a:t> yield probability</a:t>
            </a:r>
          </a:p>
          <a:p>
            <a:r>
              <a:rPr lang="en-US" dirty="0">
                <a:solidFill>
                  <a:srgbClr val="FF6600"/>
                </a:solidFill>
              </a:rPr>
              <a:t>What’s the probability for yield of composite system of N items? </a:t>
            </a:r>
            <a:r>
              <a:rPr lang="en-US" sz="2400" dirty="0">
                <a:solidFill>
                  <a:srgbClr val="FF6600"/>
                </a:solidFill>
              </a:rPr>
              <a:t>[</a:t>
            </a:r>
            <a:r>
              <a:rPr lang="en-US" sz="2400" dirty="0" err="1">
                <a:solidFill>
                  <a:srgbClr val="FF6600"/>
                </a:solidFill>
              </a:rPr>
              <a:t>Preclass</a:t>
            </a:r>
            <a:r>
              <a:rPr lang="en-US" sz="2400" dirty="0" smtClean="0">
                <a:solidFill>
                  <a:srgbClr val="FF6600"/>
                </a:solidFill>
              </a:rPr>
              <a:t> 2]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ea typeface="ＭＳ Ｐゴシック" pitchFamily="1" charset="-128"/>
              </a:rPr>
              <a:t>Assume </a:t>
            </a:r>
            <a:r>
              <a:rPr lang="en-US" dirty="0" err="1">
                <a:ea typeface="ＭＳ Ｐゴシック" pitchFamily="1" charset="-128"/>
              </a:rPr>
              <a:t>iid</a:t>
            </a:r>
            <a:r>
              <a:rPr lang="en-US" dirty="0">
                <a:ea typeface="ＭＳ Ｐゴシック" pitchFamily="1" charset="-128"/>
              </a:rPr>
              <a:t> faults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P(N items good) = (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g</a:t>
            </a:r>
            <a:r>
              <a:rPr lang="en-US" dirty="0" err="1">
                <a:ea typeface="ＭＳ Ｐゴシック" pitchFamily="1" charset="-128"/>
              </a:rPr>
              <a:t>)</a:t>
            </a:r>
            <a:r>
              <a:rPr lang="en-US" baseline="30000" dirty="0" err="1">
                <a:ea typeface="ＭＳ Ｐゴシック" pitchFamily="1" charset="-128"/>
              </a:rPr>
              <a:t>N</a:t>
            </a:r>
            <a:endParaRPr lang="en-US" baseline="30000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E3FD01-BB10-C541-A474-6DB3E8D88425}" type="slidenum">
              <a:rPr lang="en-US" smtClean="0">
                <a:latin typeface="Arial" pitchFamily="1" charset="0"/>
              </a:rPr>
              <a:pPr/>
              <a:t>13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Probabilities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mtClean="0">
                <a:ea typeface="ＭＳ Ｐゴシック" pitchFamily="1" charset="-128"/>
              </a:rPr>
              <a:t>P</a:t>
            </a:r>
            <a:r>
              <a:rPr lang="en-US" baseline="-25000" smtClean="0">
                <a:ea typeface="ＭＳ Ｐゴシック" pitchFamily="1" charset="-128"/>
              </a:rPr>
              <a:t>all_good</a:t>
            </a:r>
            <a:r>
              <a:rPr lang="en-US" smtClean="0">
                <a:ea typeface="ＭＳ Ｐゴシック" pitchFamily="1" charset="-128"/>
              </a:rPr>
              <a:t>(N)=  (P</a:t>
            </a:r>
            <a:r>
              <a:rPr lang="en-US" baseline="-25000" smtClean="0">
                <a:ea typeface="ＭＳ Ｐゴシック" pitchFamily="1" charset="-128"/>
              </a:rPr>
              <a:t>g</a:t>
            </a:r>
            <a:r>
              <a:rPr lang="en-US" smtClean="0">
                <a:ea typeface="ＭＳ Ｐゴシック" pitchFamily="1" charset="-128"/>
              </a:rPr>
              <a:t>)</a:t>
            </a:r>
            <a:r>
              <a:rPr lang="en-US" baseline="30000" smtClean="0">
                <a:ea typeface="ＭＳ Ｐゴシック" pitchFamily="1" charset="-128"/>
              </a:rPr>
              <a:t>N</a:t>
            </a:r>
          </a:p>
          <a:p>
            <a:pPr>
              <a:lnSpc>
                <a:spcPct val="90000"/>
              </a:lnSpc>
            </a:pPr>
            <a:endParaRPr lang="en-US" sz="2800" baseline="30000" smtClean="0"/>
          </a:p>
          <a:p>
            <a:pPr>
              <a:lnSpc>
                <a:spcPct val="90000"/>
              </a:lnSpc>
            </a:pPr>
            <a:r>
              <a:rPr lang="en-US" sz="2800" smtClean="0"/>
              <a:t>P=0.999999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3200400"/>
          <a:ext cx="5334000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</a:t>
                      </a:r>
                      <a:r>
                        <a:rPr lang="en-US" sz="2400" baseline="-25000" dirty="0" err="1" smtClean="0"/>
                        <a:t>all_good</a:t>
                      </a:r>
                      <a:r>
                        <a:rPr lang="en-US" sz="2400" dirty="0" err="1" smtClean="0"/>
                        <a:t>(N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4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5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6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7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4266B-4EEB-B548-AE67-6D5D329559AC}" type="slidenum">
              <a:rPr lang="en-US" smtClean="0">
                <a:latin typeface="Arial" pitchFamily="1" charset="0"/>
              </a:rPr>
              <a:pPr/>
              <a:t>14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Simple Implications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r>
              <a:rPr lang="en-US"/>
              <a:t>As N gets large</a:t>
            </a:r>
          </a:p>
          <a:p>
            <a:pPr lvl="1"/>
            <a:r>
              <a:rPr lang="en-US">
                <a:ea typeface="ＭＳ Ｐゴシック" pitchFamily="1" charset="-128"/>
              </a:rPr>
              <a:t>must either increase reliability</a:t>
            </a:r>
          </a:p>
          <a:p>
            <a:pPr lvl="1"/>
            <a:r>
              <a:rPr lang="en-US">
                <a:ea typeface="ＭＳ Ｐゴシック" pitchFamily="1" charset="-128"/>
              </a:rPr>
              <a:t>…or start tolerating failures</a:t>
            </a:r>
          </a:p>
          <a:p>
            <a:r>
              <a:rPr lang="en-US"/>
              <a:t>N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memory bits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disk sectors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wires 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transmitted data bits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transistors </a:t>
            </a:r>
          </a:p>
          <a:p>
            <a:pPr lvl="1"/>
            <a:r>
              <a:rPr lang="en-US" sz="2000">
                <a:ea typeface="ＭＳ Ｐゴシック" pitchFamily="1" charset="-128"/>
              </a:rPr>
              <a:t>molecules</a:t>
            </a:r>
          </a:p>
          <a:p>
            <a:pPr lvl="1"/>
            <a:endParaRPr lang="en-US" sz="2000">
              <a:ea typeface="ＭＳ Ｐゴシック" pitchFamily="1" charset="-12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572000" y="3178175"/>
            <a:ext cx="4130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285750"/>
            <a:r>
              <a:rPr lang="en-US" dirty="0">
                <a:latin typeface="+mn-lt"/>
              </a:rPr>
              <a:t>As devices get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smaller</a:t>
            </a:r>
            <a:r>
              <a:rPr lang="en-US" dirty="0">
                <a:latin typeface="+mn-lt"/>
              </a:rPr>
              <a:t>, failure rates increase</a:t>
            </a:r>
          </a:p>
          <a:p>
            <a:pPr marL="742950" indent="-285750"/>
            <a:r>
              <a:rPr lang="en-US" dirty="0">
                <a:latin typeface="+mn-lt"/>
              </a:rPr>
              <a:t> chemists think P=0.95 is good</a:t>
            </a:r>
          </a:p>
          <a:p>
            <a:pPr marL="742950" indent="-285750"/>
            <a:r>
              <a:rPr lang="en-US" dirty="0">
                <a:latin typeface="+mn-lt"/>
              </a:rPr>
              <a:t>As devices get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faster</a:t>
            </a:r>
            <a:r>
              <a:rPr lang="en-US" dirty="0">
                <a:latin typeface="+mn-lt"/>
              </a:rPr>
              <a:t>, failure rate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  <p:bldP spid="1013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15</a:t>
            </a:fld>
            <a:endParaRPr lang="en-US" smtClean="0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Required for Perfection?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high must P</a:t>
            </a:r>
            <a:r>
              <a:rPr lang="en-US" baseline="-25000" dirty="0" smtClean="0"/>
              <a:t>g</a:t>
            </a:r>
            <a:r>
              <a:rPr lang="en-US" dirty="0" smtClean="0"/>
              <a:t> be to achieve 90% yield on a collection of 10</a:t>
            </a:r>
            <a:r>
              <a:rPr lang="en-US" baseline="30000" dirty="0" smtClean="0"/>
              <a:t>11</a:t>
            </a:r>
            <a:r>
              <a:rPr lang="en-US" dirty="0" smtClean="0"/>
              <a:t> devices?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 [</a:t>
            </a:r>
            <a:r>
              <a:rPr lang="en-US" dirty="0" err="1" smtClean="0">
                <a:solidFill>
                  <a:srgbClr val="FF6600"/>
                </a:solidFill>
              </a:rPr>
              <a:t>preclass</a:t>
            </a:r>
            <a:r>
              <a:rPr lang="en-US" dirty="0" smtClean="0">
                <a:solidFill>
                  <a:srgbClr val="FF6600"/>
                </a:solidFill>
              </a:rPr>
              <a:t> 4]</a:t>
            </a:r>
          </a:p>
        </p:txBody>
      </p:sp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66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0C744-6FD2-204A-8B98-A14765DF505F}" type="slidenum">
              <a:rPr lang="en-US" smtClean="0">
                <a:latin typeface="Arial" pitchFamily="1" charset="0"/>
              </a:rPr>
              <a:pPr/>
              <a:t>16</a:t>
            </a:fld>
            <a:endParaRPr lang="en-US" smtClean="0"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17</a:t>
            </a:fld>
            <a:endParaRPr lang="en-US" smtClean="0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size scales down (S)</a:t>
            </a:r>
          </a:p>
          <a:p>
            <a:r>
              <a:rPr lang="en-US" dirty="0" smtClean="0"/>
              <a:t>Capacity (area)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increases (1/S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N increase</a:t>
            </a:r>
          </a:p>
          <a:p>
            <a:r>
              <a:rPr lang="en-US" dirty="0" smtClean="0">
                <a:sym typeface="Wingdings"/>
              </a:rPr>
              <a:t>Reliability per device goes down</a:t>
            </a:r>
          </a:p>
          <a:p>
            <a:pPr lvl="1"/>
            <a:r>
              <a:rPr lang="en-US" dirty="0" smtClean="0">
                <a:sym typeface="Wingdings"/>
              </a:rPr>
              <a:t>P</a:t>
            </a:r>
            <a:r>
              <a:rPr lang="en-US" baseline="-25000" dirty="0" smtClean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decrease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P(N items good) = (</a:t>
            </a:r>
            <a:r>
              <a:rPr lang="en-US" dirty="0" err="1" smtClean="0">
                <a:ea typeface="ＭＳ Ｐゴシック" pitchFamily="1" charset="-128"/>
              </a:rPr>
              <a:t>P</a:t>
            </a:r>
            <a:r>
              <a:rPr lang="en-US" baseline="-25000" dirty="0" err="1" smtClean="0">
                <a:ea typeface="ＭＳ Ｐゴシック" pitchFamily="1" charset="-128"/>
              </a:rPr>
              <a:t>g</a:t>
            </a:r>
            <a:r>
              <a:rPr lang="en-US" dirty="0" err="1" smtClean="0">
                <a:ea typeface="ＭＳ Ｐゴシック" pitchFamily="1" charset="-128"/>
              </a:rPr>
              <a:t>)</a:t>
            </a:r>
            <a:r>
              <a:rPr lang="en-US" baseline="30000" dirty="0" err="1" smtClean="0">
                <a:ea typeface="ＭＳ Ｐゴシック" pitchFamily="1" charset="-128"/>
              </a:rPr>
              <a:t>N</a:t>
            </a:r>
            <a:endParaRPr lang="en-US" baseline="30000" dirty="0" smtClean="0">
              <a:ea typeface="ＭＳ Ｐゴシック" pitchFamily="1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76940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4F395-9692-5941-9B01-0F138C4F04C0}" type="slidenum">
              <a:rPr lang="en-US" smtClean="0">
                <a:latin typeface="Arial" pitchFamily="1" charset="0"/>
              </a:rPr>
              <a:pPr/>
              <a:t>19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Defining Problems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Reliability Challenges</a:t>
            </a:r>
          </a:p>
          <a:p>
            <a:r>
              <a:rPr lang="en-US" dirty="0" smtClean="0"/>
              <a:t>Defect Tolerance</a:t>
            </a:r>
          </a:p>
          <a:p>
            <a:pPr lvl="1"/>
            <a:r>
              <a:rPr lang="en-US" dirty="0" smtClean="0"/>
              <a:t>Memories</a:t>
            </a:r>
          </a:p>
          <a:p>
            <a:pPr lvl="1"/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FPGA</a:t>
            </a:r>
          </a:p>
          <a:p>
            <a:r>
              <a:rPr lang="en-US" dirty="0" smtClean="0"/>
              <a:t>FPGA Variation and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8E18-FC20-A349-AF4B-DC604AE46535}" type="slidenum">
              <a:rPr lang="en-US" smtClean="0">
                <a:latin typeface="Arial" pitchFamily="1" charset="0"/>
              </a:rPr>
              <a:pPr/>
              <a:t>20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Three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Defects:</a:t>
            </a:r>
            <a:r>
              <a:rPr lang="en-US" sz="2400"/>
              <a:t>  Manufacturing imperfection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Occur before operation; persistent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Shorts, breaks, bad contact</a:t>
            </a:r>
            <a:endParaRPr lang="en-US" sz="1800" smtClean="0">
              <a:ea typeface="ＭＳ Ｐゴシック" pitchFamily="1" charset="-128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smtClean="0"/>
              <a:t>Transient </a:t>
            </a:r>
            <a:r>
              <a:rPr lang="en-US" sz="2400" b="1"/>
              <a:t>Faults:</a:t>
            </a:r>
            <a:r>
              <a:rPr lang="en-US" sz="2400"/>
              <a:t>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Occur during operation; transient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node X value flips:  crosstalk, ionizing particles, bad timing, tunneling, thermal noise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/>
              <a:t>Lifetime “wear” defects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Parts become bad during operational lifetime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Fatigue, electromigration, burnout….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…slower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>
                <a:ea typeface="ＭＳ Ｐゴシック" pitchFamily="1" charset="-128"/>
              </a:rPr>
              <a:t>NBTI, Hot Carrier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3F7DAA-D150-AE4E-A2B1-423B26DC3357}" type="slidenum">
              <a:rPr lang="en-US" smtClean="0">
                <a:latin typeface="Arial" pitchFamily="1" charset="0"/>
              </a:rPr>
              <a:pPr/>
              <a:t>21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0963"/>
            <a:ext cx="8943975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230997" y="192088"/>
            <a:ext cx="271450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Shekhar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Bokar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Intel Fellow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Micro37 (Dec.2004)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4E4F33-9DFD-1C4D-8A73-B8DFBE3FF617}" type="slidenum">
              <a:rPr lang="en-US" smtClean="0">
                <a:latin typeface="Arial" pitchFamily="1" charset="0"/>
              </a:rPr>
              <a:pPr/>
              <a:t>22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 Rate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r>
              <a:rPr lang="en-US"/>
              <a:t>Device with 10</a:t>
            </a:r>
            <a:r>
              <a:rPr lang="en-US" baseline="30000"/>
              <a:t>11 </a:t>
            </a:r>
            <a:r>
              <a:rPr lang="en-US"/>
              <a:t>elements (100BT)</a:t>
            </a:r>
          </a:p>
          <a:p>
            <a:r>
              <a:rPr lang="en-US"/>
              <a:t>3 year lifetime = 10</a:t>
            </a:r>
            <a:r>
              <a:rPr lang="en-US" baseline="30000"/>
              <a:t>8</a:t>
            </a:r>
            <a:r>
              <a:rPr lang="en-US"/>
              <a:t> seconds</a:t>
            </a:r>
          </a:p>
          <a:p>
            <a:r>
              <a:rPr lang="en-US"/>
              <a:t>Accumulating up to 10% defects</a:t>
            </a:r>
          </a:p>
          <a:p>
            <a:r>
              <a:rPr lang="en-US"/>
              <a:t>10</a:t>
            </a:r>
            <a:r>
              <a:rPr lang="en-US" baseline="30000"/>
              <a:t>10</a:t>
            </a:r>
            <a:r>
              <a:rPr lang="en-US"/>
              <a:t> defects in 10</a:t>
            </a:r>
            <a:r>
              <a:rPr lang="en-US" baseline="30000"/>
              <a:t>8</a:t>
            </a:r>
            <a:r>
              <a:rPr lang="en-US"/>
              <a:t> seconds</a:t>
            </a:r>
          </a:p>
          <a:p>
            <a:pPr lvl="1">
              <a:buFont typeface="Wingdings" pitchFamily="1" charset="2"/>
              <a:buChar char="à"/>
            </a:pPr>
            <a:r>
              <a:rPr lang="en-US" sz="3200">
                <a:solidFill>
                  <a:schemeClr val="accent2"/>
                </a:solidFill>
                <a:ea typeface="ＭＳ Ｐゴシック" pitchFamily="1" charset="-128"/>
                <a:sym typeface="Wingdings" pitchFamily="1" charset="2"/>
              </a:rPr>
              <a:t>1 new defect every 10ms</a:t>
            </a:r>
          </a:p>
          <a:p>
            <a:r>
              <a:rPr lang="en-US"/>
              <a:t>At 10GHz operation:</a:t>
            </a:r>
          </a:p>
          <a:p>
            <a:pPr lvl="1">
              <a:buFontTx/>
              <a:buChar char="•"/>
            </a:pPr>
            <a:r>
              <a:rPr lang="en-US">
                <a:ea typeface="ＭＳ Ｐゴシック" pitchFamily="1" charset="-128"/>
              </a:rPr>
              <a:t>One new defect every 10</a:t>
            </a:r>
            <a:r>
              <a:rPr lang="en-US" baseline="30000">
                <a:ea typeface="ＭＳ Ｐゴシック" pitchFamily="1" charset="-128"/>
              </a:rPr>
              <a:t>8</a:t>
            </a:r>
            <a:r>
              <a:rPr lang="en-US">
                <a:ea typeface="ＭＳ Ｐゴシック" pitchFamily="1" charset="-128"/>
              </a:rPr>
              <a:t> cycles</a:t>
            </a:r>
          </a:p>
          <a:p>
            <a:pPr lvl="1">
              <a:buFontTx/>
              <a:buChar char="•"/>
            </a:pPr>
            <a:r>
              <a:rPr lang="en-US">
                <a:ea typeface="ＭＳ Ｐゴシック" pitchFamily="1" charset="-128"/>
              </a:rPr>
              <a:t>P</a:t>
            </a:r>
            <a:r>
              <a:rPr lang="en-US" baseline="-25000">
                <a:ea typeface="ＭＳ Ｐゴシック" pitchFamily="1" charset="-128"/>
              </a:rPr>
              <a:t>newdefect</a:t>
            </a:r>
            <a:r>
              <a:rPr lang="en-US">
                <a:ea typeface="ＭＳ Ｐゴシック" pitchFamily="1" charset="-128"/>
              </a:rPr>
              <a:t>=10</a:t>
            </a:r>
            <a:r>
              <a:rPr lang="en-US" baseline="30000">
                <a:ea typeface="ＭＳ Ｐゴシック" pitchFamily="1" charset="-128"/>
              </a:rPr>
              <a:t>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7BE18-E2D0-9449-A332-85992C764E16}" type="slidenum">
              <a:rPr lang="en-US" smtClean="0">
                <a:latin typeface="Arial" pitchFamily="1" charset="0"/>
              </a:rPr>
              <a:pPr/>
              <a:t>23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First Step to Recover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/>
              <a:t>Admit you have a problem</a:t>
            </a:r>
          </a:p>
          <a:p>
            <a:r>
              <a:rPr lang="en-US"/>
              <a:t>(observe that there is a failure)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ED14D-44FA-7243-9A38-9BEF14734025}" type="slidenum">
              <a:rPr lang="en-US" smtClean="0">
                <a:latin typeface="Arial" pitchFamily="1" charset="0"/>
              </a:rPr>
              <a:pPr/>
              <a:t>24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868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determine if something wrong?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Some things easy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….won’t start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Others tricky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…one </a:t>
            </a:r>
            <a:r>
              <a:rPr lang="en-US" b="1" dirty="0" smtClean="0">
                <a:ea typeface="ＭＳ Ｐゴシック" pitchFamily="1" charset="-128"/>
              </a:rPr>
              <a:t>and</a:t>
            </a:r>
            <a:r>
              <a:rPr lang="en-US" dirty="0" smtClean="0">
                <a:ea typeface="ＭＳ Ｐゴシック" pitchFamily="1" charset="-128"/>
              </a:rPr>
              <a:t> gate computes False &amp; </a:t>
            </a:r>
            <a:r>
              <a:rPr lang="en-US" dirty="0" err="1" smtClean="0">
                <a:ea typeface="ＭＳ Ｐゴシック" pitchFamily="1" charset="-128"/>
              </a:rPr>
              <a:t>True</a:t>
            </a:r>
            <a:r>
              <a:rPr lang="en-US" dirty="0" err="1" smtClean="0">
                <a:ea typeface="ＭＳ Ｐゴシック" pitchFamily="1" charset="-128"/>
                <a:sym typeface="Wingdings" pitchFamily="1" charset="2"/>
              </a:rPr>
              <a:t></a:t>
            </a:r>
            <a:r>
              <a:rPr lang="en-US" dirty="0" err="1" smtClean="0">
                <a:ea typeface="ＭＳ Ｐゴシック" pitchFamily="1" charset="-128"/>
              </a:rPr>
              <a:t>True</a:t>
            </a:r>
            <a:endParaRPr lang="en-US" dirty="0" smtClean="0">
              <a:ea typeface="ＭＳ Ｐゴシック" pitchFamily="1" charset="-128"/>
            </a:endParaRPr>
          </a:p>
          <a:p>
            <a:r>
              <a:rPr lang="en-US" dirty="0" err="1" smtClean="0"/>
              <a:t>Observability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1" charset="-128"/>
              </a:rPr>
              <a:t>can see effect of problem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some way of telling if defect/fault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0FE3E-4453-1C48-9CA6-542AC6BDB30B}" type="slidenum">
              <a:rPr lang="en-US" smtClean="0">
                <a:latin typeface="Arial" pitchFamily="1" charset="0"/>
              </a:rPr>
              <a:pPr/>
              <a:t>25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/>
              <a:t>Coding</a:t>
            </a:r>
          </a:p>
          <a:p>
            <a:pPr lvl="1"/>
            <a:r>
              <a:rPr lang="en-US">
                <a:ea typeface="ＭＳ Ｐゴシック" pitchFamily="1" charset="-128"/>
              </a:rPr>
              <a:t>space of legal values &lt;&lt; space of all values</a:t>
            </a:r>
          </a:p>
          <a:p>
            <a:pPr lvl="1"/>
            <a:r>
              <a:rPr lang="en-US">
                <a:ea typeface="ＭＳ Ｐゴシック" pitchFamily="1" charset="-128"/>
              </a:rPr>
              <a:t>should only see legal</a:t>
            </a:r>
          </a:p>
          <a:p>
            <a:pPr lvl="1"/>
            <a:r>
              <a:rPr lang="en-US" i="1">
                <a:ea typeface="ＭＳ Ｐゴシック" pitchFamily="1" charset="-128"/>
              </a:rPr>
              <a:t>e.g.</a:t>
            </a:r>
            <a:r>
              <a:rPr lang="en-US">
                <a:ea typeface="ＭＳ Ｐゴシック" pitchFamily="1" charset="-128"/>
              </a:rPr>
              <a:t> parity, ECC (Error Correcting Codes)</a:t>
            </a:r>
          </a:p>
          <a:p>
            <a:r>
              <a:rPr lang="en-US"/>
              <a:t>Explicit test (defects, recurring faults)</a:t>
            </a:r>
          </a:p>
          <a:p>
            <a:pPr lvl="1"/>
            <a:r>
              <a:rPr lang="en-US">
                <a:ea typeface="ＭＳ Ｐゴシック" pitchFamily="1" charset="-128"/>
              </a:rPr>
              <a:t>ATPG = Automatic Test Pattern Generation</a:t>
            </a:r>
          </a:p>
          <a:p>
            <a:pPr lvl="1"/>
            <a:r>
              <a:rPr lang="en-US">
                <a:ea typeface="ＭＳ Ｐゴシック" pitchFamily="1" charset="-128"/>
              </a:rPr>
              <a:t>Signature/BIST=Built-In Self-Test</a:t>
            </a:r>
          </a:p>
          <a:p>
            <a:pPr lvl="1"/>
            <a:r>
              <a:rPr lang="en-US">
                <a:ea typeface="ＭＳ Ｐゴシック" pitchFamily="1" charset="-128"/>
              </a:rPr>
              <a:t>POST = Power On Self-Test</a:t>
            </a:r>
          </a:p>
          <a:p>
            <a:r>
              <a:rPr lang="en-US"/>
              <a:t>Direct/special access</a:t>
            </a:r>
          </a:p>
          <a:p>
            <a:pPr lvl="1"/>
            <a:r>
              <a:rPr lang="en-US">
                <a:ea typeface="ＭＳ Ｐゴシック" pitchFamily="1" charset="-128"/>
              </a:rPr>
              <a:t>test ports, scan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28CD59-23E4-094B-BFD8-A333BCC95CB1}" type="slidenum">
              <a:rPr lang="en-US" smtClean="0">
                <a:latin typeface="Arial" pitchFamily="1" charset="0"/>
              </a:rPr>
              <a:pPr/>
              <a:t>26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Coping with defects/faults?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Key idea: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redundancy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Detection: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Use redundancy to detect error</a:t>
            </a:r>
          </a:p>
          <a:p>
            <a:pPr>
              <a:lnSpc>
                <a:spcPct val="90000"/>
              </a:lnSpc>
            </a:pPr>
            <a:r>
              <a:rPr lang="en-US" dirty="0"/>
              <a:t>Mitigating: use redundant hardware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Use spare elements in place of faulty elements (defects)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Compute multiple times so can discard faulty result (faults)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96353-5DF6-1046-8EBE-B53638207CAF}" type="slidenum">
              <a:rPr lang="en-US" smtClean="0">
                <a:latin typeface="Arial" pitchFamily="1" charset="0"/>
              </a:rPr>
              <a:pPr/>
              <a:t>27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Defect Tolerance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98E18-FC20-A349-AF4B-DC604AE46535}" type="slidenum">
              <a:rPr lang="en-US" smtClean="0">
                <a:latin typeface="Arial" pitchFamily="1" charset="0"/>
              </a:rPr>
              <a:pPr/>
              <a:t>28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Three Problems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/>
              <a:t>Defects:</a:t>
            </a:r>
            <a:r>
              <a:rPr lang="en-US" sz="2400" dirty="0"/>
              <a:t>  Manufacturing imperfection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</a:rPr>
              <a:t>Occur before operation; persistent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ea typeface="ＭＳ Ｐゴシック" pitchFamily="1" charset="-128"/>
              </a:rPr>
              <a:t>Shorts, breaks, bad contact</a:t>
            </a:r>
            <a:endParaRPr lang="en-US" sz="1800" dirty="0" smtClean="0">
              <a:ea typeface="ＭＳ Ｐゴシック" pitchFamily="1" charset="-128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Transient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Faults: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Occur during operation; transient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node X value flips:  crosstalk, ionizing particles, bad timing, tunneling, thermal noise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Lifetime “wear” defects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Parts become bad during operational lifetime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Fatigue,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electromigration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, burnout….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…slower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NBTI, Hot Carrier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AC9601-9F0C-FA46-A4B6-7705FA38FC0C}" type="slidenum">
              <a:rPr lang="en-US" smtClean="0">
                <a:latin typeface="Arial" pitchFamily="1" charset="0"/>
              </a:rPr>
              <a:pPr/>
              <a:t>29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Models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Disk Drives  (defect map)</a:t>
            </a:r>
          </a:p>
          <a:p>
            <a:r>
              <a:rPr lang="en-US"/>
              <a:t>Memory Chips (perfect chip)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At small feature sizes, not viable to demand perfect fabrication of billions of transistors on a chip</a:t>
            </a:r>
          </a:p>
          <a:p>
            <a:r>
              <a:rPr lang="en-US" dirty="0" smtClean="0"/>
              <a:t>Modern ICs are like snowflakes</a:t>
            </a:r>
          </a:p>
          <a:p>
            <a:pPr lvl="1"/>
            <a:r>
              <a:rPr lang="en-US" dirty="0" smtClean="0"/>
              <a:t>Everyone is different, changes over time</a:t>
            </a:r>
          </a:p>
          <a:p>
            <a:r>
              <a:rPr lang="en-US" dirty="0" smtClean="0"/>
              <a:t>Reconfiguration allows repair</a:t>
            </a:r>
          </a:p>
          <a:p>
            <a:pPr lvl="1"/>
            <a:r>
              <a:rPr lang="en-US" dirty="0" smtClean="0"/>
              <a:t>Finer grain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higher defect rates</a:t>
            </a:r>
          </a:p>
          <a:p>
            <a:pPr lvl="1"/>
            <a:r>
              <a:rPr lang="en-US" dirty="0" smtClean="0">
                <a:sym typeface="Wingdings"/>
              </a:rPr>
              <a:t>Tolerate variation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energy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0F7F7-69ED-8A4D-9A0B-23DEAF54539C}" type="slidenum">
              <a:rPr lang="en-US" smtClean="0">
                <a:latin typeface="Arial" pitchFamily="1" charset="0"/>
              </a:rPr>
              <a:pPr/>
              <a:t>30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Drives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Expose defects to software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software model expects</a:t>
            </a:r>
            <a:r>
              <a:rPr lang="en-US" dirty="0" smtClean="0">
                <a:ea typeface="ＭＳ Ｐゴシック" pitchFamily="1" charset="-128"/>
              </a:rPr>
              <a:t> defects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Create table of good (bad) sectors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manages by masking out in software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(at the OS level)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Never allocate a bad sector to a task or file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yielded capacity varies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60E79-63F1-9742-ABC5-E8F182E24C0D}" type="slidenum">
              <a:rPr lang="en-US" smtClean="0">
                <a:latin typeface="Arial" pitchFamily="1" charset="0"/>
              </a:rPr>
              <a:pPr/>
              <a:t>31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Chips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r>
              <a:rPr lang="en-US"/>
              <a:t>Provide model in </a:t>
            </a:r>
            <a:r>
              <a:rPr lang="en-US" b="1"/>
              <a:t>hardware</a:t>
            </a:r>
            <a:r>
              <a:rPr lang="en-US"/>
              <a:t> of perfect chip</a:t>
            </a:r>
          </a:p>
          <a:p>
            <a:r>
              <a:rPr lang="en-US"/>
              <a:t>Model of perfect memory at capacity X</a:t>
            </a:r>
          </a:p>
          <a:p>
            <a:r>
              <a:rPr lang="en-US"/>
              <a:t>Use redundancy in hardware to provide perfect model</a:t>
            </a:r>
          </a:p>
          <a:p>
            <a:r>
              <a:rPr lang="en-US"/>
              <a:t>Yielded capacity fixed</a:t>
            </a:r>
          </a:p>
          <a:p>
            <a:pPr lvl="1"/>
            <a:r>
              <a:rPr lang="en-US">
                <a:ea typeface="ＭＳ Ｐゴシック" pitchFamily="1" charset="-128"/>
              </a:rPr>
              <a:t>discard part if not achieve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F23BA-BBBC-8B47-A3D4-495A44261DD5}" type="slidenum">
              <a:rPr lang="en-US" smtClean="0">
                <a:latin typeface="Arial" pitchFamily="1" charset="0"/>
              </a:rPr>
              <a:pPr/>
              <a:t>32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Memory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Correct memory:</a:t>
            </a:r>
          </a:p>
          <a:p>
            <a:pPr lvl="1"/>
            <a:r>
              <a:rPr lang="en-US">
                <a:ea typeface="ＭＳ Ｐゴシック" pitchFamily="1" charset="-128"/>
              </a:rPr>
              <a:t>N slots</a:t>
            </a:r>
          </a:p>
          <a:p>
            <a:pPr lvl="1"/>
            <a:r>
              <a:rPr lang="en-US">
                <a:ea typeface="ＭＳ Ｐゴシック" pitchFamily="1" charset="-128"/>
              </a:rPr>
              <a:t>each slot reliably stores last value written</a:t>
            </a:r>
          </a:p>
          <a:p>
            <a:r>
              <a:rPr lang="en-US"/>
              <a:t>Millions, billions, etc. of bits…</a:t>
            </a:r>
          </a:p>
          <a:p>
            <a:pPr lvl="1"/>
            <a:r>
              <a:rPr lang="en-US">
                <a:ea typeface="ＭＳ Ｐゴシック" pitchFamily="1" charset="-128"/>
              </a:rPr>
              <a:t>have to get them all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Failure Rate Increases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BA438-C992-0C4A-87EF-534A5C20FE70}" type="slidenum">
              <a:rPr lang="en-US" smtClean="0">
                <a:latin typeface="Arial" pitchFamily="1" charset="0"/>
              </a:rPr>
              <a:pPr/>
              <a:t>33</a:t>
            </a:fld>
            <a:endParaRPr lang="en-US" smtClean="0">
              <a:latin typeface="Arial" pitchFamily="1" charset="0"/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3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733800" y="6334125"/>
            <a:ext cx="350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[Nassif / DATE 2010]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C67F7-4FBB-8144-9EA7-F019054E8EB4}" type="slidenum">
              <a:rPr lang="en-US" smtClean="0">
                <a:latin typeface="Arial" pitchFamily="1" charset="0"/>
              </a:rPr>
              <a:pPr/>
              <a:t>34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Defect Tolerance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Idea:</a:t>
            </a:r>
          </a:p>
          <a:p>
            <a:pPr lvl="1"/>
            <a:r>
              <a:rPr lang="en-US">
                <a:ea typeface="ＭＳ Ｐゴシック" pitchFamily="1" charset="-128"/>
              </a:rPr>
              <a:t>few bits may fail</a:t>
            </a:r>
          </a:p>
          <a:p>
            <a:pPr lvl="1"/>
            <a:r>
              <a:rPr lang="en-US">
                <a:ea typeface="ＭＳ Ｐゴシック" pitchFamily="1" charset="-128"/>
              </a:rPr>
              <a:t>provide more raw bits</a:t>
            </a:r>
          </a:p>
          <a:p>
            <a:pPr lvl="1"/>
            <a:r>
              <a:rPr lang="en-US">
                <a:ea typeface="ＭＳ Ｐゴシック" pitchFamily="1" charset="-128"/>
              </a:rPr>
              <a:t>configure so yield what looks like a perfect memory of specified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A478D-51C6-0A4A-834A-F04C05EBC512}" type="slidenum">
              <a:rPr lang="en-US" smtClean="0">
                <a:latin typeface="Arial" pitchFamily="1" charset="0"/>
              </a:rPr>
              <a:pPr/>
              <a:t>35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Techniques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Row Redundancy</a:t>
            </a:r>
          </a:p>
          <a:p>
            <a:r>
              <a:rPr lang="en-US" dirty="0"/>
              <a:t>Column Redundancy </a:t>
            </a:r>
          </a:p>
          <a:p>
            <a:r>
              <a:rPr lang="en-US" dirty="0"/>
              <a:t>Bank Redundancy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2" y="1600200"/>
            <a:ext cx="4650658" cy="4077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3960171" cy="209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Yield M of 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5: Probability of yielding 3 of 5 things?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Symbolic?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Numerical for P</a:t>
            </a:r>
            <a:r>
              <a:rPr lang="en-US" baseline="-25000" dirty="0" smtClean="0">
                <a:solidFill>
                  <a:srgbClr val="FF6600"/>
                </a:solidFill>
                <a:ea typeface="ＭＳ Ｐゴシック" pitchFamily="1" charset="-128"/>
              </a:rPr>
              <a:t>g</a:t>
            </a: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=0.9?</a:t>
            </a:r>
          </a:p>
        </p:txBody>
      </p:sp>
      <p:sp>
        <p:nvSpPr>
          <p:cNvPr id="5018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9DCB7-FD6D-C249-8382-82B9F8A81CDA}" type="slidenum">
              <a:rPr lang="en-US" smtClean="0">
                <a:latin typeface="Arial" pitchFamily="1" charset="0"/>
              </a:rPr>
              <a:pPr/>
              <a:t>36</a:t>
            </a:fld>
            <a:endParaRPr lang="en-US" smtClean="0"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/>
              <a:t>Possible Yield of 76 cores@ P=0.9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7772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6670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Processors 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r>
                        <a:rPr lang="en-US" dirty="0" smtClean="0"/>
                        <a:t> Exact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r>
                        <a:rPr lang="en-US" dirty="0" smtClean="0"/>
                        <a:t> at least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0.020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0.061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0.140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0.407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0.562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0.945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/>
              <a:t>Possible Yield of 76 cores@ P=0.9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5105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Processors 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r>
                        <a:rPr lang="en-US" dirty="0" smtClean="0"/>
                        <a:t> at least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0.005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0.020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0.061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0.140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0.407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0.562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0.945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981200"/>
            <a:ext cx="25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Out of 100 chips,</a:t>
            </a:r>
            <a:br>
              <a:rPr lang="en-US" dirty="0" smtClean="0">
                <a:solidFill>
                  <a:srgbClr val="FF6600"/>
                </a:solidFill>
                <a:latin typeface="+mn-lt"/>
              </a:rPr>
            </a:br>
            <a:r>
              <a:rPr lang="en-US" dirty="0" smtClean="0">
                <a:solidFill>
                  <a:srgbClr val="FF6600"/>
                </a:solidFill>
                <a:latin typeface="+mn-lt"/>
              </a:rPr>
              <a:t>how many?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971800"/>
            <a:ext cx="1844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Sell with 72: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Sell with 68: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Sell with 64: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Discard: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Pricing</a:t>
            </a:r>
            <a:endParaRPr lang="en-US" dirty="0"/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Offerings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Part 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Cores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7290F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7230F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20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http://www.intel.com/content/www/us/en/products/processors/xeon-phi/xeon-phi-processors.html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57441-B4A1-CB41-BAF9-817916C6955B}" type="slidenum">
              <a:rPr lang="en-US" smtClean="0">
                <a:latin typeface="Arial" pitchFamily="1" charset="0"/>
              </a:rPr>
              <a:pPr/>
              <a:t>40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Repairable Area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area in a RAM is repairable</a:t>
            </a:r>
          </a:p>
          <a:p>
            <a:pPr lvl="1"/>
            <a:r>
              <a:rPr lang="en-US">
                <a:ea typeface="ＭＳ Ｐゴシック" pitchFamily="1" charset="-128"/>
              </a:rPr>
              <a:t>memory bits spare-able </a:t>
            </a:r>
          </a:p>
          <a:p>
            <a:pPr lvl="1"/>
            <a:r>
              <a:rPr lang="en-US">
                <a:ea typeface="ＭＳ Ｐゴシック" pitchFamily="1" charset="-128"/>
              </a:rPr>
              <a:t>io, power, ground, control not redundant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F4591-74BD-794D-885E-40676AF6C02B}" type="slidenum">
              <a:rPr lang="en-US" smtClean="0">
                <a:latin typeface="Arial" pitchFamily="1" charset="0"/>
              </a:rPr>
              <a:pPr/>
              <a:t>41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Repairable Area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P(yield</a:t>
            </a:r>
            <a:r>
              <a:rPr lang="en-US" dirty="0"/>
              <a:t>) = </a:t>
            </a:r>
            <a:r>
              <a:rPr lang="en-US" dirty="0" err="1"/>
              <a:t>P(non</a:t>
            </a:r>
            <a:r>
              <a:rPr lang="en-US" dirty="0"/>
              <a:t>-repair) * </a:t>
            </a:r>
            <a:r>
              <a:rPr lang="en-US" dirty="0" err="1"/>
              <a:t>P(repair</a:t>
            </a:r>
            <a:r>
              <a:rPr lang="en-US" dirty="0"/>
              <a:t>)</a:t>
            </a:r>
          </a:p>
          <a:p>
            <a:r>
              <a:rPr lang="en-US" dirty="0" err="1"/>
              <a:t>P(non</a:t>
            </a:r>
            <a:r>
              <a:rPr lang="en-US" dirty="0"/>
              <a:t>-repair) = </a:t>
            </a:r>
            <a:r>
              <a:rPr lang="en-US" dirty="0" err="1"/>
              <a:t>P</a:t>
            </a:r>
            <a:r>
              <a:rPr lang="en-US" baseline="30000" dirty="0" err="1"/>
              <a:t>Nnr</a:t>
            </a:r>
            <a:endParaRPr lang="en-US" baseline="30000" dirty="0"/>
          </a:p>
          <a:p>
            <a:pPr lvl="1"/>
            <a:r>
              <a:rPr lang="en-US" dirty="0" err="1">
                <a:ea typeface="ＭＳ Ｐゴシック" pitchFamily="1" charset="-128"/>
              </a:rPr>
              <a:t>N</a:t>
            </a:r>
            <a:r>
              <a:rPr lang="en-US" baseline="-25000" dirty="0" err="1">
                <a:ea typeface="ＭＳ Ｐゴシック" pitchFamily="1" charset="-128"/>
              </a:rPr>
              <a:t>nr</a:t>
            </a:r>
            <a:r>
              <a:rPr lang="en-US" dirty="0">
                <a:ea typeface="ＭＳ Ｐゴシック" pitchFamily="1" charset="-128"/>
              </a:rPr>
              <a:t>&lt;&lt;</a:t>
            </a:r>
            <a:r>
              <a:rPr lang="en-US" dirty="0" err="1">
                <a:ea typeface="ＭＳ Ｐゴシック" pitchFamily="1" charset="-128"/>
              </a:rPr>
              <a:t>N</a:t>
            </a:r>
            <a:r>
              <a:rPr lang="en-US" baseline="-25000" dirty="0" err="1">
                <a:ea typeface="ＭＳ Ｐゴシック" pitchFamily="1" charset="-128"/>
              </a:rPr>
              <a:t>total</a:t>
            </a:r>
            <a:endParaRPr lang="en-US" baseline="-25000" dirty="0">
              <a:ea typeface="ＭＳ Ｐゴシック" pitchFamily="1" charset="-128"/>
            </a:endParaRPr>
          </a:p>
          <a:p>
            <a:pPr lvl="1"/>
            <a:r>
              <a:rPr lang="en-US" dirty="0">
                <a:ea typeface="ＭＳ Ｐゴシック" pitchFamily="1" charset="-128"/>
              </a:rPr>
              <a:t>P &gt; </a:t>
            </a:r>
            <a:r>
              <a:rPr lang="en-US" dirty="0" err="1">
                <a:ea typeface="ＭＳ Ｐゴシック" pitchFamily="1" charset="-128"/>
              </a:rPr>
              <a:t>P</a:t>
            </a:r>
            <a:r>
              <a:rPr lang="en-US" baseline="-25000" dirty="0" err="1">
                <a:ea typeface="ＭＳ Ｐゴシック" pitchFamily="1" charset="-128"/>
              </a:rPr>
              <a:t>repair</a:t>
            </a:r>
            <a:endParaRPr lang="en-US" baseline="-25000" dirty="0">
              <a:ea typeface="ＭＳ Ｐゴシック" pitchFamily="1" charset="-128"/>
            </a:endParaRPr>
          </a:p>
          <a:p>
            <a:pPr lvl="2"/>
            <a:r>
              <a:rPr lang="en-US" dirty="0">
                <a:ea typeface="ＭＳ Ｐゴシック" pitchFamily="1" charset="-128"/>
              </a:rPr>
              <a:t>e.g. use coarser feature </a:t>
            </a:r>
            <a:r>
              <a:rPr lang="en-US" dirty="0" smtClean="0">
                <a:ea typeface="ＭＳ Ｐゴシック" pitchFamily="1" charset="-128"/>
              </a:rPr>
              <a:t>size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Differential reliability</a:t>
            </a:r>
          </a:p>
          <a:p>
            <a:r>
              <a:rPr lang="en-US" dirty="0" err="1" smtClean="0"/>
              <a:t>P</a:t>
            </a:r>
            <a:r>
              <a:rPr lang="en-US" dirty="0" err="1"/>
              <a:t>(repair</a:t>
            </a:r>
            <a:r>
              <a:rPr lang="en-US" dirty="0"/>
              <a:t>) ~ </a:t>
            </a:r>
            <a:r>
              <a:rPr lang="en-US" dirty="0" err="1"/>
              <a:t>P(yield</a:t>
            </a:r>
            <a:r>
              <a:rPr lang="en-US" dirty="0"/>
              <a:t> M of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4CDFB-2400-E040-9A64-CB13AA25E3E5}" type="slidenum">
              <a:rPr lang="en-US" smtClean="0">
                <a:latin typeface="Arial" pitchFamily="1" charset="0"/>
              </a:rPr>
              <a:pPr/>
              <a:t>42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a Crossbar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us to connect any of N things to each other</a:t>
            </a:r>
          </a:p>
          <a:p>
            <a:pPr lvl="1"/>
            <a:r>
              <a:rPr lang="en-US">
                <a:ea typeface="ＭＳ Ｐゴシック" pitchFamily="1" charset="-128"/>
              </a:rPr>
              <a:t>E.g.</a:t>
            </a:r>
          </a:p>
          <a:p>
            <a:pPr lvl="2"/>
            <a:r>
              <a:rPr lang="en-US">
                <a:ea typeface="ＭＳ Ｐゴシック" pitchFamily="1" charset="-128"/>
              </a:rPr>
              <a:t>N processors</a:t>
            </a:r>
          </a:p>
          <a:p>
            <a:pPr lvl="2"/>
            <a:r>
              <a:rPr lang="en-US">
                <a:ea typeface="ＭＳ Ｐゴシック" pitchFamily="1" charset="-128"/>
              </a:rPr>
              <a:t>N memories</a:t>
            </a:r>
          </a:p>
          <a:p>
            <a:pPr lvl="2"/>
            <a:r>
              <a:rPr lang="en-US">
                <a:ea typeface="ＭＳ Ｐゴシック" pitchFamily="1" charset="-128"/>
              </a:rPr>
              <a:t>N/2 processors</a:t>
            </a:r>
          </a:p>
          <a:p>
            <a:pPr lvl="2">
              <a:buFont typeface="Arial" pitchFamily="1" charset="0"/>
              <a:buChar char="+"/>
            </a:pPr>
            <a:r>
              <a:rPr lang="en-US">
                <a:ea typeface="ＭＳ Ｐゴシック" pitchFamily="1" charset="-128"/>
              </a:rPr>
              <a:t>N/2 memories</a:t>
            </a: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2562225"/>
            <a:ext cx="3911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6476-C104-A940-B44A-1C1D5718210B}" type="slidenum">
              <a:rPr lang="en-US" smtClean="0">
                <a:latin typeface="Arial" pitchFamily="1" charset="0"/>
              </a:rPr>
              <a:pPr/>
              <a:t>43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crossbar </a:t>
            </a:r>
            <a:r>
              <a:rPr lang="en-US" dirty="0" err="1" smtClean="0"/>
              <a:t>multibus</a:t>
            </a:r>
            <a:endParaRPr lang="en-US" dirty="0" smtClean="0"/>
          </a:p>
          <a:p>
            <a:r>
              <a:rPr lang="en-US" dirty="0"/>
              <a:t>Wires may fail</a:t>
            </a:r>
          </a:p>
          <a:p>
            <a:r>
              <a:rPr lang="en-US" dirty="0"/>
              <a:t>Switches may fail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How tolerate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Wire failures between </a:t>
            </a:r>
            <a:b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crossbars?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</a:rPr>
              <a:t>Switch failures?</a:t>
            </a:r>
          </a:p>
          <a:p>
            <a:endParaRPr lang="en-US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33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6476-C104-A940-B44A-1C1D5718210B}" type="slidenum">
              <a:rPr lang="en-US" smtClean="0">
                <a:latin typeface="Arial" pitchFamily="1" charset="0"/>
              </a:rPr>
              <a:pPr/>
              <a:t>44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crossbars</a:t>
            </a:r>
          </a:p>
          <a:p>
            <a:r>
              <a:rPr lang="en-US" dirty="0"/>
              <a:t>Wires may fail</a:t>
            </a:r>
          </a:p>
          <a:p>
            <a:r>
              <a:rPr lang="en-US" dirty="0"/>
              <a:t>Switches may fail</a:t>
            </a:r>
          </a:p>
          <a:p>
            <a:endParaRPr lang="en-US" dirty="0"/>
          </a:p>
          <a:p>
            <a:r>
              <a:rPr lang="en-US" dirty="0"/>
              <a:t>Provide more wires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 dirty="0">
                <a:ea typeface="ＭＳ Ｐゴシック" pitchFamily="1" charset="-128"/>
              </a:rPr>
              <a:t>M choose N</a:t>
            </a:r>
          </a:p>
          <a:p>
            <a:endParaRPr lang="en-US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33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73AF2-C2BD-4A4D-A9BF-D78318BF20A0}" type="slidenum">
              <a:rPr lang="en-US" smtClean="0">
                <a:latin typeface="Arial" pitchFamily="1" charset="0"/>
              </a:rPr>
              <a:pPr/>
              <a:t>45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Defects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7772400" cy="4114800"/>
          </a:xfrm>
        </p:spPr>
        <p:txBody>
          <a:bodyPr/>
          <a:lstStyle/>
          <a:p>
            <a:r>
              <a:rPr lang="en-US"/>
              <a:t>Two crossbars</a:t>
            </a:r>
          </a:p>
          <a:p>
            <a:r>
              <a:rPr lang="en-US"/>
              <a:t>Wires may fail</a:t>
            </a:r>
          </a:p>
          <a:p>
            <a:r>
              <a:rPr lang="en-US"/>
              <a:t>Switches may fail</a:t>
            </a:r>
          </a:p>
          <a:p>
            <a:endParaRPr lang="en-US"/>
          </a:p>
          <a:p>
            <a:r>
              <a:rPr lang="en-US"/>
              <a:t>Provide more wires</a:t>
            </a:r>
          </a:p>
          <a:p>
            <a:pPr lvl="1"/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>
                <a:ea typeface="ＭＳ Ｐゴシック" pitchFamily="1" charset="-128"/>
              </a:rPr>
              <a:t>M choose N</a:t>
            </a:r>
          </a:p>
          <a:p>
            <a:endParaRPr lang="en-US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40195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6B6F5-C53C-B740-91F3-938EC8481D7A}" type="slidenum">
              <a:rPr lang="en-US" smtClean="0">
                <a:latin typeface="Arial" pitchFamily="1" charset="0"/>
              </a:rPr>
              <a:pPr/>
              <a:t>46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Faults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/>
              <a:t>Two crossbars</a:t>
            </a:r>
          </a:p>
          <a:p>
            <a:r>
              <a:rPr lang="en-US"/>
              <a:t>Wires may fail</a:t>
            </a:r>
          </a:p>
          <a:p>
            <a:r>
              <a:rPr lang="en-US"/>
              <a:t>Switches may fail</a:t>
            </a:r>
          </a:p>
          <a:p>
            <a:endParaRPr lang="en-US"/>
          </a:p>
          <a:p>
            <a:r>
              <a:rPr lang="en-US"/>
              <a:t>Provide more wires</a:t>
            </a:r>
          </a:p>
          <a:p>
            <a:pPr lvl="1"/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/>
            <a:r>
              <a:rPr lang="en-US">
                <a:ea typeface="ＭＳ Ｐゴシック" pitchFamily="1" charset="-128"/>
              </a:rPr>
              <a:t>M choose N</a:t>
            </a:r>
          </a:p>
          <a:p>
            <a:endParaRPr lang="en-US"/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1219200"/>
            <a:ext cx="4105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18EF6-2A8A-A94A-86CE-8DD9249F18A4}" type="slidenum">
              <a:rPr lang="en-US" smtClean="0">
                <a:latin typeface="Arial" pitchFamily="1" charset="0"/>
              </a:rPr>
              <a:pPr/>
              <a:t>47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Two crossbars</a:t>
            </a:r>
          </a:p>
          <a:p>
            <a:pPr>
              <a:lnSpc>
                <a:spcPct val="90000"/>
              </a:lnSpc>
            </a:pPr>
            <a:r>
              <a:rPr lang="en-US"/>
              <a:t>Wires may fail</a:t>
            </a:r>
          </a:p>
          <a:p>
            <a:pPr>
              <a:lnSpc>
                <a:spcPct val="90000"/>
              </a:lnSpc>
            </a:pPr>
            <a:r>
              <a:rPr lang="en-US"/>
              <a:t>Switches may fail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Provide more wires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Any wire fault avoidable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M choose N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1" charset="-128"/>
              </a:rPr>
              <a:t>Same idea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3867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Crossbar Buses and 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7232F7-4D14-B449-A92B-22759B556A1E}" type="slidenum">
              <a:rPr lang="en-US" smtClean="0">
                <a:latin typeface="Arial" pitchFamily="1" charset="0"/>
              </a:rPr>
              <a:pPr/>
              <a:t>48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System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 Processors</a:t>
            </a:r>
          </a:p>
          <a:p>
            <a:r>
              <a:rPr lang="en-US"/>
              <a:t>M Memories</a:t>
            </a:r>
          </a:p>
          <a:p>
            <a:r>
              <a:rPr lang="en-US"/>
              <a:t>Wires</a:t>
            </a:r>
          </a:p>
          <a:p>
            <a:endParaRPr lang="en-US"/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0"/>
            <a:ext cx="5715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0" y="5943600"/>
            <a:ext cx="572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742950" indent="-285750">
              <a:buFontTx/>
              <a:buNone/>
            </a:pPr>
            <a:r>
              <a:rPr lang="en-US"/>
              <a:t>Memory, Compute, Interconnect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D6F22-8855-1145-B401-9E2F169E6C5F}" type="slidenum">
              <a:rPr lang="en-US" smtClean="0">
                <a:latin typeface="Arial" pitchFamily="1" charset="0"/>
              </a:rPr>
              <a:pPr/>
              <a:t>49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Simple System w/ Spares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P Processors</a:t>
            </a:r>
          </a:p>
          <a:p>
            <a:r>
              <a:rPr lang="en-US"/>
              <a:t>M Memories</a:t>
            </a:r>
          </a:p>
          <a:p>
            <a:r>
              <a:rPr lang="en-US"/>
              <a:t>Wires</a:t>
            </a:r>
          </a:p>
          <a:p>
            <a:r>
              <a:rPr lang="en-US"/>
              <a:t>Provide spare</a:t>
            </a:r>
          </a:p>
          <a:p>
            <a:pPr lvl="1"/>
            <a:r>
              <a:rPr lang="en-US"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>
                <a:ea typeface="ＭＳ Ｐゴシック" pitchFamily="1" charset="-128"/>
              </a:rPr>
              <a:t>Memories</a:t>
            </a:r>
          </a:p>
          <a:p>
            <a:pPr lvl="1"/>
            <a:r>
              <a:rPr lang="en-US">
                <a:ea typeface="ＭＳ Ｐゴシック" pitchFamily="1" charset="-128"/>
              </a:rPr>
              <a:t>Wires</a:t>
            </a: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95400"/>
            <a:ext cx="4610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Offerings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Part 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Cores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7290F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7230F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6663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Is Intel producing 3 separate chips?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B4C2F-CEE3-4342-82DA-20615DC1755D}" type="slidenum">
              <a:rPr lang="en-US" smtClean="0">
                <a:latin typeface="Arial" pitchFamily="1" charset="0"/>
              </a:rPr>
              <a:pPr/>
              <a:t>50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Simple System w/ Defects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P Processors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M Memories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Wires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Provide spare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Processors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Memories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  <a:ea typeface="ＭＳ Ｐゴシック" pitchFamily="1" charset="-128"/>
              </a:rPr>
              <a:t>Wires</a:t>
            </a:r>
          </a:p>
          <a:p>
            <a:pPr>
              <a:lnSpc>
                <a:spcPct val="90000"/>
              </a:lnSpc>
            </a:pPr>
            <a:r>
              <a:rPr lang="en-US"/>
              <a:t>...and defects</a:t>
            </a:r>
          </a:p>
        </p:txBody>
      </p:sp>
      <p:pic>
        <p:nvPicPr>
          <p:cNvPr id="624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4505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C7D32-59BD-174E-9A79-3B682256CE0B}" type="slidenum">
              <a:rPr lang="en-US" smtClean="0">
                <a:latin typeface="Arial" pitchFamily="1" charset="0"/>
              </a:rPr>
              <a:pPr/>
              <a:t>51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Simple System Repaired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257800"/>
          </a:xfrm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</a:rPr>
              <a:t>P Processors</a:t>
            </a:r>
          </a:p>
          <a:p>
            <a:r>
              <a:rPr lang="en-US" sz="2800">
                <a:solidFill>
                  <a:schemeClr val="folHlink"/>
                </a:solidFill>
              </a:rPr>
              <a:t>M Memories</a:t>
            </a:r>
          </a:p>
          <a:p>
            <a:r>
              <a:rPr lang="en-US" sz="2800">
                <a:solidFill>
                  <a:schemeClr val="folHlink"/>
                </a:solidFill>
              </a:rPr>
              <a:t>Wires</a:t>
            </a:r>
          </a:p>
          <a:p>
            <a:r>
              <a:rPr lang="en-US" sz="2800">
                <a:solidFill>
                  <a:schemeClr val="folHlink"/>
                </a:solidFill>
              </a:rPr>
              <a:t>Provide spare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Processors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Memories</a:t>
            </a:r>
          </a:p>
          <a:p>
            <a:pPr lvl="1"/>
            <a:r>
              <a:rPr lang="en-US" sz="2400">
                <a:solidFill>
                  <a:schemeClr val="folHlink"/>
                </a:solidFill>
                <a:ea typeface="ＭＳ Ｐゴシック" pitchFamily="1" charset="-128"/>
              </a:rPr>
              <a:t>Wires</a:t>
            </a:r>
          </a:p>
          <a:p>
            <a:r>
              <a:rPr lang="en-US" sz="2800"/>
              <a:t>Use crossbar to switch together good processors and memories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C7D32-59BD-174E-9A79-3B682256CE0B}" type="slidenum">
              <a:rPr lang="en-US" smtClean="0">
                <a:latin typeface="Arial" pitchFamily="1" charset="0"/>
              </a:rPr>
              <a:pPr/>
              <a:t>52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Simple System Repaired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257800"/>
          </a:xfrm>
        </p:spPr>
        <p:txBody>
          <a:bodyPr/>
          <a:lstStyle/>
          <a:p>
            <a:r>
              <a:rPr lang="en-US" sz="2800" dirty="0" smtClean="0">
                <a:solidFill>
                  <a:srgbClr val="FF6600"/>
                </a:solidFill>
              </a:rPr>
              <a:t>What are the costs?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Area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Energy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Delay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791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1" charset="0"/>
              </a:rPr>
              <a:t>Penn ESE532 Fall 2017 -- DeHon</a:t>
            </a:r>
            <a:endParaRPr lang="en-US">
              <a:latin typeface="Arial" pitchFamily="1" charset="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AB1DA-CE43-8D45-BCE1-922774F77BA6}" type="slidenum">
              <a:rPr lang="en-US" smtClean="0">
                <a:latin typeface="Arial" pitchFamily="1" charset="0"/>
              </a:rPr>
              <a:pPr/>
              <a:t>53</a:t>
            </a:fld>
            <a:endParaRPr lang="en-US" smtClean="0">
              <a:latin typeface="Arial" pitchFamily="1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Practice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05600" cy="4495800"/>
          </a:xfrm>
        </p:spPr>
        <p:txBody>
          <a:bodyPr/>
          <a:lstStyle/>
          <a:p>
            <a:r>
              <a:rPr lang="en-US" dirty="0"/>
              <a:t>Crossbars are inefficient</a:t>
            </a:r>
            <a:r>
              <a:rPr lang="en-US" dirty="0" smtClean="0"/>
              <a:t> </a:t>
            </a:r>
          </a:p>
          <a:p>
            <a:r>
              <a:rPr lang="en-US" dirty="0"/>
              <a:t>Use switching networks with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Locality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Segmentation</a:t>
            </a:r>
          </a:p>
          <a:p>
            <a:r>
              <a:rPr lang="en-US" dirty="0"/>
              <a:t>…but basic idea for sparing </a:t>
            </a:r>
            <a:br>
              <a:rPr lang="en-US" dirty="0"/>
            </a:br>
            <a:r>
              <a:rPr lang="en-US" dirty="0"/>
              <a:t>is the same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828800"/>
            <a:ext cx="3067050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953000"/>
            <a:ext cx="1862386" cy="169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FPGAs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10,000 to millions of </a:t>
            </a:r>
            <a:r>
              <a:rPr lang="en-US" dirty="0" err="1" smtClean="0"/>
              <a:t>LUTs</a:t>
            </a:r>
            <a:endParaRPr lang="en-US" dirty="0" smtClean="0"/>
          </a:p>
          <a:p>
            <a:r>
              <a:rPr lang="en-US" dirty="0" smtClean="0"/>
              <a:t>Hundreds to thousands of </a:t>
            </a:r>
          </a:p>
          <a:p>
            <a:pPr lvl="1"/>
            <a:r>
              <a:rPr lang="en-US" dirty="0" smtClean="0"/>
              <a:t>Memory banks</a:t>
            </a:r>
          </a:p>
          <a:p>
            <a:pPr lvl="1"/>
            <a:r>
              <a:rPr lang="en-US" dirty="0" smtClean="0"/>
              <a:t>Multipliers</a:t>
            </a:r>
          </a:p>
          <a:p>
            <a:r>
              <a:rPr lang="en-US" dirty="0" smtClean="0"/>
              <a:t>Reconfigurable interconnect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XC7Z020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6-LUTs:   53,200</a:t>
            </a:r>
          </a:p>
          <a:p>
            <a:r>
              <a:rPr lang="en-US" dirty="0" smtClean="0"/>
              <a:t>DSP Blocks: 220</a:t>
            </a:r>
          </a:p>
          <a:p>
            <a:pPr lvl="1"/>
            <a:r>
              <a:rPr lang="en-US" dirty="0" smtClean="0"/>
              <a:t>18x25 multiply, </a:t>
            </a:r>
            <a:br>
              <a:rPr lang="en-US" dirty="0" smtClean="0"/>
            </a:br>
            <a:r>
              <a:rPr lang="en-US" dirty="0" smtClean="0"/>
              <a:t>48b accumulate</a:t>
            </a:r>
          </a:p>
          <a:p>
            <a:r>
              <a:rPr lang="en-US" dirty="0" smtClean="0"/>
              <a:t>Block </a:t>
            </a:r>
            <a:r>
              <a:rPr lang="en-US" dirty="0" err="1" smtClean="0"/>
              <a:t>RAMs</a:t>
            </a:r>
            <a:r>
              <a:rPr lang="en-US" dirty="0" smtClean="0"/>
              <a:t>: 140</a:t>
            </a:r>
          </a:p>
          <a:p>
            <a:pPr lvl="1"/>
            <a:r>
              <a:rPr lang="en-US" dirty="0" smtClean="0"/>
              <a:t>36Kb</a:t>
            </a:r>
          </a:p>
          <a:p>
            <a:pPr lvl="1"/>
            <a:r>
              <a:rPr lang="en-US" dirty="0" smtClean="0"/>
              <a:t>Dual port</a:t>
            </a:r>
          </a:p>
          <a:p>
            <a:pPr lvl="1"/>
            <a:r>
              <a:rPr lang="en-US" dirty="0" smtClean="0"/>
              <a:t>Up to 72b wide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4069839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 smtClean="0"/>
              <a:t>Has 10,000 to millions of gates</a:t>
            </a:r>
          </a:p>
          <a:p>
            <a:r>
              <a:rPr lang="en-US" dirty="0" smtClean="0"/>
              <a:t>Hundreds to thousands of </a:t>
            </a:r>
          </a:p>
          <a:p>
            <a:pPr lvl="1"/>
            <a:r>
              <a:rPr lang="en-US" dirty="0" smtClean="0"/>
              <a:t>Memory banks</a:t>
            </a:r>
          </a:p>
          <a:p>
            <a:pPr lvl="1"/>
            <a:r>
              <a:rPr lang="en-US" dirty="0" smtClean="0"/>
              <a:t>Multipliers</a:t>
            </a:r>
          </a:p>
          <a:p>
            <a:r>
              <a:rPr lang="en-US" dirty="0" smtClean="0"/>
              <a:t>Reconfigurable interconnect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If a few resources don’t work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avoid them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transistors compare between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6-LUT and 64b processor core?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[qualitative or ballpark]</a:t>
            </a:r>
          </a:p>
          <a:p>
            <a:pPr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Resources lost per transistor defect?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(assume all transistors must yield for LUT or processor to yield)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two cases</a:t>
            </a:r>
          </a:p>
          <a:p>
            <a:pPr lvl="1"/>
            <a:r>
              <a:rPr lang="en-US" dirty="0" smtClean="0"/>
              <a:t>Knight’s Bridge with 72 64b processors</a:t>
            </a:r>
          </a:p>
          <a:p>
            <a:pPr lvl="1"/>
            <a:r>
              <a:rPr lang="en-US" dirty="0" smtClean="0"/>
              <a:t>FPGA with 1 Million 6-LUTs</a:t>
            </a:r>
          </a:p>
          <a:p>
            <a:r>
              <a:rPr lang="en-US" dirty="0" smtClean="0"/>
              <a:t>10 defects (bad transistors)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much capacity lost?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Knight’s Bridge?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1M 6-LUT FPGA?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 and </a:t>
            </a:r>
            <a:br>
              <a:rPr lang="en-US" dirty="0" smtClean="0"/>
            </a:br>
            <a:r>
              <a:rPr lang="en-US" dirty="0" smtClean="0"/>
              <a:t>Intel Xeon Phi Offerings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Part 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Cores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7290F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7250F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7230F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7468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Cost ratio between 72 and 64 processor</a:t>
            </a:r>
          </a:p>
          <a:p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	assuming fixed mm</a:t>
            </a:r>
            <a:r>
              <a:rPr lang="en-US" sz="3200" baseline="30000" dirty="0" smtClean="0">
                <a:solidFill>
                  <a:srgbClr val="FF6600"/>
                </a:solidFill>
                <a:latin typeface="+mn-lt"/>
              </a:rPr>
              <a:t>2</a:t>
            </a:r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 per core?</a:t>
            </a:r>
            <a:endParaRPr lang="en-US" sz="3200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around interconnect defects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6" name="Picture 6" descr="rafi_cya_an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95600"/>
            <a:ext cx="3429000" cy="34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en-US" sz="4000"/>
              <a:t>Defect-Level Viable </a:t>
            </a:r>
            <a:br>
              <a:rPr lang="en-US" sz="4000"/>
            </a:br>
            <a:r>
              <a:rPr lang="en-US" sz="4000"/>
              <a:t>with FPGAs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3810000" cy="4114800"/>
          </a:xfrm>
        </p:spPr>
        <p:txBody>
          <a:bodyPr/>
          <a:lstStyle/>
          <a:p>
            <a:r>
              <a:rPr lang="en-US" dirty="0"/>
              <a:t>Fine-grained repair </a:t>
            </a:r>
          </a:p>
          <a:p>
            <a:r>
              <a:rPr lang="en-US" dirty="0"/>
              <a:t>Avoiding routing defects</a:t>
            </a:r>
          </a:p>
          <a:p>
            <a:pPr lvl="1"/>
            <a:r>
              <a:rPr lang="en-US" dirty="0"/>
              <a:t>Tolerates &gt;20%</a:t>
            </a:r>
            <a:r>
              <a:rPr lang="en-US" dirty="0" smtClean="0"/>
              <a:t> switch defects</a:t>
            </a:r>
          </a:p>
        </p:txBody>
      </p:sp>
      <p:pic>
        <p:nvPicPr>
          <p:cNvPr id="4710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146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rafi_cya_any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0"/>
            <a:ext cx="22018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62B24-C2A0-034C-9059-C73DB2542FF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6334780"/>
            <a:ext cx="29053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[Rubin/unpublished]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FPGAs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Variation and Energy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(if time permits)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Variation threatens </a:t>
            </a:r>
            <a:br>
              <a:rPr lang="en-US" dirty="0" smtClean="0"/>
            </a:br>
            <a:r>
              <a:rPr lang="en-US" dirty="0" smtClean="0"/>
              <a:t>E/Op reduction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60550"/>
            <a:ext cx="61976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01863" y="6126163"/>
            <a:ext cx="5868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[</a:t>
            </a:r>
            <a:r>
              <a:rPr lang="en-US" sz="2000" dirty="0" err="1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Bol</a:t>
            </a:r>
            <a:r>
              <a:rPr lang="en-US" sz="20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000" i="1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et al</a:t>
            </a:r>
            <a:r>
              <a:rPr lang="en-US" sz="20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., IEEE TR VLSI Sys 17(10):1508—1519]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524000" y="3740150"/>
            <a:ext cx="563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34138" y="2317750"/>
            <a:ext cx="209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Arial" charset="0"/>
                <a:cs typeface="Arial" charset="0"/>
              </a:rPr>
              <a:t>Black nominal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Grey with variation</a:t>
            </a:r>
          </a:p>
        </p:txBody>
      </p:sp>
      <p:pic>
        <p:nvPicPr>
          <p:cNvPr id="2970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7326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5486400"/>
            <a:ext cx="7300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Min-Energy for multiplication (typically </a:t>
            </a:r>
            <a:r>
              <a:rPr lang="en-US" dirty="0" err="1" smtClean="0">
                <a:latin typeface="+mn-lt"/>
              </a:rPr>
              <a:t>subthreshold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876800" cy="1143000"/>
          </a:xfrm>
        </p:spPr>
        <p:txBody>
          <a:bodyPr/>
          <a:lstStyle/>
          <a:p>
            <a:r>
              <a:rPr lang="en-US"/>
              <a:t>Driven by Tails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772400" cy="4114800"/>
          </a:xfrm>
        </p:spPr>
        <p:txBody>
          <a:bodyPr/>
          <a:lstStyle/>
          <a:p>
            <a:r>
              <a:rPr lang="en-US"/>
              <a:t>High margins driven by uncommon tails</a:t>
            </a:r>
          </a:p>
          <a:p>
            <a:pPr lvl="1"/>
            <a:r>
              <a:rPr lang="en-US"/>
              <a:t>Most devices much better</a:t>
            </a:r>
          </a:p>
          <a:p>
            <a:r>
              <a:rPr lang="en-US"/>
              <a:t>Large device count </a:t>
            </a:r>
            <a:r>
              <a:rPr lang="en-US">
                <a:sym typeface="Wingdings" charset="2"/>
              </a:rPr>
              <a:t> sample further into tails</a:t>
            </a: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6951663" y="2557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>
              <a:latin typeface="Arial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979988" y="0"/>
            <a:ext cx="4164012" cy="1752600"/>
            <a:chOff x="3137" y="3216"/>
            <a:chExt cx="2623" cy="1104"/>
          </a:xfrm>
        </p:grpSpPr>
        <p:sp>
          <p:nvSpPr>
            <p:cNvPr id="30732" name="Text Box 7"/>
            <p:cNvSpPr txBox="1">
              <a:spLocks noChangeArrowheads="1"/>
            </p:cNvSpPr>
            <p:nvPr/>
          </p:nvSpPr>
          <p:spPr bwMode="auto">
            <a:xfrm>
              <a:off x="4368" y="4032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V</a:t>
              </a:r>
              <a:r>
                <a:rPr lang="en-US" baseline="-25000">
                  <a:latin typeface="Arial" charset="0"/>
                </a:rPr>
                <a:t>th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137" y="3216"/>
              <a:ext cx="2623" cy="837"/>
              <a:chOff x="3137" y="3312"/>
              <a:chExt cx="2623" cy="837"/>
            </a:xfrm>
          </p:grpSpPr>
          <p:sp>
            <p:nvSpPr>
              <p:cNvPr id="30734" name="Line 4"/>
              <p:cNvSpPr>
                <a:spLocks noChangeShapeType="1"/>
              </p:cNvSpPr>
              <p:nvPr/>
            </p:nvSpPr>
            <p:spPr bwMode="auto">
              <a:xfrm flipV="1">
                <a:off x="3408" y="3312"/>
                <a:ext cx="0" cy="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5" name="Line 5"/>
              <p:cNvSpPr>
                <a:spLocks noChangeShapeType="1"/>
              </p:cNvSpPr>
              <p:nvPr/>
            </p:nvSpPr>
            <p:spPr bwMode="auto">
              <a:xfrm>
                <a:off x="3413" y="4135"/>
                <a:ext cx="2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6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3043" y="3435"/>
                <a:ext cx="4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>
                    <a:latin typeface="Arial" charset="0"/>
                  </a:rPr>
                  <a:t>PDF</a:t>
                </a:r>
              </a:p>
            </p:txBody>
          </p:sp>
          <p:sp>
            <p:nvSpPr>
              <p:cNvPr id="30737" name="Line 8"/>
              <p:cNvSpPr>
                <a:spLocks noChangeShapeType="1"/>
              </p:cNvSpPr>
              <p:nvPr/>
            </p:nvSpPr>
            <p:spPr bwMode="auto">
              <a:xfrm flipV="1">
                <a:off x="4519" y="3511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8" name="Freeform 11"/>
              <p:cNvSpPr>
                <a:spLocks/>
              </p:cNvSpPr>
              <p:nvPr/>
            </p:nvSpPr>
            <p:spPr bwMode="auto">
              <a:xfrm>
                <a:off x="3456" y="3512"/>
                <a:ext cx="2222" cy="628"/>
              </a:xfrm>
              <a:custGeom>
                <a:avLst/>
                <a:gdLst>
                  <a:gd name="T0" fmla="*/ 0 w 4272"/>
                  <a:gd name="T1" fmla="*/ 12 h 1400"/>
                  <a:gd name="T2" fmla="*/ 7 w 4272"/>
                  <a:gd name="T3" fmla="*/ 11 h 1400"/>
                  <a:gd name="T4" fmla="*/ 23 w 4272"/>
                  <a:gd name="T5" fmla="*/ 8 h 1400"/>
                  <a:gd name="T6" fmla="*/ 33 w 4272"/>
                  <a:gd name="T7" fmla="*/ 3 h 1400"/>
                  <a:gd name="T8" fmla="*/ 41 w 4272"/>
                  <a:gd name="T9" fmla="*/ 0 h 1400"/>
                  <a:gd name="T10" fmla="*/ 48 w 4272"/>
                  <a:gd name="T11" fmla="*/ 3 h 1400"/>
                  <a:gd name="T12" fmla="*/ 59 w 4272"/>
                  <a:gd name="T13" fmla="*/ 9 h 1400"/>
                  <a:gd name="T14" fmla="*/ 75 w 4272"/>
                  <a:gd name="T15" fmla="*/ 11 h 1400"/>
                  <a:gd name="T16" fmla="*/ 85 w 4272"/>
                  <a:gd name="T17" fmla="*/ 12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2"/>
                  <a:gd name="T28" fmla="*/ 0 h 1400"/>
                  <a:gd name="T29" fmla="*/ 4272 w 4272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2" h="1400">
                    <a:moveTo>
                      <a:pt x="0" y="1394"/>
                    </a:moveTo>
                    <a:cubicBezTo>
                      <a:pt x="56" y="1384"/>
                      <a:pt x="147" y="1400"/>
                      <a:pt x="339" y="1336"/>
                    </a:cubicBezTo>
                    <a:cubicBezTo>
                      <a:pt x="531" y="1272"/>
                      <a:pt x="929" y="1179"/>
                      <a:pt x="1155" y="1010"/>
                    </a:cubicBezTo>
                    <a:cubicBezTo>
                      <a:pt x="1381" y="841"/>
                      <a:pt x="1541" y="489"/>
                      <a:pt x="1695" y="321"/>
                    </a:cubicBezTo>
                    <a:cubicBezTo>
                      <a:pt x="1849" y="153"/>
                      <a:pt x="1952" y="4"/>
                      <a:pt x="2078" y="2"/>
                    </a:cubicBezTo>
                    <a:cubicBezTo>
                      <a:pt x="2205" y="0"/>
                      <a:pt x="2296" y="127"/>
                      <a:pt x="2450" y="311"/>
                    </a:cubicBezTo>
                    <a:cubicBezTo>
                      <a:pt x="2604" y="495"/>
                      <a:pt x="2776" y="934"/>
                      <a:pt x="3002" y="1106"/>
                    </a:cubicBezTo>
                    <a:cubicBezTo>
                      <a:pt x="3228" y="1278"/>
                      <a:pt x="3598" y="1298"/>
                      <a:pt x="3810" y="1346"/>
                    </a:cubicBezTo>
                    <a:cubicBezTo>
                      <a:pt x="4022" y="1394"/>
                      <a:pt x="4147" y="1394"/>
                      <a:pt x="4272" y="1394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9" name="AutoShape 20"/>
              <p:cNvSpPr>
                <a:spLocks noChangeArrowheads="1"/>
              </p:cNvSpPr>
              <p:nvPr/>
            </p:nvSpPr>
            <p:spPr bwMode="auto">
              <a:xfrm>
                <a:off x="5088" y="4032"/>
                <a:ext cx="370" cy="91"/>
              </a:xfrm>
              <a:prstGeom prst="rtTriangl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5200"/>
            <a:ext cx="6668853" cy="2819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62200" y="6248400"/>
            <a:ext cx="645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Mehta 2012</a:t>
            </a:r>
            <a:r>
              <a:rPr lang="en-US" dirty="0" smtClean="0">
                <a:latin typeface="+mn-lt"/>
              </a:rPr>
              <a:t>: 22nm PTM LP – 10,000 samples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Modern ICs are like Snowflakes</a:t>
            </a:r>
          </a:p>
          <a:p>
            <a:pPr lvl="1"/>
            <a:r>
              <a:rPr lang="en-US" dirty="0" smtClean="0"/>
              <a:t>Each one is different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" name="Picture 6" descr="MCj035585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86600" y="1981200"/>
            <a:ext cx="18272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3048000"/>
            <a:ext cx="5032603" cy="3370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6396335"/>
            <a:ext cx="312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Gojman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FPGA2013]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876800" cy="1143000"/>
          </a:xfrm>
        </p:spPr>
        <p:txBody>
          <a:bodyPr/>
          <a:lstStyle/>
          <a:p>
            <a:r>
              <a:rPr lang="en-US"/>
              <a:t>Driven by Tails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Given high defect tolerance, what can I do with the devices in the tails?</a:t>
            </a:r>
            <a:endParaRPr lang="en-US" dirty="0">
              <a:solidFill>
                <a:srgbClr val="FF6600"/>
              </a:solidFill>
              <a:sym typeface="Wingdings" charset="2"/>
            </a:endParaRP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6951663" y="2557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>
              <a:latin typeface="Arial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979988" y="0"/>
            <a:ext cx="4164012" cy="1752600"/>
            <a:chOff x="3137" y="3216"/>
            <a:chExt cx="2623" cy="1104"/>
          </a:xfrm>
        </p:grpSpPr>
        <p:sp>
          <p:nvSpPr>
            <p:cNvPr id="30732" name="Text Box 7"/>
            <p:cNvSpPr txBox="1">
              <a:spLocks noChangeArrowheads="1"/>
            </p:cNvSpPr>
            <p:nvPr/>
          </p:nvSpPr>
          <p:spPr bwMode="auto">
            <a:xfrm>
              <a:off x="4368" y="4032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V</a:t>
              </a:r>
              <a:r>
                <a:rPr lang="en-US" baseline="-25000">
                  <a:latin typeface="Arial" charset="0"/>
                </a:rPr>
                <a:t>th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137" y="3216"/>
              <a:ext cx="2623" cy="837"/>
              <a:chOff x="3137" y="3312"/>
              <a:chExt cx="2623" cy="837"/>
            </a:xfrm>
          </p:grpSpPr>
          <p:sp>
            <p:nvSpPr>
              <p:cNvPr id="30734" name="Line 4"/>
              <p:cNvSpPr>
                <a:spLocks noChangeShapeType="1"/>
              </p:cNvSpPr>
              <p:nvPr/>
            </p:nvSpPr>
            <p:spPr bwMode="auto">
              <a:xfrm flipV="1">
                <a:off x="3408" y="3312"/>
                <a:ext cx="0" cy="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5" name="Line 5"/>
              <p:cNvSpPr>
                <a:spLocks noChangeShapeType="1"/>
              </p:cNvSpPr>
              <p:nvPr/>
            </p:nvSpPr>
            <p:spPr bwMode="auto">
              <a:xfrm>
                <a:off x="3413" y="4135"/>
                <a:ext cx="2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6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3043" y="3435"/>
                <a:ext cx="4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2000">
                    <a:latin typeface="Arial" charset="0"/>
                  </a:rPr>
                  <a:t>PDF</a:t>
                </a:r>
              </a:p>
            </p:txBody>
          </p:sp>
          <p:sp>
            <p:nvSpPr>
              <p:cNvPr id="30737" name="Line 8"/>
              <p:cNvSpPr>
                <a:spLocks noChangeShapeType="1"/>
              </p:cNvSpPr>
              <p:nvPr/>
            </p:nvSpPr>
            <p:spPr bwMode="auto">
              <a:xfrm flipV="1">
                <a:off x="4519" y="3511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8" name="Freeform 11"/>
              <p:cNvSpPr>
                <a:spLocks/>
              </p:cNvSpPr>
              <p:nvPr/>
            </p:nvSpPr>
            <p:spPr bwMode="auto">
              <a:xfrm>
                <a:off x="3456" y="3512"/>
                <a:ext cx="2222" cy="628"/>
              </a:xfrm>
              <a:custGeom>
                <a:avLst/>
                <a:gdLst>
                  <a:gd name="T0" fmla="*/ 0 w 4272"/>
                  <a:gd name="T1" fmla="*/ 12 h 1400"/>
                  <a:gd name="T2" fmla="*/ 7 w 4272"/>
                  <a:gd name="T3" fmla="*/ 11 h 1400"/>
                  <a:gd name="T4" fmla="*/ 23 w 4272"/>
                  <a:gd name="T5" fmla="*/ 8 h 1400"/>
                  <a:gd name="T6" fmla="*/ 33 w 4272"/>
                  <a:gd name="T7" fmla="*/ 3 h 1400"/>
                  <a:gd name="T8" fmla="*/ 41 w 4272"/>
                  <a:gd name="T9" fmla="*/ 0 h 1400"/>
                  <a:gd name="T10" fmla="*/ 48 w 4272"/>
                  <a:gd name="T11" fmla="*/ 3 h 1400"/>
                  <a:gd name="T12" fmla="*/ 59 w 4272"/>
                  <a:gd name="T13" fmla="*/ 9 h 1400"/>
                  <a:gd name="T14" fmla="*/ 75 w 4272"/>
                  <a:gd name="T15" fmla="*/ 11 h 1400"/>
                  <a:gd name="T16" fmla="*/ 85 w 4272"/>
                  <a:gd name="T17" fmla="*/ 12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2"/>
                  <a:gd name="T28" fmla="*/ 0 h 1400"/>
                  <a:gd name="T29" fmla="*/ 4272 w 4272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2" h="1400">
                    <a:moveTo>
                      <a:pt x="0" y="1394"/>
                    </a:moveTo>
                    <a:cubicBezTo>
                      <a:pt x="56" y="1384"/>
                      <a:pt x="147" y="1400"/>
                      <a:pt x="339" y="1336"/>
                    </a:cubicBezTo>
                    <a:cubicBezTo>
                      <a:pt x="531" y="1272"/>
                      <a:pt x="929" y="1179"/>
                      <a:pt x="1155" y="1010"/>
                    </a:cubicBezTo>
                    <a:cubicBezTo>
                      <a:pt x="1381" y="841"/>
                      <a:pt x="1541" y="489"/>
                      <a:pt x="1695" y="321"/>
                    </a:cubicBezTo>
                    <a:cubicBezTo>
                      <a:pt x="1849" y="153"/>
                      <a:pt x="1952" y="4"/>
                      <a:pt x="2078" y="2"/>
                    </a:cubicBezTo>
                    <a:cubicBezTo>
                      <a:pt x="2205" y="0"/>
                      <a:pt x="2296" y="127"/>
                      <a:pt x="2450" y="311"/>
                    </a:cubicBezTo>
                    <a:cubicBezTo>
                      <a:pt x="2604" y="495"/>
                      <a:pt x="2776" y="934"/>
                      <a:pt x="3002" y="1106"/>
                    </a:cubicBezTo>
                    <a:cubicBezTo>
                      <a:pt x="3228" y="1278"/>
                      <a:pt x="3598" y="1298"/>
                      <a:pt x="3810" y="1346"/>
                    </a:cubicBezTo>
                    <a:cubicBezTo>
                      <a:pt x="4022" y="1394"/>
                      <a:pt x="4147" y="1394"/>
                      <a:pt x="4272" y="1394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9" name="AutoShape 20"/>
              <p:cNvSpPr>
                <a:spLocks noChangeArrowheads="1"/>
              </p:cNvSpPr>
              <p:nvPr/>
            </p:nvSpPr>
            <p:spPr bwMode="auto">
              <a:xfrm>
                <a:off x="5088" y="4032"/>
                <a:ext cx="370" cy="91"/>
              </a:xfrm>
              <a:prstGeom prst="rtTriangl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5200"/>
            <a:ext cx="6668853" cy="2819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62200" y="6248400"/>
            <a:ext cx="645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Mehta 2012</a:t>
            </a:r>
            <a:r>
              <a:rPr lang="en-US" dirty="0" smtClean="0">
                <a:latin typeface="+mn-lt"/>
              </a:rPr>
              <a:t>: 22nm PTM LP – 10,000 samples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Variation Tolerance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4343400"/>
          </a:xfrm>
        </p:spPr>
        <p:txBody>
          <a:bodyPr/>
          <a:lstStyle/>
          <a:p>
            <a:r>
              <a:rPr lang="en-US" b="1"/>
              <a:t>Idea:</a:t>
            </a:r>
            <a:r>
              <a:rPr lang="en-US"/>
              <a:t> assign resources, post fabrication to compensate for variations</a:t>
            </a:r>
          </a:p>
          <a:p>
            <a:r>
              <a:rPr lang="en-US" b="1"/>
              <a:t>Opportunity:</a:t>
            </a:r>
          </a:p>
          <a:p>
            <a:pPr lvl="1"/>
            <a:r>
              <a:rPr lang="en-US"/>
              <a:t>Balance fast paths and slow paths</a:t>
            </a:r>
          </a:p>
          <a:p>
            <a:pPr lvl="1"/>
            <a:r>
              <a:rPr lang="en-US"/>
              <a:t>Assign slow resources to non-critical paths</a:t>
            </a:r>
          </a:p>
          <a:p>
            <a:pPr lvl="1"/>
            <a:r>
              <a:rPr lang="en-US"/>
              <a:t>Avoid devices in uncommon tails</a:t>
            </a:r>
          </a:p>
          <a:p>
            <a:pPr lvl="1"/>
            <a:r>
              <a:rPr lang="en-US"/>
              <a:t>Scale voltage down more aggressively</a:t>
            </a:r>
          </a:p>
          <a:p>
            <a:r>
              <a:rPr lang="en-US"/>
              <a:t>Fixed design limited to worst-case path</a:t>
            </a:r>
          </a:p>
          <a:p>
            <a:pPr lvl="1"/>
            <a:r>
              <a:rPr lang="en-US"/>
              <a:t>Must scale voltage up so path meets timing</a:t>
            </a:r>
          </a:p>
          <a:p>
            <a:r>
              <a:rPr lang="en-US" b="1"/>
              <a:t>Paradigm shift:</a:t>
            </a:r>
            <a:r>
              <a:rPr lang="en-US"/>
              <a:t> Component-specific mapping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Variation Challenge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2057400"/>
          </a:xfrm>
        </p:spPr>
        <p:txBody>
          <a:bodyPr/>
          <a:lstStyle/>
          <a:p>
            <a:r>
              <a:rPr lang="en-US" smtClean="0"/>
              <a:t>Use of high V</a:t>
            </a:r>
            <a:r>
              <a:rPr lang="en-US" baseline="-25000" smtClean="0"/>
              <a:t>th</a:t>
            </a:r>
            <a:r>
              <a:rPr lang="en-US" smtClean="0"/>
              <a:t> resource forces high supply voltage (V</a:t>
            </a:r>
            <a:r>
              <a:rPr lang="en-US" baseline="-25000" smtClean="0"/>
              <a:t>dd</a:t>
            </a:r>
            <a:r>
              <a:rPr lang="en-US" smtClean="0"/>
              <a:t>) to meet timing requirement</a:t>
            </a:r>
          </a:p>
          <a:p>
            <a:r>
              <a:rPr lang="en-US" smtClean="0"/>
              <a:t>Delay:  CV/I  and I goes as (V</a:t>
            </a:r>
            <a:r>
              <a:rPr lang="en-US" baseline="-25000" smtClean="0"/>
              <a:t>dd</a:t>
            </a:r>
            <a:r>
              <a:rPr lang="en-US" smtClean="0"/>
              <a:t>-V</a:t>
            </a:r>
            <a:r>
              <a:rPr lang="en-US" baseline="-25000" smtClean="0"/>
              <a:t>th</a:t>
            </a:r>
            <a:r>
              <a:rPr lang="en-US" smtClean="0"/>
              <a:t>)</a:t>
            </a:r>
            <a:r>
              <a:rPr lang="en-US" baseline="30000" smtClean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pic>
        <p:nvPicPr>
          <p:cNvPr id="4096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2263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Component-Specific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2057400"/>
          </a:xfrm>
        </p:spPr>
        <p:txBody>
          <a:bodyPr/>
          <a:lstStyle/>
          <a:p>
            <a:r>
              <a:rPr lang="en-US" smtClean="0"/>
              <a:t>Avoid high V</a:t>
            </a:r>
            <a:r>
              <a:rPr lang="en-US" baseline="-25000" smtClean="0"/>
              <a:t>th</a:t>
            </a:r>
            <a:r>
              <a:rPr lang="en-US" smtClean="0"/>
              <a:t> resource </a:t>
            </a:r>
          </a:p>
          <a:p>
            <a:r>
              <a:rPr lang="en-US" smtClean="0"/>
              <a:t>Allow lower supply voltage (V</a:t>
            </a:r>
            <a:r>
              <a:rPr lang="en-US" baseline="-25000" smtClean="0"/>
              <a:t>dd</a:t>
            </a:r>
            <a:r>
              <a:rPr lang="en-US" smtClean="0"/>
              <a:t>) to meet timing requirement</a:t>
            </a:r>
          </a:p>
          <a:p>
            <a:r>
              <a:rPr lang="en-US" smtClean="0"/>
              <a:t>Delay:  CV/I  and I goes as (V</a:t>
            </a:r>
            <a:r>
              <a:rPr lang="en-US" baseline="-25000" smtClean="0"/>
              <a:t>dd</a:t>
            </a:r>
            <a:r>
              <a:rPr lang="en-US" smtClean="0"/>
              <a:t>-V</a:t>
            </a:r>
            <a:r>
              <a:rPr lang="en-US" baseline="-25000" smtClean="0"/>
              <a:t>th</a:t>
            </a:r>
            <a:r>
              <a:rPr lang="en-US" smtClean="0"/>
              <a:t>)</a:t>
            </a:r>
            <a:r>
              <a:rPr lang="en-US" baseline="30000" smtClean="0"/>
              <a:t>2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378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Pricing</a:t>
            </a:r>
            <a:endParaRPr lang="en-US" dirty="0"/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Component-Specific Assignment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2057400"/>
          </a:xfrm>
        </p:spPr>
        <p:txBody>
          <a:bodyPr/>
          <a:lstStyle/>
          <a:p>
            <a:r>
              <a:rPr lang="en-US" smtClean="0"/>
              <a:t>Could come out other way</a:t>
            </a:r>
          </a:p>
          <a:p>
            <a:pPr lvl="1"/>
            <a:r>
              <a:rPr lang="en-US" smtClean="0"/>
              <a:t>Best mapping unique to component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pic>
        <p:nvPicPr>
          <p:cNvPr id="4301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6083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846638"/>
            <a:ext cx="6388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8" name="Picture 6" descr="MCj035585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16787" y="3124200"/>
            <a:ext cx="18272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Knowledge Mapping and Voltage-Delay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251424" cy="4857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6396335"/>
            <a:ext cx="317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Giesen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,  FPGA 2017]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Energy vs.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327900" cy="5163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6396335"/>
            <a:ext cx="317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Giesen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,  FPGA 2017]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uses minimum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3" y="1219200"/>
            <a:ext cx="60401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55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uses minimum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2" y="1219200"/>
            <a:ext cx="60401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7400" y="4114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800" y="33528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4249" y="3429000"/>
            <a:ext cx="946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Energy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Margin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3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uses minimum size</a:t>
            </a:r>
          </a:p>
          <a:p>
            <a:r>
              <a:rPr lang="en-US" sz="2800" dirty="0" smtClean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Smaller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36576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352800"/>
            <a:ext cx="0" cy="304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(Sizing)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50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uses minimum size</a:t>
            </a:r>
          </a:p>
          <a:p>
            <a:r>
              <a:rPr lang="en-US" sz="2800" dirty="0" smtClean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Smaller sizes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Lower voltages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714749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1148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714749"/>
            <a:ext cx="0" cy="4000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(Vdd)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24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dd</a:t>
            </a:r>
            <a:r>
              <a:rPr lang="en-US" dirty="0" smtClean="0"/>
              <a:t>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2971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Nominal uses minimum size</a:t>
            </a:r>
          </a:p>
          <a:p>
            <a:r>
              <a:rPr lang="en-US" sz="2800" dirty="0" smtClean="0"/>
              <a:t>Delay-aware routing reduces energy margins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Smaller sizes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Lower voltages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Less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3864" y="1219200"/>
            <a:ext cx="604013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7400" y="3352800"/>
            <a:ext cx="1295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4114800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352800"/>
            <a:ext cx="0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34249" y="3429000"/>
            <a:ext cx="976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Energy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Savings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(Total)</a:t>
            </a: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6396335"/>
            <a:ext cx="305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[Mehta,  FPGA 2012]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24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 smtClean="0"/>
              <a:t>Minimum Energy </a:t>
            </a:r>
            <a:r>
              <a:rPr lang="en-US" dirty="0" err="1" smtClean="0"/>
              <a:t>vs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3200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Delay-oblivious scales to 16nm</a:t>
            </a:r>
          </a:p>
          <a:p>
            <a:r>
              <a:rPr lang="en-US" sz="2800" dirty="0" smtClean="0"/>
              <a:t>Delay-aware scales to 12nm at least….</a:t>
            </a:r>
          </a:p>
          <a:p>
            <a:r>
              <a:rPr lang="en-US" sz="2800" dirty="0" smtClean="0"/>
              <a:t>Extend useful life of Silicon technology generation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DF7-279E-4E95-AA05-D05CA0085CA9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49530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7338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0480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2133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1752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13" idx="1"/>
          </p:cNvCxnSpPr>
          <p:nvPr/>
        </p:nvCxnSpPr>
        <p:spPr>
          <a:xfrm flipH="1" flipV="1">
            <a:off x="6477000" y="2895600"/>
            <a:ext cx="394509" cy="272534"/>
          </a:xfrm>
          <a:prstGeom prst="straightConnector1">
            <a:avLst/>
          </a:prstGeom>
          <a:ln w="25400">
            <a:solidFill>
              <a:srgbClr val="F84E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1509" y="2983468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84EC7"/>
                </a:solidFill>
              </a:rPr>
              <a:t>Energy Increase</a:t>
            </a:r>
            <a:endParaRPr lang="en-US" dirty="0">
              <a:solidFill>
                <a:srgbClr val="F84EC7"/>
              </a:solidFill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 flipV="1">
            <a:off x="6432146" y="3878818"/>
            <a:ext cx="394508" cy="27253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26654" y="3966686"/>
            <a:ext cx="174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Energy Decrease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6396335"/>
            <a:ext cx="6648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[Mehta PhD thesis 2012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(refined from  FPGA 2012)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99" y="1295400"/>
            <a:ext cx="6250101" cy="5168900"/>
          </a:xfrm>
          <a:prstGeom prst="rect">
            <a:avLst/>
          </a:prstGeom>
        </p:spPr>
      </p:pic>
      <p:grpSp>
        <p:nvGrpSpPr>
          <p:cNvPr id="5" name="Group 20"/>
          <p:cNvGrpSpPr/>
          <p:nvPr/>
        </p:nvGrpSpPr>
        <p:grpSpPr>
          <a:xfrm>
            <a:off x="4953000" y="2819400"/>
            <a:ext cx="2057400" cy="457200"/>
            <a:chOff x="6477000" y="2895600"/>
            <a:chExt cx="2057400" cy="457200"/>
          </a:xfrm>
        </p:grpSpPr>
        <p:cxnSp>
          <p:nvCxnSpPr>
            <p:cNvPr id="22" name="Straight Arrow Connector 21"/>
            <p:cNvCxnSpPr>
              <a:stCxn id="23" idx="1"/>
            </p:cNvCxnSpPr>
            <p:nvPr/>
          </p:nvCxnSpPr>
          <p:spPr>
            <a:xfrm flipH="1" flipV="1">
              <a:off x="6477000" y="2895600"/>
              <a:ext cx="394509" cy="272534"/>
            </a:xfrm>
            <a:prstGeom prst="straightConnector1">
              <a:avLst/>
            </a:prstGeom>
            <a:ln w="25400">
              <a:solidFill>
                <a:srgbClr val="F84EC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871509" y="2983468"/>
              <a:ext cx="1662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84EC7"/>
                  </a:solidFill>
                </a:rPr>
                <a:t>Energy Increase</a:t>
              </a:r>
              <a:endParaRPr lang="en-US" dirty="0">
                <a:solidFill>
                  <a:srgbClr val="F84EC7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</a:t>
            </a:r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At small feature sizes, not viable to demand perfect fabrication of billions of transistors on a chip</a:t>
            </a:r>
          </a:p>
          <a:p>
            <a:r>
              <a:rPr lang="en-US" dirty="0" smtClean="0"/>
              <a:t>Modern ICs are like snowflakes</a:t>
            </a:r>
          </a:p>
          <a:p>
            <a:pPr lvl="1"/>
            <a:r>
              <a:rPr lang="en-US" dirty="0" smtClean="0"/>
              <a:t>Everyone is different, changes over time</a:t>
            </a:r>
          </a:p>
          <a:p>
            <a:r>
              <a:rPr lang="en-US" dirty="0" smtClean="0"/>
              <a:t>Reconfiguration allows repair</a:t>
            </a:r>
          </a:p>
          <a:p>
            <a:pPr lvl="1"/>
            <a:r>
              <a:rPr lang="en-US" dirty="0" smtClean="0"/>
              <a:t>Finer grain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higher defect rates</a:t>
            </a:r>
          </a:p>
          <a:p>
            <a:pPr lvl="1"/>
            <a:r>
              <a:rPr lang="en-US" dirty="0" smtClean="0">
                <a:sym typeface="Wingdings"/>
              </a:rPr>
              <a:t>Tolerate variation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energy</a:t>
            </a:r>
            <a:endParaRPr lang="en-US" dirty="0" smtClean="0"/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Knights Landing</a:t>
            </a:r>
            <a:endParaRPr lang="en-US" dirty="0"/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https://www.nextplatform.com/2016/06/20/intel-knights-landing-yields-big-bang-buck-jump/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80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No class Wednesday (11/22)</a:t>
            </a:r>
          </a:p>
          <a:p>
            <a:pPr lvl="1"/>
            <a:r>
              <a:rPr lang="en-US" dirty="0" smtClean="0">
                <a:sym typeface="Wingdings"/>
              </a:rPr>
              <a:t>Because it’s a virtual Friday</a:t>
            </a:r>
          </a:p>
          <a:p>
            <a:r>
              <a:rPr lang="en-US" dirty="0" smtClean="0">
                <a:sym typeface="Wingdings"/>
              </a:rPr>
              <a:t>Back on Monday (11/27)</a:t>
            </a:r>
          </a:p>
          <a:p>
            <a:r>
              <a:rPr lang="en-US" dirty="0" smtClean="0">
                <a:sym typeface="Wingdings"/>
              </a:rPr>
              <a:t>Next milestone due Friday after next (12/1)</a:t>
            </a:r>
          </a:p>
          <a:p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Landing Xeon Phi</a:t>
            </a:r>
            <a:endParaRPr lang="en-US" dirty="0"/>
          </a:p>
        </p:txBody>
      </p:sp>
      <p:pic>
        <p:nvPicPr>
          <p:cNvPr id="6" name="Content Placeholder 5" descr="Xeon_Phi_Die_knights_land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03" r="-1230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28710</TotalTime>
  <Words>2875</Words>
  <Application>Microsoft Macintosh PowerPoint</Application>
  <PresentationFormat>On-screen Show (4:3)</PresentationFormat>
  <Paragraphs>722</Paragraphs>
  <Slides>80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Blank Presentation</vt:lpstr>
      <vt:lpstr>ESE532: System-on-a-Chip Architecture</vt:lpstr>
      <vt:lpstr>Today</vt:lpstr>
      <vt:lpstr>Message</vt:lpstr>
      <vt:lpstr>Intel Xeon Phi Offerings</vt:lpstr>
      <vt:lpstr>Intel Xeon Phi Offerings</vt:lpstr>
      <vt:lpstr>Preclass 1 and  Intel Xeon Phi Offerings</vt:lpstr>
      <vt:lpstr>Intel Xeon Phi Pricing</vt:lpstr>
      <vt:lpstr>Intel Knights Landing</vt:lpstr>
      <vt:lpstr>Knights Landing Xeon Phi</vt:lpstr>
      <vt:lpstr>What’s happening?</vt:lpstr>
      <vt:lpstr>Warmup Discussion</vt:lpstr>
      <vt:lpstr>Motivation: Probabilities</vt:lpstr>
      <vt:lpstr>Probabilities</vt:lpstr>
      <vt:lpstr>Simple Implications</vt:lpstr>
      <vt:lpstr>Failure Rate Increases</vt:lpstr>
      <vt:lpstr>Quality Required for Perfection?</vt:lpstr>
      <vt:lpstr>Failure Rate Increases</vt:lpstr>
      <vt:lpstr>Challenge</vt:lpstr>
      <vt:lpstr>Defining Problems</vt:lpstr>
      <vt:lpstr>Three Problems</vt:lpstr>
      <vt:lpstr>Slide 21</vt:lpstr>
      <vt:lpstr>Defect Rate</vt:lpstr>
      <vt:lpstr>First Step to Recover</vt:lpstr>
      <vt:lpstr>Detection</vt:lpstr>
      <vt:lpstr>Detection</vt:lpstr>
      <vt:lpstr>Coping with defects/faults?</vt:lpstr>
      <vt:lpstr>Defect Tolerance</vt:lpstr>
      <vt:lpstr>Three Problems</vt:lpstr>
      <vt:lpstr>Two Models</vt:lpstr>
      <vt:lpstr>Disk Drives</vt:lpstr>
      <vt:lpstr>Memory Chips</vt:lpstr>
      <vt:lpstr>Example: Memory</vt:lpstr>
      <vt:lpstr>Failure Rate Increases</vt:lpstr>
      <vt:lpstr>Memory Defect Tolerance</vt:lpstr>
      <vt:lpstr>Memory Techniques</vt:lpstr>
      <vt:lpstr>Yield M of N</vt:lpstr>
      <vt:lpstr>Possible Yield of 76 cores@ P=0.9</vt:lpstr>
      <vt:lpstr>Possible Yield of 76 cores@ P=0.9</vt:lpstr>
      <vt:lpstr>Intel Xeon Phi Pricing</vt:lpstr>
      <vt:lpstr>Repairable Area</vt:lpstr>
      <vt:lpstr>Repairable Area</vt:lpstr>
      <vt:lpstr>Consider a Crossbar</vt:lpstr>
      <vt:lpstr>Crossbar Buses and Defects</vt:lpstr>
      <vt:lpstr>Crossbar Buses and Defects</vt:lpstr>
      <vt:lpstr>Crossbar Buses and Defects</vt:lpstr>
      <vt:lpstr>Crossbar Buses and Faults</vt:lpstr>
      <vt:lpstr>Crossbar Buses and Faults</vt:lpstr>
      <vt:lpstr>Simple System</vt:lpstr>
      <vt:lpstr>Simple System w/ Spares</vt:lpstr>
      <vt:lpstr>Simple System w/ Defects</vt:lpstr>
      <vt:lpstr>Simple System Repaired</vt:lpstr>
      <vt:lpstr>Simple System Repaired</vt:lpstr>
      <vt:lpstr>In Practice</vt:lpstr>
      <vt:lpstr>FPGAs</vt:lpstr>
      <vt:lpstr>Modern FPGA</vt:lpstr>
      <vt:lpstr>XC7Z020</vt:lpstr>
      <vt:lpstr>Modern FPGA</vt:lpstr>
      <vt:lpstr>Granularity</vt:lpstr>
      <vt:lpstr>Granularity</vt:lpstr>
      <vt:lpstr>Interconnect Defects</vt:lpstr>
      <vt:lpstr>Defect-Level Viable  with FPGAs</vt:lpstr>
      <vt:lpstr>FPGAs Variation and Energy</vt:lpstr>
      <vt:lpstr>Variation threatens  E/Op reduction</vt:lpstr>
      <vt:lpstr>Driven by Tails</vt:lpstr>
      <vt:lpstr>Variation</vt:lpstr>
      <vt:lpstr>Driven by Tails</vt:lpstr>
      <vt:lpstr>Variation Tolerance</vt:lpstr>
      <vt:lpstr>Variation Challenge</vt:lpstr>
      <vt:lpstr>Component-Specific</vt:lpstr>
      <vt:lpstr>Component-Specific Assignment</vt:lpstr>
      <vt:lpstr>Knowledge Mapping and Voltage-Delay</vt:lpstr>
      <vt:lpstr>Energy vs. Delay</vt:lpstr>
      <vt:lpstr>Energy vs Vdd (des)</vt:lpstr>
      <vt:lpstr>Energy vs Vdd (des)</vt:lpstr>
      <vt:lpstr>Energy vs Vdd (des)</vt:lpstr>
      <vt:lpstr>Energy vs Vdd (des)</vt:lpstr>
      <vt:lpstr>Energy vs Vdd (des)</vt:lpstr>
      <vt:lpstr>Minimum Energy vs Technology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121</cp:revision>
  <cp:lastPrinted>2017-11-20T13:55:21Z</cp:lastPrinted>
  <dcterms:created xsi:type="dcterms:W3CDTF">2017-11-20T13:54:43Z</dcterms:created>
  <dcterms:modified xsi:type="dcterms:W3CDTF">2017-11-20T13:55:27Z</dcterms:modified>
</cp:coreProperties>
</file>