
<file path=[Content_Types].xml><?xml version="1.0" encoding="utf-8"?>
<Types xmlns="http://schemas.openxmlformats.org/package/2006/content-types">
  <Override PartName="/ppt/embeddings/Microsoft_Equation24.bin" ContentType="application/vnd.openxmlformats-officedocument.oleObject"/>
  <Default Extension="rels" ContentType="application/vnd.openxmlformats-package.relationships+xml"/>
  <Override PartName="/ppt/slides/slide14.xml" ContentType="application/vnd.openxmlformats-officedocument.presentationml.slide+xml"/>
  <Override PartName="/ppt/slideMasters/slideMaster2.xml" ContentType="application/vnd.openxmlformats-officedocument.presentationml.slideMaster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embeddings/Microsoft_Equation5.bin" ContentType="application/vnd.openxmlformats-officedocument.oleObject"/>
  <Override PartName="/ppt/embeddings/Microsoft_Equation16.bin" ContentType="application/vnd.openxmlformats-officedocument.oleObject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embeddings/Microsoft_Equation23.bin" ContentType="application/vnd.openxmlformats-officedocument.oleObject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embeddings/Microsoft_Equation4.bin" ContentType="application/vnd.openxmlformats-officedocument.oleObject"/>
  <Override PartName="/ppt/slides/slide44.xml" ContentType="application/vnd.openxmlformats-officedocument.presentationml.slide+xml"/>
  <Override PartName="/ppt/embeddings/Microsoft_Equation15.bin" ContentType="application/vnd.openxmlformats-officedocument.oleObject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Default Extension="vml" ContentType="application/vnd.openxmlformats-officedocument.vmlDrawing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embeddings/Microsoft_Equation22.bin" ContentType="application/vnd.openxmlformats-officedocument.oleObject"/>
  <Override PartName="/ppt/slides/slide12.xml" ContentType="application/vnd.openxmlformats-officedocument.presentationml.slide+xml"/>
  <Override PartName="/ppt/embeddings/Microsoft_Equation3.bin" ContentType="application/vnd.openxmlformats-officedocument.oleObject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embeddings/Microsoft_Equation14.bin" ContentType="application/vnd.openxmlformats-officedocument.oleObject"/>
  <Default Extension="pict" ContentType="image/pict"/>
  <Override PartName="/ppt/slides/slide26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embeddings/Microsoft_Equation21.bin" ContentType="application/vnd.openxmlformats-officedocument.oleObject"/>
  <Override PartName="/ppt/slides/slide11.xml" ContentType="application/vnd.openxmlformats-officedocument.presentationml.slide+xml"/>
  <Override PartName="/ppt/embeddings/Microsoft_Equation9.bin" ContentType="application/vnd.openxmlformats-officedocument.oleObject"/>
  <Override PartName="/ppt/slides/slide49.xml" ContentType="application/vnd.openxmlformats-officedocument.presentationml.slide+xml"/>
  <Override PartName="/ppt/embeddings/Microsoft_Equation2.bin" ContentType="application/vnd.openxmlformats-officedocument.oleObject"/>
  <Override PartName="/ppt/slides/slide42.xml" ContentType="application/vnd.openxmlformats-officedocument.presentationml.slide+xml"/>
  <Override PartName="/ppt/theme/theme4.xml" ContentType="application/vnd.openxmlformats-officedocument.theme+xml"/>
  <Override PartName="/ppt/embeddings/Microsoft_Equation13.bin" ContentType="application/vnd.openxmlformats-officedocument.oleObject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embeddings/Microsoft_Equation20.bin" ContentType="application/vnd.openxmlformats-officedocument.oleObject"/>
  <Override PartName="/ppt/slides/slide10.xml" ContentType="application/vnd.openxmlformats-officedocument.presentationml.slide+xml"/>
  <Override PartName="/ppt/embeddings/Microsoft_Equation8.bin" ContentType="application/vnd.openxmlformats-officedocument.oleObject"/>
  <Override PartName="/ppt/slides/slide48.xml" ContentType="application/vnd.openxmlformats-officedocument.presentationml.slide+xml"/>
  <Override PartName="/ppt/embeddings/Microsoft_Equation19.bin" ContentType="application/vnd.openxmlformats-officedocument.oleObject"/>
  <Override PartName="/docProps/app.xml" ContentType="application/vnd.openxmlformats-officedocument.extended-properties+xml"/>
  <Override PartName="/ppt/embeddings/Microsoft_Equation1.bin" ContentType="application/vnd.openxmlformats-officedocument.oleObject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embeddings/Microsoft_Equation12.bin" ContentType="application/vnd.openxmlformats-officedocument.oleObject"/>
  <Override PartName="/ppt/embeddings/Microsoft_Equation28.bin" ContentType="application/vnd.openxmlformats-officedocument.oleObject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viewProps.xml" ContentType="application/vnd.openxmlformats-officedocument.presentationml.viewProps+xml"/>
  <Override PartName="/ppt/embeddings/Microsoft_Equation7.bin" ContentType="application/vnd.openxmlformats-officedocument.oleObject"/>
  <Override PartName="/ppt/slides/slide47.xml" ContentType="application/vnd.openxmlformats-officedocument.presentationml.slide+xml"/>
  <Override PartName="/ppt/embeddings/Microsoft_Equation18.bin" ContentType="application/vnd.openxmlformats-officedocument.oleObject"/>
  <Override PartName="/ppt/embeddings/Microsoft_Equation11.bin" ContentType="application/vnd.openxmlformats-officedocument.oleObject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embeddings/Microsoft_Equation27.bin" ContentType="application/vnd.openxmlformats-officedocument.oleObject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embeddings/Microsoft_Equation25.bin" ContentType="application/vnd.openxmlformats-officedocument.oleObject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embeddings/Microsoft_Equation6.bin" ContentType="application/vnd.openxmlformats-officedocument.oleObject"/>
  <Override PartName="/ppt/slides/slide46.xml" ContentType="application/vnd.openxmlformats-officedocument.presentationml.slide+xml"/>
  <Override PartName="/ppt/embeddings/Microsoft_Equation17.bin" ContentType="application/vnd.openxmlformats-officedocument.oleObject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embeddings/Microsoft_Equation10.bin" ContentType="application/vnd.openxmlformats-officedocument.oleObject"/>
  <Override PartName="/ppt/theme/theme1.xml" ContentType="application/vnd.openxmlformats-officedocument.theme+xml"/>
  <Override PartName="/ppt/embeddings/Microsoft_Equation26.bin" ContentType="application/vnd.openxmlformats-officedocument.oleObject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  <p:sldMasterId id="2147483696" r:id="rId2"/>
  </p:sldMasterIdLst>
  <p:notesMasterIdLst>
    <p:notesMasterId r:id="rId54"/>
  </p:notesMasterIdLst>
  <p:handoutMasterIdLst>
    <p:handoutMasterId r:id="rId55"/>
  </p:handoutMasterIdLst>
  <p:sldIdLst>
    <p:sldId id="407" r:id="rId3"/>
    <p:sldId id="320" r:id="rId4"/>
    <p:sldId id="411" r:id="rId5"/>
    <p:sldId id="412" r:id="rId6"/>
    <p:sldId id="413" r:id="rId7"/>
    <p:sldId id="422" r:id="rId8"/>
    <p:sldId id="424" r:id="rId9"/>
    <p:sldId id="423" r:id="rId10"/>
    <p:sldId id="414" r:id="rId11"/>
    <p:sldId id="415" r:id="rId12"/>
    <p:sldId id="416" r:id="rId13"/>
    <p:sldId id="425" r:id="rId14"/>
    <p:sldId id="426" r:id="rId15"/>
    <p:sldId id="437" r:id="rId16"/>
    <p:sldId id="435" r:id="rId17"/>
    <p:sldId id="438" r:id="rId18"/>
    <p:sldId id="440" r:id="rId19"/>
    <p:sldId id="439" r:id="rId20"/>
    <p:sldId id="442" r:id="rId21"/>
    <p:sldId id="427" r:id="rId22"/>
    <p:sldId id="441" r:id="rId23"/>
    <p:sldId id="443" r:id="rId24"/>
    <p:sldId id="428" r:id="rId25"/>
    <p:sldId id="429" r:id="rId26"/>
    <p:sldId id="445" r:id="rId27"/>
    <p:sldId id="430" r:id="rId28"/>
    <p:sldId id="446" r:id="rId29"/>
    <p:sldId id="447" r:id="rId30"/>
    <p:sldId id="431" r:id="rId31"/>
    <p:sldId id="448" r:id="rId32"/>
    <p:sldId id="433" r:id="rId33"/>
    <p:sldId id="449" r:id="rId34"/>
    <p:sldId id="450" r:id="rId35"/>
    <p:sldId id="432" r:id="rId36"/>
    <p:sldId id="451" r:id="rId37"/>
    <p:sldId id="452" r:id="rId38"/>
    <p:sldId id="453" r:id="rId39"/>
    <p:sldId id="454" r:id="rId40"/>
    <p:sldId id="455" r:id="rId41"/>
    <p:sldId id="434" r:id="rId42"/>
    <p:sldId id="436" r:id="rId43"/>
    <p:sldId id="456" r:id="rId44"/>
    <p:sldId id="457" r:id="rId45"/>
    <p:sldId id="462" r:id="rId46"/>
    <p:sldId id="459" r:id="rId47"/>
    <p:sldId id="418" r:id="rId48"/>
    <p:sldId id="417" r:id="rId49"/>
    <p:sldId id="419" r:id="rId50"/>
    <p:sldId id="420" r:id="rId51"/>
    <p:sldId id="410" r:id="rId52"/>
    <p:sldId id="408" r:id="rId5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78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50" Type="http://schemas.openxmlformats.org/officeDocument/2006/relationships/slide" Target="slides/slide48.xml"/><Relationship Id="rId51" Type="http://schemas.openxmlformats.org/officeDocument/2006/relationships/slide" Target="slides/slide49.xml"/><Relationship Id="rId52" Type="http://schemas.openxmlformats.org/officeDocument/2006/relationships/slide" Target="slides/slide50.xml"/><Relationship Id="rId53" Type="http://schemas.openxmlformats.org/officeDocument/2006/relationships/slide" Target="slides/slide51.xml"/><Relationship Id="rId54" Type="http://schemas.openxmlformats.org/officeDocument/2006/relationships/notesMaster" Target="notesMasters/notesMaster1.xml"/><Relationship Id="rId55" Type="http://schemas.openxmlformats.org/officeDocument/2006/relationships/handoutMaster" Target="handoutMasters/handoutMaster1.xml"/><Relationship Id="rId56" Type="http://schemas.openxmlformats.org/officeDocument/2006/relationships/printerSettings" Target="printerSettings/printerSettings1.bin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6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Relationship Id="rId2" Type="http://schemas.openxmlformats.org/officeDocument/2006/relationships/image" Target="../media/image10.pict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ict"/><Relationship Id="rId2" Type="http://schemas.openxmlformats.org/officeDocument/2006/relationships/image" Target="../media/image2.pict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ict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ict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ict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ict"/><Relationship Id="rId2" Type="http://schemas.openxmlformats.org/officeDocument/2006/relationships/image" Target="../media/image16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Relationship Id="rId2" Type="http://schemas.openxmlformats.org/officeDocument/2006/relationships/image" Target="../media/image4.pict"/><Relationship Id="rId3" Type="http://schemas.openxmlformats.org/officeDocument/2006/relationships/image" Target="../media/image5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Relationship Id="rId2" Type="http://schemas.openxmlformats.org/officeDocument/2006/relationships/image" Target="../media/image5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ict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ict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ict"/><Relationship Id="rId2" Type="http://schemas.openxmlformats.org/officeDocument/2006/relationships/image" Target="../media/image6.pict"/><Relationship Id="rId3" Type="http://schemas.openxmlformats.org/officeDocument/2006/relationships/image" Target="../media/image7.pict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ict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ict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Relationship Id="rId2" Type="http://schemas.openxmlformats.org/officeDocument/2006/relationships/image" Target="../media/image8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A4FB0263-B9AE-DB49-AD24-C34AC1844F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78FA33B4-E75E-F145-B693-0D86DBAC62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1" charset="-128"/>
        <a:cs typeface="ＭＳ Ｐゴシック" pitchFamily="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>
                <a:ea typeface="ＭＳ Ｐゴシック" pitchFamily="-103" charset="-128"/>
                <a:cs typeface="ＭＳ Ｐゴシック" pitchFamily="-103" charset="-128"/>
              </a:rPr>
              <a:t>Simple Story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DB50AAD-23B3-D54C-94A0-1A6B9B6B70D3}" type="slidenum">
              <a:rPr lang="en-US">
                <a:solidFill>
                  <a:prstClr val="black"/>
                </a:solidFill>
              </a:rPr>
              <a:pPr/>
              <a:t>48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51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24C05-062A-C549-A621-ED1A3B49D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B805B-7ECE-4E4E-BB82-0FCE625F3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2ED16-9D3C-6640-83D9-06FF8E68F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7120A-B567-DA4D-BA9C-14ED794BF6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Penn ESE532 Fall 2017 -- DeHon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B5436-7E87-1644-A8E3-913C50DCC1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DA7B5-BF74-7148-A7FE-D377B8100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76E09-996F-E941-A7DA-8A0ADFE1E1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FFA72-A9B5-6E42-9905-01364E7F55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C57BF-CC51-D84D-8EA3-3C3357DDED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7443E-5BDF-0743-AE27-BC35DF2207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1B859-DBCC-5B48-8B19-4415858BC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CA058-D9A1-8540-AB3D-5A41F22A6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43D8B-594A-BD42-A512-E8ABC6C9E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733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latin typeface="+mn-lt"/>
              </a:defRPr>
            </a:lvl1pPr>
          </a:lstStyle>
          <a:p>
            <a:pPr>
              <a:defRPr/>
            </a:pPr>
            <a:fld id="{5B388F47-9142-A94D-936E-BD91359345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1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Penn ESE532 Fall 2017 -- DeHon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AB7B5436-7E87-1644-A8E3-913C50DCC1F3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4" Type="http://schemas.openxmlformats.org/officeDocument/2006/relationships/oleObject" Target="../embeddings/Microsoft_Equation3.bin"/><Relationship Id="rId5" Type="http://schemas.openxmlformats.org/officeDocument/2006/relationships/oleObject" Target="../embeddings/Microsoft_Equation4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5.bin"/><Relationship Id="rId4" Type="http://schemas.openxmlformats.org/officeDocument/2006/relationships/oleObject" Target="../embeddings/Microsoft_Equation6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4.xml"/><Relationship Id="rId3" Type="http://schemas.openxmlformats.org/officeDocument/2006/relationships/oleObject" Target="../embeddings/Microsoft_Equation7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4.xml"/><Relationship Id="rId3" Type="http://schemas.openxmlformats.org/officeDocument/2006/relationships/oleObject" Target="../embeddings/Microsoft_Equation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9.bin"/><Relationship Id="rId4" Type="http://schemas.openxmlformats.org/officeDocument/2006/relationships/oleObject" Target="../embeddings/Microsoft_Equation10.bin"/><Relationship Id="rId5" Type="http://schemas.openxmlformats.org/officeDocument/2006/relationships/oleObject" Target="../embeddings/Microsoft_Equation11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4.xml"/><Relationship Id="rId3" Type="http://schemas.openxmlformats.org/officeDocument/2006/relationships/oleObject" Target="../embeddings/Microsoft_Equation12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4.xml"/><Relationship Id="rId3" Type="http://schemas.openxmlformats.org/officeDocument/2006/relationships/oleObject" Target="../embeddings/Microsoft_Equation1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4.bin"/><Relationship Id="rId4" Type="http://schemas.openxmlformats.org/officeDocument/2006/relationships/oleObject" Target="../embeddings/Microsoft_Equation15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6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7.bin"/><Relationship Id="rId4" Type="http://schemas.openxmlformats.org/officeDocument/2006/relationships/image" Target="../media/image9.png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8.bin"/><Relationship Id="rId4" Type="http://schemas.openxmlformats.org/officeDocument/2006/relationships/oleObject" Target="../embeddings/Microsoft_Equation19.bin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0.bin"/><Relationship Id="rId4" Type="http://schemas.openxmlformats.org/officeDocument/2006/relationships/oleObject" Target="../embeddings/Microsoft_Equation21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2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3.bin"/><Relationship Id="rId4" Type="http://schemas.openxmlformats.org/officeDocument/2006/relationships/image" Target="../media/image12.png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4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5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6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7.bin"/><Relationship Id="rId4" Type="http://schemas.openxmlformats.org/officeDocument/2006/relationships/oleObject" Target="../embeddings/Microsoft_Equation28.bin"/><Relationship Id="rId1" Type="http://schemas.openxmlformats.org/officeDocument/2006/relationships/vmlDrawing" Target="../drawings/vmlDrawing19.vml"/><Relationship Id="rId2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28:  Dec 11,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2017</a:t>
            </a:r>
            <a:endParaRPr lang="en-US" dirty="0" smtClean="0"/>
          </a:p>
          <a:p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Wrapup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Final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10000" cy="4114800"/>
          </a:xfrm>
        </p:spPr>
        <p:txBody>
          <a:bodyPr/>
          <a:lstStyle/>
          <a:p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Bottleneck</a:t>
            </a:r>
          </a:p>
          <a:p>
            <a:pPr lvl="1"/>
            <a:r>
              <a:rPr lang="en-US" dirty="0" err="1" smtClean="0"/>
              <a:t>Amdhal’s</a:t>
            </a:r>
            <a:r>
              <a:rPr lang="en-US" dirty="0" smtClean="0"/>
              <a:t> Law Speedup</a:t>
            </a:r>
          </a:p>
          <a:p>
            <a:pPr lvl="1"/>
            <a:r>
              <a:rPr lang="en-US" dirty="0" smtClean="0"/>
              <a:t>Computational requirements</a:t>
            </a:r>
          </a:p>
          <a:p>
            <a:pPr lvl="1"/>
            <a:r>
              <a:rPr lang="en-US" dirty="0" smtClean="0"/>
              <a:t>Resource Bounds</a:t>
            </a:r>
          </a:p>
          <a:p>
            <a:pPr lvl="1"/>
            <a:r>
              <a:rPr lang="en-US" dirty="0" smtClean="0"/>
              <a:t>Critical Path</a:t>
            </a:r>
          </a:p>
          <a:p>
            <a:pPr lvl="1"/>
            <a:r>
              <a:rPr lang="en-US" dirty="0" smtClean="0"/>
              <a:t>Latency/throughput</a:t>
            </a:r>
          </a:p>
          <a:p>
            <a:r>
              <a:rPr lang="en-US" dirty="0" smtClean="0"/>
              <a:t>Model/estimate speedup, </a:t>
            </a:r>
            <a:r>
              <a:rPr lang="en-US" dirty="0" smtClean="0">
                <a:solidFill>
                  <a:srgbClr val="0000FF"/>
                </a:solidFill>
              </a:rPr>
              <a:t>area, energy, yield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810000" cy="4800600"/>
          </a:xfrm>
        </p:spPr>
        <p:txBody>
          <a:bodyPr/>
          <a:lstStyle/>
          <a:p>
            <a:r>
              <a:rPr lang="en-US" dirty="0" smtClean="0"/>
              <a:t>From Code </a:t>
            </a:r>
          </a:p>
          <a:p>
            <a:r>
              <a:rPr lang="en-US" dirty="0" smtClean="0"/>
              <a:t>Forms of Parallelism</a:t>
            </a:r>
          </a:p>
          <a:p>
            <a:r>
              <a:rPr lang="en-US" dirty="0" smtClean="0"/>
              <a:t>Dataflow, SIMD, </a:t>
            </a:r>
            <a:r>
              <a:rPr lang="en-US" dirty="0" smtClean="0">
                <a:solidFill>
                  <a:srgbClr val="0000FF"/>
                </a:solidFill>
              </a:rPr>
              <a:t>VLIW</a:t>
            </a:r>
            <a:r>
              <a:rPr lang="en-US" dirty="0" smtClean="0"/>
              <a:t>, hardware pipeline, threads</a:t>
            </a:r>
          </a:p>
          <a:p>
            <a:r>
              <a:rPr lang="en-US" dirty="0" smtClean="0"/>
              <a:t>Map/schedule task graph to (multiple) target substrates</a:t>
            </a:r>
          </a:p>
          <a:p>
            <a:r>
              <a:rPr lang="en-US" dirty="0" smtClean="0"/>
              <a:t>Memory assignment and movement</a:t>
            </a:r>
          </a:p>
          <a:p>
            <a:r>
              <a:rPr lang="en-US" dirty="0" smtClean="0"/>
              <a:t>Area-time </a:t>
            </a:r>
            <a:r>
              <a:rPr lang="en-US" dirty="0" smtClean="0"/>
              <a:t>points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Real Time</a:t>
            </a:r>
            <a:endParaRPr lang="en-US" dirty="0" smtClean="0">
              <a:solidFill>
                <a:srgbClr val="0000FF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Final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r>
              <a:rPr lang="en-US" dirty="0" smtClean="0"/>
              <a:t>Like midterm</a:t>
            </a:r>
          </a:p>
          <a:p>
            <a:pPr lvl="1"/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Style</a:t>
            </a:r>
          </a:p>
          <a:p>
            <a:pPr lvl="1"/>
            <a:r>
              <a:rPr lang="en-US" dirty="0" smtClean="0"/>
              <a:t>Closed book, notes</a:t>
            </a:r>
          </a:p>
          <a:p>
            <a:pPr lvl="1"/>
            <a:r>
              <a:rPr lang="en-US" dirty="0" smtClean="0"/>
              <a:t>Calculators allowed (encouraged</a:t>
            </a:r>
            <a:r>
              <a:rPr lang="en-US" dirty="0" smtClean="0"/>
              <a:t>)</a:t>
            </a:r>
          </a:p>
          <a:p>
            <a:r>
              <a:rPr lang="en-US" dirty="0" smtClean="0"/>
              <a:t>Last term’s final and solutions</a:t>
            </a:r>
          </a:p>
          <a:p>
            <a:pPr lvl="1"/>
            <a:r>
              <a:rPr lang="en-US" dirty="0" smtClean="0"/>
              <a:t>Linked to Spring 2017 syllabus</a:t>
            </a:r>
          </a:p>
          <a:p>
            <a:r>
              <a:rPr lang="en-US" dirty="0" smtClean="0">
                <a:sym typeface="Wingdings"/>
              </a:rPr>
              <a:t>Thursday</a:t>
            </a:r>
            <a:r>
              <a:rPr lang="en-US" dirty="0" smtClean="0">
                <a:sym typeface="Wingdings"/>
              </a:rPr>
              <a:t>, December 21 3pm—</a:t>
            </a:r>
            <a:r>
              <a:rPr lang="en-US" dirty="0" smtClean="0">
                <a:sym typeface="Wingdings"/>
              </a:rPr>
              <a:t>5p</a:t>
            </a:r>
            <a:r>
              <a:rPr lang="en-US" dirty="0" smtClean="0">
                <a:sym typeface="Wingdings"/>
              </a:rPr>
              <a:t>m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Towne </a:t>
            </a:r>
            <a:r>
              <a:rPr lang="en-US" dirty="0" smtClean="0">
                <a:sym typeface="Wingdings"/>
              </a:rPr>
              <a:t>321 </a:t>
            </a:r>
            <a:r>
              <a:rPr lang="en-US" dirty="0" smtClean="0">
                <a:sym typeface="Wingdings"/>
              </a:rPr>
              <a:t>(here)</a:t>
            </a:r>
          </a:p>
          <a:p>
            <a:pPr lvl="1"/>
            <a:r>
              <a:rPr lang="en-US" dirty="0" smtClean="0"/>
              <a:t>2 hours (standard final exam period)</a:t>
            </a:r>
          </a:p>
          <a:p>
            <a:pPr lvl="1"/>
            <a:endParaRPr lang="en-US" dirty="0" smtClean="0">
              <a:sym typeface="Wingdings"/>
            </a:endParaRP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BFFA72-A9B5-6E42-9905-01364E7F550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Computation requires a collection of operations</a:t>
            </a:r>
          </a:p>
          <a:p>
            <a:pPr lvl="1"/>
            <a:r>
              <a:rPr lang="en-US" dirty="0" smtClean="0"/>
              <a:t>Arithmetic</a:t>
            </a:r>
          </a:p>
          <a:p>
            <a:pPr lvl="1"/>
            <a:r>
              <a:rPr lang="en-US" dirty="0" smtClean="0"/>
              <a:t>Logical</a:t>
            </a:r>
          </a:p>
          <a:p>
            <a:pPr lvl="1"/>
            <a:r>
              <a:rPr lang="en-US" dirty="0" smtClean="0"/>
              <a:t>Data storage/retrieval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486400" y="2819400"/>
          <a:ext cx="3413579" cy="1352550"/>
        </p:xfrm>
        <a:graphic>
          <a:graphicData uri="http://schemas.openxmlformats.org/presentationml/2006/ole">
            <p:oleObj spid="_x0000_s592898" name="Equation" r:id="rId3" imgW="673100" imgH="266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Computations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Express computations in a programming language, such as C</a:t>
            </a:r>
          </a:p>
          <a:p>
            <a:r>
              <a:rPr lang="en-US" dirty="0" smtClean="0"/>
              <a:t>Can execute computation in many different ways</a:t>
            </a:r>
          </a:p>
          <a:p>
            <a:pPr lvl="1"/>
            <a:r>
              <a:rPr lang="en-US" dirty="0" smtClean="0"/>
              <a:t>Sequential, parallel, spatial hardware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148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Small memories</a:t>
            </a:r>
          </a:p>
          <a:p>
            <a:pPr lvl="1"/>
            <a:r>
              <a:rPr lang="en-US" dirty="0" smtClean="0"/>
              <a:t>Fast</a:t>
            </a:r>
          </a:p>
          <a:p>
            <a:pPr lvl="1"/>
            <a:r>
              <a:rPr lang="en-US" dirty="0" smtClean="0"/>
              <a:t>Low energy</a:t>
            </a:r>
          </a:p>
          <a:p>
            <a:pPr lvl="1"/>
            <a:r>
              <a:rPr lang="en-US" dirty="0" smtClean="0"/>
              <a:t>Not dense </a:t>
            </a:r>
          </a:p>
          <a:p>
            <a:pPr lvl="2"/>
            <a:r>
              <a:rPr lang="en-US" dirty="0" smtClean="0"/>
              <a:t>(high area per bit)</a:t>
            </a:r>
          </a:p>
          <a:p>
            <a:r>
              <a:rPr lang="en-US" dirty="0" smtClean="0"/>
              <a:t>Large memories</a:t>
            </a:r>
          </a:p>
          <a:p>
            <a:pPr lvl="1"/>
            <a:r>
              <a:rPr lang="en-US" dirty="0" smtClean="0"/>
              <a:t>Slow</a:t>
            </a:r>
          </a:p>
          <a:p>
            <a:pPr lvl="1"/>
            <a:r>
              <a:rPr lang="en-US" dirty="0" smtClean="0"/>
              <a:t>High energy</a:t>
            </a:r>
          </a:p>
          <a:p>
            <a:pPr lvl="1"/>
            <a:r>
              <a:rPr lang="en-US" dirty="0" smtClean="0"/>
              <a:t>Dense (less area per bit)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6083" y="1905000"/>
            <a:ext cx="3987917" cy="33271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and Compute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Computation involves both </a:t>
            </a:r>
            <a:r>
              <a:rPr lang="en-US" dirty="0" err="1" smtClean="0"/>
              <a:t>arith</a:t>
            </a:r>
            <a:r>
              <a:rPr lang="en-US" dirty="0" smtClean="0"/>
              <a:t>/logical ops and memory ops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607234" name="Object 2"/>
          <p:cNvGraphicFramePr>
            <a:graphicFrameLocks noChangeAspect="1"/>
          </p:cNvGraphicFramePr>
          <p:nvPr/>
        </p:nvGraphicFramePr>
        <p:xfrm>
          <a:off x="5029200" y="2209800"/>
          <a:ext cx="3413125" cy="1352550"/>
        </p:xfrm>
        <a:graphic>
          <a:graphicData uri="http://schemas.openxmlformats.org/presentationml/2006/ole">
            <p:oleObj spid="_x0000_s607234" name="Equation" r:id="rId3" imgW="673100" imgH="266700" progId="Equation.3">
              <p:embed/>
            </p:oleObj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228600" y="4191000"/>
          <a:ext cx="8605838" cy="661449"/>
        </p:xfrm>
        <a:graphic>
          <a:graphicData uri="http://schemas.openxmlformats.org/presentationml/2006/ole">
            <p:oleObj spid="_x0000_s607235" name="Equation" r:id="rId4" imgW="3048000" imgH="266700" progId="Equation.3">
              <p:embed/>
            </p:oleObj>
          </a:graphicData>
        </a:graphic>
      </p:graphicFrame>
      <p:graphicFrame>
        <p:nvGraphicFramePr>
          <p:cNvPr id="11" name="Content Placeholder 10"/>
          <p:cNvGraphicFramePr>
            <a:graphicFrameLocks noChangeAspect="1"/>
          </p:cNvGraphicFramePr>
          <p:nvPr>
            <p:ph sz="half" idx="2"/>
          </p:nvPr>
        </p:nvGraphicFramePr>
        <p:xfrm>
          <a:off x="1676400" y="5410200"/>
          <a:ext cx="5827059" cy="660400"/>
        </p:xfrm>
        <a:graphic>
          <a:graphicData uri="http://schemas.openxmlformats.org/presentationml/2006/ole">
            <p:oleObj spid="_x0000_s607236" name="Equation" r:id="rId5" imgW="1790700" imgH="203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and Compute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Computation involves both </a:t>
            </a:r>
            <a:r>
              <a:rPr lang="en-US" dirty="0" err="1" smtClean="0"/>
              <a:t>arith</a:t>
            </a:r>
            <a:r>
              <a:rPr lang="en-US" dirty="0" smtClean="0"/>
              <a:t>/logical ops and memory ops</a:t>
            </a:r>
          </a:p>
          <a:p>
            <a:r>
              <a:rPr lang="en-US" dirty="0" smtClean="0"/>
              <a:t>Either can dominate</a:t>
            </a:r>
          </a:p>
          <a:p>
            <a:pPr lvl="1"/>
            <a:r>
              <a:rPr lang="en-US" dirty="0" smtClean="0"/>
              <a:t>Be bottleneck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607234" name="Object 2"/>
          <p:cNvGraphicFramePr>
            <a:graphicFrameLocks noChangeAspect="1"/>
          </p:cNvGraphicFramePr>
          <p:nvPr/>
        </p:nvGraphicFramePr>
        <p:xfrm>
          <a:off x="5029200" y="2209800"/>
          <a:ext cx="3413125" cy="1352550"/>
        </p:xfrm>
        <a:graphic>
          <a:graphicData uri="http://schemas.openxmlformats.org/presentationml/2006/ole">
            <p:oleObj spid="_x0000_s609282" name="Equation" r:id="rId3" imgW="673100" imgH="266700" progId="Equation.3">
              <p:embed/>
            </p:oleObj>
          </a:graphicData>
        </a:graphic>
      </p:graphicFrame>
      <p:graphicFrame>
        <p:nvGraphicFramePr>
          <p:cNvPr id="11" name="Content Placeholder 10"/>
          <p:cNvGraphicFramePr>
            <a:graphicFrameLocks noChangeAspect="1"/>
          </p:cNvGraphicFramePr>
          <p:nvPr>
            <p:ph sz="half" idx="2"/>
          </p:nvPr>
        </p:nvGraphicFramePr>
        <p:xfrm>
          <a:off x="1676400" y="5410200"/>
          <a:ext cx="5827059" cy="660400"/>
        </p:xfrm>
        <a:graphic>
          <a:graphicData uri="http://schemas.openxmlformats.org/presentationml/2006/ole">
            <p:oleObj spid="_x0000_s609284" name="Equation" r:id="rId4" imgW="1790700" imgH="203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and Compute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/>
          <a:p>
            <a:r>
              <a:rPr lang="en-US" dirty="0" smtClean="0"/>
              <a:t>Timing</a:t>
            </a:r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mem</a:t>
            </a:r>
            <a:r>
              <a:rPr lang="en-US" dirty="0" smtClean="0"/>
              <a:t>=10</a:t>
            </a:r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alu</a:t>
            </a:r>
            <a:r>
              <a:rPr lang="en-US" dirty="0" smtClean="0"/>
              <a:t>=1</a:t>
            </a:r>
          </a:p>
          <a:p>
            <a:r>
              <a:rPr lang="en-US" dirty="0" err="1" smtClean="0">
                <a:solidFill>
                  <a:srgbClr val="FF6600"/>
                </a:solidFill>
              </a:rPr>
              <a:t>N</a:t>
            </a:r>
            <a:r>
              <a:rPr lang="en-US" baseline="-25000" dirty="0" err="1" smtClean="0">
                <a:solidFill>
                  <a:srgbClr val="FF6600"/>
                </a:solidFill>
              </a:rPr>
              <a:t>mpy</a:t>
            </a:r>
            <a:r>
              <a:rPr lang="en-US" dirty="0" smtClean="0">
                <a:solidFill>
                  <a:srgbClr val="FF6600"/>
                </a:solidFill>
              </a:rPr>
              <a:t>=</a:t>
            </a:r>
          </a:p>
          <a:p>
            <a:r>
              <a:rPr lang="en-US" dirty="0" err="1" smtClean="0">
                <a:solidFill>
                  <a:srgbClr val="FF6600"/>
                </a:solidFill>
              </a:rPr>
              <a:t>N</a:t>
            </a:r>
            <a:r>
              <a:rPr lang="en-US" baseline="-25000" dirty="0" err="1" smtClean="0">
                <a:solidFill>
                  <a:srgbClr val="FF6600"/>
                </a:solidFill>
              </a:rPr>
              <a:t>add</a:t>
            </a:r>
            <a:r>
              <a:rPr lang="en-US" dirty="0" smtClean="0">
                <a:solidFill>
                  <a:srgbClr val="FF6600"/>
                </a:solidFill>
              </a:rPr>
              <a:t>=</a:t>
            </a:r>
          </a:p>
          <a:p>
            <a:r>
              <a:rPr lang="en-US" dirty="0" err="1" smtClean="0">
                <a:solidFill>
                  <a:srgbClr val="FF6600"/>
                </a:solidFill>
              </a:rPr>
              <a:t>N</a:t>
            </a:r>
            <a:r>
              <a:rPr lang="en-US" baseline="-25000" dirty="0" err="1" smtClean="0">
                <a:solidFill>
                  <a:srgbClr val="FF6600"/>
                </a:solidFill>
              </a:rPr>
              <a:t>mem</a:t>
            </a:r>
            <a:r>
              <a:rPr lang="en-US" dirty="0" smtClean="0">
                <a:solidFill>
                  <a:srgbClr val="FF6600"/>
                </a:solidFill>
              </a:rPr>
              <a:t>=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Total Time, T?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148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608258" name="Content Placeholder 10"/>
          <p:cNvGraphicFramePr>
            <a:graphicFrameLocks noChangeAspect="1"/>
          </p:cNvGraphicFramePr>
          <p:nvPr/>
        </p:nvGraphicFramePr>
        <p:xfrm>
          <a:off x="1676400" y="5410200"/>
          <a:ext cx="5827713" cy="660400"/>
        </p:xfrm>
        <a:graphic>
          <a:graphicData uri="http://schemas.openxmlformats.org/presentationml/2006/ole">
            <p:oleObj spid="_x0000_s608258" name="Equation" r:id="rId3" imgW="1790700" imgH="2032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52600" y="6096000"/>
            <a:ext cx="6134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(not count loop, indexing costs in this sequence)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and Compute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Where bottleneck?</a:t>
            </a:r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mem</a:t>
            </a:r>
            <a:r>
              <a:rPr lang="en-US" dirty="0" smtClean="0"/>
              <a:t>=10</a:t>
            </a:r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alu</a:t>
            </a:r>
            <a:r>
              <a:rPr lang="en-US" dirty="0" smtClean="0"/>
              <a:t>=1</a:t>
            </a:r>
          </a:p>
          <a:p>
            <a:r>
              <a:rPr lang="en-US" dirty="0" err="1" smtClean="0"/>
              <a:t>N</a:t>
            </a:r>
            <a:r>
              <a:rPr lang="en-US" baseline="-25000" dirty="0" err="1" smtClean="0"/>
              <a:t>mpy</a:t>
            </a:r>
            <a:r>
              <a:rPr lang="en-US" dirty="0" smtClean="0"/>
              <a:t>=</a:t>
            </a:r>
          </a:p>
          <a:p>
            <a:r>
              <a:rPr lang="en-US" dirty="0" err="1" smtClean="0"/>
              <a:t>N</a:t>
            </a:r>
            <a:r>
              <a:rPr lang="en-US" baseline="-25000" dirty="0" err="1" smtClean="0"/>
              <a:t>add</a:t>
            </a:r>
            <a:r>
              <a:rPr lang="en-US" dirty="0" smtClean="0"/>
              <a:t>=</a:t>
            </a:r>
          </a:p>
          <a:p>
            <a:r>
              <a:rPr lang="en-US" dirty="0" err="1" smtClean="0"/>
              <a:t>N</a:t>
            </a:r>
            <a:r>
              <a:rPr lang="en-US" baseline="-25000" dirty="0" err="1" smtClean="0"/>
              <a:t>mem</a:t>
            </a:r>
            <a:r>
              <a:rPr lang="en-US" dirty="0" smtClean="0"/>
              <a:t>=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148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608258" name="Content Placeholder 10"/>
          <p:cNvGraphicFramePr>
            <a:graphicFrameLocks noChangeAspect="1"/>
          </p:cNvGraphicFramePr>
          <p:nvPr/>
        </p:nvGraphicFramePr>
        <p:xfrm>
          <a:off x="1676400" y="5410200"/>
          <a:ext cx="5827713" cy="660400"/>
        </p:xfrm>
        <a:graphic>
          <a:graphicData uri="http://schemas.openxmlformats.org/presentationml/2006/ole">
            <p:oleObj spid="_x0000_s611330" name="Equation" r:id="rId3" imgW="1790700" imgH="203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DF4D3D-4177-D447-9C9B-5A2A4C2157C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was course about</a:t>
            </a:r>
          </a:p>
          <a:p>
            <a:r>
              <a:rPr lang="en-US" dirty="0" smtClean="0"/>
              <a:t>Final</a:t>
            </a:r>
          </a:p>
          <a:p>
            <a:r>
              <a:rPr lang="en-US" dirty="0" smtClean="0"/>
              <a:t>Review </a:t>
            </a:r>
            <a:r>
              <a:rPr lang="en-US" dirty="0" err="1" smtClean="0"/>
              <a:t>w</a:t>
            </a:r>
            <a:r>
              <a:rPr lang="en-US" dirty="0" smtClean="0"/>
              <a:t>/ Simple Models</a:t>
            </a:r>
          </a:p>
          <a:p>
            <a:r>
              <a:rPr lang="en-US" dirty="0" smtClean="0"/>
              <a:t>Questions/Discussion</a:t>
            </a:r>
          </a:p>
          <a:p>
            <a:r>
              <a:rPr lang="en-US" dirty="0" smtClean="0"/>
              <a:t>Other Courses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memory operations to large memory by storing in</a:t>
            </a:r>
          </a:p>
          <a:p>
            <a:pPr lvl="1"/>
            <a:r>
              <a:rPr lang="en-US" dirty="0" smtClean="0"/>
              <a:t>Registers</a:t>
            </a:r>
          </a:p>
          <a:p>
            <a:pPr lvl="1"/>
            <a:r>
              <a:rPr lang="en-US" dirty="0" smtClean="0"/>
              <a:t>Small memories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593922" name="Content Placeholder 10"/>
          <p:cNvGraphicFramePr>
            <a:graphicFrameLocks noChangeAspect="1"/>
          </p:cNvGraphicFramePr>
          <p:nvPr/>
        </p:nvGraphicFramePr>
        <p:xfrm>
          <a:off x="1524000" y="4343400"/>
          <a:ext cx="5827713" cy="660400"/>
        </p:xfrm>
        <a:graphic>
          <a:graphicData uri="http://schemas.openxmlformats.org/presentationml/2006/ole">
            <p:oleObj spid="_x0000_s593922" name="Equation" r:id="rId3" imgW="1790700" imgH="203200" progId="Equation.3">
              <p:embed/>
            </p:oleObj>
          </a:graphicData>
        </a:graphic>
      </p:graphicFrame>
      <p:graphicFrame>
        <p:nvGraphicFramePr>
          <p:cNvPr id="7" name="Content Placeholder 10"/>
          <p:cNvGraphicFramePr>
            <a:graphicFrameLocks noChangeAspect="1"/>
          </p:cNvGraphicFramePr>
          <p:nvPr/>
        </p:nvGraphicFramePr>
        <p:xfrm>
          <a:off x="228600" y="5257800"/>
          <a:ext cx="8639175" cy="577850"/>
        </p:xfrm>
        <a:graphic>
          <a:graphicData uri="http://schemas.openxmlformats.org/presentationml/2006/ole">
            <p:oleObj spid="_x0000_s593923" name="Equation" r:id="rId4" imgW="2654300" imgH="1778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505200" y="6019800"/>
          <a:ext cx="3292929" cy="698500"/>
        </p:xfrm>
        <a:graphic>
          <a:graphicData uri="http://schemas.openxmlformats.org/presentationml/2006/ole">
            <p:oleObj spid="_x0000_s593924" name="Equation" r:id="rId5" imgW="838200" imgH="177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 smtClean="0"/>
              <a:t>Memory and Compute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10000" cy="4572000"/>
          </a:xfrm>
        </p:spPr>
        <p:txBody>
          <a:bodyPr/>
          <a:lstStyle/>
          <a:p>
            <a:r>
              <a:rPr lang="en-US" dirty="0" err="1" smtClean="0"/>
              <a:t>a,b</a:t>
            </a:r>
            <a:r>
              <a:rPr lang="en-US" dirty="0" smtClean="0"/>
              <a:t> in large </a:t>
            </a:r>
            <a:r>
              <a:rPr lang="en-US" dirty="0" err="1" smtClean="0"/>
              <a:t>mem</a:t>
            </a:r>
            <a:endParaRPr lang="en-US" dirty="0" smtClean="0"/>
          </a:p>
          <a:p>
            <a:r>
              <a:rPr lang="en-US" dirty="0" err="1" smtClean="0"/>
              <a:t>y,z</a:t>
            </a:r>
            <a:r>
              <a:rPr lang="en-US" dirty="0" smtClean="0"/>
              <a:t> in small </a:t>
            </a:r>
            <a:r>
              <a:rPr lang="en-US" dirty="0" err="1" smtClean="0"/>
              <a:t>mem</a:t>
            </a:r>
            <a:endParaRPr lang="en-US" dirty="0" smtClean="0"/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lem</a:t>
            </a:r>
            <a:r>
              <a:rPr lang="en-US" dirty="0" smtClean="0"/>
              <a:t>=10</a:t>
            </a:r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sem</a:t>
            </a:r>
            <a:r>
              <a:rPr lang="en-US" dirty="0" smtClean="0"/>
              <a:t>=1</a:t>
            </a:r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alu</a:t>
            </a:r>
            <a:r>
              <a:rPr lang="en-US" dirty="0" smtClean="0"/>
              <a:t>=1</a:t>
            </a:r>
          </a:p>
          <a:p>
            <a:r>
              <a:rPr lang="en-US" dirty="0" err="1" smtClean="0"/>
              <a:t>N</a:t>
            </a:r>
            <a:r>
              <a:rPr lang="en-US" baseline="-25000" dirty="0" err="1" smtClean="0"/>
              <a:t>mpy</a:t>
            </a:r>
            <a:r>
              <a:rPr lang="en-US" dirty="0" smtClean="0"/>
              <a:t>=16</a:t>
            </a:r>
          </a:p>
          <a:p>
            <a:r>
              <a:rPr lang="en-US" dirty="0" err="1" smtClean="0"/>
              <a:t>N</a:t>
            </a:r>
            <a:r>
              <a:rPr lang="en-US" baseline="-25000" dirty="0" err="1" smtClean="0"/>
              <a:t>add</a:t>
            </a:r>
            <a:r>
              <a:rPr lang="en-US" dirty="0" smtClean="0"/>
              <a:t>=15</a:t>
            </a:r>
          </a:p>
          <a:p>
            <a:r>
              <a:rPr lang="en-US" dirty="0" err="1" smtClean="0"/>
              <a:t>N</a:t>
            </a:r>
            <a:r>
              <a:rPr lang="en-US" baseline="-25000" dirty="0" err="1" smtClean="0"/>
              <a:t>lmem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r>
              <a:rPr lang="en-US" dirty="0" err="1" smtClean="0"/>
              <a:t>N</a:t>
            </a:r>
            <a:r>
              <a:rPr lang="en-US" baseline="-25000" dirty="0" err="1" smtClean="0"/>
              <a:t>smem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0" y="1371600"/>
            <a:ext cx="4114800" cy="43434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610307" name="Content Placeholder 10"/>
          <p:cNvGraphicFramePr>
            <a:graphicFrameLocks noChangeAspect="1"/>
          </p:cNvGraphicFramePr>
          <p:nvPr/>
        </p:nvGraphicFramePr>
        <p:xfrm>
          <a:off x="228600" y="5715000"/>
          <a:ext cx="8639175" cy="577850"/>
        </p:xfrm>
        <a:graphic>
          <a:graphicData uri="http://schemas.openxmlformats.org/presentationml/2006/ole">
            <p:oleObj spid="_x0000_s610307" name="Equation" r:id="rId3" imgW="2654300" imgH="177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 smtClean="0"/>
              <a:t>Memory and Compute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10000" cy="4572000"/>
          </a:xfrm>
        </p:spPr>
        <p:txBody>
          <a:bodyPr/>
          <a:lstStyle/>
          <a:p>
            <a:r>
              <a:rPr lang="en-US" dirty="0" err="1" smtClean="0"/>
              <a:t>a,b</a:t>
            </a:r>
            <a:r>
              <a:rPr lang="en-US" dirty="0" smtClean="0"/>
              <a:t> in large </a:t>
            </a:r>
            <a:r>
              <a:rPr lang="en-US" dirty="0" err="1" smtClean="0"/>
              <a:t>mem</a:t>
            </a:r>
            <a:endParaRPr lang="en-US" dirty="0" smtClean="0"/>
          </a:p>
          <a:p>
            <a:r>
              <a:rPr lang="en-US" dirty="0" err="1" smtClean="0"/>
              <a:t>y,z</a:t>
            </a:r>
            <a:r>
              <a:rPr lang="en-US" dirty="0" smtClean="0"/>
              <a:t> in small </a:t>
            </a:r>
            <a:r>
              <a:rPr lang="en-US" dirty="0" err="1" smtClean="0"/>
              <a:t>mem</a:t>
            </a:r>
            <a:endParaRPr lang="en-US" dirty="0" smtClean="0"/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lem</a:t>
            </a:r>
            <a:r>
              <a:rPr lang="en-US" dirty="0" smtClean="0"/>
              <a:t>=10</a:t>
            </a:r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sem</a:t>
            </a:r>
            <a:r>
              <a:rPr lang="en-US" dirty="0" smtClean="0"/>
              <a:t>=1</a:t>
            </a:r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alu</a:t>
            </a:r>
            <a:r>
              <a:rPr lang="en-US" dirty="0" smtClean="0"/>
              <a:t>=1</a:t>
            </a:r>
          </a:p>
          <a:p>
            <a:r>
              <a:rPr lang="en-US" dirty="0" err="1" smtClean="0"/>
              <a:t>N</a:t>
            </a:r>
            <a:r>
              <a:rPr lang="en-US" baseline="-25000" dirty="0" err="1" smtClean="0"/>
              <a:t>mpy</a:t>
            </a:r>
            <a:r>
              <a:rPr lang="en-US" dirty="0" smtClean="0"/>
              <a:t>=16</a:t>
            </a:r>
          </a:p>
          <a:p>
            <a:r>
              <a:rPr lang="en-US" dirty="0" err="1" smtClean="0"/>
              <a:t>N</a:t>
            </a:r>
            <a:r>
              <a:rPr lang="en-US" baseline="-25000" dirty="0" err="1" smtClean="0"/>
              <a:t>add</a:t>
            </a:r>
            <a:r>
              <a:rPr lang="en-US" dirty="0" smtClean="0"/>
              <a:t>=15</a:t>
            </a:r>
          </a:p>
          <a:p>
            <a:r>
              <a:rPr lang="en-US" dirty="0" err="1" smtClean="0"/>
              <a:t>N</a:t>
            </a:r>
            <a:r>
              <a:rPr lang="en-US" baseline="-25000" dirty="0" err="1" smtClean="0"/>
              <a:t>lmem</a:t>
            </a:r>
            <a:r>
              <a:rPr lang="en-US" dirty="0" smtClean="0"/>
              <a:t>=</a:t>
            </a:r>
          </a:p>
          <a:p>
            <a:r>
              <a:rPr lang="en-US" dirty="0" err="1" smtClean="0"/>
              <a:t>N</a:t>
            </a:r>
            <a:r>
              <a:rPr lang="en-US" baseline="-25000" dirty="0" err="1" smtClean="0"/>
              <a:t>smem</a:t>
            </a:r>
            <a:r>
              <a:rPr lang="en-US" dirty="0" smtClean="0"/>
              <a:t>=</a:t>
            </a:r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0" y="1371600"/>
            <a:ext cx="4114800" cy="43434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Performance impact?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610307" name="Content Placeholder 10"/>
          <p:cNvGraphicFramePr>
            <a:graphicFrameLocks noChangeAspect="1"/>
          </p:cNvGraphicFramePr>
          <p:nvPr/>
        </p:nvGraphicFramePr>
        <p:xfrm>
          <a:off x="228600" y="5715000"/>
          <a:ext cx="8639175" cy="577850"/>
        </p:xfrm>
        <a:graphic>
          <a:graphicData uri="http://schemas.openxmlformats.org/presentationml/2006/ole">
            <p:oleObj spid="_x0000_s612354" name="Equation" r:id="rId3" imgW="2654300" imgH="177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Parallel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run unrelated tasks concurrently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594946" name="Object 2"/>
          <p:cNvGraphicFramePr>
            <a:graphicFrameLocks noChangeAspect="1"/>
          </p:cNvGraphicFramePr>
          <p:nvPr/>
        </p:nvGraphicFramePr>
        <p:xfrm>
          <a:off x="4800600" y="2895600"/>
          <a:ext cx="3413125" cy="1352550"/>
        </p:xfrm>
        <a:graphic>
          <a:graphicData uri="http://schemas.openxmlformats.org/presentationml/2006/ole">
            <p:oleObj spid="_x0000_s594946" name="Equation" r:id="rId3" imgW="673100" imgH="266700" progId="Equation.3">
              <p:embed/>
            </p:oleObj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422275" y="4724400"/>
          <a:ext cx="8591550" cy="815975"/>
        </p:xfrm>
        <a:graphic>
          <a:graphicData uri="http://schemas.openxmlformats.org/presentationml/2006/ole">
            <p:oleObj spid="_x0000_s594947" name="Equation" r:id="rId4" imgW="3073400" imgH="2921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24200" y="6019800"/>
            <a:ext cx="360206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n-lt"/>
              </a:rPr>
              <a:t>Ideal: </a:t>
            </a:r>
            <a:r>
              <a:rPr lang="en-US" sz="3200" dirty="0" err="1" smtClean="0">
                <a:latin typeface="+mn-lt"/>
              </a:rPr>
              <a:t>T(p</a:t>
            </a:r>
            <a:r>
              <a:rPr lang="en-US" sz="3200" dirty="0" smtClean="0">
                <a:latin typeface="+mn-lt"/>
              </a:rPr>
              <a:t>) = T(1)/p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Parallel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run same task on independent data in parallel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595970" name="Object 2"/>
          <p:cNvGraphicFramePr>
            <a:graphicFrameLocks noChangeAspect="1"/>
          </p:cNvGraphicFramePr>
          <p:nvPr/>
        </p:nvGraphicFramePr>
        <p:xfrm>
          <a:off x="4800600" y="2895600"/>
          <a:ext cx="3413125" cy="1352550"/>
        </p:xfrm>
        <a:graphic>
          <a:graphicData uri="http://schemas.openxmlformats.org/presentationml/2006/ole">
            <p:oleObj spid="_x0000_s595970" name="Equation" r:id="rId3" imgW="673100" imgH="2667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67000" y="5105400"/>
            <a:ext cx="360206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n-lt"/>
              </a:rPr>
              <a:t>Ideal: </a:t>
            </a:r>
            <a:r>
              <a:rPr lang="en-US" sz="3200" dirty="0" err="1" smtClean="0">
                <a:latin typeface="+mn-lt"/>
              </a:rPr>
              <a:t>T(p</a:t>
            </a:r>
            <a:r>
              <a:rPr lang="en-US" sz="3200" dirty="0" smtClean="0">
                <a:latin typeface="+mn-lt"/>
              </a:rPr>
              <a:t>) = T(1)/p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Parallel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What’s data parallel?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148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Vector/SIMD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772400" cy="4114800"/>
          </a:xfrm>
        </p:spPr>
        <p:txBody>
          <a:bodyPr/>
          <a:lstStyle/>
          <a:p>
            <a:r>
              <a:rPr lang="en-US" dirty="0" smtClean="0"/>
              <a:t>Can perform same operation on a set of data items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5562600" y="2743200"/>
          <a:ext cx="3413125" cy="1352550"/>
        </p:xfrm>
        <a:graphic>
          <a:graphicData uri="http://schemas.openxmlformats.org/presentationml/2006/ole">
            <p:oleObj spid="_x0000_s596994" name="Equation" r:id="rId3" imgW="673100" imgH="2667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67000" y="5105400"/>
            <a:ext cx="413446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n-lt"/>
              </a:rPr>
              <a:t>Ideal: T(VL) = T(1)/VL</a:t>
            </a:r>
          </a:p>
          <a:p>
            <a:r>
              <a:rPr lang="en-US" sz="3200" dirty="0" smtClean="0">
                <a:latin typeface="+mn-lt"/>
              </a:rPr>
              <a:t>   (Vector Length)</a:t>
            </a:r>
            <a:endParaRPr lang="en-US" sz="3200" dirty="0"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2971800"/>
            <a:ext cx="4953000" cy="11783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Vector/SIMD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perform same operation on a set of data items</a:t>
            </a:r>
          </a:p>
          <a:p>
            <a:pPr lvl="1"/>
            <a:r>
              <a:rPr lang="en-US" dirty="0" smtClean="0"/>
              <a:t>Not everything </a:t>
            </a:r>
            <a:r>
              <a:rPr lang="en-US" dirty="0" err="1" smtClean="0"/>
              <a:t>vectorizable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4800600" y="3657600"/>
          <a:ext cx="3413125" cy="1352550"/>
        </p:xfrm>
        <a:graphic>
          <a:graphicData uri="http://schemas.openxmlformats.org/presentationml/2006/ole">
            <p:oleObj spid="_x0000_s615426" name="Equation" r:id="rId3" imgW="673100" imgH="266700" progId="Equation.3">
              <p:embed/>
            </p:oleObj>
          </a:graphicData>
        </a:graphic>
      </p:graphicFrame>
      <p:graphicFrame>
        <p:nvGraphicFramePr>
          <p:cNvPr id="615428" name="Object 4"/>
          <p:cNvGraphicFramePr>
            <a:graphicFrameLocks noChangeAspect="1"/>
          </p:cNvGraphicFramePr>
          <p:nvPr/>
        </p:nvGraphicFramePr>
        <p:xfrm>
          <a:off x="381000" y="5105400"/>
          <a:ext cx="8466138" cy="982588"/>
        </p:xfrm>
        <a:graphic>
          <a:graphicData uri="http://schemas.openxmlformats.org/presentationml/2006/ole">
            <p:oleObj spid="_x0000_s615428" name="Equation" r:id="rId4" imgW="33909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Vector/SIMD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What’s </a:t>
            </a:r>
            <a:r>
              <a:rPr lang="en-US" dirty="0" err="1" smtClean="0">
                <a:solidFill>
                  <a:srgbClr val="FF6600"/>
                </a:solidFill>
              </a:rPr>
              <a:t>vectorizable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Speedup vector piece VL=4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(assume both memory and compute speedup)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Overall speedup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Amdahl’s Law speedup for </a:t>
            </a:r>
            <a:r>
              <a:rPr lang="en-US" dirty="0" err="1" smtClean="0">
                <a:solidFill>
                  <a:srgbClr val="FF6600"/>
                </a:solidFill>
              </a:rPr>
              <a:t>VL</a:t>
            </a:r>
            <a:r>
              <a:rPr lang="en-US" dirty="0" err="1" smtClean="0">
                <a:solidFill>
                  <a:srgbClr val="FF6600"/>
                </a:solidFill>
                <a:sym typeface="Wingdings"/>
              </a:rPr>
              <a:t>infintiy</a:t>
            </a:r>
            <a:r>
              <a:rPr lang="en-US" dirty="0" smtClean="0">
                <a:solidFill>
                  <a:srgbClr val="FF6600"/>
                </a:solidFill>
                <a:sym typeface="Wingdings"/>
              </a:rPr>
              <a:t>?</a:t>
            </a:r>
            <a:endParaRPr lang="en-US" dirty="0" smtClean="0">
              <a:solidFill>
                <a:srgbClr val="FF66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148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Dataflow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7772400" cy="4114800"/>
          </a:xfrm>
        </p:spPr>
        <p:txBody>
          <a:bodyPr/>
          <a:lstStyle/>
          <a:p>
            <a:r>
              <a:rPr lang="en-US" dirty="0" smtClean="0"/>
              <a:t>With no cycles in </a:t>
            </a:r>
            <a:r>
              <a:rPr lang="en-US" dirty="0" err="1" smtClean="0"/>
              <a:t>flowgraph</a:t>
            </a:r>
            <a:endParaRPr lang="en-US" dirty="0" smtClean="0"/>
          </a:p>
          <a:p>
            <a:pPr lvl="1"/>
            <a:r>
              <a:rPr lang="en-US" dirty="0" smtClean="0"/>
              <a:t>(no feedback)</a:t>
            </a:r>
          </a:p>
          <a:p>
            <a:pPr lvl="1"/>
            <a:r>
              <a:rPr lang="en-US" dirty="0" smtClean="0"/>
              <a:t>(no loop carried dependencies)</a:t>
            </a:r>
          </a:p>
          <a:p>
            <a:r>
              <a:rPr lang="en-US" dirty="0" smtClean="0"/>
              <a:t>Producer and consumer can operate concurrently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graphicFrame>
        <p:nvGraphicFramePr>
          <p:cNvPr id="598018" name="Object 2"/>
          <p:cNvGraphicFramePr>
            <a:graphicFrameLocks noChangeAspect="1"/>
          </p:cNvGraphicFramePr>
          <p:nvPr/>
        </p:nvGraphicFramePr>
        <p:xfrm>
          <a:off x="161925" y="5105400"/>
          <a:ext cx="9018588" cy="815975"/>
        </p:xfrm>
        <a:graphic>
          <a:graphicData uri="http://schemas.openxmlformats.org/presentationml/2006/ole">
            <p:oleObj spid="_x0000_s598018" name="Equation" r:id="rId3" imgW="3225800" imgH="292100" progId="Equation.3">
              <p:embed/>
            </p:oleObj>
          </a:graphicData>
        </a:graphic>
      </p:graphicFrame>
      <p:graphicFrame>
        <p:nvGraphicFramePr>
          <p:cNvPr id="598019" name="Object 3"/>
          <p:cNvGraphicFramePr>
            <a:graphicFrameLocks noChangeAspect="1"/>
          </p:cNvGraphicFramePr>
          <p:nvPr/>
        </p:nvGraphicFramePr>
        <p:xfrm>
          <a:off x="6400800" y="4267200"/>
          <a:ext cx="2451681" cy="971550"/>
        </p:xfrm>
        <a:graphic>
          <a:graphicData uri="http://schemas.openxmlformats.org/presentationml/2006/ole">
            <p:oleObj spid="_x0000_s598019" name="Equation" r:id="rId4" imgW="673100" imgH="266700" progId="Equation.3">
              <p:embed/>
            </p:oleObj>
          </a:graphicData>
        </a:graphic>
      </p:graphicFrame>
      <p:grpSp>
        <p:nvGrpSpPr>
          <p:cNvPr id="8" name="Group 11"/>
          <p:cNvGrpSpPr/>
          <p:nvPr/>
        </p:nvGrpSpPr>
        <p:grpSpPr>
          <a:xfrm>
            <a:off x="5105400" y="990600"/>
            <a:ext cx="4038600" cy="1219200"/>
            <a:chOff x="2590800" y="1676400"/>
            <a:chExt cx="4419600" cy="1371600"/>
          </a:xfrm>
        </p:grpSpPr>
        <p:sp>
          <p:nvSpPr>
            <p:cNvPr id="9" name="Oval 4"/>
            <p:cNvSpPr>
              <a:spLocks noChangeArrowheads="1"/>
            </p:cNvSpPr>
            <p:nvPr/>
          </p:nvSpPr>
          <p:spPr bwMode="auto">
            <a:xfrm>
              <a:off x="2590800" y="1676400"/>
              <a:ext cx="1676400" cy="13716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>
                  <a:latin typeface="+mn-lt"/>
                </a:rPr>
                <a:t>Prod</a:t>
              </a:r>
              <a:endParaRPr lang="en-US" dirty="0">
                <a:latin typeface="+mn-lt"/>
              </a:endParaRPr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4267200" y="2438400"/>
              <a:ext cx="6858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6"/>
            <p:cNvSpPr>
              <a:spLocks noChangeArrowheads="1"/>
            </p:cNvSpPr>
            <p:nvPr/>
          </p:nvSpPr>
          <p:spPr bwMode="auto">
            <a:xfrm>
              <a:off x="4953000" y="1752600"/>
              <a:ext cx="1557068" cy="1295400"/>
            </a:xfrm>
            <a:prstGeom prst="ellipse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>
                  <a:latin typeface="+mn-lt"/>
                </a:rPr>
                <a:t>Consume</a:t>
              </a:r>
              <a:endParaRPr lang="en-US" dirty="0">
                <a:latin typeface="+mn-lt"/>
              </a:endParaRPr>
            </a:p>
          </p:txBody>
        </p:sp>
        <p:sp>
          <p:nvSpPr>
            <p:cNvPr id="12" name="Line 5"/>
            <p:cNvSpPr>
              <a:spLocks noChangeShapeType="1"/>
            </p:cNvSpPr>
            <p:nvPr/>
          </p:nvSpPr>
          <p:spPr bwMode="auto">
            <a:xfrm flipV="1">
              <a:off x="6510068" y="2438398"/>
              <a:ext cx="500332" cy="9525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design/select/map to </a:t>
            </a:r>
            <a:r>
              <a:rPr lang="en-US" dirty="0" err="1" smtClean="0"/>
              <a:t>SoC</a:t>
            </a:r>
            <a:r>
              <a:rPr lang="en-US" dirty="0" smtClean="0"/>
              <a:t> to reduce Energy/Area/Delay.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Flow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Producer/consumer here?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Time each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Assuming </a:t>
            </a:r>
            <a:r>
              <a:rPr lang="en-US" dirty="0" err="1" smtClean="0">
                <a:solidFill>
                  <a:srgbClr val="FF6600"/>
                </a:solidFill>
              </a:rPr>
              <a:t>T</a:t>
            </a:r>
            <a:r>
              <a:rPr lang="en-US" baseline="-25000" dirty="0" err="1" smtClean="0">
                <a:solidFill>
                  <a:srgbClr val="FF6600"/>
                </a:solidFill>
              </a:rPr>
              <a:t>mem</a:t>
            </a:r>
            <a:r>
              <a:rPr lang="en-US" dirty="0" smtClean="0">
                <a:solidFill>
                  <a:srgbClr val="FF6600"/>
                </a:solidFill>
              </a:rPr>
              <a:t>=1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148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build spatial pipeline of hardware operators to compute a dataflow graph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With no feedback: T=1</a:t>
            </a:r>
          </a:p>
          <a:p>
            <a:r>
              <a:rPr lang="en-US" dirty="0" smtClean="0"/>
              <a:t>With feedback loop length L: T=L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aphicFrame>
        <p:nvGraphicFramePr>
          <p:cNvPr id="600066" name="Object 2"/>
          <p:cNvGraphicFramePr>
            <a:graphicFrameLocks noChangeAspect="1"/>
          </p:cNvGraphicFramePr>
          <p:nvPr/>
        </p:nvGraphicFramePr>
        <p:xfrm>
          <a:off x="6400800" y="3352800"/>
          <a:ext cx="2451100" cy="971550"/>
        </p:xfrm>
        <a:graphic>
          <a:graphicData uri="http://schemas.openxmlformats.org/presentationml/2006/ole">
            <p:oleObj spid="_x0000_s600066" name="Equation" r:id="rId3" imgW="673100" imgH="266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Pipeline taking one </a:t>
            </a:r>
            <a:r>
              <a:rPr lang="en-US" dirty="0" err="1" smtClean="0">
                <a:solidFill>
                  <a:srgbClr val="FF6600"/>
                </a:solidFill>
              </a:rPr>
              <a:t>a[i</a:t>
            </a:r>
            <a:r>
              <a:rPr lang="en-US" dirty="0" smtClean="0">
                <a:solidFill>
                  <a:srgbClr val="FF6600"/>
                </a:solidFill>
              </a:rPr>
              <a:t>], </a:t>
            </a:r>
            <a:r>
              <a:rPr lang="en-US" dirty="0" err="1" smtClean="0">
                <a:solidFill>
                  <a:srgbClr val="FF6600"/>
                </a:solidFill>
              </a:rPr>
              <a:t>b[i</a:t>
            </a:r>
            <a:r>
              <a:rPr lang="en-US" dirty="0" smtClean="0">
                <a:solidFill>
                  <a:srgbClr val="FF6600"/>
                </a:solidFill>
              </a:rPr>
              <a:t>] per cycle?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148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Full pipeline taking all 16 </a:t>
            </a:r>
            <a:r>
              <a:rPr lang="en-US" dirty="0" err="1" smtClean="0">
                <a:solidFill>
                  <a:srgbClr val="FF6600"/>
                </a:solidFill>
              </a:rPr>
              <a:t>a’s</a:t>
            </a:r>
            <a:r>
              <a:rPr lang="en-US" dirty="0" smtClean="0">
                <a:solidFill>
                  <a:srgbClr val="FF6600"/>
                </a:solidFill>
              </a:rPr>
              <a:t>, </a:t>
            </a:r>
            <a:r>
              <a:rPr lang="en-US" dirty="0" err="1" smtClean="0">
                <a:solidFill>
                  <a:srgbClr val="FF6600"/>
                </a:solidFill>
              </a:rPr>
              <a:t>b’s</a:t>
            </a:r>
            <a:r>
              <a:rPr lang="en-US" dirty="0" smtClean="0">
                <a:solidFill>
                  <a:srgbClr val="FF6600"/>
                </a:solidFill>
              </a:rPr>
              <a:t> in cycle?</a:t>
            </a:r>
          </a:p>
          <a:p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Latency?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148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algn="l"/>
            <a:r>
              <a:rPr lang="en-US" dirty="0" smtClean="0"/>
              <a:t>VLIW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876800"/>
          </a:xfrm>
        </p:spPr>
        <p:txBody>
          <a:bodyPr/>
          <a:lstStyle/>
          <a:p>
            <a:r>
              <a:rPr lang="en-US" dirty="0" smtClean="0"/>
              <a:t>Can control </a:t>
            </a:r>
            <a:r>
              <a:rPr lang="en-US" dirty="0" err="1" smtClean="0"/>
              <a:t>datapath</a:t>
            </a:r>
            <a:r>
              <a:rPr lang="en-US" dirty="0" smtClean="0"/>
              <a:t> to perform multiple, heterogeneous operations per cycle</a:t>
            </a:r>
          </a:p>
          <a:p>
            <a:pPr lvl="1"/>
            <a:r>
              <a:rPr lang="en-US" dirty="0" smtClean="0"/>
              <a:t>Tune parallelism</a:t>
            </a:r>
          </a:p>
          <a:p>
            <a:r>
              <a:rPr lang="en-US" dirty="0" smtClean="0"/>
              <a:t>Op types: A, B, C</a:t>
            </a:r>
          </a:p>
          <a:p>
            <a:pPr lvl="1"/>
            <a:r>
              <a:rPr lang="en-US" dirty="0" smtClean="0"/>
              <a:t>Ops N</a:t>
            </a:r>
            <a:r>
              <a:rPr lang="en-US" baseline="-25000" dirty="0" smtClean="0"/>
              <a:t>A</a:t>
            </a:r>
            <a:r>
              <a:rPr lang="en-US" dirty="0" smtClean="0"/>
              <a:t>, N</a:t>
            </a:r>
            <a:r>
              <a:rPr lang="en-US" baseline="-25000" dirty="0" smtClean="0"/>
              <a:t>B</a:t>
            </a:r>
            <a:r>
              <a:rPr lang="en-US" dirty="0" smtClean="0"/>
              <a:t>, N</a:t>
            </a:r>
            <a:r>
              <a:rPr lang="en-US" baseline="-25000" dirty="0" smtClean="0"/>
              <a:t>C</a:t>
            </a:r>
          </a:p>
          <a:p>
            <a:pPr lvl="1"/>
            <a:r>
              <a:rPr lang="en-US" dirty="0" smtClean="0"/>
              <a:t>Number of Hardware Units H</a:t>
            </a:r>
            <a:r>
              <a:rPr lang="en-US" baseline="-25000" dirty="0" smtClean="0"/>
              <a:t>A</a:t>
            </a:r>
            <a:r>
              <a:rPr lang="en-US" dirty="0" smtClean="0"/>
              <a:t>, H</a:t>
            </a:r>
            <a:r>
              <a:rPr lang="en-US" baseline="-25000" dirty="0" smtClean="0"/>
              <a:t>B</a:t>
            </a:r>
            <a:r>
              <a:rPr lang="en-US" dirty="0" smtClean="0"/>
              <a:t>, H</a:t>
            </a:r>
            <a:r>
              <a:rPr lang="en-US" baseline="-25000" dirty="0" smtClean="0"/>
              <a:t>C</a:t>
            </a:r>
          </a:p>
          <a:p>
            <a:r>
              <a:rPr lang="en-US" dirty="0" smtClean="0"/>
              <a:t>T</a:t>
            </a:r>
            <a:r>
              <a:rPr lang="en-US" baseline="-25000" dirty="0" smtClean="0"/>
              <a:t>RB</a:t>
            </a:r>
            <a:r>
              <a:rPr lang="en-US" dirty="0" smtClean="0"/>
              <a:t>=</a:t>
            </a:r>
            <a:r>
              <a:rPr lang="en-US" dirty="0" err="1" smtClean="0"/>
              <a:t>max(N</a:t>
            </a:r>
            <a:r>
              <a:rPr lang="en-US" baseline="-25000" dirty="0" err="1" smtClean="0"/>
              <a:t>A</a:t>
            </a:r>
            <a:r>
              <a:rPr lang="en-US" dirty="0" smtClean="0"/>
              <a:t>/H</a:t>
            </a:r>
            <a:r>
              <a:rPr lang="en-US" baseline="-25000" dirty="0" smtClean="0"/>
              <a:t>A</a:t>
            </a:r>
            <a:r>
              <a:rPr lang="en-US" dirty="0" smtClean="0"/>
              <a:t>, N</a:t>
            </a:r>
            <a:r>
              <a:rPr lang="en-US" baseline="-25000" dirty="0" smtClean="0"/>
              <a:t>B</a:t>
            </a:r>
            <a:r>
              <a:rPr lang="en-US" dirty="0" smtClean="0"/>
              <a:t>/H</a:t>
            </a:r>
            <a:r>
              <a:rPr lang="en-US" baseline="-25000" dirty="0" smtClean="0"/>
              <a:t>B</a:t>
            </a:r>
            <a:r>
              <a:rPr lang="en-US" dirty="0" smtClean="0"/>
              <a:t>, N</a:t>
            </a:r>
            <a:r>
              <a:rPr lang="en-US" baseline="-25000" dirty="0" smtClean="0"/>
              <a:t>C</a:t>
            </a:r>
            <a:r>
              <a:rPr lang="en-US" dirty="0" smtClean="0"/>
              <a:t>/H</a:t>
            </a:r>
            <a:r>
              <a:rPr lang="en-US" baseline="-25000" dirty="0" smtClean="0"/>
              <a:t>C</a:t>
            </a:r>
            <a:r>
              <a:rPr lang="en-US" dirty="0" smtClean="0"/>
              <a:t>,…</a:t>
            </a:r>
            <a:r>
              <a:rPr lang="en-US" dirty="0" smtClean="0"/>
              <a:t>)≤T</a:t>
            </a:r>
            <a:r>
              <a:rPr lang="en-US" baseline="-25000" dirty="0" smtClean="0"/>
              <a:t>VLIW</a:t>
            </a:r>
            <a:endParaRPr lang="en-US" baseline="-25000" dirty="0" smtClean="0"/>
          </a:p>
          <a:p>
            <a:r>
              <a:rPr lang="en-US" dirty="0" smtClean="0"/>
              <a:t>T</a:t>
            </a:r>
            <a:r>
              <a:rPr lang="en-US" baseline="-25000" dirty="0" smtClean="0"/>
              <a:t>CP</a:t>
            </a:r>
            <a:r>
              <a:rPr lang="en-US" dirty="0" smtClean="0"/>
              <a:t>≤T</a:t>
            </a:r>
            <a:r>
              <a:rPr lang="en-US" baseline="-25000" dirty="0" smtClean="0"/>
              <a:t>VLIW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graphicFrame>
        <p:nvGraphicFramePr>
          <p:cNvPr id="599042" name="Object 2"/>
          <p:cNvGraphicFramePr>
            <a:graphicFrameLocks noChangeAspect="1"/>
          </p:cNvGraphicFramePr>
          <p:nvPr/>
        </p:nvGraphicFramePr>
        <p:xfrm>
          <a:off x="6400800" y="3352800"/>
          <a:ext cx="2451100" cy="971550"/>
        </p:xfrm>
        <a:graphic>
          <a:graphicData uri="http://schemas.openxmlformats.org/presentationml/2006/ole">
            <p:oleObj spid="_x0000_s599042" name="Equation" r:id="rId3" imgW="673100" imgH="266700" progId="Equation.3">
              <p:embed/>
            </p:oleObj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4800" y="228600"/>
            <a:ext cx="4758000" cy="13691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VLIW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VLIW 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1 load/store (</a:t>
            </a:r>
            <a:r>
              <a:rPr lang="en-US" dirty="0" err="1" smtClean="0">
                <a:solidFill>
                  <a:srgbClr val="FF6600"/>
                </a:solidFill>
              </a:rPr>
              <a:t>a,b</a:t>
            </a:r>
            <a:r>
              <a:rPr lang="en-US" dirty="0" smtClean="0">
                <a:solidFill>
                  <a:srgbClr val="FF6600"/>
                </a:solidFill>
              </a:rPr>
              <a:t>)</a:t>
            </a:r>
          </a:p>
          <a:p>
            <a:pPr lvl="2"/>
            <a:r>
              <a:rPr lang="en-US" dirty="0" smtClean="0">
                <a:solidFill>
                  <a:srgbClr val="FF6600"/>
                </a:solidFill>
              </a:rPr>
              <a:t>Assume single cycle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1 </a:t>
            </a:r>
            <a:r>
              <a:rPr lang="en-US" dirty="0" err="1" smtClean="0">
                <a:solidFill>
                  <a:srgbClr val="FF6600"/>
                </a:solidFill>
              </a:rPr>
              <a:t>mpy</a:t>
            </a:r>
            <a:endParaRPr lang="en-US" dirty="0" smtClean="0">
              <a:solidFill>
                <a:srgbClr val="FF6600"/>
              </a:solidFill>
            </a:endParaRP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1 add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RB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CP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Schedule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148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VLIW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VLIW 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4 load/store (</a:t>
            </a:r>
            <a:r>
              <a:rPr lang="en-US" dirty="0" err="1" smtClean="0">
                <a:solidFill>
                  <a:srgbClr val="FF6600"/>
                </a:solidFill>
              </a:rPr>
              <a:t>a,b</a:t>
            </a:r>
            <a:r>
              <a:rPr lang="en-US" dirty="0" smtClean="0">
                <a:solidFill>
                  <a:srgbClr val="FF6600"/>
                </a:solidFill>
              </a:rPr>
              <a:t>)</a:t>
            </a:r>
          </a:p>
          <a:p>
            <a:pPr lvl="2"/>
            <a:r>
              <a:rPr lang="en-US" dirty="0" smtClean="0">
                <a:solidFill>
                  <a:srgbClr val="FF6600"/>
                </a:solidFill>
              </a:rPr>
              <a:t>Assume single cycle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2 </a:t>
            </a:r>
            <a:r>
              <a:rPr lang="en-US" dirty="0" err="1" smtClean="0">
                <a:solidFill>
                  <a:srgbClr val="FF6600"/>
                </a:solidFill>
              </a:rPr>
              <a:t>mpy</a:t>
            </a:r>
            <a:endParaRPr lang="en-US" dirty="0" smtClean="0">
              <a:solidFill>
                <a:srgbClr val="FF6600"/>
              </a:solidFill>
            </a:endParaRP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2 add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RB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CP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148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can end up being bottleneck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graphicFrame>
        <p:nvGraphicFramePr>
          <p:cNvPr id="594946" name="Object 2"/>
          <p:cNvGraphicFramePr>
            <a:graphicFrameLocks noChangeAspect="1"/>
          </p:cNvGraphicFramePr>
          <p:nvPr/>
        </p:nvGraphicFramePr>
        <p:xfrm>
          <a:off x="1143000" y="3352800"/>
          <a:ext cx="7534275" cy="1352550"/>
        </p:xfrm>
        <a:graphic>
          <a:graphicData uri="http://schemas.openxmlformats.org/presentationml/2006/ole">
            <p:oleObj spid="_x0000_s622594" name="Equation" r:id="rId3" imgW="1485900" imgH="2667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47800" y="5715000"/>
            <a:ext cx="536931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n-lt"/>
              </a:rPr>
              <a:t>Ideal: </a:t>
            </a:r>
            <a:r>
              <a:rPr lang="en-US" sz="3200" dirty="0" err="1" smtClean="0">
                <a:latin typeface="+mn-lt"/>
              </a:rPr>
              <a:t>T(p</a:t>
            </a:r>
            <a:r>
              <a:rPr lang="en-US" sz="3200" dirty="0" smtClean="0">
                <a:latin typeface="+mn-lt"/>
              </a:rPr>
              <a:t>) = T</a:t>
            </a:r>
            <a:r>
              <a:rPr lang="en-US" sz="3200" baseline="-25000" dirty="0" smtClean="0">
                <a:latin typeface="+mn-lt"/>
              </a:rPr>
              <a:t>comp</a:t>
            </a:r>
            <a:r>
              <a:rPr lang="en-US" sz="3200" dirty="0" smtClean="0">
                <a:latin typeface="+mn-lt"/>
              </a:rPr>
              <a:t>(1)/p+T</a:t>
            </a:r>
            <a:r>
              <a:rPr lang="en-US" sz="3200" baseline="-25000" dirty="0" smtClean="0">
                <a:latin typeface="+mn-lt"/>
              </a:rPr>
              <a:t>mem</a:t>
            </a:r>
            <a:endParaRPr lang="en-US" sz="3200" baseline="-25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/>
          <a:p>
            <a:r>
              <a:rPr lang="en-US" dirty="0" smtClean="0"/>
              <a:t>Pipeline to perform one multiply per cycle</a:t>
            </a:r>
          </a:p>
          <a:p>
            <a:r>
              <a:rPr lang="en-US" dirty="0" smtClean="0"/>
              <a:t>Memory supplies one data item from large memory (</a:t>
            </a:r>
            <a:r>
              <a:rPr lang="en-US" dirty="0" err="1" smtClean="0"/>
              <a:t>a,b</a:t>
            </a:r>
            <a:r>
              <a:rPr lang="en-US" dirty="0" smtClean="0"/>
              <a:t>) every 10 cycles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Performance?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(number of cycles)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148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can end up being bottleneck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graphicFrame>
        <p:nvGraphicFramePr>
          <p:cNvPr id="594946" name="Object 2"/>
          <p:cNvGraphicFramePr>
            <a:graphicFrameLocks noChangeAspect="1"/>
          </p:cNvGraphicFramePr>
          <p:nvPr/>
        </p:nvGraphicFramePr>
        <p:xfrm>
          <a:off x="1143000" y="3352800"/>
          <a:ext cx="7534275" cy="1352550"/>
        </p:xfrm>
        <a:graphic>
          <a:graphicData uri="http://schemas.openxmlformats.org/presentationml/2006/ole">
            <p:oleObj spid="_x0000_s624642" name="Equation" r:id="rId3" imgW="1485900" imgH="2667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14400" y="5715000"/>
            <a:ext cx="693010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n-lt"/>
              </a:rPr>
              <a:t>Ideal: </a:t>
            </a:r>
            <a:r>
              <a:rPr lang="en-US" sz="3200" dirty="0" err="1" smtClean="0">
                <a:latin typeface="+mn-lt"/>
              </a:rPr>
              <a:t>T(p</a:t>
            </a:r>
            <a:r>
              <a:rPr lang="en-US" sz="3200" dirty="0" smtClean="0">
                <a:latin typeface="+mn-lt"/>
              </a:rPr>
              <a:t>) = T</a:t>
            </a:r>
            <a:r>
              <a:rPr lang="en-US" sz="3200" baseline="-25000" dirty="0" smtClean="0">
                <a:latin typeface="+mn-lt"/>
              </a:rPr>
              <a:t>comp</a:t>
            </a:r>
            <a:r>
              <a:rPr lang="en-US" sz="3200" dirty="0" smtClean="0">
                <a:latin typeface="+mn-lt"/>
              </a:rPr>
              <a:t>(1)/p+T</a:t>
            </a:r>
            <a:r>
              <a:rPr lang="en-US" sz="3200" baseline="-25000" dirty="0" smtClean="0">
                <a:latin typeface="+mn-lt"/>
              </a:rPr>
              <a:t>mem</a:t>
            </a:r>
            <a:r>
              <a:rPr lang="en-US" sz="3200" dirty="0" smtClean="0">
                <a:latin typeface="+mn-lt"/>
              </a:rPr>
              <a:t>/Membw</a:t>
            </a:r>
            <a:endParaRPr lang="en-US" sz="3200" baseline="-25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486400"/>
          </a:xfrm>
        </p:spPr>
        <p:txBody>
          <a:bodyPr/>
          <a:lstStyle/>
          <a:p>
            <a:r>
              <a:rPr lang="en-US" dirty="0" smtClean="0"/>
              <a:t>Design, optimize, and program a modern System-on-a-Chip.</a:t>
            </a:r>
          </a:p>
          <a:p>
            <a:r>
              <a:rPr lang="en-US" dirty="0" smtClean="0"/>
              <a:t>Analyze, identify bottlenecks, design-space</a:t>
            </a:r>
          </a:p>
          <a:p>
            <a:r>
              <a:rPr lang="en-US" dirty="0" smtClean="0"/>
              <a:t>Decompose into parallel components</a:t>
            </a:r>
          </a:p>
          <a:p>
            <a:r>
              <a:rPr lang="en-US" dirty="0" smtClean="0"/>
              <a:t>Characterize and develop real-time solutions</a:t>
            </a:r>
          </a:p>
          <a:p>
            <a:r>
              <a:rPr lang="en-US" dirty="0" smtClean="0"/>
              <a:t>Implement both hardware and software solutions</a:t>
            </a:r>
          </a:p>
          <a:p>
            <a:r>
              <a:rPr lang="en-US" dirty="0" smtClean="0"/>
              <a:t>Formulate hardware/software tradeoffs, and perform hardware/software </a:t>
            </a:r>
            <a:r>
              <a:rPr lang="en-US" dirty="0" err="1" smtClean="0"/>
              <a:t>codesign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152400"/>
            <a:ext cx="98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+mn-lt"/>
              </a:rPr>
              <a:t>Day 1</a:t>
            </a:r>
            <a:endParaRPr lang="en-US" dirty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Invest in higher bandwidth</a:t>
            </a:r>
          </a:p>
          <a:p>
            <a:pPr lvl="1"/>
            <a:r>
              <a:rPr lang="en-US" dirty="0" smtClean="0"/>
              <a:t>Wider memory</a:t>
            </a:r>
          </a:p>
          <a:p>
            <a:pPr lvl="1"/>
            <a:r>
              <a:rPr lang="en-US" dirty="0" smtClean="0"/>
              <a:t>More memory banks</a:t>
            </a:r>
          </a:p>
          <a:p>
            <a:r>
              <a:rPr lang="en-US" dirty="0" smtClean="0"/>
              <a:t>Exploit data reuse</a:t>
            </a:r>
          </a:p>
          <a:p>
            <a:pPr lvl="1"/>
            <a:r>
              <a:rPr lang="en-US" dirty="0" smtClean="0"/>
              <a:t>Smaller memories may have more bandwidth</a:t>
            </a:r>
          </a:p>
          <a:p>
            <a:pPr lvl="1"/>
            <a:r>
              <a:rPr lang="en-US" dirty="0" smtClean="0"/>
              <a:t>Smaller memories are additional banks</a:t>
            </a:r>
          </a:p>
          <a:p>
            <a:pPr lvl="2"/>
            <a:r>
              <a:rPr lang="en-US" dirty="0" smtClean="0"/>
              <a:t>More bandwidth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parallel, communication may be bottleneck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Ideal (like VLIW): </a:t>
            </a:r>
          </a:p>
          <a:p>
            <a:pPr lvl="1">
              <a:buNone/>
            </a:pPr>
            <a:r>
              <a:rPr lang="en-US" dirty="0" err="1" smtClean="0"/>
              <a:t>T≤max</a:t>
            </a:r>
            <a:r>
              <a:rPr lang="en-US" dirty="0" err="1" smtClean="0"/>
              <a:t>(T</a:t>
            </a:r>
            <a:r>
              <a:rPr lang="en-US" baseline="-25000" dirty="0" err="1" smtClean="0"/>
              <a:t>comp</a:t>
            </a:r>
            <a:r>
              <a:rPr lang="en-US" dirty="0" err="1" smtClean="0"/>
              <a:t>/p,T</a:t>
            </a:r>
            <a:r>
              <a:rPr lang="en-US" baseline="-25000" dirty="0" err="1" smtClean="0"/>
              <a:t>mem</a:t>
            </a:r>
            <a:r>
              <a:rPr lang="en-US" dirty="0" err="1" smtClean="0"/>
              <a:t>/membw,T</a:t>
            </a:r>
            <a:r>
              <a:rPr lang="en-US" baseline="-25000" dirty="0" err="1" smtClean="0"/>
              <a:t>comm</a:t>
            </a:r>
            <a:r>
              <a:rPr lang="en-US" dirty="0" err="1" smtClean="0"/>
              <a:t>/netbw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graphicFrame>
        <p:nvGraphicFramePr>
          <p:cNvPr id="604162" name="Object 2"/>
          <p:cNvGraphicFramePr>
            <a:graphicFrameLocks noChangeAspect="1"/>
          </p:cNvGraphicFramePr>
          <p:nvPr/>
        </p:nvGraphicFramePr>
        <p:xfrm>
          <a:off x="457200" y="3352800"/>
          <a:ext cx="8229600" cy="1144754"/>
        </p:xfrm>
        <a:graphic>
          <a:graphicData uri="http://schemas.openxmlformats.org/presentationml/2006/ole">
            <p:oleObj spid="_x0000_s604162" name="Equation" r:id="rId3" imgW="1917700" imgH="266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Can model area of various solutions</a:t>
            </a:r>
          </a:p>
          <a:p>
            <a:pPr lvl="1"/>
            <a:r>
              <a:rPr lang="en-US" dirty="0" smtClean="0"/>
              <a:t>Sum of component areas</a:t>
            </a:r>
          </a:p>
          <a:p>
            <a:pPr lvl="1"/>
            <a:r>
              <a:rPr lang="en-US" dirty="0" smtClean="0"/>
              <a:t>(watch interconnect)</a:t>
            </a:r>
          </a:p>
          <a:p>
            <a:r>
              <a:rPr lang="en-US" dirty="0" smtClean="0"/>
              <a:t>Cost proportional A/</a:t>
            </a:r>
            <a:r>
              <a:rPr lang="en-US" dirty="0" err="1" smtClean="0"/>
              <a:t>P</a:t>
            </a:r>
            <a:r>
              <a:rPr lang="en-US" baseline="-25000" dirty="0" err="1" smtClean="0"/>
              <a:t>chip</a:t>
            </a:r>
            <a:endParaRPr lang="en-US" baseline="-25000" dirty="0" smtClean="0"/>
          </a:p>
          <a:p>
            <a:r>
              <a:rPr lang="en-US" dirty="0" smtClean="0"/>
              <a:t>Without sparing</a:t>
            </a:r>
          </a:p>
          <a:p>
            <a:pPr lvl="1"/>
            <a:r>
              <a:rPr lang="en-US" dirty="0" err="1" smtClean="0"/>
              <a:t>P</a:t>
            </a:r>
            <a:r>
              <a:rPr lang="en-US" baseline="-25000" dirty="0" err="1" smtClean="0"/>
              <a:t>chip</a:t>
            </a:r>
            <a:r>
              <a:rPr lang="en-US" dirty="0" smtClean="0"/>
              <a:t> = (</a:t>
            </a:r>
            <a:r>
              <a:rPr lang="en-US" dirty="0" err="1" smtClean="0"/>
              <a:t>P</a:t>
            </a:r>
            <a:r>
              <a:rPr lang="en-US" baseline="-25000" dirty="0" err="1" smtClean="0"/>
              <a:t>mm</a:t>
            </a:r>
            <a:r>
              <a:rPr lang="en-US" dirty="0" err="1" smtClean="0"/>
              <a:t>)</a:t>
            </a:r>
            <a:r>
              <a:rPr lang="en-US" baseline="30000" dirty="0" err="1" smtClean="0"/>
              <a:t>A</a:t>
            </a:r>
            <a:endParaRPr lang="en-US" baseline="30000" dirty="0" smtClean="0"/>
          </a:p>
          <a:p>
            <a:r>
              <a:rPr lang="en-US" dirty="0" smtClean="0"/>
              <a:t>Sparing</a:t>
            </a:r>
          </a:p>
          <a:p>
            <a:pPr lvl="1"/>
            <a:r>
              <a:rPr lang="en-US" dirty="0" err="1" smtClean="0"/>
              <a:t>Pmofn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graphicFrame>
        <p:nvGraphicFramePr>
          <p:cNvPr id="625666" name="Object 2"/>
          <p:cNvGraphicFramePr>
            <a:graphicFrameLocks noChangeAspect="1"/>
          </p:cNvGraphicFramePr>
          <p:nvPr/>
        </p:nvGraphicFramePr>
        <p:xfrm>
          <a:off x="6477000" y="2590800"/>
          <a:ext cx="2219325" cy="971550"/>
        </p:xfrm>
        <a:graphic>
          <a:graphicData uri="http://schemas.openxmlformats.org/presentationml/2006/ole">
            <p:oleObj spid="_x0000_s625666" name="Equation" r:id="rId3" imgW="609600" imgH="2667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248400" y="4267200"/>
          <a:ext cx="2340429" cy="819150"/>
        </p:xfrm>
        <a:graphic>
          <a:graphicData uri="http://schemas.openxmlformats.org/presentationml/2006/ole">
            <p:oleObj spid="_x0000_s625667" name="Equation" r:id="rId4" imgW="762000" imgH="266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Multi-Objective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forms of parallelism</a:t>
            </a:r>
          </a:p>
          <a:p>
            <a:r>
              <a:rPr lang="en-US" dirty="0" smtClean="0"/>
              <a:t>Given fixed area (resources, energy)</a:t>
            </a:r>
          </a:p>
          <a:p>
            <a:pPr lvl="1"/>
            <a:r>
              <a:rPr lang="en-US" dirty="0" smtClean="0"/>
              <a:t>Maximize performance </a:t>
            </a:r>
          </a:p>
          <a:p>
            <a:pPr lvl="1"/>
            <a:r>
              <a:rPr lang="en-US" dirty="0" smtClean="0"/>
              <a:t>Select best architecture </a:t>
            </a:r>
          </a:p>
          <a:p>
            <a:r>
              <a:rPr lang="en-US" dirty="0" smtClean="0"/>
              <a:t>Given fixed performance goal</a:t>
            </a:r>
          </a:p>
          <a:p>
            <a:pPr lvl="1"/>
            <a:r>
              <a:rPr lang="en-US" dirty="0" smtClean="0"/>
              <a:t>Find architecture that achieves</a:t>
            </a:r>
          </a:p>
          <a:p>
            <a:pPr lvl="1"/>
            <a:r>
              <a:rPr lang="en-US" dirty="0" smtClean="0"/>
              <a:t>With minimum area (energy, cost)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Final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10000" cy="4114800"/>
          </a:xfrm>
        </p:spPr>
        <p:txBody>
          <a:bodyPr/>
          <a:lstStyle/>
          <a:p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Bottleneck</a:t>
            </a:r>
          </a:p>
          <a:p>
            <a:pPr lvl="1"/>
            <a:r>
              <a:rPr lang="en-US" dirty="0" err="1" smtClean="0"/>
              <a:t>Amdhal’s</a:t>
            </a:r>
            <a:r>
              <a:rPr lang="en-US" dirty="0" smtClean="0"/>
              <a:t> Law Speedup</a:t>
            </a:r>
          </a:p>
          <a:p>
            <a:pPr lvl="1"/>
            <a:r>
              <a:rPr lang="en-US" dirty="0" smtClean="0"/>
              <a:t>Computational requirements</a:t>
            </a:r>
          </a:p>
          <a:p>
            <a:pPr lvl="1"/>
            <a:r>
              <a:rPr lang="en-US" dirty="0" smtClean="0"/>
              <a:t>Resource Bounds</a:t>
            </a:r>
          </a:p>
          <a:p>
            <a:pPr lvl="1"/>
            <a:r>
              <a:rPr lang="en-US" dirty="0" smtClean="0"/>
              <a:t>Critical Path</a:t>
            </a:r>
          </a:p>
          <a:p>
            <a:pPr lvl="1"/>
            <a:r>
              <a:rPr lang="en-US" dirty="0" smtClean="0"/>
              <a:t>Latency/throughput</a:t>
            </a:r>
          </a:p>
          <a:p>
            <a:r>
              <a:rPr lang="en-US" dirty="0" smtClean="0"/>
              <a:t>Model/estimate speedup, </a:t>
            </a:r>
            <a:r>
              <a:rPr lang="en-US" dirty="0" smtClean="0">
                <a:solidFill>
                  <a:srgbClr val="0000FF"/>
                </a:solidFill>
              </a:rPr>
              <a:t>area, energy, yield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810000" cy="4800600"/>
          </a:xfrm>
        </p:spPr>
        <p:txBody>
          <a:bodyPr/>
          <a:lstStyle/>
          <a:p>
            <a:r>
              <a:rPr lang="en-US" dirty="0" smtClean="0"/>
              <a:t>From Code </a:t>
            </a:r>
          </a:p>
          <a:p>
            <a:r>
              <a:rPr lang="en-US" dirty="0" smtClean="0"/>
              <a:t>Forms of Parallelism</a:t>
            </a:r>
          </a:p>
          <a:p>
            <a:r>
              <a:rPr lang="en-US" dirty="0" smtClean="0"/>
              <a:t>Dataflow, SIMD, </a:t>
            </a:r>
            <a:r>
              <a:rPr lang="en-US" dirty="0" smtClean="0">
                <a:solidFill>
                  <a:srgbClr val="0000FF"/>
                </a:solidFill>
              </a:rPr>
              <a:t>VLIW</a:t>
            </a:r>
            <a:r>
              <a:rPr lang="en-US" dirty="0" smtClean="0"/>
              <a:t>, hardware pipeline, threads</a:t>
            </a:r>
          </a:p>
          <a:p>
            <a:r>
              <a:rPr lang="en-US" dirty="0" smtClean="0"/>
              <a:t>Map/schedule task graph to (multiple) target substrates</a:t>
            </a:r>
          </a:p>
          <a:p>
            <a:r>
              <a:rPr lang="en-US" dirty="0" smtClean="0"/>
              <a:t>Memory assignment and movement</a:t>
            </a:r>
          </a:p>
          <a:p>
            <a:r>
              <a:rPr lang="en-US" dirty="0" smtClean="0"/>
              <a:t>Area-time </a:t>
            </a:r>
            <a:r>
              <a:rPr lang="en-US" dirty="0" smtClean="0"/>
              <a:t>points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Real Time</a:t>
            </a:r>
            <a:endParaRPr lang="en-US" dirty="0" smtClean="0">
              <a:solidFill>
                <a:srgbClr val="0000FF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Question/Discussion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Other Courses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Distinction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CIS240, 371, 501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Best Effort Computing</a:t>
            </a:r>
          </a:p>
          <a:p>
            <a:pPr lvl="1"/>
            <a:r>
              <a:rPr lang="en-US" dirty="0" smtClean="0"/>
              <a:t>Run as fast as you can</a:t>
            </a:r>
          </a:p>
          <a:p>
            <a:r>
              <a:rPr lang="en-US" dirty="0" smtClean="0"/>
              <a:t>Binary compatible</a:t>
            </a:r>
          </a:p>
          <a:p>
            <a:r>
              <a:rPr lang="en-US" dirty="0" smtClean="0"/>
              <a:t>ISA separation</a:t>
            </a:r>
          </a:p>
          <a:p>
            <a:r>
              <a:rPr lang="en-US" dirty="0" smtClean="0"/>
              <a:t>Shared memory parallelism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Caching – automatic memory management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Superscalar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Pipelined processor</a:t>
            </a:r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ESE532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Hardware-Software </a:t>
            </a:r>
            <a:r>
              <a:rPr lang="en-US" dirty="0" err="1" smtClean="0"/>
              <a:t>codesign</a:t>
            </a:r>
            <a:endParaRPr lang="en-US" dirty="0" smtClean="0"/>
          </a:p>
          <a:p>
            <a:pPr lvl="1"/>
            <a:r>
              <a:rPr lang="en-US" dirty="0" smtClean="0"/>
              <a:t>Willing to recompile, maybe rewrite code</a:t>
            </a:r>
          </a:p>
          <a:p>
            <a:pPr lvl="1"/>
            <a:r>
              <a:rPr lang="en-US" dirty="0" smtClean="0"/>
              <a:t>Define/refine hardware</a:t>
            </a:r>
          </a:p>
          <a:p>
            <a:r>
              <a:rPr lang="en-US" dirty="0" smtClean="0"/>
              <a:t>Real-Time</a:t>
            </a:r>
          </a:p>
          <a:p>
            <a:pPr lvl="1"/>
            <a:r>
              <a:rPr lang="en-US" dirty="0" smtClean="0"/>
              <a:t>Guarantee meet deadline</a:t>
            </a:r>
          </a:p>
          <a:p>
            <a:r>
              <a:rPr lang="en-US" dirty="0" smtClean="0"/>
              <a:t>Non shared-memory models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5"/>
          <p:cNvSpPr>
            <a:spLocks noGrp="1"/>
          </p:cNvSpPr>
          <p:nvPr>
            <p:ph type="title"/>
          </p:nvPr>
        </p:nvSpPr>
        <p:spPr>
          <a:xfrm>
            <a:off x="461963" y="0"/>
            <a:ext cx="8229600" cy="752476"/>
          </a:xfrm>
        </p:spPr>
        <p:txBody>
          <a:bodyPr/>
          <a:lstStyle/>
          <a:p>
            <a:pPr eaLnBrk="1" hangingPunct="1"/>
            <a:r>
              <a:rPr lang="en-US" sz="2400" b="1">
                <a:ea typeface="ＭＳ Ｐゴシック" pitchFamily="-103" charset="-128"/>
                <a:cs typeface="ＭＳ Ｐゴシック" pitchFamily="-103" charset="-128"/>
              </a:rPr>
              <a:t>Circuits and Computer Engineering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452813" y="930275"/>
            <a:ext cx="2674937" cy="13795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defTabSz="457200" eaLnBrk="1" hangingPunct="1">
              <a:defRPr/>
            </a:pPr>
            <a:r>
              <a:rPr lang="en-US" sz="1600" b="1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ESE370</a:t>
            </a:r>
          </a:p>
          <a:p>
            <a:pPr algn="ctr" defTabSz="457200" eaLnBrk="1" hangingPunct="1">
              <a:defRPr/>
            </a:pPr>
            <a:r>
              <a:rPr lang="en-US" sz="1400" u="sng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Circuit Level Modeling &amp; Optimization of Dig. Systems</a:t>
            </a:r>
          </a:p>
          <a:p>
            <a:pPr algn="ctr" defTabSz="457200" eaLnBrk="1" hangingPunct="1">
              <a:defRPr/>
            </a:pPr>
            <a:r>
              <a:rPr lang="en-US" sz="120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Transistor models, CMOS logic, delay, scaling, energy, interconnects, flip-flops, noise, T-lines, RAM design </a:t>
            </a:r>
            <a:endParaRPr lang="en-US" sz="110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181600" y="4800600"/>
            <a:ext cx="1979613" cy="1739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457200" eaLnBrk="1" hangingPunct="1">
              <a:defRPr/>
            </a:pPr>
            <a:r>
              <a:rPr lang="en-US" sz="1600" b="1" dirty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ESE578</a:t>
            </a:r>
          </a:p>
          <a:p>
            <a:pPr algn="ctr" defTabSz="457200" eaLnBrk="1" hangingPunct="1">
              <a:defRPr/>
            </a:pPr>
            <a:r>
              <a:rPr lang="en-US" sz="1400" u="sng" dirty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RF </a:t>
            </a:r>
            <a:r>
              <a:rPr lang="en-US" sz="1400" u="sng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Integrated</a:t>
            </a:r>
          </a:p>
          <a:p>
            <a:pPr algn="ctr" defTabSz="457200" eaLnBrk="1" hangingPunct="1">
              <a:defRPr/>
            </a:pPr>
            <a:r>
              <a:rPr lang="en-US" sz="1400" u="sng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 </a:t>
            </a:r>
            <a:r>
              <a:rPr lang="en-US" sz="1400" u="sng" dirty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Circuits Design</a:t>
            </a:r>
          </a:p>
          <a:p>
            <a:pPr algn="ctr" defTabSz="457200" eaLnBrk="1" hangingPunct="1">
              <a:defRPr/>
            </a:pPr>
            <a:r>
              <a:rPr lang="en-US" sz="1200" dirty="0" err="1">
                <a:solidFill>
                  <a:srgbClr val="FFFFFF"/>
                </a:solidFill>
                <a:latin typeface="Symbol" pitchFamily="-107" charset="2"/>
                <a:ea typeface="Symbol" pitchFamily="-107" charset="2"/>
                <a:cs typeface="Symbol" pitchFamily="-107" charset="2"/>
              </a:rPr>
              <a:t>m</a:t>
            </a:r>
            <a:r>
              <a:rPr lang="en-US" sz="1200" dirty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-wave Eng overview, T-line, Smith-chart, S-parameters, matching, passive devices, small signal amplifier, LNA and PA, mixed signal on chip</a:t>
            </a:r>
          </a:p>
          <a:p>
            <a:pPr algn="ctr" defTabSz="457200" eaLnBrk="1" hangingPunct="1">
              <a:defRPr/>
            </a:pPr>
            <a:endParaRPr lang="en-US" sz="1800" dirty="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18313" y="914400"/>
            <a:ext cx="2041525" cy="13954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prstClr val="white"/>
                </a:solidFill>
              </a:rPr>
              <a:t>ESE319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u="sng" dirty="0">
                <a:solidFill>
                  <a:prstClr val="white"/>
                </a:solidFill>
              </a:rPr>
              <a:t>Electronics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prstClr val="white"/>
                </a:solidFill>
              </a:rPr>
              <a:t>Diode &amp; Transistor Circuits, Single Stage &amp; Diff.  Amplifiers, Filters, Oscillators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7148512" y="2590800"/>
            <a:ext cx="1995488" cy="17383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457200" eaLnBrk="1" hangingPunct="1">
              <a:defRPr/>
            </a:pPr>
            <a:r>
              <a:rPr lang="en-US" sz="1600" b="1" dirty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ESE419 (572)</a:t>
            </a:r>
          </a:p>
          <a:p>
            <a:pPr algn="ctr" defTabSz="457200" eaLnBrk="1" hangingPunct="1">
              <a:defRPr/>
            </a:pPr>
            <a:r>
              <a:rPr lang="en-US" sz="1400" u="sng" dirty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Analog Integrated Circuits</a:t>
            </a:r>
          </a:p>
          <a:p>
            <a:pPr algn="ctr" defTabSz="457200" eaLnBrk="1" hangingPunct="1">
              <a:defRPr/>
            </a:pPr>
            <a:r>
              <a:rPr lang="en-US" sz="1200" dirty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MOSFET circuits, </a:t>
            </a:r>
            <a:r>
              <a:rPr lang="en-US" sz="1200" dirty="0" err="1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Ampl</a:t>
            </a:r>
            <a:r>
              <a:rPr lang="en-US" sz="1200" dirty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. Stages, I-Mirrors, Op-Amps, Feedback, Stability, Root Locus, </a:t>
            </a:r>
            <a:r>
              <a:rPr lang="en-US" sz="1200" dirty="0" err="1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Cascode</a:t>
            </a:r>
            <a:r>
              <a:rPr lang="en-US" sz="1200" dirty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 </a:t>
            </a:r>
            <a:r>
              <a:rPr lang="en-US" sz="1200" dirty="0" err="1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Ampl</a:t>
            </a:r>
            <a:r>
              <a:rPr lang="en-US" sz="1200" dirty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.</a:t>
            </a:r>
          </a:p>
          <a:p>
            <a:pPr algn="ctr" defTabSz="457200" eaLnBrk="1" hangingPunct="1">
              <a:defRPr/>
            </a:pPr>
            <a:endParaRPr lang="en-US" sz="1600" dirty="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  <a:p>
            <a:pPr algn="ctr" defTabSz="457200" eaLnBrk="1" hangingPunct="1">
              <a:defRPr/>
            </a:pPr>
            <a:endParaRPr lang="en-US" sz="1800" dirty="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cxnSp>
        <p:nvCxnSpPr>
          <p:cNvPr id="24" name="Straight Arrow Connector 23"/>
          <p:cNvCxnSpPr>
            <a:stCxn id="11" idx="2"/>
            <a:endCxn id="12" idx="0"/>
          </p:cNvCxnSpPr>
          <p:nvPr/>
        </p:nvCxnSpPr>
        <p:spPr bwMode="auto">
          <a:xfrm rot="16200000" flipH="1">
            <a:off x="7852173" y="2296716"/>
            <a:ext cx="280987" cy="3071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7" idx="2"/>
            <a:endCxn id="134" idx="0"/>
          </p:cNvCxnSpPr>
          <p:nvPr/>
        </p:nvCxnSpPr>
        <p:spPr bwMode="auto">
          <a:xfrm rot="5400000">
            <a:off x="4167983" y="2273300"/>
            <a:ext cx="585787" cy="6588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9" name="TextBox 28"/>
          <p:cNvSpPr txBox="1">
            <a:spLocks noChangeArrowheads="1"/>
          </p:cNvSpPr>
          <p:nvPr/>
        </p:nvSpPr>
        <p:spPr bwMode="auto">
          <a:xfrm>
            <a:off x="4597400" y="2390775"/>
            <a:ext cx="3937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457200" eaLnBrk="1" hangingPunct="1"/>
            <a:r>
              <a:rPr lang="en-US" sz="1600" dirty="0">
                <a:solidFill>
                  <a:prstClr val="black"/>
                </a:solidFill>
                <a:latin typeface="Calibri"/>
                <a:ea typeface="ＭＳ Ｐゴシック" pitchFamily="-103" charset="-128"/>
                <a:cs typeface="ＭＳ Ｐゴシック" pitchFamily="-103" charset="-128"/>
              </a:rPr>
              <a:t>or</a:t>
            </a:r>
          </a:p>
        </p:txBody>
      </p:sp>
      <p:sp>
        <p:nvSpPr>
          <p:cNvPr id="14351" name="TextBox 34"/>
          <p:cNvSpPr txBox="1">
            <a:spLocks noChangeArrowheads="1"/>
          </p:cNvSpPr>
          <p:nvPr/>
        </p:nvSpPr>
        <p:spPr bwMode="auto">
          <a:xfrm>
            <a:off x="3822700" y="4889500"/>
            <a:ext cx="7794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457200" eaLnBrk="1" hangingPunct="1"/>
            <a:r>
              <a:rPr lang="en-US" sz="1800" dirty="0">
                <a:solidFill>
                  <a:prstClr val="black"/>
                </a:solidFill>
                <a:latin typeface="Calibri"/>
                <a:ea typeface="ＭＳ Ｐゴシック" pitchFamily="-103" charset="-128"/>
                <a:cs typeface="ＭＳ Ｐゴシック" pitchFamily="-103" charset="-128"/>
              </a:rPr>
              <a:t>Digital</a:t>
            </a:r>
          </a:p>
        </p:txBody>
      </p:sp>
      <p:sp>
        <p:nvSpPr>
          <p:cNvPr id="14352" name="TextBox 35"/>
          <p:cNvSpPr txBox="1">
            <a:spLocks noChangeArrowheads="1"/>
          </p:cNvSpPr>
          <p:nvPr/>
        </p:nvSpPr>
        <p:spPr bwMode="auto">
          <a:xfrm>
            <a:off x="6400800" y="6489700"/>
            <a:ext cx="833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457200" eaLnBrk="1" hangingPunct="1"/>
            <a:r>
              <a:rPr lang="en-US" sz="1800" dirty="0">
                <a:solidFill>
                  <a:prstClr val="black"/>
                </a:solidFill>
                <a:latin typeface="Calibri"/>
                <a:ea typeface="ＭＳ Ｐゴシック" pitchFamily="-103" charset="-128"/>
                <a:cs typeface="ＭＳ Ｐゴシック" pitchFamily="-103" charset="-128"/>
              </a:rPr>
              <a:t>Analog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143000" y="685800"/>
            <a:ext cx="2182812" cy="13954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457200" eaLnBrk="1" hangingPunct="1">
              <a:defRPr/>
            </a:pPr>
            <a:r>
              <a:rPr lang="en-US" sz="1400" b="1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ESE350</a:t>
            </a:r>
            <a:endParaRPr lang="en-US" sz="1400" b="1" dirty="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  <a:p>
            <a:pPr algn="ctr" defTabSz="457200" eaLnBrk="1" hangingPunct="1">
              <a:defRPr/>
            </a:pPr>
            <a:r>
              <a:rPr lang="en-US" sz="1400" u="sng" dirty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Embedded Systems</a:t>
            </a:r>
          </a:p>
          <a:p>
            <a:pPr algn="ctr" defTabSz="457200" eaLnBrk="1" hangingPunct="1">
              <a:defRPr/>
            </a:pPr>
            <a:r>
              <a:rPr lang="en-US" sz="1200" dirty="0" err="1">
                <a:solidFill>
                  <a:srgbClr val="FFFFFF"/>
                </a:solidFill>
                <a:latin typeface="Symbol" pitchFamily="-107" charset="2"/>
                <a:ea typeface="Symbol" pitchFamily="-107" charset="2"/>
                <a:cs typeface="Symbol" pitchFamily="-107" charset="2"/>
              </a:rPr>
              <a:t>m</a:t>
            </a:r>
            <a:r>
              <a:rPr lang="en-US" sz="1200" dirty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-controller architectures, Interfacing, ADC, sensor and actuator control, ROS, network protocols </a:t>
            </a:r>
          </a:p>
          <a:p>
            <a:pPr algn="ctr" defTabSz="457200" eaLnBrk="1" hangingPunct="1">
              <a:defRPr/>
            </a:pPr>
            <a:endParaRPr lang="en-US" sz="1800" dirty="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14356" name="TextBox 36"/>
          <p:cNvSpPr txBox="1">
            <a:spLocks noChangeArrowheads="1"/>
          </p:cNvSpPr>
          <p:nvPr/>
        </p:nvSpPr>
        <p:spPr bwMode="auto">
          <a:xfrm>
            <a:off x="0" y="6211887"/>
            <a:ext cx="11969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457200" eaLnBrk="1" hangingPunct="1"/>
            <a:r>
              <a:rPr lang="en-US" sz="1800" dirty="0">
                <a:solidFill>
                  <a:prstClr val="black"/>
                </a:solidFill>
                <a:latin typeface="Calibri"/>
                <a:ea typeface="ＭＳ Ｐゴシック" pitchFamily="-103" charset="-128"/>
                <a:cs typeface="ＭＳ Ｐゴシック" pitchFamily="-103" charset="-128"/>
              </a:rPr>
              <a:t>Embedded</a:t>
            </a:r>
          </a:p>
          <a:p>
            <a:pPr defTabSz="457200" eaLnBrk="1" hangingPunct="1"/>
            <a:r>
              <a:rPr lang="en-US" sz="1800" dirty="0">
                <a:solidFill>
                  <a:prstClr val="black"/>
                </a:solidFill>
                <a:latin typeface="Calibri"/>
                <a:ea typeface="ＭＳ Ｐゴシック" pitchFamily="-103" charset="-128"/>
                <a:cs typeface="ＭＳ Ｐゴシック" pitchFamily="-103" charset="-128"/>
              </a:rPr>
              <a:t>(</a:t>
            </a:r>
            <a:r>
              <a:rPr lang="en-US" sz="1800" dirty="0" err="1">
                <a:solidFill>
                  <a:prstClr val="black"/>
                </a:solidFill>
                <a:latin typeface="Calibri"/>
                <a:ea typeface="ＭＳ Ｐゴシック" pitchFamily="-103" charset="-128"/>
                <a:cs typeface="ＭＳ Ｐゴシック" pitchFamily="-103" charset="-128"/>
              </a:rPr>
              <a:t>uP/uC</a:t>
            </a:r>
            <a:r>
              <a:rPr lang="en-US" sz="1800" dirty="0">
                <a:solidFill>
                  <a:prstClr val="black"/>
                </a:solidFill>
                <a:latin typeface="Calibri"/>
                <a:ea typeface="ＭＳ Ｐゴシック" pitchFamily="-103" charset="-128"/>
                <a:cs typeface="ＭＳ Ｐゴシック" pitchFamily="-103" charset="-128"/>
              </a:rPr>
              <a:t>)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3124200" y="2895600"/>
            <a:ext cx="2014537" cy="1739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457200" eaLnBrk="1" hangingPunct="1">
              <a:defRPr/>
            </a:pPr>
            <a:r>
              <a:rPr lang="en-US" sz="1600" b="1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ESE570</a:t>
            </a:r>
          </a:p>
          <a:p>
            <a:pPr algn="ctr" defTabSz="457200" eaLnBrk="1" hangingPunct="1">
              <a:defRPr/>
            </a:pPr>
            <a:r>
              <a:rPr lang="en-US" sz="1400" u="sng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Digital Integrated Circuits</a:t>
            </a:r>
          </a:p>
          <a:p>
            <a:pPr algn="ctr" defTabSz="457200" eaLnBrk="1" hangingPunct="1">
              <a:defRPr/>
            </a:pPr>
            <a:r>
              <a:rPr lang="en-US" sz="120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MOSFET Trans Models, Inverter switching, MOS Logic, Memories, Implementation methods, Layout</a:t>
            </a:r>
            <a:r>
              <a:rPr lang="en-US" sz="140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.</a:t>
            </a:r>
          </a:p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cxnSp>
        <p:nvCxnSpPr>
          <p:cNvPr id="198" name="Straight Arrow Connector 197"/>
          <p:cNvCxnSpPr>
            <a:stCxn id="11" idx="2"/>
            <a:endCxn id="134" idx="0"/>
          </p:cNvCxnSpPr>
          <p:nvPr/>
        </p:nvCxnSpPr>
        <p:spPr bwMode="auto">
          <a:xfrm rot="5400000">
            <a:off x="5692380" y="748903"/>
            <a:ext cx="585787" cy="37076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 bwMode="auto">
          <a:xfrm>
            <a:off x="1066800" y="2971800"/>
            <a:ext cx="2014537" cy="16160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457200" eaLnBrk="1" hangingPunct="1">
              <a:defRPr/>
            </a:pPr>
            <a:r>
              <a:rPr lang="en-US" sz="1600" b="1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ESE532</a:t>
            </a:r>
          </a:p>
          <a:p>
            <a:pPr algn="ctr" defTabSz="457200" eaLnBrk="1" hangingPunct="1">
              <a:defRPr/>
            </a:pPr>
            <a:r>
              <a:rPr lang="en-US" sz="1400" u="sng" dirty="0" err="1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SoC</a:t>
            </a:r>
            <a:r>
              <a:rPr lang="en-US" sz="1400" u="sng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 Architecture</a:t>
            </a:r>
          </a:p>
          <a:p>
            <a:pPr algn="ctr" defTabSz="457200" eaLnBrk="1" hangingPunct="1">
              <a:defRPr/>
            </a:pPr>
            <a:r>
              <a:rPr lang="en-US" sz="1400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Hardware/Software</a:t>
            </a:r>
          </a:p>
          <a:p>
            <a:pPr algn="ctr" defTabSz="457200" eaLnBrk="1" hangingPunct="1">
              <a:defRPr/>
            </a:pPr>
            <a:r>
              <a:rPr lang="en-US" sz="1400" dirty="0" err="1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Codesign</a:t>
            </a:r>
            <a:r>
              <a:rPr lang="en-US" sz="1400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,</a:t>
            </a:r>
          </a:p>
          <a:p>
            <a:pPr algn="ctr" defTabSz="457200" eaLnBrk="1" hangingPunct="1">
              <a:defRPr/>
            </a:pPr>
            <a:r>
              <a:rPr lang="en-US" sz="1400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Parallelism, Analysis, Real-Time</a:t>
            </a:r>
          </a:p>
          <a:p>
            <a:pPr algn="ctr" defTabSz="457200" eaLnBrk="1" hangingPunct="1">
              <a:defRPr/>
            </a:pPr>
            <a:endParaRPr lang="en-US" sz="1400" dirty="0" smtClean="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  <a:p>
            <a:pPr algn="ctr" defTabSz="457200" eaLnBrk="1" hangingPunct="1">
              <a:defRPr/>
            </a:pPr>
            <a:endParaRPr lang="en-US" sz="1800" dirty="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7148512" y="4724400"/>
            <a:ext cx="1995488" cy="17383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>
            <a:prstTxWarp prst="textNoShape">
              <a:avLst/>
            </a:prstTxWarp>
          </a:bodyPr>
          <a:lstStyle/>
          <a:p>
            <a:pPr algn="ctr" defTabSz="457200" eaLnBrk="1" hangingPunct="1"/>
            <a:r>
              <a:rPr lang="en-US" sz="1600" b="1" dirty="0" smtClean="0">
                <a:solidFill>
                  <a:srgbClr val="FFFFFF"/>
                </a:solidFill>
                <a:latin typeface="Calibri" pitchFamily="-111" charset="0"/>
              </a:rPr>
              <a:t>ESE672</a:t>
            </a:r>
            <a:endParaRPr lang="en-US" sz="1600" b="1" dirty="0" smtClean="0">
              <a:solidFill>
                <a:srgbClr val="0000FF"/>
              </a:solidFill>
              <a:latin typeface="Calibri" pitchFamily="-111" charset="0"/>
            </a:endParaRPr>
          </a:p>
          <a:p>
            <a:pPr algn="ctr" defTabSz="457200" eaLnBrk="1" hangingPunct="1"/>
            <a:r>
              <a:rPr lang="en-US" sz="1400" b="1" u="sng" dirty="0">
                <a:solidFill>
                  <a:srgbClr val="FFFFFF"/>
                </a:solidFill>
                <a:latin typeface="Calibri" pitchFamily="-111" charset="0"/>
              </a:rPr>
              <a:t>Integrated Communication Circuits</a:t>
            </a:r>
          </a:p>
          <a:p>
            <a:pPr algn="ctr" defTabSz="457200" eaLnBrk="1" hangingPunct="1"/>
            <a:r>
              <a:rPr lang="en-US" sz="1200" dirty="0">
                <a:solidFill>
                  <a:srgbClr val="FFFFFF"/>
                </a:solidFill>
                <a:latin typeface="Calibri" pitchFamily="-111" charset="0"/>
              </a:rPr>
              <a:t>Receivers, Low-noise amplifiers, mixers, oscillators, phase lock loops, power amplifiers</a:t>
            </a:r>
          </a:p>
          <a:p>
            <a:pPr algn="ctr" defTabSz="457200" eaLnBrk="1" hangingPunct="1"/>
            <a:endParaRPr lang="en-US" sz="1600" dirty="0">
              <a:solidFill>
                <a:srgbClr val="FFFFFF"/>
              </a:solidFill>
              <a:latin typeface="Calibri" pitchFamily="-111" charset="0"/>
            </a:endParaRPr>
          </a:p>
          <a:p>
            <a:pPr algn="ctr" defTabSz="457200" eaLnBrk="1" hangingPunct="1"/>
            <a:endParaRPr lang="en-US" sz="1800" dirty="0">
              <a:solidFill>
                <a:srgbClr val="FFFFFF"/>
              </a:solidFill>
              <a:latin typeface="Calibri" pitchFamily="-111" charset="0"/>
            </a:endParaRPr>
          </a:p>
        </p:txBody>
      </p:sp>
      <p:cxnSp>
        <p:nvCxnSpPr>
          <p:cNvPr id="38" name="Straight Arrow Connector 37"/>
          <p:cNvCxnSpPr>
            <a:stCxn id="12" idx="2"/>
            <a:endCxn id="35" idx="0"/>
          </p:cNvCxnSpPr>
          <p:nvPr/>
        </p:nvCxnSpPr>
        <p:spPr>
          <a:xfrm rot="5400000">
            <a:off x="7948613" y="4526756"/>
            <a:ext cx="39528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 bwMode="auto">
          <a:xfrm>
            <a:off x="0" y="4495800"/>
            <a:ext cx="2014537" cy="16160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457200" eaLnBrk="1" hangingPunct="1">
              <a:defRPr/>
            </a:pPr>
            <a:r>
              <a:rPr lang="en-US" sz="1600" b="1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CIS541</a:t>
            </a:r>
          </a:p>
          <a:p>
            <a:pPr algn="ctr" defTabSz="457200" eaLnBrk="1" hangingPunct="1">
              <a:defRPr/>
            </a:pPr>
            <a:r>
              <a:rPr lang="en-US" sz="1400" u="sng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Embedded Cyber Physical Systems</a:t>
            </a:r>
          </a:p>
          <a:p>
            <a:pPr algn="ctr" defTabSz="457200" eaLnBrk="1" hangingPunct="1">
              <a:defRPr/>
            </a:pPr>
            <a:r>
              <a:rPr lang="en-US" sz="1400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Life-Critical, Real-Time,</a:t>
            </a:r>
          </a:p>
          <a:p>
            <a:pPr algn="ctr" defTabSz="457200" eaLnBrk="1" hangingPunct="1">
              <a:defRPr/>
            </a:pPr>
            <a:r>
              <a:rPr lang="en-US" sz="1400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Analysis,</a:t>
            </a:r>
          </a:p>
          <a:p>
            <a:pPr algn="ctr" defTabSz="457200" eaLnBrk="1" hangingPunct="1">
              <a:defRPr/>
            </a:pPr>
            <a:r>
              <a:rPr lang="en-US" sz="1400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Implementations</a:t>
            </a:r>
          </a:p>
          <a:p>
            <a:pPr algn="ctr" defTabSz="457200" eaLnBrk="1" hangingPunct="1">
              <a:defRPr/>
            </a:pPr>
            <a:r>
              <a:rPr lang="en-US" sz="1400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Validation/verification</a:t>
            </a:r>
          </a:p>
          <a:p>
            <a:pPr algn="ctr" defTabSz="457200" eaLnBrk="1" hangingPunct="1">
              <a:defRPr/>
            </a:pPr>
            <a:endParaRPr lang="en-US" sz="1400" dirty="0" smtClean="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  <a:p>
            <a:pPr algn="ctr" defTabSz="457200" eaLnBrk="1" hangingPunct="1">
              <a:defRPr/>
            </a:pPr>
            <a:endParaRPr lang="en-US" sz="1800" dirty="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Penn ESE532 Fall 2017 -- DeHon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B5436-7E87-1644-A8E3-913C50DCC1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5181600" y="3810000"/>
            <a:ext cx="1979612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>
            <a:prstTxWarp prst="textNoShape">
              <a:avLst/>
            </a:prstTxWarp>
          </a:bodyPr>
          <a:lstStyle/>
          <a:p>
            <a:pPr algn="ctr" defTabSz="457200" eaLnBrk="1" hangingPunct="1">
              <a:defRPr/>
            </a:pPr>
            <a:r>
              <a:rPr lang="en-US" sz="1600" b="1" dirty="0">
                <a:solidFill>
                  <a:srgbClr val="FFFFFF"/>
                </a:solidFill>
                <a:latin typeface="Calibri" charset="0"/>
                <a:ea typeface="ＭＳ Ｐゴシック" charset="-128"/>
                <a:cs typeface="ＭＳ Ｐゴシック" charset="-128"/>
              </a:rPr>
              <a:t>ESE568 (Fall)</a:t>
            </a:r>
          </a:p>
          <a:p>
            <a:pPr algn="ctr" defTabSz="457200" eaLnBrk="1" hangingPunct="1">
              <a:defRPr/>
            </a:pPr>
            <a:r>
              <a:rPr lang="en-US" sz="1400" u="sng" dirty="0">
                <a:solidFill>
                  <a:srgbClr val="FFFFFF"/>
                </a:solidFill>
                <a:latin typeface="Calibri" charset="0"/>
                <a:ea typeface="ＭＳ Ｐゴシック" charset="-128"/>
                <a:cs typeface="ＭＳ Ｐゴシック" charset="-128"/>
              </a:rPr>
              <a:t>Mixed-Signal </a:t>
            </a:r>
            <a:r>
              <a:rPr lang="en-US" sz="1400" u="sng" dirty="0" smtClean="0">
                <a:solidFill>
                  <a:srgbClr val="FFFFFF"/>
                </a:solidFill>
                <a:latin typeface="Calibri" charset="0"/>
                <a:ea typeface="ＭＳ Ｐゴシック" charset="-128"/>
                <a:cs typeface="ＭＳ Ｐゴシック" charset="-128"/>
              </a:rPr>
              <a:t>Circuits</a:t>
            </a:r>
          </a:p>
          <a:p>
            <a:pPr algn="ctr" defTabSz="457200" eaLnBrk="1" hangingPunct="1">
              <a:defRPr/>
            </a:pPr>
            <a:r>
              <a:rPr lang="en-US" sz="1400" u="sng" dirty="0" smtClean="0">
                <a:solidFill>
                  <a:srgbClr val="FFFFFF"/>
                </a:solidFill>
                <a:latin typeface="Calibri" charset="0"/>
                <a:ea typeface="ＭＳ Ｐゴシック" charset="-128"/>
                <a:cs typeface="ＭＳ Ｐゴシック" charset="-128"/>
              </a:rPr>
              <a:t>A/D, D/A, sampling…</a:t>
            </a:r>
          </a:p>
          <a:p>
            <a:pPr algn="ctr" defTabSz="457200" eaLnBrk="1" hangingPunct="1">
              <a:defRPr/>
            </a:pPr>
            <a:endParaRPr lang="en-US" sz="1800" dirty="0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4" name="Straight Arrow Connector 33"/>
          <p:cNvCxnSpPr>
            <a:stCxn id="11" idx="2"/>
            <a:endCxn id="30" idx="0"/>
          </p:cNvCxnSpPr>
          <p:nvPr/>
        </p:nvCxnSpPr>
        <p:spPr>
          <a:xfrm rot="5400000">
            <a:off x="6255148" y="2226071"/>
            <a:ext cx="1500187" cy="16676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2" idx="2"/>
            <a:endCxn id="30" idx="0"/>
          </p:cNvCxnSpPr>
          <p:nvPr/>
        </p:nvCxnSpPr>
        <p:spPr>
          <a:xfrm rot="5400000" flipH="1">
            <a:off x="6899274" y="3082132"/>
            <a:ext cx="519113" cy="19748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2" idx="2"/>
            <a:endCxn id="8" idx="0"/>
          </p:cNvCxnSpPr>
          <p:nvPr/>
        </p:nvCxnSpPr>
        <p:spPr>
          <a:xfrm rot="5400000">
            <a:off x="6923089" y="3577432"/>
            <a:ext cx="471487" cy="19748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28"/>
          <p:cNvSpPr txBox="1">
            <a:spLocks noChangeArrowheads="1"/>
          </p:cNvSpPr>
          <p:nvPr/>
        </p:nvSpPr>
        <p:spPr bwMode="auto">
          <a:xfrm>
            <a:off x="6553200" y="3429000"/>
            <a:ext cx="3937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457200" eaLnBrk="1" hangingPunct="1"/>
            <a:r>
              <a:rPr lang="en-US" sz="1600" dirty="0">
                <a:solidFill>
                  <a:prstClr val="black"/>
                </a:solidFill>
                <a:latin typeface="Calibri"/>
                <a:ea typeface="ＭＳ Ｐゴシック" pitchFamily="-103" charset="-128"/>
                <a:cs typeface="ＭＳ Ｐゴシック" pitchFamily="-103" charset="-128"/>
              </a:rPr>
              <a:t>or</a:t>
            </a:r>
          </a:p>
        </p:txBody>
      </p:sp>
      <p:sp>
        <p:nvSpPr>
          <p:cNvPr id="56" name="Rectangle 55"/>
          <p:cNvSpPr/>
          <p:nvPr/>
        </p:nvSpPr>
        <p:spPr>
          <a:xfrm>
            <a:off x="0" y="1447800"/>
            <a:ext cx="2182812" cy="13954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457200" eaLnBrk="1" hangingPunct="1">
              <a:defRPr/>
            </a:pPr>
            <a:r>
              <a:rPr lang="en-US" sz="1400" b="1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ESE519</a:t>
            </a:r>
          </a:p>
          <a:p>
            <a:pPr algn="ctr" defTabSz="457200" eaLnBrk="1" hangingPunct="1">
              <a:defRPr/>
            </a:pPr>
            <a:r>
              <a:rPr lang="en-US" sz="1400" u="sng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Real-Time </a:t>
            </a:r>
            <a:r>
              <a:rPr lang="en-US" sz="1400" u="sng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&amp; </a:t>
            </a:r>
          </a:p>
          <a:p>
            <a:pPr algn="ctr" defTabSz="457200" eaLnBrk="1" hangingPunct="1">
              <a:defRPr/>
            </a:pPr>
            <a:r>
              <a:rPr lang="en-US" sz="1400" u="sng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Embedded </a:t>
            </a:r>
            <a:r>
              <a:rPr lang="en-US" sz="1400" u="sng" dirty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Systems</a:t>
            </a:r>
          </a:p>
          <a:p>
            <a:pPr algn="ctr" defTabSz="457200" eaLnBrk="1" hangingPunct="1">
              <a:defRPr/>
            </a:pPr>
            <a:r>
              <a:rPr lang="en-US" sz="1200" dirty="0" err="1">
                <a:solidFill>
                  <a:srgbClr val="FFFFFF"/>
                </a:solidFill>
                <a:latin typeface="Symbol" pitchFamily="-107" charset="2"/>
                <a:ea typeface="Symbol" pitchFamily="-107" charset="2"/>
                <a:cs typeface="Symbol" pitchFamily="-107" charset="2"/>
              </a:rPr>
              <a:t>m</a:t>
            </a:r>
            <a:r>
              <a:rPr lang="en-US" sz="1200" dirty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-controller architectures, Interfacing, ADC, sensor and actuator control, ROS, network protocols </a:t>
            </a:r>
          </a:p>
          <a:p>
            <a:pPr algn="ctr" defTabSz="457200" eaLnBrk="1" hangingPunct="1">
              <a:defRPr/>
            </a:pPr>
            <a:endParaRPr lang="en-US" sz="1800" dirty="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cxnSp>
        <p:nvCxnSpPr>
          <p:cNvPr id="59" name="Straight Arrow Connector 58"/>
          <p:cNvCxnSpPr>
            <a:stCxn id="56" idx="2"/>
          </p:cNvCxnSpPr>
          <p:nvPr/>
        </p:nvCxnSpPr>
        <p:spPr>
          <a:xfrm rot="5400000">
            <a:off x="-90090" y="3314303"/>
            <a:ext cx="1652587" cy="7104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4" idx="2"/>
          </p:cNvCxnSpPr>
          <p:nvPr/>
        </p:nvCxnSpPr>
        <p:spPr>
          <a:xfrm rot="5400000">
            <a:off x="100409" y="2361804"/>
            <a:ext cx="2414589" cy="18534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2"/>
            <a:endCxn id="29" idx="0"/>
          </p:cNvCxnSpPr>
          <p:nvPr/>
        </p:nvCxnSpPr>
        <p:spPr>
          <a:xfrm rot="5400000">
            <a:off x="1708945" y="2446338"/>
            <a:ext cx="890587" cy="1603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28"/>
          <p:cNvSpPr txBox="1">
            <a:spLocks noChangeArrowheads="1"/>
          </p:cNvSpPr>
          <p:nvPr/>
        </p:nvSpPr>
        <p:spPr bwMode="auto">
          <a:xfrm>
            <a:off x="762000" y="3352800"/>
            <a:ext cx="3937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457200" eaLnBrk="1" hangingPunct="1"/>
            <a:r>
              <a:rPr lang="en-US" sz="1600" dirty="0">
                <a:solidFill>
                  <a:prstClr val="black"/>
                </a:solidFill>
                <a:latin typeface="Calibri"/>
                <a:ea typeface="ＭＳ Ｐゴシック" pitchFamily="-103" charset="-128"/>
                <a:cs typeface="ＭＳ Ｐゴシック" pitchFamily="-103" charset="-128"/>
              </a:rPr>
              <a:t>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Courses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Security: CIS331, CIS551</a:t>
            </a:r>
          </a:p>
          <a:p>
            <a:r>
              <a:rPr lang="en-US" dirty="0" smtClean="0"/>
              <a:t>Networking: ESE407, CIS553</a:t>
            </a:r>
          </a:p>
          <a:p>
            <a:r>
              <a:rPr lang="en-US" dirty="0" smtClean="0"/>
              <a:t>GPGPU (graphics focus): CIS565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Understand the system on a chip from gates to application software, including:</a:t>
            </a:r>
          </a:p>
          <a:p>
            <a:pPr lvl="1"/>
            <a:r>
              <a:rPr lang="en-US" dirty="0" smtClean="0"/>
              <a:t> on-chip memories and communication networks, I/O interfacing, RTL design of accelerators, processors, firmware and OS/infrastructure software.</a:t>
            </a:r>
          </a:p>
          <a:p>
            <a:r>
              <a:rPr lang="en-US" dirty="0" smtClean="0"/>
              <a:t>Understand and estimate key design metrics and requirements including:</a:t>
            </a:r>
          </a:p>
          <a:p>
            <a:pPr lvl="1"/>
            <a:r>
              <a:rPr lang="en-US" dirty="0" smtClean="0"/>
              <a:t> area, latency, throughput, energy, power, predictability, and reliability.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152400"/>
            <a:ext cx="98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+mn-lt"/>
              </a:rPr>
              <a:t>Day 1</a:t>
            </a:r>
            <a:endParaRPr lang="en-US" dirty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181600"/>
          </a:xfrm>
        </p:spPr>
        <p:txBody>
          <a:bodyPr/>
          <a:lstStyle/>
          <a:p>
            <a:r>
              <a:rPr lang="en-US" dirty="0" smtClean="0"/>
              <a:t>Any interesting, challenging computation will require both </a:t>
            </a:r>
            <a:br>
              <a:rPr lang="en-US" dirty="0" smtClean="0"/>
            </a:br>
            <a:r>
              <a:rPr lang="en-US" dirty="0" smtClean="0"/>
              <a:t>hardware and software</a:t>
            </a:r>
          </a:p>
          <a:p>
            <a:r>
              <a:rPr lang="en-US" dirty="0" err="1" smtClean="0"/>
              <a:t>SoC</a:t>
            </a:r>
            <a:r>
              <a:rPr lang="en-US" dirty="0" smtClean="0"/>
              <a:t> powerful implementation platform</a:t>
            </a:r>
          </a:p>
          <a:p>
            <a:pPr lvl="1"/>
            <a:r>
              <a:rPr lang="en-US" dirty="0" smtClean="0"/>
              <a:t>Target pre-existing</a:t>
            </a:r>
          </a:p>
          <a:p>
            <a:pPr lvl="1"/>
            <a:r>
              <a:rPr lang="en-US" dirty="0" smtClean="0"/>
              <a:t>Design customized for problem</a:t>
            </a:r>
          </a:p>
          <a:p>
            <a:pPr lvl="1"/>
            <a:r>
              <a:rPr lang="en-US" dirty="0" smtClean="0"/>
              <a:t>Exploit heterogeneous parallelism</a:t>
            </a:r>
          </a:p>
          <a:p>
            <a:r>
              <a:rPr lang="en-US" dirty="0" smtClean="0"/>
              <a:t>Understand and systematically remove bottlenecks</a:t>
            </a:r>
          </a:p>
          <a:p>
            <a:pPr lvl="1"/>
            <a:r>
              <a:rPr lang="en-US" dirty="0" smtClean="0"/>
              <a:t>Compute, memory, communicate, I/O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51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>
                <a:sym typeface="Wingdings"/>
              </a:rPr>
              <a:t>Return Zed Boards</a:t>
            </a:r>
            <a:r>
              <a:rPr lang="en-US" dirty="0" smtClean="0">
                <a:sym typeface="Wingdings"/>
              </a:rPr>
              <a:t> </a:t>
            </a:r>
          </a:p>
          <a:p>
            <a:r>
              <a:rPr lang="en-US" dirty="0" smtClean="0">
                <a:sym typeface="Wingdings"/>
              </a:rPr>
              <a:t>Final Q&amp;A (office hour) 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Friday, Dec. 15</a:t>
            </a:r>
            <a:r>
              <a:rPr lang="en-US" baseline="30000" dirty="0" smtClean="0">
                <a:sym typeface="Wingdings"/>
              </a:rPr>
              <a:t>th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Time TBA (</a:t>
            </a:r>
            <a:r>
              <a:rPr lang="en-US" dirty="0" smtClean="0">
                <a:sym typeface="Wingdings"/>
              </a:rPr>
              <a:t>watch</a:t>
            </a:r>
            <a:r>
              <a:rPr lang="en-US" dirty="0" smtClean="0">
                <a:sym typeface="Wingdings"/>
              </a:rPr>
              <a:t> piazza)</a:t>
            </a:r>
          </a:p>
          <a:p>
            <a:r>
              <a:rPr lang="en-US" dirty="0" smtClean="0">
                <a:sym typeface="Wingdings"/>
              </a:rPr>
              <a:t>Final: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Thursday</a:t>
            </a:r>
            <a:r>
              <a:rPr lang="en-US" dirty="0" smtClean="0">
                <a:sym typeface="Wingdings"/>
              </a:rPr>
              <a:t>, Dec. 21 3pm—5pm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Towne </a:t>
            </a:r>
            <a:r>
              <a:rPr lang="en-US" dirty="0" smtClean="0">
                <a:sym typeface="Wingdings"/>
              </a:rPr>
              <a:t>321 </a:t>
            </a:r>
            <a:r>
              <a:rPr lang="en-US" dirty="0" smtClean="0">
                <a:sym typeface="Wingdings"/>
              </a:rPr>
              <a:t>(here)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5609EC-4A1E-094D-9DEA-AD0F4B82004C}" type="slidenum">
              <a:rPr lang="en-US" smtClean="0">
                <a:latin typeface="Times New Roman" pitchFamily="1" charset="0"/>
              </a:rPr>
              <a:pPr/>
              <a:t>6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Message for Day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r>
              <a:rPr lang="en-US" dirty="0" smtClean="0"/>
              <a:t>Identify the Bottleneck</a:t>
            </a:r>
          </a:p>
          <a:p>
            <a:pPr lvl="1"/>
            <a:r>
              <a:rPr lang="en-US" dirty="0" smtClean="0"/>
              <a:t>May be in compute, I/O, memory, data movement</a:t>
            </a:r>
          </a:p>
          <a:p>
            <a:r>
              <a:rPr lang="en-US" dirty="0" smtClean="0"/>
              <a:t>Focus and reduce/remove bottleneck</a:t>
            </a:r>
          </a:p>
          <a:p>
            <a:pPr lvl="1"/>
            <a:r>
              <a:rPr lang="en-US" dirty="0" smtClean="0"/>
              <a:t>More efficient use of resources</a:t>
            </a:r>
          </a:p>
          <a:p>
            <a:pPr lvl="1"/>
            <a:r>
              <a:rPr lang="en-US" dirty="0" smtClean="0"/>
              <a:t>More resources</a:t>
            </a:r>
          </a:p>
          <a:p>
            <a:r>
              <a:rPr lang="en-US" dirty="0" smtClean="0"/>
              <a:t>Repeat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52400"/>
            <a:ext cx="98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+mn-lt"/>
              </a:rPr>
              <a:t>Day 2</a:t>
            </a:r>
            <a:endParaRPr lang="en-US" dirty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153400" cy="4419600"/>
          </a:xfrm>
        </p:spPr>
        <p:txBody>
          <a:bodyPr/>
          <a:lstStyle/>
          <a:p>
            <a:r>
              <a:rPr lang="en-US" dirty="0" smtClean="0"/>
              <a:t>Identify requirements, bottlenecks</a:t>
            </a:r>
          </a:p>
          <a:p>
            <a:r>
              <a:rPr lang="en-US" dirty="0" smtClean="0"/>
              <a:t>Decompose Parallel Opportunities</a:t>
            </a:r>
          </a:p>
          <a:p>
            <a:pPr lvl="1"/>
            <a:r>
              <a:rPr lang="en-US" dirty="0" smtClean="0"/>
              <a:t>At extreme, how parallel could make it?</a:t>
            </a:r>
          </a:p>
          <a:p>
            <a:pPr lvl="1"/>
            <a:r>
              <a:rPr lang="en-US" dirty="0" smtClean="0"/>
              <a:t>What forms of parallelism exist?</a:t>
            </a:r>
          </a:p>
          <a:p>
            <a:pPr lvl="2"/>
            <a:r>
              <a:rPr lang="en-US" dirty="0" smtClean="0"/>
              <a:t>Thread-level, data parallel, instruction-level</a:t>
            </a:r>
          </a:p>
          <a:p>
            <a:r>
              <a:rPr lang="en-US" dirty="0" smtClean="0"/>
              <a:t>Design space of mapping</a:t>
            </a:r>
          </a:p>
          <a:p>
            <a:pPr lvl="1"/>
            <a:r>
              <a:rPr lang="en-US" dirty="0" smtClean="0"/>
              <a:t>Choices of where to map, area-time tradeoffs</a:t>
            </a:r>
          </a:p>
          <a:p>
            <a:r>
              <a:rPr lang="en-US" dirty="0" smtClean="0"/>
              <a:t>Map, analyze, refine</a:t>
            </a:r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152400"/>
            <a:ext cx="98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+mn-lt"/>
              </a:rPr>
              <a:t>Day 1</a:t>
            </a:r>
            <a:endParaRPr lang="en-US" dirty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err="1" smtClean="0"/>
              <a:t>SoC</a:t>
            </a:r>
            <a:r>
              <a:rPr lang="en-US" dirty="0" smtClean="0"/>
              <a:t> Designer </a:t>
            </a:r>
            <a:br>
              <a:rPr lang="en-US" dirty="0" smtClean="0"/>
            </a:br>
            <a:r>
              <a:rPr lang="en-US" dirty="0" smtClean="0"/>
              <a:t>Hardware Building Blocks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Computational blocks</a:t>
            </a:r>
          </a:p>
          <a:p>
            <a:pPr lvl="1"/>
            <a:r>
              <a:rPr lang="en-US" dirty="0" smtClean="0"/>
              <a:t>Adders, multipliers, dividers, </a:t>
            </a:r>
            <a:r>
              <a:rPr lang="en-US" dirty="0" err="1" smtClean="0"/>
              <a:t>ALUs</a:t>
            </a:r>
            <a:endParaRPr lang="en-US" dirty="0" smtClean="0"/>
          </a:p>
          <a:p>
            <a:r>
              <a:rPr lang="en-US" dirty="0" smtClean="0"/>
              <a:t>Registers</a:t>
            </a:r>
          </a:p>
          <a:p>
            <a:r>
              <a:rPr lang="en-US" dirty="0" smtClean="0"/>
              <a:t>Memory blocks</a:t>
            </a:r>
          </a:p>
          <a:p>
            <a:r>
              <a:rPr lang="en-US" dirty="0" smtClean="0"/>
              <a:t>Busses</a:t>
            </a:r>
          </a:p>
          <a:p>
            <a:r>
              <a:rPr lang="en-US" dirty="0" smtClean="0"/>
              <a:t>Multiplexers, Crossbars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DMA Engines</a:t>
            </a:r>
          </a:p>
          <a:p>
            <a:r>
              <a:rPr lang="en-US" dirty="0" smtClean="0"/>
              <a:t>Processors</a:t>
            </a:r>
          </a:p>
          <a:p>
            <a:r>
              <a:rPr lang="en-US" dirty="0" smtClean="0"/>
              <a:t>I/O blocks</a:t>
            </a:r>
          </a:p>
          <a:p>
            <a:pPr lvl="1"/>
            <a:r>
              <a:rPr lang="en-US" dirty="0" smtClean="0"/>
              <a:t>Ethernet, USB, PCI, DDR, Gigabit serial links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Final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44178</TotalTime>
  <Words>3166</Words>
  <Application>Microsoft Macintosh PowerPoint</Application>
  <PresentationFormat>On-screen Show (4:3)</PresentationFormat>
  <Paragraphs>562</Paragraphs>
  <Slides>51</Slides>
  <Notes>2</Notes>
  <HiddenSlides>0</HiddenSlides>
  <MMClips>0</MMClips>
  <ScaleCrop>false</ScaleCrop>
  <HeadingPairs>
    <vt:vector size="6" baseType="variant">
      <vt:variant>
        <vt:lpstr>Design Template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4" baseType="lpstr">
      <vt:lpstr>Blank Presentation</vt:lpstr>
      <vt:lpstr>Office Theme</vt:lpstr>
      <vt:lpstr>Equation</vt:lpstr>
      <vt:lpstr>ESE532: System-on-a-Chip Architecture</vt:lpstr>
      <vt:lpstr>Today</vt:lpstr>
      <vt:lpstr>Goal</vt:lpstr>
      <vt:lpstr>Outcomes</vt:lpstr>
      <vt:lpstr>Outcomes</vt:lpstr>
      <vt:lpstr>Message for Day</vt:lpstr>
      <vt:lpstr>Abstract Approach</vt:lpstr>
      <vt:lpstr>SoC Designer  Hardware Building Blocks</vt:lpstr>
      <vt:lpstr>Final</vt:lpstr>
      <vt:lpstr>Final</vt:lpstr>
      <vt:lpstr>Final</vt:lpstr>
      <vt:lpstr>Review</vt:lpstr>
      <vt:lpstr>Sequential Computation</vt:lpstr>
      <vt:lpstr>Computations in C</vt:lpstr>
      <vt:lpstr>Memory Characteristics</vt:lpstr>
      <vt:lpstr>Memory and Compute</vt:lpstr>
      <vt:lpstr>Memory and Compute</vt:lpstr>
      <vt:lpstr>Memory and Compute</vt:lpstr>
      <vt:lpstr>Memory and Compute</vt:lpstr>
      <vt:lpstr>Data Reuse</vt:lpstr>
      <vt:lpstr>Memory and Compute</vt:lpstr>
      <vt:lpstr>Memory and Compute</vt:lpstr>
      <vt:lpstr>Task Parallel</vt:lpstr>
      <vt:lpstr>Data Parallel</vt:lpstr>
      <vt:lpstr>Data Parallel</vt:lpstr>
      <vt:lpstr>Vector/SIMD</vt:lpstr>
      <vt:lpstr>Vector/SIMD</vt:lpstr>
      <vt:lpstr>Vector/SIMD</vt:lpstr>
      <vt:lpstr>Dataflow Pipeline</vt:lpstr>
      <vt:lpstr>Data Flow Pipeline</vt:lpstr>
      <vt:lpstr>Spatial Pipeline</vt:lpstr>
      <vt:lpstr>Spatial Pipeline</vt:lpstr>
      <vt:lpstr>Spatial Pipeline</vt:lpstr>
      <vt:lpstr>VLIW</vt:lpstr>
      <vt:lpstr>VLIW</vt:lpstr>
      <vt:lpstr>VLIW</vt:lpstr>
      <vt:lpstr>Memory Bottleneck</vt:lpstr>
      <vt:lpstr>Memory Bottleneck</vt:lpstr>
      <vt:lpstr>Memory Bottleneck</vt:lpstr>
      <vt:lpstr>Memory Bottleneck</vt:lpstr>
      <vt:lpstr>Communication</vt:lpstr>
      <vt:lpstr>Area</vt:lpstr>
      <vt:lpstr>Multi-Objective Optimization</vt:lpstr>
      <vt:lpstr>Final</vt:lpstr>
      <vt:lpstr>Question/Discussion</vt:lpstr>
      <vt:lpstr>Other Courses</vt:lpstr>
      <vt:lpstr>Distinction</vt:lpstr>
      <vt:lpstr>Circuits and Computer Engineering</vt:lpstr>
      <vt:lpstr>Other Courses</vt:lpstr>
      <vt:lpstr>Message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164</cp:revision>
  <cp:lastPrinted>2017-04-26T21:02:13Z</cp:lastPrinted>
  <dcterms:created xsi:type="dcterms:W3CDTF">2017-12-10T00:48:16Z</dcterms:created>
  <dcterms:modified xsi:type="dcterms:W3CDTF">2017-12-11T14:19:53Z</dcterms:modified>
</cp:coreProperties>
</file>