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Override PartName="/ppt/notesSlides/notesSlide30.xml" ContentType="application/vnd.openxmlformats-officedocument.presentationml.notesSlide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Default Extension="wmf" ContentType="image/x-wmf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3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notesSlides/notesSlide43.xml" ContentType="application/vnd.openxmlformats-officedocument.presentationml.notes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8" r:id="rId3"/>
    <p:sldId id="339" r:id="rId4"/>
    <p:sldId id="372" r:id="rId5"/>
    <p:sldId id="344" r:id="rId6"/>
    <p:sldId id="345" r:id="rId7"/>
    <p:sldId id="388" r:id="rId8"/>
    <p:sldId id="346" r:id="rId9"/>
    <p:sldId id="347" r:id="rId10"/>
    <p:sldId id="349" r:id="rId11"/>
    <p:sldId id="420" r:id="rId12"/>
    <p:sldId id="348" r:id="rId13"/>
    <p:sldId id="429" r:id="rId14"/>
    <p:sldId id="361" r:id="rId15"/>
    <p:sldId id="362" r:id="rId16"/>
    <p:sldId id="393" r:id="rId17"/>
    <p:sldId id="413" r:id="rId18"/>
    <p:sldId id="394" r:id="rId19"/>
    <p:sldId id="414" r:id="rId20"/>
    <p:sldId id="395" r:id="rId21"/>
    <p:sldId id="398" r:id="rId22"/>
    <p:sldId id="399" r:id="rId23"/>
    <p:sldId id="427" r:id="rId24"/>
    <p:sldId id="428" r:id="rId25"/>
    <p:sldId id="400" r:id="rId26"/>
    <p:sldId id="401" r:id="rId27"/>
    <p:sldId id="402" r:id="rId28"/>
    <p:sldId id="403" r:id="rId29"/>
    <p:sldId id="371" r:id="rId30"/>
    <p:sldId id="366" r:id="rId31"/>
    <p:sldId id="390" r:id="rId32"/>
    <p:sldId id="391" r:id="rId33"/>
    <p:sldId id="430" r:id="rId34"/>
    <p:sldId id="419" r:id="rId35"/>
    <p:sldId id="392" r:id="rId36"/>
    <p:sldId id="432" r:id="rId37"/>
    <p:sldId id="433" r:id="rId38"/>
    <p:sldId id="435" r:id="rId39"/>
    <p:sldId id="436" r:id="rId40"/>
    <p:sldId id="437" r:id="rId41"/>
    <p:sldId id="412" r:id="rId42"/>
    <p:sldId id="411" r:id="rId43"/>
    <p:sldId id="404" r:id="rId44"/>
    <p:sldId id="405" r:id="rId45"/>
    <p:sldId id="406" r:id="rId46"/>
    <p:sldId id="407" r:id="rId47"/>
    <p:sldId id="408" r:id="rId48"/>
    <p:sldId id="409" r:id="rId49"/>
    <p:sldId id="410" r:id="rId50"/>
    <p:sldId id="380" r:id="rId51"/>
    <p:sldId id="340" r:id="rId52"/>
    <p:sldId id="330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2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n.com/products/dram/ddr3/" TargetMode="External"/><Relationship Id="rId4" Type="http://schemas.openxmlformats.org/officeDocument/2006/relationships/image" Target="../media/image22.png"/><Relationship Id="rId5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n.com/products/dram/ddr3/" TargetMode="External"/><Relationship Id="rId4" Type="http://schemas.openxmlformats.org/officeDocument/2006/relationships/image" Target="../media/image22.png"/><Relationship Id="rId5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6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3:  September 11,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2017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Memory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10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Memory Block Density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7772400" cy="41148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Address, sense amplifies are large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Scale slower than bit area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Bits scale N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Address </a:t>
            </a:r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sqrt(N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)*</a:t>
            </a:r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log(N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Sense amps </a:t>
            </a:r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sqrt(N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r>
              <a:rPr lang="en-US" dirty="0" smtClean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  <a:t>Large memories</a:t>
            </a:r>
            <a:br>
              <a:rPr lang="en-US" dirty="0" smtClean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  <a:t>pay less per bit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  <a:t>denser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407" y="2667000"/>
            <a:ext cx="4718593" cy="3936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r>
              <a:rPr lang="en-US" dirty="0" smtClean="0"/>
              <a:t>Compactness vs. Memory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ESE534 Spring2016 --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A2D54-AC4B-A145-BE18-B5CA54EAB84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95400"/>
            <a:ext cx="6865303" cy="5049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12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Memory Scaling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772400" cy="41148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Small memories are fast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Large memories are slow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Small memories low energy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Large memories high energy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Large memories dense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Small memories cost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more area per bit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Combining: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Dense memories 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are slow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297888"/>
            <a:ext cx="3962400" cy="330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Latency Engineering</a:t>
            </a:r>
            <a:br>
              <a:rPr lang="en-US" dirty="0" smtClean="0"/>
            </a:br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cycle latency to memory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Throughput in each case?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76600"/>
            <a:ext cx="8216900" cy="2808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memory latency can impact throughput</a:t>
            </a:r>
          </a:p>
          <a:p>
            <a:pPr lvl="1"/>
            <a:r>
              <a:rPr lang="en-US" dirty="0" smtClean="0"/>
              <a:t>When must wait on it</a:t>
            </a:r>
          </a:p>
          <a:p>
            <a:pPr lvl="1"/>
            <a:r>
              <a:rPr lang="en-US" dirty="0" smtClean="0"/>
              <a:t>When part of a cyclic dependency</a:t>
            </a:r>
            <a:endParaRPr lang="en-US" dirty="0" smtClean="0"/>
          </a:p>
          <a:p>
            <a:r>
              <a:rPr lang="en-US" dirty="0" smtClean="0"/>
              <a:t>Overlap </a:t>
            </a:r>
            <a:r>
              <a:rPr lang="en-US" dirty="0" smtClean="0"/>
              <a:t>memory </a:t>
            </a:r>
            <a:r>
              <a:rPr lang="en-US" dirty="0" smtClean="0"/>
              <a:t>access with computations </a:t>
            </a:r>
            <a:r>
              <a:rPr lang="en-US" dirty="0" smtClean="0"/>
              <a:t>when possible</a:t>
            </a:r>
          </a:p>
          <a:p>
            <a:pPr lvl="1"/>
            <a:r>
              <a:rPr lang="en-US" dirty="0" smtClean="0"/>
              <a:t> exploit</a:t>
            </a:r>
            <a:r>
              <a:rPr lang="en-US" dirty="0" smtClean="0"/>
              <a:t> parallelism between compute and memory access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Latency Engineering</a:t>
            </a:r>
            <a:br>
              <a:rPr lang="en-US" dirty="0" smtClean="0"/>
            </a:br>
            <a:r>
              <a:rPr lang="en-US" dirty="0" smtClean="0"/>
              <a:t>Data </a:t>
            </a:r>
            <a:r>
              <a:rPr lang="en-US" dirty="0" smtClean="0"/>
              <a:t>Reuse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3abc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MAX=10</a:t>
            </a:r>
            <a:r>
              <a:rPr lang="en-US" baseline="30000" dirty="0" smtClean="0">
                <a:solidFill>
                  <a:srgbClr val="FF6600"/>
                </a:solidFill>
              </a:rPr>
              <a:t>6</a:t>
            </a:r>
            <a:r>
              <a:rPr lang="en-US" dirty="0" smtClean="0">
                <a:solidFill>
                  <a:srgbClr val="FF6600"/>
                </a:solidFill>
              </a:rPr>
              <a:t> WSIZE=5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How </a:t>
            </a:r>
            <a:r>
              <a:rPr lang="en-US" dirty="0" smtClean="0">
                <a:solidFill>
                  <a:srgbClr val="FF6600"/>
                </a:solidFill>
              </a:rPr>
              <a:t>many reads to </a:t>
            </a:r>
            <a:r>
              <a:rPr lang="en-US" dirty="0" err="1" smtClean="0">
                <a:solidFill>
                  <a:srgbClr val="FF6600"/>
                </a:solidFill>
              </a:rPr>
              <a:t>x</a:t>
            </a:r>
            <a:r>
              <a:rPr lang="en-US" dirty="0" smtClean="0">
                <a:solidFill>
                  <a:srgbClr val="FF6600"/>
                </a:solidFill>
              </a:rPr>
              <a:t>[] and </a:t>
            </a:r>
            <a:r>
              <a:rPr lang="en-US" dirty="0" err="1" smtClean="0">
                <a:solidFill>
                  <a:srgbClr val="FF6600"/>
                </a:solidFill>
              </a:rPr>
              <a:t>w</a:t>
            </a:r>
            <a:r>
              <a:rPr lang="en-US" dirty="0" smtClean="0">
                <a:solidFill>
                  <a:srgbClr val="FF6600"/>
                </a:solidFill>
              </a:rPr>
              <a:t>[]</a:t>
            </a:r>
            <a:r>
              <a:rPr lang="en-US" dirty="0" smtClean="0">
                <a:solidFill>
                  <a:srgbClr val="FF6600"/>
                </a:solidFill>
              </a:rPr>
              <a:t>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How many times execute </a:t>
            </a:r>
            <a:r>
              <a:rPr lang="en-US" dirty="0" err="1" smtClean="0">
                <a:solidFill>
                  <a:srgbClr val="FF6600"/>
                </a:solidFill>
              </a:rPr>
              <a:t>t</a:t>
            </a:r>
            <a:r>
              <a:rPr lang="en-US" dirty="0" smtClean="0">
                <a:solidFill>
                  <a:srgbClr val="FF6600"/>
                </a:solidFill>
              </a:rPr>
              <a:t>+=</a:t>
            </a:r>
            <a:r>
              <a:rPr lang="en-US" dirty="0" err="1" smtClean="0">
                <a:solidFill>
                  <a:srgbClr val="FF6600"/>
                </a:solidFill>
              </a:rPr>
              <a:t>x</a:t>
            </a:r>
            <a:r>
              <a:rPr lang="en-US" dirty="0" smtClean="0">
                <a:solidFill>
                  <a:srgbClr val="FF6600"/>
                </a:solidFill>
              </a:rPr>
              <a:t>[]*</a:t>
            </a:r>
            <a:r>
              <a:rPr lang="en-US" dirty="0" err="1" smtClean="0">
                <a:solidFill>
                  <a:srgbClr val="FF6600"/>
                </a:solidFill>
              </a:rPr>
              <a:t>w</a:t>
            </a:r>
            <a:r>
              <a:rPr lang="en-US" dirty="0" smtClean="0">
                <a:solidFill>
                  <a:srgbClr val="FF6600"/>
                </a:solidFill>
              </a:rPr>
              <a:t>[] 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Runtime</a:t>
            </a:r>
            <a:r>
              <a:rPr lang="en-US" dirty="0" smtClean="0">
                <a:solidFill>
                  <a:srgbClr val="FF6600"/>
                </a:solidFill>
              </a:rPr>
              <a:t/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read </a:t>
            </a:r>
            <a:r>
              <a:rPr lang="en-US" dirty="0" err="1" smtClean="0">
                <a:solidFill>
                  <a:srgbClr val="FF6600"/>
                </a:solidFill>
              </a:rPr>
              <a:t>x,w</a:t>
            </a:r>
            <a:r>
              <a:rPr lang="en-US" dirty="0" smtClean="0">
                <a:solidFill>
                  <a:srgbClr val="FF6600"/>
                </a:solidFill>
              </a:rPr>
              <a:t> 20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err="1" smtClean="0">
                <a:solidFill>
                  <a:srgbClr val="FF6600"/>
                </a:solidFill>
              </a:rPr>
              <a:t>t</a:t>
            </a:r>
            <a:r>
              <a:rPr lang="en-US" dirty="0" smtClean="0">
                <a:solidFill>
                  <a:srgbClr val="FF6600"/>
                </a:solidFill>
              </a:rPr>
              <a:t>+=… 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200400"/>
            <a:ext cx="5295900" cy="321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3d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7772400" cy="32004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</a:t>
            </a:r>
            <a:r>
              <a:rPr lang="en-US" dirty="0" smtClean="0">
                <a:solidFill>
                  <a:srgbClr val="FF6600"/>
                </a:solidFill>
              </a:rPr>
              <a:t>many distinct </a:t>
            </a:r>
            <a:r>
              <a:rPr lang="en-US" dirty="0" err="1" smtClean="0">
                <a:solidFill>
                  <a:srgbClr val="FF6600"/>
                </a:solidFill>
              </a:rPr>
              <a:t>x</a:t>
            </a:r>
            <a:r>
              <a:rPr lang="en-US" dirty="0" smtClean="0">
                <a:solidFill>
                  <a:srgbClr val="FF6600"/>
                </a:solidFill>
              </a:rPr>
              <a:t>[], </a:t>
            </a:r>
            <a:r>
              <a:rPr lang="en-US" dirty="0" err="1" smtClean="0">
                <a:solidFill>
                  <a:srgbClr val="FF6600"/>
                </a:solidFill>
              </a:rPr>
              <a:t>w</a:t>
            </a:r>
            <a:r>
              <a:rPr lang="en-US" dirty="0" smtClean="0">
                <a:solidFill>
                  <a:srgbClr val="FF6600"/>
                </a:solidFill>
              </a:rPr>
              <a:t>[] read?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644900"/>
            <a:ext cx="5295900" cy="321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066800"/>
            <a:ext cx="8280400" cy="1438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Add small, local memory bank</a:t>
            </a:r>
          </a:p>
          <a:p>
            <a:pPr lvl="1"/>
            <a:r>
              <a:rPr lang="en-US" dirty="0" smtClean="0"/>
              <a:t>Small memories are faster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895600"/>
            <a:ext cx="3713993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800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Memory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Memory Bottleneck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Memory Scaling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Latency Engineering: 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Scheduling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Data Reuse: Scratchpad and cache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Bandwidth Engineering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Wide word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Banking (form of parallelism for data)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DRAM</a:t>
            </a:r>
          </a:p>
          <a:p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0"/>
            <a:ext cx="2057400" cy="2195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3e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use local memory to reduce</a:t>
            </a:r>
            <a:r>
              <a:rPr lang="en-US" dirty="0" smtClean="0">
                <a:solidFill>
                  <a:srgbClr val="FF6600"/>
                </a:solidFill>
              </a:rPr>
              <a:t> large memory reads to 3d?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How much local memory need</a:t>
            </a:r>
            <a:r>
              <a:rPr lang="en-US" dirty="0" smtClean="0">
                <a:solidFill>
                  <a:srgbClr val="FF6600"/>
                </a:solidFill>
              </a:rPr>
              <a:t>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How much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faster might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small memory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be?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352800"/>
            <a:ext cx="5295900" cy="321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can often be reused </a:t>
            </a:r>
          </a:p>
          <a:p>
            <a:pPr lvl="1"/>
            <a:r>
              <a:rPr lang="en-US" dirty="0" smtClean="0"/>
              <a:t>Keep data needed for computation in </a:t>
            </a:r>
          </a:p>
          <a:p>
            <a:pPr lvl="2"/>
            <a:r>
              <a:rPr lang="en-US" dirty="0" smtClean="0"/>
              <a:t>Closer, smaller (faster, less energy) memories</a:t>
            </a:r>
            <a:endParaRPr lang="en-US" dirty="0" smtClean="0"/>
          </a:p>
          <a:p>
            <a:pPr lvl="1"/>
            <a:r>
              <a:rPr lang="en-US" dirty="0" smtClean="0"/>
              <a:t>Reduces latency costs</a:t>
            </a:r>
          </a:p>
          <a:p>
            <a:pPr lvl="1"/>
            <a:r>
              <a:rPr lang="en-US" dirty="0" smtClean="0"/>
              <a:t>Reduces </a:t>
            </a:r>
            <a:r>
              <a:rPr lang="en-US" dirty="0" smtClean="0"/>
              <a:t>bandwidth required from large</a:t>
            </a:r>
            <a:r>
              <a:rPr lang="en-US" dirty="0" smtClean="0"/>
              <a:t> memories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Reuse hint: value used multiple times</a:t>
            </a:r>
          </a:p>
          <a:p>
            <a:pPr lvl="1"/>
            <a:r>
              <a:rPr lang="en-US" dirty="0" smtClean="0"/>
              <a:t>Or value produced/consumed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Enhancing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Computations can often be (re-)organized around data reuse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Reorganization Example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reused?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Why problematic as written?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How revise code to promote local reuse?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981200"/>
            <a:ext cx="3911600" cy="4070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Reorganize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0" y="2057400"/>
            <a:ext cx="4305300" cy="3619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905000"/>
            <a:ext cx="3911600" cy="4070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Processor Data Caches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772400" cy="4648200"/>
          </a:xfrm>
        </p:spPr>
        <p:txBody>
          <a:bodyPr/>
          <a:lstStyle/>
          <a:p>
            <a:r>
              <a:rPr lang="en-US" dirty="0" smtClean="0"/>
              <a:t>Traditional Processor Data Caches are a heuristic instance of this</a:t>
            </a:r>
          </a:p>
          <a:p>
            <a:pPr lvl="1"/>
            <a:r>
              <a:rPr lang="en-US" dirty="0" smtClean="0"/>
              <a:t>Add a small memory local to the processor</a:t>
            </a:r>
          </a:p>
          <a:p>
            <a:pPr lvl="2"/>
            <a:r>
              <a:rPr lang="en-US" dirty="0" smtClean="0"/>
              <a:t>It is fast, low latency</a:t>
            </a:r>
          </a:p>
          <a:p>
            <a:pPr lvl="1"/>
            <a:r>
              <a:rPr lang="en-US" dirty="0" smtClean="0"/>
              <a:t>Store anything fetched from large/</a:t>
            </a:r>
            <a:r>
              <a:rPr lang="en-US" dirty="0" smtClean="0"/>
              <a:t>remote memory </a:t>
            </a:r>
            <a:r>
              <a:rPr lang="en-US" dirty="0" smtClean="0"/>
              <a:t>in local memory</a:t>
            </a:r>
          </a:p>
          <a:p>
            <a:pPr lvl="2"/>
            <a:r>
              <a:rPr lang="en-US" dirty="0" smtClean="0"/>
              <a:t>Hoping for reuse in near future</a:t>
            </a:r>
          </a:p>
          <a:p>
            <a:pPr lvl="1"/>
            <a:r>
              <a:rPr lang="en-US" dirty="0" smtClean="0"/>
              <a:t>On every fetch, check local memory before go to large memory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5074090"/>
            <a:ext cx="4800600" cy="1783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Goal:</a:t>
            </a:r>
            <a:r>
              <a:rPr lang="en-US" dirty="0" smtClean="0"/>
              <a:t> performance of small memory with density of large memory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5074090"/>
            <a:ext cx="4800600" cy="1783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smtClean="0"/>
              <a:t>Processor Data Caches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267200"/>
          </a:xfrm>
        </p:spPr>
        <p:txBody>
          <a:bodyPr/>
          <a:lstStyle/>
          <a:p>
            <a:r>
              <a:rPr lang="en-US" dirty="0" smtClean="0"/>
              <a:t>Demands more than a small memory</a:t>
            </a:r>
          </a:p>
          <a:p>
            <a:pPr lvl="1"/>
            <a:r>
              <a:rPr lang="en-US" dirty="0" smtClean="0"/>
              <a:t>Need to sparsely store address/data mappings from large memory</a:t>
            </a:r>
          </a:p>
          <a:p>
            <a:pPr lvl="1"/>
            <a:r>
              <a:rPr lang="en-US" dirty="0" smtClean="0"/>
              <a:t>Makes more area/delay/energy expensive than just a simple memory of capacity</a:t>
            </a:r>
          </a:p>
          <a:p>
            <a:r>
              <a:rPr lang="en-US" dirty="0" smtClean="0"/>
              <a:t>Don’t need explicit data movement</a:t>
            </a:r>
          </a:p>
          <a:p>
            <a:r>
              <a:rPr lang="en-US" dirty="0" smtClean="0"/>
              <a:t>Cannot control when data moved/saved</a:t>
            </a:r>
          </a:p>
          <a:p>
            <a:pPr lvl="1"/>
            <a:r>
              <a:rPr lang="en-US" dirty="0" smtClean="0"/>
              <a:t>Bad for </a:t>
            </a:r>
            <a:r>
              <a:rPr lang="en-US" dirty="0" smtClean="0"/>
              <a:t>determinism</a:t>
            </a:r>
          </a:p>
          <a:p>
            <a:r>
              <a:rPr lang="en-US" dirty="0" smtClean="0"/>
              <a:t>Limited ability to control what stays in small memory simultaneously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Cache</a:t>
            </a:r>
          </a:p>
          <a:p>
            <a:pPr lvl="1"/>
            <a:r>
              <a:rPr lang="en-US" dirty="0" smtClean="0"/>
              <a:t>Hardware-managed small memory in front of larger memory</a:t>
            </a:r>
          </a:p>
          <a:p>
            <a:r>
              <a:rPr lang="en-US" dirty="0" smtClean="0"/>
              <a:t>Scratchpad</a:t>
            </a:r>
          </a:p>
          <a:p>
            <a:pPr lvl="1"/>
            <a:r>
              <a:rPr lang="en-US" dirty="0" smtClean="0"/>
              <a:t>Small memory</a:t>
            </a:r>
          </a:p>
          <a:p>
            <a:pPr lvl="1"/>
            <a:r>
              <a:rPr lang="en-US" dirty="0" smtClean="0"/>
              <a:t>Software (or logic) managed</a:t>
            </a:r>
          </a:p>
          <a:p>
            <a:pPr lvl="1"/>
            <a:r>
              <a:rPr lang="en-US" dirty="0" smtClean="0"/>
              <a:t>Explicit reference to scratchpad vs. large (other) memories</a:t>
            </a:r>
          </a:p>
          <a:p>
            <a:pPr lvl="1"/>
            <a:r>
              <a:rPr lang="en-US" dirty="0" smtClean="0"/>
              <a:t>Explicit movement of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Bandwidth Engineering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bandwidth and latency can be bottlenecks</a:t>
            </a:r>
          </a:p>
          <a:p>
            <a:r>
              <a:rPr lang="en-US" dirty="0" smtClean="0"/>
              <a:t>Minimize data movement</a:t>
            </a:r>
          </a:p>
          <a:p>
            <a:r>
              <a:rPr lang="en-US" dirty="0" smtClean="0"/>
              <a:t>Exploit small, local memories</a:t>
            </a:r>
          </a:p>
          <a:p>
            <a:r>
              <a:rPr lang="en-US" dirty="0" smtClean="0"/>
              <a:t>Exploit data reuse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bandwidth is easier to engineer than low latency</a:t>
            </a:r>
          </a:p>
          <a:p>
            <a:pPr lvl="1"/>
            <a:r>
              <a:rPr lang="en-US" dirty="0" smtClean="0"/>
              <a:t>Wide-</a:t>
            </a:r>
            <a:r>
              <a:rPr lang="en-US" dirty="0" smtClean="0"/>
              <a:t>word</a:t>
            </a:r>
          </a:p>
          <a:p>
            <a:pPr lvl="1"/>
            <a:r>
              <a:rPr lang="en-US" dirty="0" smtClean="0"/>
              <a:t>Banking</a:t>
            </a:r>
          </a:p>
          <a:p>
            <a:pPr lvl="2"/>
            <a:r>
              <a:rPr lang="en-US" dirty="0" smtClean="0"/>
              <a:t>Decompose memory into independent banks</a:t>
            </a:r>
          </a:p>
          <a:p>
            <a:pPr lvl="2"/>
            <a:r>
              <a:rPr lang="en-US" dirty="0" smtClean="0"/>
              <a:t>Route requests to appropriate bank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Relatively easy to have a wide memory</a:t>
            </a:r>
          </a:p>
          <a:p>
            <a:r>
              <a:rPr lang="en-US" dirty="0" smtClean="0"/>
              <a:t>As long as we share the address</a:t>
            </a:r>
            <a:endParaRPr lang="en-US" dirty="0" smtClean="0"/>
          </a:p>
          <a:p>
            <a:pPr lvl="1"/>
            <a:r>
              <a:rPr lang="en-US" dirty="0" smtClean="0"/>
              <a:t>One </a:t>
            </a:r>
            <a:r>
              <a:rPr lang="en-US" dirty="0" smtClean="0"/>
              <a:t>address to select</a:t>
            </a:r>
            <a:br>
              <a:rPr lang="en-US" dirty="0" smtClean="0"/>
            </a:br>
            <a:r>
              <a:rPr lang="en-US" dirty="0" smtClean="0"/>
              <a:t>wide word or bits</a:t>
            </a:r>
          </a:p>
          <a:p>
            <a:r>
              <a:rPr lang="en-US" dirty="0" smtClean="0"/>
              <a:t>Efficient if all read </a:t>
            </a:r>
            <a:br>
              <a:rPr lang="en-US" dirty="0" smtClean="0"/>
            </a:br>
            <a:r>
              <a:rPr lang="en-US" dirty="0" smtClean="0"/>
              <a:t>together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297888"/>
            <a:ext cx="3962400" cy="3305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Revisit </a:t>
            </a:r>
            <a:r>
              <a:rPr lang="en-US" dirty="0" err="1" smtClean="0"/>
              <a:t>Preclass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 smtClean="0"/>
              <a:t>Use wide memory access to move 8 words (</a:t>
            </a:r>
            <a:r>
              <a:rPr lang="en-US" dirty="0" err="1" smtClean="0"/>
              <a:t>x</a:t>
            </a:r>
            <a:r>
              <a:rPr lang="en-US" dirty="0" smtClean="0"/>
              <a:t>[]) between large and small memory in a single cycle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819400"/>
            <a:ext cx="3962400" cy="3835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667001"/>
            <a:ext cx="4706095" cy="419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3 + wide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Impact of 8 </a:t>
            </a:r>
            <a:r>
              <a:rPr lang="en-US" dirty="0" smtClean="0">
                <a:solidFill>
                  <a:srgbClr val="FF0000"/>
                </a:solidFill>
              </a:rPr>
              <a:t>word </a:t>
            </a:r>
            <a:r>
              <a:rPr lang="en-US" dirty="0" err="1" smtClean="0">
                <a:solidFill>
                  <a:srgbClr val="FF0000"/>
                </a:solidFill>
              </a:rPr>
              <a:t>datapath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between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large and </a:t>
            </a:r>
            <a:r>
              <a:rPr lang="en-US" dirty="0" smtClean="0">
                <a:solidFill>
                  <a:srgbClr val="FF0000"/>
                </a:solidFill>
              </a:rPr>
              <a:t>local memory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dirty="0" smtClean="0"/>
              <a:t>WSIZE</a:t>
            </a:r>
            <a:r>
              <a:rPr lang="en-US" dirty="0" smtClean="0"/>
              <a:t>*MAX*(T</a:t>
            </a:r>
            <a:r>
              <a:rPr lang="en-US" baseline="-25000" dirty="0" smtClean="0"/>
              <a:t>comp</a:t>
            </a:r>
            <a:r>
              <a:rPr lang="en-US" dirty="0" smtClean="0"/>
              <a:t>+3*</a:t>
            </a:r>
            <a:r>
              <a:rPr lang="en-US" dirty="0" err="1" smtClean="0"/>
              <a:t>T</a:t>
            </a:r>
            <a:r>
              <a:rPr lang="en-US" baseline="-25000" dirty="0" err="1" smtClean="0"/>
              <a:t>local</a:t>
            </a:r>
            <a:r>
              <a:rPr lang="en-US" dirty="0" smtClean="0"/>
              <a:t>)</a:t>
            </a:r>
            <a:endParaRPr lang="en-US" baseline="-25000" dirty="0" smtClean="0"/>
          </a:p>
          <a:p>
            <a:r>
              <a:rPr lang="en-US" dirty="0" smtClean="0"/>
              <a:t>+WSIZE*(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w</a:t>
            </a:r>
            <a:r>
              <a:rPr lang="en-US" dirty="0" err="1" smtClean="0"/>
              <a:t>+T</a:t>
            </a:r>
            <a:r>
              <a:rPr lang="en-US" baseline="-25000" dirty="0" err="1" smtClean="0"/>
              <a:t>x</a:t>
            </a:r>
            <a:r>
              <a:rPr lang="en-US" dirty="0" smtClean="0"/>
              <a:t>)</a:t>
            </a:r>
            <a:endParaRPr lang="en-US" baseline="-25000" dirty="0" smtClean="0"/>
          </a:p>
          <a:p>
            <a:r>
              <a:rPr lang="en-US" dirty="0" smtClean="0"/>
              <a:t>+MAX*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</a:t>
            </a:r>
            <a:endParaRPr lang="en-US" dirty="0" smtClean="0"/>
          </a:p>
          <a:p>
            <a:r>
              <a:rPr lang="en-US" dirty="0" smtClean="0"/>
              <a:t>5*10</a:t>
            </a:r>
            <a:r>
              <a:rPr lang="en-US" baseline="30000" dirty="0" smtClean="0"/>
              <a:t>6</a:t>
            </a:r>
            <a:r>
              <a:rPr lang="en-US" dirty="0" smtClean="0"/>
              <a:t>*(5+3)</a:t>
            </a:r>
          </a:p>
          <a:p>
            <a:pPr>
              <a:buNone/>
            </a:pPr>
            <a:r>
              <a:rPr lang="en-US" dirty="0" smtClean="0"/>
              <a:t>  +5*(20+20)</a:t>
            </a:r>
          </a:p>
          <a:p>
            <a:pPr>
              <a:buNone/>
            </a:pPr>
            <a:r>
              <a:rPr lang="en-US" dirty="0" smtClean="0"/>
              <a:t>  +10</a:t>
            </a:r>
            <a:r>
              <a:rPr lang="en-US" baseline="30000" dirty="0" smtClean="0"/>
              <a:t>6</a:t>
            </a:r>
            <a:r>
              <a:rPr lang="en-US" dirty="0" smtClean="0"/>
              <a:t>*20</a:t>
            </a:r>
          </a:p>
          <a:p>
            <a:r>
              <a:rPr lang="en-US" dirty="0" smtClean="0"/>
              <a:t>6*10</a:t>
            </a:r>
            <a:r>
              <a:rPr lang="en-US" baseline="30000" dirty="0" smtClean="0"/>
              <a:t>7</a:t>
            </a:r>
            <a:endParaRPr lang="en-US" baseline="30000" dirty="0" smtClean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52400" y="3810000"/>
            <a:ext cx="3505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Cycles reading from large memory for a, </a:t>
            </a:r>
            <a:r>
              <a:rPr lang="en-US" dirty="0" err="1" smtClean="0"/>
              <a:t>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4294967295"/>
          </p:nvPr>
        </p:nvGraphicFramePr>
        <p:xfrm>
          <a:off x="1905000" y="4572000"/>
          <a:ext cx="525780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  <a:gridCol w="1752600"/>
              </a:tblGrid>
              <a:tr h="599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a[i</a:t>
                      </a:r>
                      <a:r>
                        <a:rPr lang="en-US" dirty="0" smtClean="0"/>
                        <a:t>]*</a:t>
                      </a:r>
                      <a:r>
                        <a:rPr lang="en-US" dirty="0" err="1" smtClean="0"/>
                        <a:t>b[i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a[b[i</a:t>
                      </a:r>
                      <a:r>
                        <a:rPr lang="en-US" dirty="0" smtClean="0"/>
                        <a:t>]]</a:t>
                      </a:r>
                      <a:endParaRPr lang="en-US" dirty="0"/>
                    </a:p>
                  </a:txBody>
                  <a:tcPr/>
                </a:tc>
              </a:tr>
              <a:tr h="599440">
                <a:tc>
                  <a:txBody>
                    <a:bodyPr/>
                    <a:lstStyle/>
                    <a:p>
                      <a:r>
                        <a:rPr lang="en-US" dirty="0" smtClean="0"/>
                        <a:t>1-word wide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9440">
                <a:tc>
                  <a:txBody>
                    <a:bodyPr/>
                    <a:lstStyle/>
                    <a:p>
                      <a:r>
                        <a:rPr lang="en-US" dirty="0" smtClean="0"/>
                        <a:t>8-word wide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05000"/>
            <a:ext cx="4432300" cy="1435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752600"/>
            <a:ext cx="4025900" cy="1435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2600" y="3505200"/>
            <a:ext cx="5549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Cycles reading a, </a:t>
            </a:r>
            <a:r>
              <a:rPr lang="en-US" dirty="0" err="1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 from large memory.</a:t>
            </a:r>
          </a:p>
          <a:p>
            <a:r>
              <a:rPr lang="en-US" dirty="0" smtClean="0">
                <a:latin typeface="+mn-lt"/>
              </a:rPr>
              <a:t>20 cycle read latency; MAX=10</a:t>
            </a:r>
            <a:r>
              <a:rPr lang="en-US" baseline="30000" dirty="0" smtClean="0">
                <a:latin typeface="+mn-lt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Cheaper to access wide/contiguous blocks memory</a:t>
            </a:r>
          </a:p>
          <a:p>
            <a:pPr lvl="1"/>
            <a:r>
              <a:rPr lang="en-US" dirty="0" smtClean="0"/>
              <a:t>In hardware </a:t>
            </a:r>
          </a:p>
          <a:p>
            <a:pPr lvl="1"/>
            <a:r>
              <a:rPr lang="en-US" dirty="0" smtClean="0"/>
              <a:t>From the </a:t>
            </a:r>
            <a:r>
              <a:rPr lang="en-US" dirty="0" smtClean="0"/>
              <a:t>architectures</a:t>
            </a:r>
            <a:r>
              <a:rPr lang="en-US" dirty="0" smtClean="0"/>
              <a:t> typically build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Can achieve higher bandwidth on large block data transfer</a:t>
            </a:r>
          </a:p>
          <a:p>
            <a:pPr lvl="1"/>
            <a:r>
              <a:rPr lang="en-US" dirty="0" smtClean="0"/>
              <a:t>Than random access of small data items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Bank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772400" cy="4114800"/>
          </a:xfrm>
        </p:spPr>
        <p:txBody>
          <a:bodyPr/>
          <a:lstStyle/>
          <a:p>
            <a:r>
              <a:rPr lang="en-US" dirty="0" smtClean="0"/>
              <a:t>Break memory into independent banks</a:t>
            </a:r>
          </a:p>
          <a:p>
            <a:pPr lvl="1"/>
            <a:r>
              <a:rPr lang="en-US" dirty="0" smtClean="0"/>
              <a:t>Allow banks to operate concurrently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90800"/>
            <a:ext cx="5638800" cy="344987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Bank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772400" cy="4114800"/>
          </a:xfrm>
        </p:spPr>
        <p:txBody>
          <a:bodyPr/>
          <a:lstStyle/>
          <a:p>
            <a:r>
              <a:rPr lang="en-US" dirty="0" smtClean="0"/>
              <a:t>Break memory into independent banks</a:t>
            </a:r>
          </a:p>
          <a:p>
            <a:pPr lvl="1"/>
            <a:r>
              <a:rPr lang="en-US" dirty="0" smtClean="0"/>
              <a:t>Allow banks to operate concurrently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514600"/>
            <a:ext cx="2904522" cy="1777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4693622"/>
            <a:ext cx="3665425" cy="216437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4 Banked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0"/>
            <a:ext cx="3822700" cy="12377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47800" y="5029200"/>
            <a:ext cx="565837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20 cycle read latency; MAX=10</a:t>
            </a:r>
            <a:r>
              <a:rPr lang="en-US" baseline="30000" dirty="0" smtClean="0">
                <a:latin typeface="+mn-lt"/>
              </a:rPr>
              <a:t>6</a:t>
            </a:r>
          </a:p>
          <a:p>
            <a:r>
              <a:rPr lang="en-US" dirty="0" smtClean="0">
                <a:latin typeface="+mn-lt"/>
              </a:rPr>
              <a:t>Put odd a, </a:t>
            </a:r>
            <a:r>
              <a:rPr lang="en-US" dirty="0" err="1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 in one bank, even in other.</a:t>
            </a:r>
          </a:p>
          <a:p>
            <a:r>
              <a:rPr lang="en-US" dirty="0" smtClean="0">
                <a:solidFill>
                  <a:srgbClr val="FF6600"/>
                </a:solidFill>
                <a:latin typeface="+mn-lt"/>
              </a:rPr>
              <a:t>Cycles reading a, </a:t>
            </a:r>
            <a:r>
              <a:rPr lang="en-US" dirty="0" err="1" smtClean="0">
                <a:solidFill>
                  <a:srgbClr val="FF6600"/>
                </a:solidFill>
                <a:latin typeface="+mn-lt"/>
              </a:rPr>
              <a:t>b</a:t>
            </a:r>
            <a:r>
              <a:rPr lang="en-US" dirty="0" smtClean="0">
                <a:solidFill>
                  <a:srgbClr val="FF6600"/>
                </a:solidFill>
                <a:latin typeface="+mn-lt"/>
              </a:rPr>
              <a:t> from large memory?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1524000"/>
            <a:ext cx="6210300" cy="334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4 Banked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47800" y="5029200"/>
            <a:ext cx="565837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20 cycle read latency; MAX=10</a:t>
            </a:r>
            <a:r>
              <a:rPr lang="en-US" baseline="30000" dirty="0" smtClean="0">
                <a:latin typeface="+mn-lt"/>
              </a:rPr>
              <a:t>6</a:t>
            </a:r>
          </a:p>
          <a:p>
            <a:r>
              <a:rPr lang="en-US" dirty="0" smtClean="0">
                <a:latin typeface="+mn-lt"/>
              </a:rPr>
              <a:t>Put odd a, </a:t>
            </a:r>
            <a:r>
              <a:rPr lang="en-US" dirty="0" err="1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 in one bank, even in other.</a:t>
            </a:r>
          </a:p>
          <a:p>
            <a:r>
              <a:rPr lang="en-US" dirty="0" smtClean="0">
                <a:solidFill>
                  <a:srgbClr val="FF6600"/>
                </a:solidFill>
                <a:latin typeface="+mn-lt"/>
              </a:rPr>
              <a:t>Cycles reading a, </a:t>
            </a:r>
            <a:r>
              <a:rPr lang="en-US" dirty="0" err="1" smtClean="0">
                <a:solidFill>
                  <a:srgbClr val="FF6600"/>
                </a:solidFill>
                <a:latin typeface="+mn-lt"/>
              </a:rPr>
              <a:t>b</a:t>
            </a:r>
            <a:r>
              <a:rPr lang="en-US" dirty="0" smtClean="0">
                <a:solidFill>
                  <a:srgbClr val="FF6600"/>
                </a:solidFill>
                <a:latin typeface="+mn-lt"/>
              </a:rPr>
              <a:t> from large memory?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0" y="1371600"/>
            <a:ext cx="5753100" cy="3441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9800"/>
            <a:ext cx="3492500" cy="1244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Memory Scaling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Banking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Area compare</a:t>
            </a:r>
          </a:p>
          <a:p>
            <a:pPr lvl="1"/>
            <a:r>
              <a:rPr lang="en-US" dirty="0" smtClean="0"/>
              <a:t>One memory bank </a:t>
            </a:r>
          </a:p>
          <a:p>
            <a:pPr lvl="2"/>
            <a:r>
              <a:rPr lang="en-US" dirty="0" smtClean="0"/>
              <a:t>Depth 1024, width 64</a:t>
            </a:r>
          </a:p>
          <a:p>
            <a:pPr lvl="1"/>
            <a:r>
              <a:rPr lang="en-US" dirty="0" smtClean="0"/>
              <a:t>Two memory banks</a:t>
            </a:r>
          </a:p>
          <a:p>
            <a:pPr lvl="2"/>
            <a:r>
              <a:rPr lang="en-US" dirty="0" smtClean="0"/>
              <a:t>Depth 1024, width 32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209800"/>
            <a:ext cx="3665425" cy="216437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DRAM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613308-BFA8-5848-802E-6FB820ADA40A}" type="slidenum">
              <a:rPr lang="en-US" smtClean="0">
                <a:latin typeface="Times New Roman" pitchFamily="1" charset="0"/>
              </a:rPr>
              <a:pPr/>
              <a:t>42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Dynamic RAM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391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Goes a step further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Share refresh/restoration logic as well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Minimal storage is a capacitor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“Feature” DRAM process is ability to make capacitors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efficiently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Denser, but slower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34822" name="Picture 4" descr="dynamic_memory_ce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5181600"/>
            <a:ext cx="13668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6" descr="dynamic_memory_cell_contex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228600"/>
            <a:ext cx="118586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ram_cell_6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00600"/>
            <a:ext cx="3733800" cy="1717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114E0B-2923-9B41-BD73-429FC6ADCCF4}" type="slidenum">
              <a:rPr lang="en-US" smtClean="0">
                <a:latin typeface="Times New Roman" pitchFamily="1" charset="0"/>
              </a:rPr>
              <a:pPr/>
              <a:t>43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DRAM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7772400" cy="41148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1GB DDR3 SDRAM from Micron</a:t>
            </a:r>
          </a:p>
          <a:p>
            <a:pPr lvl="1"/>
            <a:r>
              <a:rPr lang="en-US" sz="2400">
                <a:hlinkClick r:id="rId3"/>
              </a:rPr>
              <a:t>http://www.micron.com/products/dram/ddr3/</a:t>
            </a:r>
            <a:endParaRPr lang="en-US" sz="2400"/>
          </a:p>
          <a:p>
            <a:pPr lvl="1"/>
            <a:r>
              <a:rPr lang="en-US" sz="2400"/>
              <a:t>96 pin pakage</a:t>
            </a:r>
          </a:p>
          <a:p>
            <a:pPr lvl="1"/>
            <a:r>
              <a:rPr lang="en-US" sz="2400"/>
              <a:t>16b datapath IO</a:t>
            </a:r>
          </a:p>
          <a:p>
            <a:pPr lvl="1"/>
            <a:r>
              <a:rPr lang="en-US" sz="2400"/>
              <a:t>Operate at 500+MHz</a:t>
            </a:r>
          </a:p>
          <a:p>
            <a:pPr lvl="1"/>
            <a:r>
              <a:rPr lang="en-US" sz="2400"/>
              <a:t>37.5ns random access latency </a:t>
            </a:r>
          </a:p>
          <a:p>
            <a:pPr lvl="1"/>
            <a:endParaRPr lang="en-US" sz="2400"/>
          </a:p>
          <a:p>
            <a:pPr lvl="1"/>
            <a:endParaRPr lang="en-US" sz="2400"/>
          </a:p>
        </p:txBody>
      </p:sp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5588" y="3124200"/>
            <a:ext cx="380841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495800"/>
            <a:ext cx="3886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B042C-486F-E444-9004-7820D792B614}" type="slidenum">
              <a:rPr lang="en-US" smtClean="0">
                <a:latin typeface="Times New Roman" pitchFamily="1" charset="0"/>
              </a:rPr>
              <a:pPr/>
              <a:t>44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Memory Access Timing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3200400" cy="41148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Access: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Address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Row fetch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Column select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writeback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/refresh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Optimization for access within a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row</a:t>
            </a:r>
          </a:p>
          <a:p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872" y="1066800"/>
            <a:ext cx="5609128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B042C-486F-E444-9004-7820D792B614}" type="slidenum">
              <a:rPr lang="en-US" smtClean="0">
                <a:latin typeface="Times New Roman" pitchFamily="1" charset="0"/>
              </a:rPr>
              <a:pPr/>
              <a:t>45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Memory Access Timing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3200400" cy="52578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A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ccess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Address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Row fetch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Column select</a:t>
            </a:r>
          </a:p>
          <a:p>
            <a:pPr marL="1314450" lvl="2" indent="-457200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Can repeat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writeback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/refresh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Row 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1024b—8192b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Faster to access within row</a:t>
            </a:r>
          </a:p>
          <a:p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872" y="1066800"/>
            <a:ext cx="5609128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9F1625-D5C7-3741-AD96-38C8A358CA22}" type="slidenum">
              <a:rPr lang="en-US" smtClean="0">
                <a:latin typeface="Times New Roman" pitchFamily="1" charset="0"/>
              </a:rPr>
              <a:pPr/>
              <a:t>46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DRAM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1GB DDR3 SDRAM from Micron</a:t>
            </a:r>
          </a:p>
          <a:p>
            <a:pPr lvl="1"/>
            <a:r>
              <a:rPr lang="en-US" sz="2400" dirty="0">
                <a:hlinkClick r:id="rId3"/>
              </a:rPr>
              <a:t>http://www.micron.com/products/dram/ddr3/</a:t>
            </a:r>
            <a:endParaRPr lang="en-US" sz="2400" dirty="0"/>
          </a:p>
          <a:p>
            <a:pPr lvl="1"/>
            <a:r>
              <a:rPr lang="en-US" sz="2400" dirty="0"/>
              <a:t>96 pin </a:t>
            </a:r>
            <a:r>
              <a:rPr lang="en-US" sz="2400" dirty="0" err="1"/>
              <a:t>pakage</a:t>
            </a:r>
            <a:endParaRPr lang="en-US" sz="2400" dirty="0"/>
          </a:p>
          <a:p>
            <a:pPr lvl="1"/>
            <a:r>
              <a:rPr lang="en-US" sz="2400" dirty="0"/>
              <a:t>16b </a:t>
            </a:r>
            <a:r>
              <a:rPr lang="en-US" sz="2400" dirty="0" err="1"/>
              <a:t>datapath</a:t>
            </a:r>
            <a:r>
              <a:rPr lang="en-US" sz="2400" dirty="0"/>
              <a:t> IO</a:t>
            </a:r>
          </a:p>
          <a:p>
            <a:pPr lvl="1"/>
            <a:r>
              <a:rPr lang="en-US" sz="2400" dirty="0"/>
              <a:t>Operate at 500+MHz</a:t>
            </a:r>
          </a:p>
          <a:p>
            <a:pPr lvl="1"/>
            <a:r>
              <a:rPr lang="en-US" sz="2400" b="1" dirty="0"/>
              <a:t>37.5ns</a:t>
            </a:r>
            <a:r>
              <a:rPr lang="en-US" sz="2400" dirty="0"/>
              <a:t> random access latency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5588" y="3124200"/>
            <a:ext cx="380841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495800"/>
            <a:ext cx="3886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DRAM Streaming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7772400" cy="4572000"/>
          </a:xfrm>
        </p:spPr>
        <p:txBody>
          <a:bodyPr/>
          <a:lstStyle/>
          <a:p>
            <a:r>
              <a:rPr lang="en-US" dirty="0" smtClean="0"/>
              <a:t>Reading row </a:t>
            </a:r>
            <a:br>
              <a:rPr lang="en-US" dirty="0" smtClean="0"/>
            </a:br>
            <a:r>
              <a:rPr lang="en-US" dirty="0" smtClean="0"/>
              <a:t>is 15ns</a:t>
            </a:r>
          </a:p>
          <a:p>
            <a:r>
              <a:rPr lang="en-US" dirty="0" smtClean="0"/>
              <a:t>16b @ 500MHz</a:t>
            </a:r>
          </a:p>
          <a:p>
            <a:r>
              <a:rPr lang="en-US" dirty="0" smtClean="0"/>
              <a:t>1024b row</a:t>
            </a:r>
          </a:p>
          <a:p>
            <a:r>
              <a:rPr lang="en-US" dirty="0" smtClean="0"/>
              <a:t>1024/16</a:t>
            </a:r>
          </a:p>
          <a:p>
            <a:pPr lvl="1"/>
            <a:r>
              <a:rPr lang="en-US" dirty="0" smtClean="0"/>
              <a:t>64 words </a:t>
            </a:r>
            <a:br>
              <a:rPr lang="en-US" dirty="0" smtClean="0"/>
            </a:br>
            <a:r>
              <a:rPr lang="en-US" dirty="0" smtClean="0"/>
              <a:t>per row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How supply 16b/2ns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A2D54-AC4B-A145-BE18-B5CA54EAB84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635" y="1219200"/>
            <a:ext cx="5570365" cy="430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A01AAC-73DB-D144-932F-1E7284AFEDD8}" type="slidenum">
              <a:rPr lang="en-US" smtClean="0">
                <a:latin typeface="Times New Roman" pitchFamily="1" charset="0"/>
              </a:rPr>
              <a:pPr/>
              <a:t>48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b="1">
                <a:ea typeface="ＭＳ Ｐゴシック" pitchFamily="1" charset="-128"/>
                <a:cs typeface="ＭＳ Ｐゴシック" pitchFamily="1" charset="-128"/>
              </a:rPr>
              <a:t>1 Gigabit DDR2 SDRAM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endParaRPr lang="en-US" b="1">
              <a:ea typeface="ＭＳ Ｐゴシック" pitchFamily="1" charset="-128"/>
              <a:cs typeface="ＭＳ Ｐゴシック" pitchFamily="1" charset="-128"/>
            </a:endParaRPr>
          </a:p>
          <a:p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43014" name="Picture 4" descr="2004-11-15_1Gb_DDR2_800Mb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828800"/>
            <a:ext cx="56388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 Box 5"/>
          <p:cNvSpPr txBox="1">
            <a:spLocks noChangeArrowheads="1"/>
          </p:cNvSpPr>
          <p:nvPr/>
        </p:nvSpPr>
        <p:spPr bwMode="auto">
          <a:xfrm>
            <a:off x="0" y="6019800"/>
            <a:ext cx="798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1" charset="0"/>
              </a:rPr>
              <a:t>[Source: http://www.elpida.com/en/news/2004/11-18.html]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Latency is large (10s of ns)</a:t>
            </a:r>
          </a:p>
          <a:p>
            <a:r>
              <a:rPr lang="en-US" dirty="0" smtClean="0"/>
              <a:t>Throughput can be high (GB/</a:t>
            </a:r>
            <a:r>
              <a:rPr lang="en-US" dirty="0" err="1" smtClean="0"/>
              <a:t>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If accessed sequentially</a:t>
            </a:r>
          </a:p>
          <a:p>
            <a:pPr lvl="1"/>
            <a:r>
              <a:rPr lang="en-US" dirty="0" smtClean="0"/>
              <a:t>If exploit wide word block transfers</a:t>
            </a:r>
          </a:p>
          <a:p>
            <a:r>
              <a:rPr lang="en-US" dirty="0" smtClean="0"/>
              <a:t>Throughput low on random </a:t>
            </a:r>
            <a:r>
              <a:rPr lang="en-US" dirty="0" smtClean="0"/>
              <a:t>accesses</a:t>
            </a:r>
          </a:p>
          <a:p>
            <a:pPr lvl="1"/>
            <a:r>
              <a:rPr lang="en-US" dirty="0" smtClean="0"/>
              <a:t>As we saw for random access on wide-word memory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On-Chip 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4876800"/>
          </a:xfrm>
        </p:spPr>
        <p:txBody>
          <a:bodyPr/>
          <a:lstStyle/>
          <a:p>
            <a:r>
              <a:rPr lang="en-US" dirty="0" smtClean="0"/>
              <a:t>Delay is proportional to distance travelled</a:t>
            </a:r>
          </a:p>
          <a:p>
            <a:r>
              <a:rPr lang="en-US" dirty="0" smtClean="0"/>
              <a:t>Make a wire twice the length</a:t>
            </a:r>
          </a:p>
          <a:p>
            <a:pPr lvl="1"/>
            <a:r>
              <a:rPr lang="en-US" dirty="0" smtClean="0"/>
              <a:t>Takes twice the latency to traverse</a:t>
            </a:r>
          </a:p>
          <a:p>
            <a:pPr lvl="1"/>
            <a:r>
              <a:rPr lang="en-US" dirty="0" smtClean="0"/>
              <a:t>(can pipeline)</a:t>
            </a:r>
          </a:p>
          <a:p>
            <a:r>
              <a:rPr lang="en-US" dirty="0" smtClean="0"/>
              <a:t>Modern chips</a:t>
            </a:r>
          </a:p>
          <a:p>
            <a:pPr lvl="1"/>
            <a:r>
              <a:rPr lang="en-US" dirty="0" smtClean="0"/>
              <a:t>Run at 100s of MHz to GHz</a:t>
            </a:r>
          </a:p>
          <a:p>
            <a:pPr lvl="1"/>
            <a:r>
              <a:rPr lang="en-US" dirty="0" smtClean="0"/>
              <a:t>Take 10s of ns to cross the </a:t>
            </a:r>
            <a:r>
              <a:rPr lang="en-US" dirty="0" smtClean="0"/>
              <a:t>chip</a:t>
            </a:r>
          </a:p>
          <a:p>
            <a:pPr lvl="1"/>
            <a:r>
              <a:rPr lang="en-US" dirty="0" smtClean="0"/>
              <a:t>Takes 100s of ns to reference off-chip data</a:t>
            </a:r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What does this say about placement of computations and memories?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dirty="0" smtClean="0"/>
              <a:t>Architecture contains</a:t>
            </a:r>
          </a:p>
          <a:p>
            <a:pPr lvl="1"/>
            <a:r>
              <a:rPr lang="en-US" dirty="0" smtClean="0"/>
              <a:t>Large memories</a:t>
            </a:r>
          </a:p>
          <a:p>
            <a:pPr lvl="2"/>
            <a:r>
              <a:rPr lang="en-US" dirty="0" smtClean="0"/>
              <a:t>For density, necessary sharing</a:t>
            </a:r>
          </a:p>
          <a:p>
            <a:pPr lvl="1"/>
            <a:r>
              <a:rPr lang="en-US" dirty="0" smtClean="0"/>
              <a:t>Small memories local to compute</a:t>
            </a:r>
          </a:p>
          <a:p>
            <a:pPr lvl="2"/>
            <a:r>
              <a:rPr lang="en-US" dirty="0" smtClean="0"/>
              <a:t>For high bandwidth, low latency, low energy</a:t>
            </a:r>
          </a:p>
          <a:p>
            <a:r>
              <a:rPr lang="en-US" dirty="0" smtClean="0"/>
              <a:t>Need to move data</a:t>
            </a:r>
          </a:p>
          <a:p>
            <a:pPr lvl="1"/>
            <a:r>
              <a:rPr lang="en-US" dirty="0" smtClean="0"/>
              <a:t>Among memories</a:t>
            </a:r>
          </a:p>
          <a:p>
            <a:pPr lvl="2"/>
            <a:r>
              <a:rPr lang="en-US" dirty="0" smtClean="0"/>
              <a:t>Large to small and back</a:t>
            </a:r>
          </a:p>
          <a:p>
            <a:pPr lvl="2"/>
            <a:r>
              <a:rPr lang="en-US" dirty="0" smtClean="0"/>
              <a:t>Among small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r>
              <a:rPr lang="en-US" dirty="0" smtClean="0"/>
              <a:t>Memory bandwidth and latency can be bottlenecks</a:t>
            </a:r>
          </a:p>
          <a:p>
            <a:r>
              <a:rPr lang="en-US" dirty="0" smtClean="0"/>
              <a:t>Exploit small, local memories</a:t>
            </a:r>
          </a:p>
          <a:p>
            <a:pPr lvl="1"/>
            <a:r>
              <a:rPr lang="en-US" dirty="0" smtClean="0"/>
              <a:t>Easy bandwidth, low latency, energy</a:t>
            </a:r>
          </a:p>
          <a:p>
            <a:r>
              <a:rPr lang="en-US" dirty="0" smtClean="0"/>
              <a:t>Exploit data reuse</a:t>
            </a:r>
          </a:p>
          <a:p>
            <a:pPr lvl="1"/>
            <a:r>
              <a:rPr lang="en-US" dirty="0" smtClean="0"/>
              <a:t>Keep in small memories</a:t>
            </a:r>
          </a:p>
          <a:p>
            <a:r>
              <a:rPr lang="en-US" dirty="0" smtClean="0"/>
              <a:t>Minimize data movement</a:t>
            </a:r>
          </a:p>
          <a:p>
            <a:pPr lvl="1"/>
            <a:r>
              <a:rPr lang="en-US" dirty="0" smtClean="0"/>
              <a:t>Small, local memories keep distance short</a:t>
            </a:r>
          </a:p>
          <a:p>
            <a:pPr lvl="1"/>
            <a:r>
              <a:rPr lang="en-US" dirty="0" smtClean="0"/>
              <a:t>Minimally move into small memories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57DF-B8E1-6E4E-A23B-D02022E33D11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6585"/>
            <a:ext cx="8153400" cy="4114800"/>
          </a:xfrm>
        </p:spPr>
        <p:txBody>
          <a:bodyPr/>
          <a:lstStyle/>
          <a:p>
            <a:r>
              <a:rPr lang="en-US" dirty="0" smtClean="0"/>
              <a:t>Reading for</a:t>
            </a:r>
            <a:r>
              <a:rPr lang="en-US" dirty="0" smtClean="0"/>
              <a:t> Wednesday on canvas</a:t>
            </a:r>
          </a:p>
          <a:p>
            <a:r>
              <a:rPr lang="en-US" dirty="0" smtClean="0"/>
              <a:t>HW2 due Friday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6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Memory Block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7772400" cy="41148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Linear wire delay with distance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Assume constant area/memory bit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N-bit memory, arranged in square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4x capacity</a:t>
            </a:r>
            <a:br>
              <a:rPr lang="en-US" dirty="0" smtClean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delay change?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21294"/>
            <a:ext cx="4718593" cy="39367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86200" y="2819400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124700" y="4838700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91400" y="2286000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width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8211603" y="4361397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depth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7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Memory Block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7772400" cy="41148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Linear wire delay with distance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Assume constant area/memory bit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N-bit memory, arranged in square</a:t>
            </a:r>
          </a:p>
          <a:p>
            <a:r>
              <a:rPr lang="en-US" dirty="0" smtClean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Width?</a:t>
            </a:r>
          </a:p>
          <a:p>
            <a:r>
              <a:rPr lang="en-US" dirty="0" smtClean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Depth</a:t>
            </a:r>
            <a:r>
              <a:rPr lang="en-US" dirty="0" smtClean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?</a:t>
            </a:r>
          </a:p>
          <a:p>
            <a:r>
              <a:rPr lang="en-US" dirty="0" smtClean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Delay </a:t>
            </a:r>
            <a:br>
              <a:rPr lang="en-US" dirty="0" smtClean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scale N?</a:t>
            </a:r>
            <a:endParaRPr lang="en-US" dirty="0" smtClean="0">
              <a:solidFill>
                <a:srgbClr val="FF6600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21294"/>
            <a:ext cx="4718593" cy="39367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86200" y="2819400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124700" y="4838700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91400" y="2286000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width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8211603" y="4361397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depth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8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Memory Block Bandwidth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772400" cy="41148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N-bit memory, arranged in square</a:t>
            </a:r>
          </a:p>
          <a:p>
            <a:r>
              <a:rPr lang="en-US" dirty="0" smtClean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Bits/cycle</a:t>
            </a:r>
            <a:br>
              <a:rPr lang="en-US" dirty="0" smtClean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scale with</a:t>
            </a:r>
            <a:r>
              <a:rPr lang="en-US" dirty="0" smtClean="0">
                <a:solidFill>
                  <a:srgbClr val="FF6600"/>
                </a:solidFill>
              </a:rPr>
              <a:t> N?</a:t>
            </a:r>
            <a:endParaRPr lang="en-US" dirty="0" smtClean="0">
              <a:solidFill>
                <a:srgbClr val="FF6600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921294"/>
            <a:ext cx="4718593" cy="3936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9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Memory Block Energy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7772400" cy="41148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Assume read full width,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Energy scales with N</a:t>
            </a:r>
          </a:p>
          <a:p>
            <a:pPr lvl="2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Activate </a:t>
            </a:r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sqrt(N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) wires</a:t>
            </a:r>
          </a:p>
          <a:p>
            <a:pPr lvl="2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Each wire </a:t>
            </a:r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sqrt(N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) 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long</a:t>
            </a:r>
          </a:p>
          <a:p>
            <a:pPr lvl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Or, energy/bit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scales as </a:t>
            </a:r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sqrt(N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  <a:t>Larger memories</a:t>
            </a:r>
            <a:br>
              <a:rPr lang="en-US" dirty="0" smtClean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solidFill>
                  <a:srgbClr val="3366FF"/>
                </a:solidFill>
                <a:ea typeface="ＭＳ Ｐゴシック" pitchFamily="1" charset="-128"/>
                <a:cs typeface="ＭＳ Ｐゴシック" pitchFamily="1" charset="-128"/>
              </a:rPr>
              <a:t>cost more energy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407" y="2667000"/>
            <a:ext cx="4718593" cy="3936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 bldLvl="3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40253</TotalTime>
  <Words>1872</Words>
  <Application>Microsoft Macintosh PowerPoint</Application>
  <PresentationFormat>On-screen Show (4:3)</PresentationFormat>
  <Paragraphs>431</Paragraphs>
  <Slides>52</Slides>
  <Notes>52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Blank Presentation</vt:lpstr>
      <vt:lpstr>ESE532: System-on-a-Chip Architecture</vt:lpstr>
      <vt:lpstr>Today</vt:lpstr>
      <vt:lpstr>Message</vt:lpstr>
      <vt:lpstr>Memory Scaling</vt:lpstr>
      <vt:lpstr>On-Chip Delay</vt:lpstr>
      <vt:lpstr>Memory Block</vt:lpstr>
      <vt:lpstr>Memory Block</vt:lpstr>
      <vt:lpstr>Memory Block Bandwidth</vt:lpstr>
      <vt:lpstr>Memory Block Energy</vt:lpstr>
      <vt:lpstr>Memory Block Density</vt:lpstr>
      <vt:lpstr>Compactness vs. Memory Size</vt:lpstr>
      <vt:lpstr>Memory Scaling</vt:lpstr>
      <vt:lpstr>Latency Engineering Scheduling</vt:lpstr>
      <vt:lpstr>Preclass 2</vt:lpstr>
      <vt:lpstr>Lesson</vt:lpstr>
      <vt:lpstr>Latency Engineering Data Reuse</vt:lpstr>
      <vt:lpstr>Preclass 3abc</vt:lpstr>
      <vt:lpstr>Preclass 3d</vt:lpstr>
      <vt:lpstr>Strategy</vt:lpstr>
      <vt:lpstr>Preclass 3e</vt:lpstr>
      <vt:lpstr>Lesson</vt:lpstr>
      <vt:lpstr>Enhancing Reuse</vt:lpstr>
      <vt:lpstr>Reorganization Example</vt:lpstr>
      <vt:lpstr>Reorganize</vt:lpstr>
      <vt:lpstr>Processor Data Caches</vt:lpstr>
      <vt:lpstr>Cache</vt:lpstr>
      <vt:lpstr>Processor Data Caches</vt:lpstr>
      <vt:lpstr>Terminology</vt:lpstr>
      <vt:lpstr>Bandwidth Engineering</vt:lpstr>
      <vt:lpstr>Bandwidth Engineering</vt:lpstr>
      <vt:lpstr>Wide Memory</vt:lpstr>
      <vt:lpstr>Revisit Preclass 3</vt:lpstr>
      <vt:lpstr>Preclass 3 + wide</vt:lpstr>
      <vt:lpstr>Preclass 4</vt:lpstr>
      <vt:lpstr>Lesson</vt:lpstr>
      <vt:lpstr>Bank Memory</vt:lpstr>
      <vt:lpstr>Bank Memory</vt:lpstr>
      <vt:lpstr>Preclass 4 Banked</vt:lpstr>
      <vt:lpstr>Preclass 4 Banked</vt:lpstr>
      <vt:lpstr>Banking Costs</vt:lpstr>
      <vt:lpstr>DRAM</vt:lpstr>
      <vt:lpstr>Dynamic RAM</vt:lpstr>
      <vt:lpstr>DRAM</vt:lpstr>
      <vt:lpstr>Memory Access Timing</vt:lpstr>
      <vt:lpstr>Memory Access Timing</vt:lpstr>
      <vt:lpstr>DRAM</vt:lpstr>
      <vt:lpstr>DRAM Streaming</vt:lpstr>
      <vt:lpstr>1 Gigabit DDR2 SDRAM</vt:lpstr>
      <vt:lpstr>DRAM</vt:lpstr>
      <vt:lpstr>Memory Organization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Andre DeHon</cp:lastModifiedBy>
  <cp:revision>166</cp:revision>
  <cp:lastPrinted>2017-09-11T13:12:37Z</cp:lastPrinted>
  <dcterms:created xsi:type="dcterms:W3CDTF">2017-09-09T21:02:36Z</dcterms:created>
  <dcterms:modified xsi:type="dcterms:W3CDTF">2017-09-11T13:12:46Z</dcterms:modified>
</cp:coreProperties>
</file>