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8" r:id="rId3"/>
    <p:sldId id="331" r:id="rId4"/>
    <p:sldId id="342" r:id="rId5"/>
    <p:sldId id="340" r:id="rId6"/>
    <p:sldId id="412" r:id="rId7"/>
    <p:sldId id="405" r:id="rId8"/>
    <p:sldId id="406" r:id="rId9"/>
    <p:sldId id="414" r:id="rId10"/>
    <p:sldId id="407" r:id="rId11"/>
    <p:sldId id="415" r:id="rId12"/>
    <p:sldId id="408" r:id="rId13"/>
    <p:sldId id="417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16" r:id="rId22"/>
    <p:sldId id="425" r:id="rId23"/>
    <p:sldId id="409" r:id="rId24"/>
    <p:sldId id="427" r:id="rId25"/>
    <p:sldId id="428" r:id="rId26"/>
    <p:sldId id="437" r:id="rId27"/>
    <p:sldId id="429" r:id="rId28"/>
    <p:sldId id="430" r:id="rId29"/>
    <p:sldId id="431" r:id="rId30"/>
    <p:sldId id="432" r:id="rId31"/>
    <p:sldId id="433" r:id="rId32"/>
    <p:sldId id="434" r:id="rId33"/>
    <p:sldId id="426" r:id="rId34"/>
    <p:sldId id="435" r:id="rId35"/>
    <p:sldId id="413" r:id="rId36"/>
    <p:sldId id="442" r:id="rId37"/>
    <p:sldId id="438" r:id="rId38"/>
    <p:sldId id="439" r:id="rId39"/>
    <p:sldId id="440" r:id="rId40"/>
    <p:sldId id="441" r:id="rId41"/>
    <p:sldId id="436" r:id="rId42"/>
    <p:sldId id="401" r:id="rId43"/>
    <p:sldId id="410" r:id="rId44"/>
    <p:sldId id="411" r:id="rId45"/>
    <p:sldId id="341" r:id="rId46"/>
    <p:sldId id="356" r:id="rId47"/>
    <p:sldId id="357" r:id="rId48"/>
    <p:sldId id="358" r:id="rId49"/>
    <p:sldId id="399" r:id="rId50"/>
    <p:sldId id="359" r:id="rId51"/>
    <p:sldId id="360" r:id="rId52"/>
    <p:sldId id="349" r:id="rId53"/>
    <p:sldId id="350" r:id="rId54"/>
    <p:sldId id="351" r:id="rId55"/>
    <p:sldId id="352" r:id="rId56"/>
    <p:sldId id="353" r:id="rId57"/>
    <p:sldId id="354" r:id="rId58"/>
    <p:sldId id="355" r:id="rId59"/>
    <p:sldId id="361" r:id="rId60"/>
    <p:sldId id="362" r:id="rId61"/>
    <p:sldId id="347" r:id="rId62"/>
    <p:sldId id="363" r:id="rId63"/>
    <p:sldId id="348" r:id="rId64"/>
    <p:sldId id="397" r:id="rId65"/>
    <p:sldId id="301" r:id="rId66"/>
    <p:sldId id="330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notesMaster" Target="notesMasters/notesMaster1.xml"/><Relationship Id="rId69" Type="http://schemas.openxmlformats.org/officeDocument/2006/relationships/handoutMaster" Target="handoutMasters/handout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interSettings" Target="printerSettings/printerSettings1.bin"/><Relationship Id="rId71" Type="http://schemas.openxmlformats.org/officeDocument/2006/relationships/presProps" Target="presProps.xml"/><Relationship Id="rId72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heme" Target="theme/theme1.xml"/><Relationship Id="rId74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46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52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53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55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56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57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58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4:  September 13,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person build indicated letter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Speedup over sequential build?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Thread-Level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 smtClean="0"/>
              <a:t>Thread or Task Level </a:t>
            </a:r>
            <a:r>
              <a:rPr lang="en-US" dirty="0" smtClean="0"/>
              <a:t>– Perform separable (perhaps heterogeneous) tasks </a:t>
            </a:r>
            <a:r>
              <a:rPr lang="en-US" dirty="0" smtClean="0"/>
              <a:t>independently</a:t>
            </a:r>
          </a:p>
          <a:p>
            <a:endParaRPr lang="en-US" dirty="0" smtClean="0"/>
          </a:p>
          <a:p>
            <a:r>
              <a:rPr lang="en-US" dirty="0" smtClean="0"/>
              <a:t>Ideal</a:t>
            </a:r>
            <a:r>
              <a:rPr lang="en-US" dirty="0" smtClean="0"/>
              <a:t>: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dp</a:t>
            </a:r>
            <a:r>
              <a:rPr lang="en-US" dirty="0" smtClean="0"/>
              <a:t> 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seq</a:t>
            </a:r>
            <a:r>
              <a:rPr lang="en-US" dirty="0" smtClean="0"/>
              <a:t>/</a:t>
            </a:r>
            <a:r>
              <a:rPr lang="en-US" dirty="0" smtClean="0"/>
              <a:t>P</a:t>
            </a:r>
          </a:p>
          <a:p>
            <a:endParaRPr lang="en-US" dirty="0" smtClean="0"/>
          </a:p>
          <a:p>
            <a:r>
              <a:rPr lang="en-US" dirty="0" smtClean="0"/>
              <a:t>Can produce a diversity of calculations</a:t>
            </a:r>
          </a:p>
          <a:p>
            <a:pPr lvl="1"/>
            <a:r>
              <a:rPr lang="en-US" dirty="0" smtClean="0"/>
              <a:t>Useful if have limited need for the </a:t>
            </a:r>
            <a:r>
              <a:rPr lang="en-US" b="1" dirty="0" smtClean="0"/>
              <a:t>same</a:t>
            </a:r>
            <a:r>
              <a:rPr lang="en-US" dirty="0" smtClean="0"/>
              <a:t> calculation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E together in lock step</a:t>
            </a:r>
          </a:p>
          <a:p>
            <a:r>
              <a:rPr lang="en-US" dirty="0" smtClean="0"/>
              <a:t>Instructions from slides</a:t>
            </a:r>
          </a:p>
          <a:p>
            <a:pPr lvl="1"/>
            <a:r>
              <a:rPr lang="en-US" dirty="0" smtClean="0"/>
              <a:t>To get proper flavor, please stay together</a:t>
            </a:r>
          </a:p>
          <a:p>
            <a:pPr lvl="1"/>
            <a:r>
              <a:rPr lang="en-US" dirty="0" smtClean="0"/>
              <a:t>(do not build ahead)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438400"/>
            <a:ext cx="2637289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33600"/>
            <a:ext cx="7239000" cy="404795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752600"/>
            <a:ext cx="5404060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057400"/>
            <a:ext cx="386313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389" y="1905000"/>
            <a:ext cx="3453468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828800"/>
            <a:ext cx="3079691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981200"/>
            <a:ext cx="2568395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Types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of Parallelism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Compute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Models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765300"/>
            <a:ext cx="2768619" cy="50927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09600"/>
            <a:ext cx="8534400" cy="1143000"/>
          </a:xfrm>
        </p:spPr>
        <p:txBody>
          <a:bodyPr/>
          <a:lstStyle/>
          <a:p>
            <a:r>
              <a:rPr lang="en-US" dirty="0" smtClean="0"/>
              <a:t>Instruction-Level Data Parallel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Instruction </a:t>
            </a:r>
            <a:r>
              <a:rPr lang="en-US" b="1" dirty="0" smtClean="0"/>
              <a:t>Level </a:t>
            </a:r>
            <a:r>
              <a:rPr lang="en-US" dirty="0" smtClean="0"/>
              <a:t>– Within a single sequential thread, perform multiple operations on each cycle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+ Data parallel</a:t>
            </a:r>
          </a:p>
          <a:p>
            <a:pPr lvl="1"/>
            <a:r>
              <a:rPr lang="en-US" dirty="0" smtClean="0"/>
              <a:t>Able to share instructions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word in lock step</a:t>
            </a:r>
          </a:p>
          <a:p>
            <a:r>
              <a:rPr lang="en-US" dirty="0" smtClean="0"/>
              <a:t>Announce step from slides</a:t>
            </a:r>
          </a:p>
          <a:p>
            <a:pPr lvl="1"/>
            <a:r>
              <a:rPr lang="en-US" dirty="0" smtClean="0"/>
              <a:t>Don’t build ahead</a:t>
            </a:r>
          </a:p>
          <a:p>
            <a:r>
              <a:rPr lang="en-US" dirty="0" smtClean="0"/>
              <a:t>Consult local instructions on what to do on step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5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0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5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useful models for parallelism</a:t>
            </a:r>
          </a:p>
          <a:p>
            <a:pPr lvl="1"/>
            <a:r>
              <a:rPr lang="en-US" dirty="0" smtClean="0"/>
              <a:t>Help conceptualize</a:t>
            </a:r>
          </a:p>
          <a:p>
            <a:r>
              <a:rPr lang="en-US" dirty="0" smtClean="0"/>
              <a:t>One-size does not fill all</a:t>
            </a:r>
            <a:endParaRPr lang="en-US" dirty="0" smtClean="0"/>
          </a:p>
          <a:p>
            <a:pPr lvl="1"/>
            <a:r>
              <a:rPr lang="en-US" dirty="0" smtClean="0"/>
              <a:t>Match </a:t>
            </a:r>
            <a:r>
              <a:rPr lang="en-US" dirty="0" smtClean="0"/>
              <a:t>to problem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6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7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8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09600"/>
            <a:ext cx="8534400" cy="1143000"/>
          </a:xfrm>
        </p:spPr>
        <p:txBody>
          <a:bodyPr/>
          <a:lstStyle/>
          <a:p>
            <a:r>
              <a:rPr lang="en-US" dirty="0" smtClean="0"/>
              <a:t>Instruction-Level Data Parallel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Instruction </a:t>
            </a:r>
            <a:r>
              <a:rPr lang="en-US" b="1" dirty="0" smtClean="0"/>
              <a:t>Level </a:t>
            </a:r>
            <a:r>
              <a:rPr lang="en-US" dirty="0" smtClean="0"/>
              <a:t>– Within a single sequential thread, perform multiple operations on each cycle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Able to </a:t>
            </a:r>
            <a:r>
              <a:rPr lang="en-US" dirty="0" smtClean="0"/>
              <a:t>perform</a:t>
            </a:r>
            <a:r>
              <a:rPr lang="en-US" dirty="0" smtClean="0"/>
              <a:t> different </a:t>
            </a:r>
            <a:r>
              <a:rPr lang="en-US" dirty="0" smtClean="0"/>
              <a:t>calculations concurrently</a:t>
            </a:r>
          </a:p>
          <a:p>
            <a:r>
              <a:rPr lang="en-US" dirty="0" smtClean="0"/>
              <a:t>Requires local instructions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single letter in lock step</a:t>
            </a:r>
          </a:p>
          <a:p>
            <a:r>
              <a:rPr lang="en-US" dirty="0" smtClean="0"/>
              <a:t>4 groups of 3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 smtClean="0"/>
              <a:t>Announce steps from slide	</a:t>
            </a:r>
          </a:p>
          <a:p>
            <a:pPr lvl="1"/>
            <a:r>
              <a:rPr lang="en-US" dirty="0" smtClean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6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Communication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Groups of 3</a:t>
            </a:r>
          </a:p>
          <a:p>
            <a:r>
              <a:rPr lang="en-US" dirty="0" smtClean="0"/>
              <a:t>Note who was person 1 task</a:t>
            </a:r>
          </a:p>
          <a:p>
            <a:r>
              <a:rPr lang="en-US" dirty="0" smtClean="0"/>
              <a:t>2, 3 will need to pass completed substructures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0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Parallelism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latency for single letter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Ideal: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/P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person adds one brick to build</a:t>
            </a:r>
          </a:p>
          <a:p>
            <a:r>
              <a:rPr lang="en-US" dirty="0" smtClean="0"/>
              <a:t>Run pipeline once alone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/>
              <a:t>Then run pipeline with 5 inputs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7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person builds letter and adds to work</a:t>
            </a:r>
          </a:p>
          <a:p>
            <a:r>
              <a:rPr lang="en-US" dirty="0" smtClean="0"/>
              <a:t>Identify where pipeline flows</a:t>
            </a:r>
          </a:p>
          <a:p>
            <a:r>
              <a:rPr lang="en-US" dirty="0" smtClean="0"/>
              <a:t>Run once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8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Thread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Each person build designated sub-assembly and pass off</a:t>
            </a:r>
          </a:p>
          <a:p>
            <a:r>
              <a:rPr lang="en-US" dirty="0" smtClean="0"/>
              <a:t>Who gets E, S?</a:t>
            </a:r>
          </a:p>
          <a:p>
            <a:r>
              <a:rPr lang="en-US" dirty="0" smtClean="0"/>
              <a:t>Who gets 3, 2?</a:t>
            </a:r>
          </a:p>
          <a:p>
            <a:r>
              <a:rPr lang="en-US" dirty="0" smtClean="0"/>
              <a:t>Who gets E, 5, and ES, 32 sub-assemblies?</a:t>
            </a:r>
          </a:p>
          <a:p>
            <a:r>
              <a:rPr lang="en-US" dirty="0" smtClean="0"/>
              <a:t>Run once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9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Compute Models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46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Sequential Control </a:t>
            </a:r>
            <a:r>
              <a:rPr lang="en-US" dirty="0"/>
              <a:t>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defines successor</a:t>
            </a:r>
            <a:endParaRPr lang="en-US" dirty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Examples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C (Java, …)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FSM / FA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can be explicit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ILP Build example</a:t>
            </a:r>
          </a:p>
          <a:p>
            <a:endParaRPr lang="en-US" dirty="0" smtClean="0"/>
          </a:p>
          <a:p>
            <a:r>
              <a:rPr lang="en-US" dirty="0" smtClean="0"/>
              <a:t>Coordinate data parallel 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Multiply, add for quadratic equation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Coordinate ILP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8636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Bx)+C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A,x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+(Bx+C)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can be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Sequential expression</a:t>
            </a:r>
          </a:p>
          <a:p>
            <a:r>
              <a:rPr lang="en-US" dirty="0" smtClean="0"/>
              <a:t>Infer data dependencies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T1=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T2=A*T1</a:t>
            </a:r>
          </a:p>
          <a:p>
            <a:pPr>
              <a:buNone/>
            </a:pPr>
            <a:r>
              <a:rPr lang="en-US" dirty="0" smtClean="0"/>
              <a:t>T3=B*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T4=T2+T3</a:t>
            </a:r>
          </a:p>
          <a:p>
            <a:pPr>
              <a:buNone/>
            </a:pPr>
            <a:r>
              <a:rPr lang="en-US" dirty="0" smtClean="0"/>
              <a:t>Y=C+T4</a:t>
            </a:r>
          </a:p>
          <a:p>
            <a:endParaRPr lang="en-US" dirty="0" smtClean="0"/>
          </a:p>
          <a:p>
            <a:r>
              <a:rPr lang="en-US" dirty="0" smtClean="0"/>
              <a:t>Or</a:t>
            </a:r>
          </a:p>
          <a:p>
            <a:pPr>
              <a:buNone/>
            </a:pPr>
            <a:r>
              <a:rPr lang="en-US" dirty="0" smtClean="0"/>
              <a:t>Y=A*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x+B</a:t>
            </a:r>
            <a:r>
              <a:rPr lang="en-US" dirty="0" smtClean="0"/>
              <a:t>*</a:t>
            </a:r>
            <a:r>
              <a:rPr lang="en-US" dirty="0" err="1" smtClean="0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Parallelism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d=(x1-x2)*(x1-x2) + (y1-y2)*(y1-y2)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parallelism exists here?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Parallelism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Level </a:t>
            </a:r>
            <a:r>
              <a:rPr lang="en-US" dirty="0" smtClean="0"/>
              <a:t>– Perform same computation on different data items</a:t>
            </a:r>
          </a:p>
          <a:p>
            <a:r>
              <a:rPr lang="en-US" b="1" dirty="0" smtClean="0"/>
              <a:t>Thread or Task Level </a:t>
            </a:r>
            <a:r>
              <a:rPr lang="en-US" dirty="0" smtClean="0"/>
              <a:t>– Perform separable (perhaps heterogeneous) tasks independently</a:t>
            </a:r>
          </a:p>
          <a:p>
            <a:r>
              <a:rPr lang="en-US" b="1" dirty="0" smtClean="0"/>
              <a:t>Instruction Level </a:t>
            </a:r>
            <a:r>
              <a:rPr lang="en-US" dirty="0" smtClean="0"/>
              <a:t>– Within a single sequential thread, perform multiple operations on each cycle.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can be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Sequential expression</a:t>
            </a:r>
          </a:p>
          <a:p>
            <a:r>
              <a:rPr lang="en-US" dirty="0" smtClean="0"/>
              <a:t>Infer data dependencies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=0;i&lt;100;i++)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y[i</a:t>
            </a:r>
            <a:r>
              <a:rPr lang="en-US" dirty="0" smtClean="0"/>
              <a:t>]=A*</a:t>
            </a:r>
            <a:r>
              <a:rPr lang="en-US" dirty="0" err="1" smtClean="0"/>
              <a:t>x[i</a:t>
            </a:r>
            <a:r>
              <a:rPr lang="en-US" dirty="0" smtClean="0"/>
              <a:t>]*</a:t>
            </a:r>
            <a:r>
              <a:rPr lang="en-US" dirty="0" err="1" smtClean="0"/>
              <a:t>x[i]+B</a:t>
            </a:r>
            <a:r>
              <a:rPr lang="en-US" dirty="0" smtClean="0"/>
              <a:t>*</a:t>
            </a:r>
            <a:r>
              <a:rPr lang="en-US" dirty="0" err="1" smtClean="0"/>
              <a:t>x[i]+C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Term: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Operation</a:t>
            </a:r>
            <a:r>
              <a:rPr lang="en-US" dirty="0" smtClean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52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</a:t>
            </a:r>
            <a:r>
              <a:rPr lang="en-US" dirty="0" smtClean="0"/>
              <a:t>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</a:t>
            </a:r>
            <a:r>
              <a:rPr lang="en-US" dirty="0" smtClean="0"/>
              <a:t>operations </a:t>
            </a:r>
            <a:r>
              <a:rPr lang="en-US" dirty="0"/>
              <a:t>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</a:t>
            </a:r>
            <a:r>
              <a:rPr lang="en-US" b="1" dirty="0" smtClean="0"/>
              <a:t>flow (</a:t>
            </a:r>
            <a:r>
              <a:rPr lang="en-US" dirty="0" smtClean="0"/>
              <a:t>e.g. C</a:t>
            </a:r>
            <a:r>
              <a:rPr lang="en-US" b="1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</a:t>
            </a:r>
            <a:r>
              <a:rPr lang="en-US" dirty="0" smtClean="0"/>
              <a:t>operation </a:t>
            </a:r>
            <a:r>
              <a:rPr lang="en-US" dirty="0"/>
              <a:t>runs at a time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defines </a:t>
            </a:r>
            <a:r>
              <a:rPr lang="en-US" dirty="0"/>
              <a:t>successor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53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</a:t>
            </a:r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Examples?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familiar cases where data may come with presence tokens?</a:t>
            </a:r>
          </a:p>
          <a:p>
            <a:pPr lvl="1"/>
            <a:r>
              <a:rPr lang="en-US" dirty="0" smtClean="0"/>
              <a:t>Network packets</a:t>
            </a:r>
          </a:p>
          <a:p>
            <a:pPr lvl="1"/>
            <a:r>
              <a:rPr lang="en-US" dirty="0" smtClean="0"/>
              <a:t>Memory references from processor</a:t>
            </a:r>
          </a:p>
          <a:p>
            <a:pPr lvl="2"/>
            <a:r>
              <a:rPr lang="en-US" dirty="0" smtClean="0"/>
              <a:t>Variable latency depending on cache presence</a:t>
            </a:r>
          </a:p>
          <a:p>
            <a:pPr lvl="1"/>
            <a:r>
              <a:rPr lang="en-US" dirty="0" smtClean="0"/>
              <a:t>Start bit on serial communication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55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</a:t>
            </a:r>
            <a:r>
              <a:rPr lang="en-US" dirty="0" smtClean="0"/>
              <a:t>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56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57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58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Sequential / FSM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FSM is degenerate dataflow graph where there is exactly one token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/>
                <a:gridCol w="671689"/>
                <a:gridCol w="1498262"/>
                <a:gridCol w="110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--&gt;S2,</a:t>
                      </a:r>
                      <a:r>
                        <a:rPr lang="en-US" baseline="0" dirty="0" smtClean="0"/>
                        <a:t> else S1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A,x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+(Bx+C)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6629400" y="32766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629400" y="41910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629400" y="51054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629400" y="60198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S4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Straight Arrow Connector 12"/>
          <p:cNvCxnSpPr>
            <a:stCxn id="8" idx="4"/>
            <a:endCxn id="9" idx="0"/>
          </p:cNvCxnSpPr>
          <p:nvPr/>
        </p:nvCxnSpPr>
        <p:spPr bwMode="auto">
          <a:xfrm rot="5400000">
            <a:off x="6896100" y="40767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 bwMode="auto">
          <a:xfrm rot="5400000">
            <a:off x="6896100" y="49911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0" idx="4"/>
            <a:endCxn id="11" idx="0"/>
          </p:cNvCxnSpPr>
          <p:nvPr/>
        </p:nvCxnSpPr>
        <p:spPr bwMode="auto">
          <a:xfrm rot="5400000">
            <a:off x="6896100" y="59055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endCxn id="8" idx="6"/>
          </p:cNvCxnSpPr>
          <p:nvPr/>
        </p:nvCxnSpPr>
        <p:spPr bwMode="auto">
          <a:xfrm rot="5400000" flipH="1" flipV="1">
            <a:off x="6991350" y="3638550"/>
            <a:ext cx="419100" cy="381000"/>
          </a:xfrm>
          <a:prstGeom prst="bentConnector4">
            <a:avLst>
              <a:gd name="adj1" fmla="val 9091"/>
              <a:gd name="adj2" fmla="val 16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Elbow Connector 47"/>
          <p:cNvCxnSpPr>
            <a:stCxn id="11" idx="2"/>
            <a:endCxn id="8" idx="2"/>
          </p:cNvCxnSpPr>
          <p:nvPr/>
        </p:nvCxnSpPr>
        <p:spPr bwMode="auto">
          <a:xfrm rot="10800000">
            <a:off x="6629400" y="3619500"/>
            <a:ext cx="1588" cy="2743200"/>
          </a:xfrm>
          <a:prstGeom prst="bentConnector3">
            <a:avLst>
              <a:gd name="adj1" fmla="val 270230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96200" y="3276600"/>
            <a:ext cx="1210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not </a:t>
            </a:r>
          </a:p>
          <a:p>
            <a:r>
              <a:rPr lang="en-US" dirty="0" smtClean="0"/>
              <a:t>present?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Pipeline – organize computation as a spatial sequence of concurrent operations</a:t>
            </a:r>
          </a:p>
          <a:p>
            <a:pPr lvl="1"/>
            <a:r>
              <a:rPr lang="en-US" dirty="0" smtClean="0"/>
              <a:t>Can introduce new inputs before finishing</a:t>
            </a:r>
          </a:p>
          <a:p>
            <a:pPr lvl="1"/>
            <a:r>
              <a:rPr lang="en-US" dirty="0" smtClean="0"/>
              <a:t>Instruction- or thread-level</a:t>
            </a:r>
          </a:p>
          <a:p>
            <a:pPr lvl="1"/>
            <a:r>
              <a:rPr lang="en-US" dirty="0" smtClean="0"/>
              <a:t>Use for data-level parallelism</a:t>
            </a:r>
          </a:p>
          <a:p>
            <a:pPr lvl="1"/>
            <a:r>
              <a:rPr lang="en-US" dirty="0" smtClean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Sequential / FSM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FSM is degenerate dataflow graph where there is exactly one token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/>
                <a:gridCol w="671689"/>
                <a:gridCol w="1498262"/>
                <a:gridCol w="110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--&gt;S2,</a:t>
                      </a:r>
                      <a:r>
                        <a:rPr lang="en-US" baseline="0" dirty="0" smtClean="0"/>
                        <a:t> else S1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A,x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+(Bx+C)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543800" y="2209800"/>
            <a:ext cx="762000" cy="3961606"/>
            <a:chOff x="6629400" y="2743994"/>
            <a:chExt cx="762000" cy="3961606"/>
          </a:xfrm>
        </p:grpSpPr>
        <p:sp>
          <p:nvSpPr>
            <p:cNvPr id="8" name="Oval 7"/>
            <p:cNvSpPr/>
            <p:nvPr/>
          </p:nvSpPr>
          <p:spPr bwMode="auto">
            <a:xfrm>
              <a:off x="6629400" y="32766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29400" y="41910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S2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29400" y="51054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S3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629400" y="60198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S4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3" name="Straight Arrow Connector 12"/>
            <p:cNvCxnSpPr>
              <a:stCxn id="8" idx="4"/>
              <a:endCxn id="9" idx="0"/>
            </p:cNvCxnSpPr>
            <p:nvPr/>
          </p:nvCxnSpPr>
          <p:spPr bwMode="auto">
            <a:xfrm rot="5400000">
              <a:off x="6896100" y="4076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6896100" y="49911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6896100" y="59055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Elbow Connector 47"/>
            <p:cNvCxnSpPr>
              <a:stCxn id="11" idx="2"/>
              <a:endCxn id="8" idx="2"/>
            </p:cNvCxnSpPr>
            <p:nvPr/>
          </p:nvCxnSpPr>
          <p:spPr bwMode="auto">
            <a:xfrm rot="10800000">
              <a:off x="6629400" y="3619500"/>
              <a:ext cx="1588" cy="2743200"/>
            </a:xfrm>
            <a:prstGeom prst="bentConnector3">
              <a:avLst>
                <a:gd name="adj1" fmla="val 2702304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9" name="Straight Arrow Connector 18"/>
            <p:cNvCxnSpPr>
              <a:endCxn id="8" idx="0"/>
            </p:cNvCxnSpPr>
            <p:nvPr/>
          </p:nvCxnSpPr>
          <p:spPr bwMode="auto">
            <a:xfrm rot="5400000">
              <a:off x="6743700" y="3009900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1" name="Straight Arrow Connector 20"/>
          <p:cNvCxnSpPr>
            <a:stCxn id="11" idx="4"/>
          </p:cNvCxnSpPr>
          <p:nvPr/>
        </p:nvCxnSpPr>
        <p:spPr bwMode="auto">
          <a:xfrm rot="5400000">
            <a:off x="7771606" y="6323806"/>
            <a:ext cx="305594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is a collection of sequential/control-flow “threads”</a:t>
            </a:r>
          </a:p>
          <a:p>
            <a:r>
              <a:rPr lang="en-US" dirty="0" smtClean="0"/>
              <a:t>Threads may communicate</a:t>
            </a:r>
          </a:p>
          <a:p>
            <a:pPr lvl="1"/>
            <a:r>
              <a:rPr lang="en-US" dirty="0" smtClean="0"/>
              <a:t>Through dataflow I/O</a:t>
            </a:r>
          </a:p>
          <a:p>
            <a:pPr lvl="1"/>
            <a:r>
              <a:rPr lang="en-US" dirty="0" smtClean="0"/>
              <a:t>(Through shared variables)</a:t>
            </a:r>
          </a:p>
          <a:p>
            <a:r>
              <a:rPr lang="en-US" dirty="0" smtClean="0"/>
              <a:t>View as hybrid or generalization</a:t>
            </a:r>
          </a:p>
          <a:p>
            <a:r>
              <a:rPr lang="en-US" dirty="0" smtClean="0"/>
              <a:t>CSP – Communicating Sequential Processes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Decode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might need to synchronize to send to HDMI?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 smtClean="0"/>
              <a:t>Value of Multiple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have a big enough</a:t>
            </a:r>
            <a:br>
              <a:rPr lang="en-US" dirty="0" smtClean="0"/>
            </a:br>
            <a:r>
              <a:rPr lang="en-US" dirty="0" smtClean="0"/>
              <a:t>hammer, everything looks like</a:t>
            </a:r>
            <a:br>
              <a:rPr lang="en-US" dirty="0" smtClean="0"/>
            </a:br>
            <a:r>
              <a:rPr lang="en-US" dirty="0" smtClean="0"/>
              <a:t>a nail.</a:t>
            </a:r>
          </a:p>
          <a:p>
            <a:r>
              <a:rPr lang="en-US" dirty="0" smtClean="0"/>
              <a:t>Many stuck on single model</a:t>
            </a:r>
          </a:p>
          <a:p>
            <a:pPr lvl="1"/>
            <a:r>
              <a:rPr lang="en-US" dirty="0" smtClean="0"/>
              <a:t>Try to make all problems look like their nail</a:t>
            </a:r>
          </a:p>
          <a:p>
            <a:r>
              <a:rPr lang="en-US" dirty="0" smtClean="0"/>
              <a:t>Value to diversity / heterogeneity </a:t>
            </a:r>
          </a:p>
          <a:p>
            <a:pPr lvl="1"/>
            <a:r>
              <a:rPr lang="en-US" dirty="0" smtClean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65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parallel compute models</a:t>
            </a:r>
          </a:p>
          <a:p>
            <a:pPr lvl="1"/>
            <a:r>
              <a:rPr lang="en-US" dirty="0" smtClean="0"/>
              <a:t>Sequential, Dataflow, CSP</a:t>
            </a:r>
            <a:endParaRPr lang="en-US" dirty="0" smtClean="0"/>
          </a:p>
          <a:p>
            <a:r>
              <a:rPr lang="en-US" dirty="0" smtClean="0"/>
              <a:t>Find </a:t>
            </a:r>
            <a:r>
              <a:rPr lang="en-US" dirty="0" smtClean="0"/>
              <a:t>natural parallelism in problem</a:t>
            </a:r>
          </a:p>
          <a:p>
            <a:r>
              <a:rPr lang="en-US" dirty="0" smtClean="0"/>
              <a:t>Mix-and-match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Day 5 …</a:t>
            </a:r>
          </a:p>
          <a:p>
            <a:r>
              <a:rPr lang="en-US" dirty="0" smtClean="0"/>
              <a:t>HW2 due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Sequential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person build 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1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Data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Everyone in class build own 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When useful?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Build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Level </a:t>
            </a:r>
            <a:r>
              <a:rPr lang="en-US" dirty="0" smtClean="0"/>
              <a:t>– Perform same computation on different data </a:t>
            </a:r>
            <a:r>
              <a:rPr lang="en-US" dirty="0" smtClean="0"/>
              <a:t>items</a:t>
            </a:r>
          </a:p>
          <a:p>
            <a:endParaRPr lang="en-US" dirty="0" smtClean="0"/>
          </a:p>
          <a:p>
            <a:r>
              <a:rPr lang="en-US" dirty="0" smtClean="0"/>
              <a:t>Ideal: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dp</a:t>
            </a:r>
            <a:r>
              <a:rPr lang="en-US" dirty="0" smtClean="0"/>
              <a:t> 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seq</a:t>
            </a:r>
            <a:r>
              <a:rPr lang="en-US" dirty="0" smtClean="0"/>
              <a:t>/P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31359</TotalTime>
  <Words>1785</Words>
  <Application>Microsoft Macintosh PowerPoint</Application>
  <PresentationFormat>On-screen Show (4:3)</PresentationFormat>
  <Paragraphs>453</Paragraphs>
  <Slides>66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Blank Presentation</vt:lpstr>
      <vt:lpstr>ESE532: System-on-a-Chip Architecture</vt:lpstr>
      <vt:lpstr>Today</vt:lpstr>
      <vt:lpstr>Message</vt:lpstr>
      <vt:lpstr>Types of Parallelism</vt:lpstr>
      <vt:lpstr>Types of Parallelism</vt:lpstr>
      <vt:lpstr>Pipeline Parallelism</vt:lpstr>
      <vt:lpstr>Sequential</vt:lpstr>
      <vt:lpstr>Data Parallel</vt:lpstr>
      <vt:lpstr>Data-Level Parallelism</vt:lpstr>
      <vt:lpstr>Thread Parallel</vt:lpstr>
      <vt:lpstr>Thread-Level Parallelism</vt:lpstr>
      <vt:lpstr>Instruction-Level Data Parallel</vt:lpstr>
      <vt:lpstr>Step 1</vt:lpstr>
      <vt:lpstr>Step 2</vt:lpstr>
      <vt:lpstr>Step 3</vt:lpstr>
      <vt:lpstr>Step 4</vt:lpstr>
      <vt:lpstr>Step 5</vt:lpstr>
      <vt:lpstr>Step 6</vt:lpstr>
      <vt:lpstr>Step 7</vt:lpstr>
      <vt:lpstr>Step 8</vt:lpstr>
      <vt:lpstr>Instruction-Level Data Parallel</vt:lpstr>
      <vt:lpstr>Instruction-Level Data Parallel</vt:lpstr>
      <vt:lpstr>Instruction-Level Parallelism</vt:lpstr>
      <vt:lpstr>Step 0</vt:lpstr>
      <vt:lpstr>Step 1</vt:lpstr>
      <vt:lpstr>Step 2</vt:lpstr>
      <vt:lpstr>Step 3</vt:lpstr>
      <vt:lpstr>Step 4</vt:lpstr>
      <vt:lpstr>Step 5</vt:lpstr>
      <vt:lpstr>Step 6</vt:lpstr>
      <vt:lpstr>Step 7</vt:lpstr>
      <vt:lpstr>Step 8</vt:lpstr>
      <vt:lpstr>Instruction-Level Parallelism</vt:lpstr>
      <vt:lpstr>Instruction-Level Data Parallel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</vt:lpstr>
      <vt:lpstr>Instruction-Level Pipeline</vt:lpstr>
      <vt:lpstr>Thread Pipeline</vt:lpstr>
      <vt:lpstr>Thread Graph</vt:lpstr>
      <vt:lpstr>Parallel Compute Models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Term: Operation</vt:lpstr>
      <vt:lpstr>Dataflow / Control Flow</vt:lpstr>
      <vt:lpstr>Token</vt:lpstr>
      <vt:lpstr>Token Examples?</vt:lpstr>
      <vt:lpstr>Operation</vt:lpstr>
      <vt:lpstr>Slide 56</vt:lpstr>
      <vt:lpstr>Dataflow Graph</vt:lpstr>
      <vt:lpstr>Dataflow Graph Example</vt:lpstr>
      <vt:lpstr>Sequential / FSM</vt:lpstr>
      <vt:lpstr>Sequential / FSM</vt:lpstr>
      <vt:lpstr>Communicating Threads</vt:lpstr>
      <vt:lpstr>Video Decode</vt:lpstr>
      <vt:lpstr>Compute Models</vt:lpstr>
      <vt:lpstr>Value of Multiple Models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124</cp:revision>
  <cp:lastPrinted>2017-09-13T13:02:05Z</cp:lastPrinted>
  <dcterms:created xsi:type="dcterms:W3CDTF">2017-09-12T02:56:29Z</dcterms:created>
  <dcterms:modified xsi:type="dcterms:W3CDTF">2017-09-13T13:02:39Z</dcterms:modified>
</cp:coreProperties>
</file>