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60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embeddings/Microsoft_Equation3.bin" ContentType="application/vnd.openxmlformats-officedocument.oleObject"/>
  <Default Extension="pict" ContentType="image/pict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embeddings/Microsoft_Equation2.bin" ContentType="application/vnd.openxmlformats-officedocument.oleObject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embeddings/Microsoft_Equation1.bin" ContentType="application/vnd.openxmlformats-officedocument.oleObject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6" r:id="rId2"/>
    <p:sldId id="258" r:id="rId3"/>
    <p:sldId id="339" r:id="rId4"/>
    <p:sldId id="447" r:id="rId5"/>
    <p:sldId id="428" r:id="rId6"/>
    <p:sldId id="382" r:id="rId7"/>
    <p:sldId id="383" r:id="rId8"/>
    <p:sldId id="386" r:id="rId9"/>
    <p:sldId id="381" r:id="rId10"/>
    <p:sldId id="387" r:id="rId11"/>
    <p:sldId id="388" r:id="rId12"/>
    <p:sldId id="389" r:id="rId13"/>
    <p:sldId id="341" r:id="rId14"/>
    <p:sldId id="342" r:id="rId15"/>
    <p:sldId id="343" r:id="rId16"/>
    <p:sldId id="344" r:id="rId17"/>
    <p:sldId id="351" r:id="rId18"/>
    <p:sldId id="352" r:id="rId19"/>
    <p:sldId id="449" r:id="rId20"/>
    <p:sldId id="390" r:id="rId21"/>
    <p:sldId id="354" r:id="rId22"/>
    <p:sldId id="450" r:id="rId23"/>
    <p:sldId id="432" r:id="rId24"/>
    <p:sldId id="433" r:id="rId25"/>
    <p:sldId id="424" r:id="rId26"/>
    <p:sldId id="430" r:id="rId27"/>
    <p:sldId id="451" r:id="rId28"/>
    <p:sldId id="452" r:id="rId29"/>
    <p:sldId id="453" r:id="rId30"/>
    <p:sldId id="405" r:id="rId31"/>
    <p:sldId id="454" r:id="rId32"/>
    <p:sldId id="455" r:id="rId33"/>
    <p:sldId id="456" r:id="rId34"/>
    <p:sldId id="457" r:id="rId35"/>
    <p:sldId id="458" r:id="rId36"/>
    <p:sldId id="408" r:id="rId37"/>
    <p:sldId id="391" r:id="rId38"/>
    <p:sldId id="461" r:id="rId39"/>
    <p:sldId id="459" r:id="rId40"/>
    <p:sldId id="460" r:id="rId41"/>
    <p:sldId id="357" r:id="rId42"/>
    <p:sldId id="358" r:id="rId43"/>
    <p:sldId id="418" r:id="rId44"/>
    <p:sldId id="419" r:id="rId45"/>
    <p:sldId id="420" r:id="rId46"/>
    <p:sldId id="359" r:id="rId47"/>
    <p:sldId id="417" r:id="rId48"/>
    <p:sldId id="439" r:id="rId49"/>
    <p:sldId id="409" r:id="rId50"/>
    <p:sldId id="442" r:id="rId51"/>
    <p:sldId id="410" r:id="rId52"/>
    <p:sldId id="411" r:id="rId53"/>
    <p:sldId id="415" r:id="rId54"/>
    <p:sldId id="445" r:id="rId55"/>
    <p:sldId id="462" r:id="rId56"/>
    <p:sldId id="444" r:id="rId57"/>
    <p:sldId id="437" r:id="rId58"/>
    <p:sldId id="367" r:id="rId59"/>
    <p:sldId id="440" r:id="rId60"/>
    <p:sldId id="441" r:id="rId61"/>
    <p:sldId id="416" r:id="rId62"/>
    <p:sldId id="340" r:id="rId63"/>
    <p:sldId id="330" r:id="rId6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27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handoutMaster" Target="handoutMasters/handout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ict"/><Relationship Id="rId2" Type="http://schemas.openxmlformats.org/officeDocument/2006/relationships/image" Target="../media/image10.pict"/><Relationship Id="rId3" Type="http://schemas.openxmlformats.org/officeDocument/2006/relationships/image" Target="../media/image11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0899892-1164-F24C-BA69-150C84B6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2F43882-1B58-5C45-81B5-B47D6D1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9ECDBD-01C0-1544-8E11-41CF1902E250}" type="slidenum">
              <a:rPr lang="en-US"/>
              <a:pPr/>
              <a:t>41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4F9EEE-FF26-6748-8A18-32C9804A0AC2}" type="slidenum">
              <a:rPr lang="en-US"/>
              <a:pPr/>
              <a:t>42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95EF3-CB9D-B646-BD02-8BA484566C5A}" type="slidenum">
              <a:rPr lang="en-US"/>
              <a:pPr/>
              <a:t>46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76B33A-E074-F448-B8B9-1F7852BB3F6F}" type="slidenum">
              <a:rPr lang="en-US"/>
              <a:pPr/>
              <a:t>48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76B33A-E074-F448-B8B9-1F7852BB3F6F}" type="slidenum">
              <a:rPr lang="en-US"/>
              <a:pPr/>
              <a:t>49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406A67-F00C-B542-B600-CA04DD9BFFEE}" type="slidenum">
              <a:rPr lang="en-US"/>
              <a:pPr/>
              <a:t>50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76B33A-E074-F448-B8B9-1F7852BB3F6F}" type="slidenum">
              <a:rPr lang="en-US"/>
              <a:pPr/>
              <a:t>51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9A4357-F53E-3A4C-8DE3-7BDA031D125D}" type="slidenum">
              <a:rPr lang="en-US"/>
              <a:pPr/>
              <a:t>58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FF0C4D-6DB1-2B4C-B01D-DCDCD5959FE1}" type="slidenum">
              <a:rPr lang="en-US"/>
              <a:pPr/>
              <a:t>13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04544F-562F-2747-A191-BFD7173F0B05}" type="slidenum">
              <a:rPr lang="en-US"/>
              <a:pPr/>
              <a:t>15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B99DDC-BD50-7347-947A-E2B0766C0188}" type="slidenum">
              <a:rPr lang="en-US"/>
              <a:pPr/>
              <a:t>16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505C5-CEFF-DB4D-82E3-75D1569D049B}" type="slidenum">
              <a:rPr lang="en-US"/>
              <a:pPr/>
              <a:t>17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546541-A5B7-7B42-A4FD-18DEF22C9A47}" type="slidenum">
              <a:rPr lang="en-US"/>
              <a:pPr/>
              <a:t>18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9FE4B-5A8F-3A4B-86C7-64F3F62F63E9}" type="slidenum">
              <a:rPr lang="en-US"/>
              <a:pPr/>
              <a:t>21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76B33A-E074-F448-B8B9-1F7852BB3F6F}" type="slidenum">
              <a:rPr lang="en-US"/>
              <a:pPr/>
              <a:t>23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3EF-6858-C948-9F00-CBC8B78B5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498E-B385-5A41-8126-38E4C3C67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28B3-0CAB-C141-A479-406975AF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0"/>
            <a:ext cx="8151813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12775" y="1600200"/>
            <a:ext cx="3998913" cy="4618038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1600200"/>
            <a:ext cx="4000500" cy="4618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1C24-9806-7148-BB96-1D4F026A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57DF-B8E1-6E4E-A23B-D02022E33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C9EC-1342-4248-A34A-2968F89D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10AF-5E98-D541-A2B0-D1503240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1EE5-F3BE-894E-AEF9-1B8AF72F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CBD0-DCFA-8C4F-8A48-8F6BFD89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8DC8-9554-F44C-BB0B-55F9A1E06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8DC1-23AE-CB49-91CB-23A473E8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C0C0-8AF0-574D-A956-1BC4D162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charset="0"/>
              </a:defRPr>
            </a:lvl1pPr>
          </a:lstStyle>
          <a:p>
            <a:pPr>
              <a:defRPr/>
            </a:pPr>
            <a:fld id="{23961269-2760-3141-82DA-D43FB461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5: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September 18,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2017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Dataflow Process Model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Processes allow expression of independent control</a:t>
            </a:r>
          </a:p>
          <a:p>
            <a:r>
              <a:rPr lang="en-US" dirty="0" smtClean="0"/>
              <a:t>Convenient for things that advance independently</a:t>
            </a:r>
          </a:p>
          <a:p>
            <a:r>
              <a:rPr lang="en-US" dirty="0" smtClean="0"/>
              <a:t>Performance optimization resource utilization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b="1" dirty="0" smtClean="0"/>
              <a:t>Communication</a:t>
            </a:r>
            <a:r>
              <a:rPr lang="en-US" dirty="0" smtClean="0"/>
              <a:t> – how move data between processes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What latency does this add?</a:t>
            </a:r>
          </a:p>
          <a:p>
            <a:pPr lvl="1"/>
            <a:r>
              <a:rPr lang="en-US" dirty="0" smtClean="0"/>
              <a:t>Throughput achievable?</a:t>
            </a:r>
          </a:p>
          <a:p>
            <a:r>
              <a:rPr lang="en-US" b="1" dirty="0" smtClean="0"/>
              <a:t>Synchronization</a:t>
            </a:r>
            <a:r>
              <a:rPr lang="en-US" dirty="0" smtClean="0"/>
              <a:t> – how define how</a:t>
            </a:r>
            <a:r>
              <a:rPr lang="en-US" dirty="0" smtClean="0"/>
              <a:t> processes </a:t>
            </a:r>
            <a:r>
              <a:rPr lang="en-US" dirty="0" smtClean="0"/>
              <a:t>advance relative to each other?</a:t>
            </a:r>
          </a:p>
          <a:p>
            <a:r>
              <a:rPr lang="en-US" b="1" dirty="0" smtClean="0"/>
              <a:t>Determinism</a:t>
            </a:r>
            <a:r>
              <a:rPr lang="en-US" dirty="0" smtClean="0"/>
              <a:t> – for the same inputs, do we get the same outputs?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Stand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 – FIFO-like channels</a:t>
            </a:r>
          </a:p>
          <a:p>
            <a:r>
              <a:rPr lang="en-US" dirty="0" smtClean="0"/>
              <a:t>Synchronization – dataflow with </a:t>
            </a:r>
            <a:r>
              <a:rPr lang="en-US" dirty="0" err="1" smtClean="0"/>
              <a:t>FIFOs</a:t>
            </a:r>
            <a:endParaRPr lang="en-US" dirty="0" smtClean="0"/>
          </a:p>
          <a:p>
            <a:r>
              <a:rPr lang="en-US" dirty="0" smtClean="0"/>
              <a:t>Determinism – how to achieve</a:t>
            </a:r>
          </a:p>
          <a:p>
            <a:pPr lvl="1"/>
            <a:r>
              <a:rPr lang="en-US" dirty="0" smtClean="0"/>
              <a:t>…until you must give it up.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4456-462C-264C-A9F4-9F39FF10CFC7}" type="slidenum">
              <a:rPr lang="en-US"/>
              <a:pPr/>
              <a:t>13</a:t>
            </a:fld>
            <a:endParaRPr lang="en-US"/>
          </a:p>
        </p:txBody>
      </p:sp>
      <p:sp>
        <p:nvSpPr>
          <p:cNvPr id="3973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Dataflow Process Model</a:t>
            </a:r>
            <a:endParaRPr lang="en-US" dirty="0"/>
          </a:p>
        </p:txBody>
      </p:sp>
      <p:sp>
        <p:nvSpPr>
          <p:cNvPr id="3973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Operation/Operator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Operation</a:t>
            </a:r>
            <a:r>
              <a:rPr lang="en-US" dirty="0" smtClean="0"/>
              <a:t> – logic computation to be performed</a:t>
            </a:r>
          </a:p>
          <a:p>
            <a:pPr lvl="1"/>
            <a:r>
              <a:rPr lang="en-US" dirty="0" smtClean="0"/>
              <a:t>A process that communicates through dataflow inputs and outputs</a:t>
            </a:r>
          </a:p>
          <a:p>
            <a:r>
              <a:rPr lang="en-US" b="1" dirty="0" smtClean="0"/>
              <a:t>Operator</a:t>
            </a:r>
            <a:r>
              <a:rPr lang="en-US" dirty="0" smtClean="0"/>
              <a:t> – physical block that performs an Operation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58DC-7C58-6D49-9EE0-F6A7001EAA6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4724-95F9-7D48-86FB-5EAED34B7CD5}" type="slidenum">
              <a:rPr lang="en-US"/>
              <a:pPr/>
              <a:t>15</a:t>
            </a:fld>
            <a:endParaRPr lang="en-US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Dataflow / Control Flow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Dataflow</a:t>
            </a:r>
          </a:p>
          <a:p>
            <a:pPr>
              <a:lnSpc>
                <a:spcPct val="90000"/>
              </a:lnSpc>
            </a:pPr>
            <a:r>
              <a:rPr lang="en-US" dirty="0"/>
              <a:t>Program is a graph of </a:t>
            </a:r>
            <a:r>
              <a:rPr lang="en-US" dirty="0" smtClean="0"/>
              <a:t>operations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Operation </a:t>
            </a:r>
            <a:r>
              <a:rPr lang="en-US" dirty="0"/>
              <a:t>consumes </a:t>
            </a:r>
            <a:r>
              <a:rPr lang="en-US" b="1" dirty="0"/>
              <a:t>tokens</a:t>
            </a:r>
            <a:r>
              <a:rPr lang="en-US" dirty="0"/>
              <a:t> and produces tokens</a:t>
            </a:r>
          </a:p>
          <a:p>
            <a:pPr>
              <a:lnSpc>
                <a:spcPct val="90000"/>
              </a:lnSpc>
            </a:pPr>
            <a:r>
              <a:rPr lang="en-US" dirty="0"/>
              <a:t>All </a:t>
            </a:r>
            <a:r>
              <a:rPr lang="en-US" dirty="0" smtClean="0"/>
              <a:t>operations </a:t>
            </a:r>
            <a:r>
              <a:rPr lang="en-US" dirty="0"/>
              <a:t>run </a:t>
            </a:r>
            <a:r>
              <a:rPr lang="en-US" dirty="0" smtClean="0"/>
              <a:t>concurrently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All processes</a:t>
            </a:r>
            <a:endParaRPr lang="en-US" dirty="0"/>
          </a:p>
        </p:txBody>
      </p:sp>
      <p:sp>
        <p:nvSpPr>
          <p:cNvPr id="3512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76400"/>
            <a:ext cx="3810000" cy="4648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Control </a:t>
            </a:r>
            <a:r>
              <a:rPr lang="en-US" b="1" dirty="0" smtClean="0"/>
              <a:t>flow (</a:t>
            </a:r>
            <a:r>
              <a:rPr lang="en-US" dirty="0" smtClean="0"/>
              <a:t>e.g. C</a:t>
            </a:r>
            <a:r>
              <a:rPr lang="en-US" b="1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Program is a sequence of operations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Operation </a:t>
            </a:r>
            <a:r>
              <a:rPr lang="en-US" dirty="0"/>
              <a:t>reads inputs and writes outputs into common store</a:t>
            </a:r>
          </a:p>
          <a:p>
            <a:pPr>
              <a:lnSpc>
                <a:spcPct val="90000"/>
              </a:lnSpc>
            </a:pPr>
            <a:r>
              <a:rPr lang="en-US" dirty="0"/>
              <a:t>One </a:t>
            </a:r>
            <a:r>
              <a:rPr lang="en-US" dirty="0" smtClean="0"/>
              <a:t>operation </a:t>
            </a:r>
            <a:r>
              <a:rPr lang="en-US" dirty="0"/>
              <a:t>runs at a time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defines </a:t>
            </a:r>
            <a:r>
              <a:rPr lang="en-US" dirty="0"/>
              <a:t>successor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E7DD-0426-5C49-BB27-29BF90DD1C77}" type="slidenum">
              <a:rPr lang="en-US"/>
              <a:pPr/>
              <a:t>16</a:t>
            </a:fld>
            <a:endParaRPr lang="en-US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Token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value with presence indication</a:t>
            </a:r>
          </a:p>
          <a:p>
            <a:pPr lvl="1"/>
            <a:r>
              <a:rPr lang="en-US" dirty="0"/>
              <a:t>May be conceptual</a:t>
            </a:r>
          </a:p>
          <a:p>
            <a:pPr lvl="2"/>
            <a:r>
              <a:rPr lang="en-US" dirty="0"/>
              <a:t>Only exist in high-level model</a:t>
            </a:r>
          </a:p>
          <a:p>
            <a:pPr lvl="2"/>
            <a:r>
              <a:rPr lang="en-US" dirty="0"/>
              <a:t>Not kept around at runtime</a:t>
            </a:r>
          </a:p>
          <a:p>
            <a:pPr lvl="1"/>
            <a:r>
              <a:rPr lang="en-US" dirty="0"/>
              <a:t>Or may be physically represented</a:t>
            </a:r>
          </a:p>
          <a:p>
            <a:pPr lvl="2"/>
            <a:r>
              <a:rPr lang="en-US" dirty="0"/>
              <a:t>One bit represents presence/absence of </a:t>
            </a:r>
            <a:r>
              <a:rPr lang="en-US" dirty="0" smtClean="0"/>
              <a:t>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1A3B-4E41-8944-8532-57BE71D80110}" type="slidenum">
              <a:rPr lang="en-US"/>
              <a:pPr/>
              <a:t>17</a:t>
            </a:fld>
            <a:endParaRPr lang="en-US"/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Stream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/>
              <a:t>Logical abstraction of a persistent point-to-point communication </a:t>
            </a:r>
            <a:r>
              <a:rPr lang="en-US" dirty="0" smtClean="0"/>
              <a:t>link between operators</a:t>
            </a:r>
          </a:p>
          <a:p>
            <a:pPr lvl="1"/>
            <a:r>
              <a:rPr lang="en-US" dirty="0"/>
              <a:t>Has a (single) source and sink</a:t>
            </a:r>
          </a:p>
          <a:p>
            <a:pPr lvl="1"/>
            <a:r>
              <a:rPr lang="en-US" dirty="0"/>
              <a:t>Carries data presence / flow control</a:t>
            </a:r>
          </a:p>
          <a:p>
            <a:pPr lvl="1"/>
            <a:r>
              <a:rPr lang="en-US" dirty="0"/>
              <a:t>Provides in-order (FIFO) delivery of data from source to sink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124200" y="5257800"/>
            <a:ext cx="1676400" cy="13716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4800600" y="6019800"/>
            <a:ext cx="1066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5867400" y="5334000"/>
            <a:ext cx="1371600" cy="12954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7239000" y="6019800"/>
            <a:ext cx="685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07025" y="5562600"/>
            <a:ext cx="1125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stream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DADD-6057-5B42-87F0-061BF195EEFF}" type="slidenum">
              <a:rPr lang="en-US"/>
              <a:pPr/>
              <a:t>18</a:t>
            </a:fld>
            <a:endParaRPr lang="en-US"/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Captures communications structure</a:t>
            </a:r>
          </a:p>
          <a:p>
            <a:pPr lvl="1"/>
            <a:r>
              <a:rPr lang="en-US" dirty="0"/>
              <a:t>Explicit </a:t>
            </a:r>
            <a:r>
              <a:rPr lang="en-US" dirty="0" err="1"/>
              <a:t>producer</a:t>
            </a:r>
            <a:r>
              <a:rPr lang="en-US" dirty="0" err="1">
                <a:sym typeface="Wingdings" charset="2"/>
              </a:rPr>
              <a:t>consumer</a:t>
            </a:r>
            <a:r>
              <a:rPr lang="en-US" dirty="0">
                <a:sym typeface="Wingdings" charset="2"/>
              </a:rPr>
              <a:t> link up</a:t>
            </a:r>
            <a:endParaRPr lang="en-US" dirty="0"/>
          </a:p>
          <a:p>
            <a:r>
              <a:rPr lang="en-US" dirty="0"/>
              <a:t>Abstract communications</a:t>
            </a:r>
          </a:p>
          <a:p>
            <a:pPr lvl="1"/>
            <a:r>
              <a:rPr lang="en-US" dirty="0"/>
              <a:t>Physical resources or implementation</a:t>
            </a:r>
          </a:p>
          <a:p>
            <a:pPr lvl="1"/>
            <a:r>
              <a:rPr lang="en-US" dirty="0"/>
              <a:t>Delay from source to </a:t>
            </a:r>
            <a:r>
              <a:rPr lang="en-US" dirty="0" smtClean="0"/>
              <a:t>sink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Stream: logical communication link</a:t>
            </a:r>
          </a:p>
          <a:p>
            <a:r>
              <a:rPr lang="en-US" dirty="0" smtClean="0"/>
              <a:t>What would we use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Two threads running on a single processor?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Two processes running on different processors on the same die?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Two processes running on different hosts</a:t>
            </a:r>
          </a:p>
          <a:p>
            <a:pPr lvl="2"/>
            <a:r>
              <a:rPr lang="en-US" dirty="0" smtClean="0">
                <a:solidFill>
                  <a:srgbClr val="FF6600"/>
                </a:solidFill>
              </a:rPr>
              <a:t>E.g. one at Penn, one on Amazon cloud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Dataflow Process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Model</a:t>
            </a:r>
            <a:endParaRPr lang="en-US" dirty="0" smtClean="0">
              <a:solidFill>
                <a:srgbClr val="FF0000"/>
              </a:solidFill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Motivation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Issues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Abstraction</a:t>
            </a: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Basic Approach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Dataflow variants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Motivations/demands for variants</a:t>
            </a: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Dataflow Process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Collection of Operators</a:t>
            </a:r>
          </a:p>
          <a:p>
            <a:r>
              <a:rPr lang="en-US" dirty="0" smtClean="0"/>
              <a:t>Connected by Streams</a:t>
            </a:r>
          </a:p>
          <a:p>
            <a:r>
              <a:rPr lang="en-US" dirty="0" smtClean="0"/>
              <a:t>Communicating with Data Tokens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4" descr="df_bla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4343400"/>
            <a:ext cx="3867150" cy="1933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26E3-17B7-7348-8242-7761A25A0123}" type="slidenum">
              <a:rPr lang="en-US"/>
              <a:pPr/>
              <a:t>21</a:t>
            </a:fld>
            <a:endParaRPr lang="en-US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Dataflow Abstracts Timing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sz="2800" dirty="0"/>
              <a:t>Doesn’t say </a:t>
            </a:r>
          </a:p>
          <a:p>
            <a:pPr lvl="1"/>
            <a:r>
              <a:rPr lang="en-US" sz="2400" dirty="0"/>
              <a:t>on which cycle calculation </a:t>
            </a:r>
            <a:r>
              <a:rPr lang="en-US" sz="2400" dirty="0" smtClean="0"/>
              <a:t>occurs</a:t>
            </a:r>
            <a:endParaRPr lang="en-US" sz="2400" dirty="0" smtClean="0">
              <a:solidFill>
                <a:srgbClr val="00CC00"/>
              </a:solidFill>
            </a:endParaRPr>
          </a:p>
          <a:p>
            <a:r>
              <a:rPr lang="en-US" sz="2800" dirty="0"/>
              <a:t>Does say</a:t>
            </a:r>
          </a:p>
          <a:p>
            <a:pPr lvl="1"/>
            <a:r>
              <a:rPr lang="en-US" sz="2400" dirty="0"/>
              <a:t>What order operations occur in</a:t>
            </a:r>
          </a:p>
          <a:p>
            <a:pPr lvl="1"/>
            <a:r>
              <a:rPr lang="en-US" sz="2400" dirty="0"/>
              <a:t>How data interacts</a:t>
            </a:r>
          </a:p>
          <a:p>
            <a:pPr lvl="2"/>
            <a:r>
              <a:rPr lang="en-US" sz="2000" dirty="0"/>
              <a:t>i.e. which inputs get mixed together</a:t>
            </a:r>
          </a:p>
          <a:p>
            <a:r>
              <a:rPr lang="en-US" sz="2800" dirty="0"/>
              <a:t>Permits</a:t>
            </a:r>
          </a:p>
          <a:p>
            <a:pPr lvl="1"/>
            <a:r>
              <a:rPr lang="en-US" sz="2400" dirty="0"/>
              <a:t>Scheduling on different #</a:t>
            </a:r>
            <a:r>
              <a:rPr lang="en-US" sz="2400" dirty="0" smtClean="0"/>
              <a:t> and types of </a:t>
            </a:r>
            <a:r>
              <a:rPr lang="en-US" sz="2400" dirty="0"/>
              <a:t>resources</a:t>
            </a:r>
          </a:p>
          <a:p>
            <a:pPr lvl="1"/>
            <a:r>
              <a:rPr lang="en-US" sz="2400" dirty="0"/>
              <a:t>Operators with variable </a:t>
            </a:r>
            <a:r>
              <a:rPr lang="en-US" sz="2400" dirty="0" smtClean="0"/>
              <a:t>delay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/>
              <a:t>Variable delay in </a:t>
            </a:r>
            <a:r>
              <a:rPr lang="en-US" sz="2400" dirty="0" smtClean="0"/>
              <a:t>interconnect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Task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81200"/>
            <a:ext cx="8661400" cy="1013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429000"/>
            <a:ext cx="8077200" cy="7814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4572000"/>
            <a:ext cx="4723785" cy="199234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8CF2-AF14-6B47-A43E-533DB3C483A6}" type="slidenum">
              <a:rPr lang="en-US"/>
              <a:pPr/>
              <a:t>23</a:t>
            </a:fld>
            <a:endParaRPr 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Synchronous </a:t>
            </a:r>
            <a:r>
              <a:rPr lang="en-US" dirty="0" smtClean="0"/>
              <a:t>Dataflow (SDF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>
                <a:solidFill>
                  <a:srgbClr val="008000"/>
                </a:solidFill>
              </a:rPr>
              <a:t>with fixed operators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/>
              <a:t>Particular, restricted form of dataflow</a:t>
            </a:r>
          </a:p>
          <a:p>
            <a:r>
              <a:rPr lang="en-US" dirty="0"/>
              <a:t>Each </a:t>
            </a:r>
            <a:r>
              <a:rPr lang="en-US" dirty="0" smtClean="0"/>
              <a:t>operation</a:t>
            </a:r>
          </a:p>
          <a:p>
            <a:pPr lvl="1"/>
            <a:r>
              <a:rPr lang="en-US" dirty="0"/>
              <a:t>Consumes a </a:t>
            </a:r>
            <a:r>
              <a:rPr lang="en-US" dirty="0">
                <a:solidFill>
                  <a:srgbClr val="3366FF"/>
                </a:solidFill>
              </a:rPr>
              <a:t>fixed</a:t>
            </a:r>
            <a:r>
              <a:rPr lang="en-US" dirty="0"/>
              <a:t> number of input tokens</a:t>
            </a:r>
          </a:p>
          <a:p>
            <a:pPr lvl="1"/>
            <a:r>
              <a:rPr lang="en-US" dirty="0"/>
              <a:t>Produces a </a:t>
            </a:r>
            <a:r>
              <a:rPr lang="en-US" dirty="0">
                <a:solidFill>
                  <a:srgbClr val="3366FF"/>
                </a:solidFill>
              </a:rPr>
              <a:t>fixed</a:t>
            </a:r>
            <a:r>
              <a:rPr lang="en-US" dirty="0"/>
              <a:t> number of output </a:t>
            </a:r>
            <a:r>
              <a:rPr lang="en-US" dirty="0" smtClean="0"/>
              <a:t>tokens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Operator performs fixed number of operations (in fixed time)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/>
              <a:t>When full set of inputs are available</a:t>
            </a:r>
          </a:p>
          <a:p>
            <a:pPr lvl="2"/>
            <a:r>
              <a:rPr lang="en-US" dirty="0"/>
              <a:t>Can produce output</a:t>
            </a:r>
          </a:p>
          <a:p>
            <a:pPr lvl="1"/>
            <a:r>
              <a:rPr lang="en-US" dirty="0"/>
              <a:t>Can fire any (all) </a:t>
            </a:r>
            <a:r>
              <a:rPr lang="en-US" dirty="0" smtClean="0"/>
              <a:t>operations </a:t>
            </a:r>
            <a:r>
              <a:rPr lang="en-US" dirty="0"/>
              <a:t>with inputs available at any point in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SDF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FFT</a:t>
            </a:r>
          </a:p>
          <a:p>
            <a:r>
              <a:rPr lang="en-US" dirty="0" smtClean="0"/>
              <a:t>1024 inputs</a:t>
            </a:r>
          </a:p>
          <a:p>
            <a:r>
              <a:rPr lang="en-US" dirty="0" smtClean="0"/>
              <a:t>1024 outputs</a:t>
            </a:r>
          </a:p>
          <a:p>
            <a:r>
              <a:rPr lang="en-US" dirty="0" smtClean="0"/>
              <a:t>10,240 multiplies</a:t>
            </a:r>
          </a:p>
          <a:p>
            <a:r>
              <a:rPr lang="en-US" dirty="0" smtClean="0"/>
              <a:t>20,480 adds</a:t>
            </a:r>
          </a:p>
          <a:p>
            <a:r>
              <a:rPr lang="en-US" dirty="0" smtClean="0"/>
              <a:t>(or 30,720 primitive operations)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6705600" y="29718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1" name="Straight Arrow Connector 10"/>
          <p:cNvCxnSpPr>
            <a:endCxn id="7" idx="2"/>
          </p:cNvCxnSpPr>
          <p:nvPr/>
        </p:nvCxnSpPr>
        <p:spPr bwMode="auto">
          <a:xfrm>
            <a:off x="5943600" y="3429000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7620000" y="3429000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791200" y="28194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1024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96200" y="28194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1024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29400" y="39624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30,720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</a:t>
            </a:r>
          </a:p>
          <a:p>
            <a:pPr lvl="1"/>
            <a:r>
              <a:rPr lang="en-US" dirty="0" smtClean="0"/>
              <a:t>Assume one primitive operation per cycle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Could </a:t>
            </a:r>
            <a:r>
              <a:rPr lang="en-US" dirty="0" err="1" smtClean="0"/>
              <a:t>embelish</a:t>
            </a:r>
            <a:endParaRPr lang="en-US" dirty="0" smtClean="0"/>
          </a:p>
          <a:p>
            <a:pPr lvl="1"/>
            <a:r>
              <a:rPr lang="en-US" dirty="0" smtClean="0"/>
              <a:t>Different time per operation type</a:t>
            </a:r>
          </a:p>
          <a:p>
            <a:pPr lvl="1"/>
            <a:r>
              <a:rPr lang="en-US" dirty="0" smtClean="0"/>
              <a:t>Multiple memories with different timings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Time for Graph 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processor</a:t>
            </a:r>
          </a:p>
          <a:p>
            <a:endParaRPr lang="en-US" dirty="0" smtClean="0"/>
          </a:p>
          <a:p>
            <a:r>
              <a:rPr lang="en-US" dirty="0" smtClean="0"/>
              <a:t>One processor per Operator</a:t>
            </a:r>
          </a:p>
          <a:p>
            <a:endParaRPr lang="en-US" dirty="0" smtClean="0"/>
          </a:p>
          <a:p>
            <a:r>
              <a:rPr lang="en-US" dirty="0" smtClean="0"/>
              <a:t>General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919663" y="1981200"/>
          <a:ext cx="2716212" cy="1041400"/>
        </p:xfrm>
        <a:graphic>
          <a:graphicData uri="http://schemas.openxmlformats.org/presentationml/2006/ole">
            <p:oleObj spid="_x0000_s135170" name="Equation" r:id="rId3" imgW="927100" imgH="3556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895600" y="3886200"/>
          <a:ext cx="5803900" cy="520700"/>
        </p:xfrm>
        <a:graphic>
          <a:graphicData uri="http://schemas.openxmlformats.org/presentationml/2006/ole">
            <p:oleObj spid="_x0000_s135171" name="Equation" r:id="rId4" imgW="1981200" imgH="1778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62000" y="5105400"/>
          <a:ext cx="7807325" cy="908218"/>
        </p:xfrm>
        <a:graphic>
          <a:graphicData uri="http://schemas.openxmlformats.org/presentationml/2006/ole">
            <p:oleObj spid="_x0000_s135172" name="Equation" r:id="rId5" imgW="4038600" imgH="4699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0" y="6019800"/>
            <a:ext cx="4557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dirty="0" err="1" smtClean="0"/>
              <a:t>(x,y</a:t>
            </a:r>
            <a:r>
              <a:rPr lang="en-US" dirty="0" smtClean="0"/>
              <a:t>) – 1 if Processor </a:t>
            </a:r>
            <a:r>
              <a:rPr lang="en-US" dirty="0" err="1" smtClean="0"/>
              <a:t>x</a:t>
            </a:r>
            <a:r>
              <a:rPr lang="en-US" dirty="0" smtClean="0"/>
              <a:t> runs task </a:t>
            </a:r>
            <a:r>
              <a:rPr lang="en-US" dirty="0" err="1" smtClean="0"/>
              <a:t>y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Xeon Phi Pricing</a:t>
            </a:r>
            <a:endParaRPr lang="en-US" dirty="0"/>
          </a:p>
        </p:txBody>
      </p:sp>
      <p:pic>
        <p:nvPicPr>
          <p:cNvPr id="6" name="Content Placeholder 5" descr="Intel-KNL-Phi-SKU-list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280" r="-2280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Knights Landing</a:t>
            </a:r>
            <a:endParaRPr lang="en-US" dirty="0"/>
          </a:p>
        </p:txBody>
      </p:sp>
      <p:pic>
        <p:nvPicPr>
          <p:cNvPr id="7" name="Content Placeholder 6" descr="intel-knights-landing-overview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07" r="-2107"/>
          <a:stretch>
            <a:fillRect/>
          </a:stretch>
        </p:blipFill>
        <p:spPr>
          <a:xfrm>
            <a:off x="685800" y="1828800"/>
            <a:ext cx="7772400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1590" y="6096000"/>
            <a:ext cx="880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https://www.nextplatform.com/2016/06/20/intel-knights-landing-yields-big-bang-buck-jump/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6396335"/>
            <a:ext cx="2630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[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Intel, Micro 2016</a:t>
            </a:r>
            <a:r>
              <a:rPr lang="en-US" dirty="0" smtClean="0">
                <a:latin typeface="+mn-lt"/>
              </a:rPr>
              <a:t>]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GRVI/</a:t>
            </a:r>
            <a:r>
              <a:rPr lang="en-US" dirty="0" err="1" smtClean="0"/>
              <a:t>Phallanx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 smtClean="0"/>
              <a:t>Puts 1680 RISC-V32b Integer cores </a:t>
            </a:r>
          </a:p>
          <a:p>
            <a:r>
              <a:rPr lang="en-US" dirty="0" smtClean="0"/>
              <a:t>On XCVU9P FPGA</a:t>
            </a:r>
          </a:p>
          <a:p>
            <a:r>
              <a:rPr lang="en-US" sz="2000" dirty="0" smtClean="0"/>
              <a:t>http://fpga.org/2017/01/12/grvi-phalanx-joins-the-kilocore-club/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429000"/>
            <a:ext cx="5192961" cy="283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6248400"/>
            <a:ext cx="282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+mn-lt"/>
              </a:rPr>
              <a:t>[Gray, FCCM 2016]</a:t>
            </a:r>
            <a:endParaRPr lang="en-US" dirty="0">
              <a:solidFill>
                <a:srgbClr val="3366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r>
              <a:rPr lang="en-US" dirty="0" smtClean="0"/>
              <a:t>Parallelism can be </a:t>
            </a:r>
            <a:r>
              <a:rPr lang="en-US" dirty="0" smtClean="0"/>
              <a:t>natural</a:t>
            </a:r>
          </a:p>
          <a:p>
            <a:r>
              <a:rPr lang="en-US" dirty="0" smtClean="0"/>
              <a:t>Expression can be agnostic to substrate</a:t>
            </a:r>
          </a:p>
          <a:p>
            <a:pPr lvl="1"/>
            <a:r>
              <a:rPr lang="en-US" dirty="0" smtClean="0"/>
              <a:t>Abstract out implementation details</a:t>
            </a:r>
          </a:p>
          <a:p>
            <a:pPr lvl="1"/>
            <a:r>
              <a:rPr lang="en-US" dirty="0" smtClean="0"/>
              <a:t>Tolerate variable delays may arise in implementation</a:t>
            </a:r>
            <a:endParaRPr lang="en-US" dirty="0" smtClean="0"/>
          </a:p>
          <a:p>
            <a:r>
              <a:rPr lang="en-US" dirty="0" smtClean="0"/>
              <a:t>Divide-and-conquer</a:t>
            </a:r>
          </a:p>
          <a:p>
            <a:pPr lvl="1"/>
            <a:r>
              <a:rPr lang="en-US" dirty="0" smtClean="0"/>
              <a:t>Start with coarse-grain streaming dataflow</a:t>
            </a:r>
          </a:p>
          <a:p>
            <a:r>
              <a:rPr lang="en-US" dirty="0" smtClean="0"/>
              <a:t>Basis for performance optimization and parallelism exploitation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 smtClean="0"/>
              <a:t>Map to different processors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7772400" cy="3352800"/>
          </a:xfrm>
        </p:spPr>
        <p:txBody>
          <a:bodyPr/>
          <a:lstStyle/>
          <a:p>
            <a:r>
              <a:rPr lang="en-US" dirty="0" smtClean="0"/>
              <a:t>Map to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One processor performance?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One process per processor performance?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Two processors</a:t>
            </a:r>
          </a:p>
          <a:p>
            <a:pPr lvl="2"/>
            <a:r>
              <a:rPr lang="en-US" dirty="0" smtClean="0">
                <a:solidFill>
                  <a:srgbClr val="FF6600"/>
                </a:solidFill>
              </a:rPr>
              <a:t>How</a:t>
            </a:r>
          </a:p>
          <a:p>
            <a:pPr lvl="2"/>
            <a:r>
              <a:rPr lang="en-US" dirty="0" smtClean="0">
                <a:solidFill>
                  <a:srgbClr val="FF6600"/>
                </a:solidFill>
              </a:rPr>
              <a:t>Performance?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8661400" cy="10139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12192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30,000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12192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15,000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12192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dirty="0" smtClean="0"/>
              <a:t>,000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12192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2,000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 Data Parallel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component is data parallel, can split out parallel tasks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505200"/>
            <a:ext cx="8628676" cy="212458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operation internally </a:t>
            </a:r>
            <a:r>
              <a:rPr lang="en-US" dirty="0" err="1" smtClean="0"/>
              <a:t>pipelineable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break out pipeline into separate tasks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505200"/>
            <a:ext cx="8585200" cy="10699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3581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6,000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3581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6,000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3581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6,000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3581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6,000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3581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6,000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43600" y="46482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7,500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34200" y="46482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3,000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48600" y="3581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dirty="0" smtClean="0"/>
              <a:t>,000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 smtClean="0"/>
              <a:t>Today </a:t>
            </a:r>
            <a:r>
              <a:rPr lang="en-US" dirty="0" err="1" smtClean="0"/>
              <a:t>SoC</a:t>
            </a:r>
            <a:r>
              <a:rPr lang="en-US" dirty="0" smtClean="0"/>
              <a:t>: Apple A10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7772400" cy="4114800"/>
          </a:xfrm>
        </p:spPr>
        <p:txBody>
          <a:bodyPr/>
          <a:lstStyle/>
          <a:p>
            <a:r>
              <a:rPr lang="en-US" dirty="0" smtClean="0"/>
              <a:t>3.3B transistors</a:t>
            </a:r>
          </a:p>
          <a:p>
            <a:r>
              <a:rPr lang="en-US" dirty="0" smtClean="0"/>
              <a:t>Quad=Dual Dual Core</a:t>
            </a:r>
          </a:p>
          <a:p>
            <a:pPr lvl="1"/>
            <a:r>
              <a:rPr lang="en-US" dirty="0" smtClean="0"/>
              <a:t>Dual 64-bit ARM 2.3GHz</a:t>
            </a:r>
          </a:p>
          <a:p>
            <a:pPr lvl="1"/>
            <a:r>
              <a:rPr lang="en-US" dirty="0" smtClean="0"/>
              <a:t>Dual 64-bit ARM low </a:t>
            </a:r>
            <a:br>
              <a:rPr lang="en-US" dirty="0" smtClean="0"/>
            </a:br>
            <a:r>
              <a:rPr lang="en-US" dirty="0" smtClean="0"/>
              <a:t>energy</a:t>
            </a:r>
          </a:p>
          <a:p>
            <a:r>
              <a:rPr lang="en-US" dirty="0" smtClean="0"/>
              <a:t>3MB L2 cache</a:t>
            </a:r>
          </a:p>
          <a:p>
            <a:r>
              <a:rPr lang="en-US" dirty="0" smtClean="0"/>
              <a:t>6 GPU cores</a:t>
            </a:r>
          </a:p>
          <a:p>
            <a:r>
              <a:rPr lang="en-US" dirty="0" smtClean="0"/>
              <a:t>Custom accelerators</a:t>
            </a:r>
          </a:p>
          <a:p>
            <a:pPr lvl="1"/>
            <a:r>
              <a:rPr lang="en-US" dirty="0" smtClean="0"/>
              <a:t>Image Processor?</a:t>
            </a:r>
          </a:p>
          <a:p>
            <a:r>
              <a:rPr lang="en-US" dirty="0" smtClean="0"/>
              <a:t>125mm</a:t>
            </a:r>
            <a:r>
              <a:rPr lang="en-US" baseline="30000" dirty="0" smtClean="0"/>
              <a:t>2</a:t>
            </a:r>
            <a:r>
              <a:rPr lang="en-US" dirty="0" smtClean="0"/>
              <a:t> 16nm </a:t>
            </a:r>
            <a:r>
              <a:rPr lang="en-US" dirty="0" err="1" smtClean="0"/>
              <a:t>FinFET</a:t>
            </a:r>
            <a:endParaRPr lang="en-US" dirty="0" smtClean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38800" y="5715000"/>
            <a:ext cx="3058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3366FF"/>
                </a:solidFill>
                <a:latin typeface="+mn-lt"/>
              </a:rPr>
              <a:t>Chipworks</a:t>
            </a:r>
            <a:r>
              <a:rPr lang="en-US" dirty="0" smtClean="0">
                <a:solidFill>
                  <a:srgbClr val="3366FF"/>
                </a:solidFill>
                <a:latin typeface="+mn-lt"/>
              </a:rPr>
              <a:t> Die Photo</a:t>
            </a:r>
            <a:endParaRPr lang="en-US" dirty="0">
              <a:solidFill>
                <a:srgbClr val="3366FF"/>
              </a:solidFill>
              <a:latin typeface="+mn-lt"/>
            </a:endParaRPr>
          </a:p>
        </p:txBody>
      </p:sp>
      <p:pic>
        <p:nvPicPr>
          <p:cNvPr id="10" name="Picture 9" descr="Revised_A10_die-840x560_cro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992316"/>
            <a:ext cx="4191000" cy="4360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DeHon--August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E8BB-A280-D649-A000-A9C4F8BF2D25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63000" cy="657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 smtClean="0"/>
              <a:t>Heterogeneous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43200"/>
            <a:ext cx="8839200" cy="3352800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GPU perform 10 primitive FFT Ops per cycle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Fast CPU can perform 2 ops/cycle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Slow CPU 1 op/cycle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Map: FFT</a:t>
            </a:r>
            <a:r>
              <a:rPr lang="en-US" dirty="0" smtClean="0">
                <a:solidFill>
                  <a:schemeClr val="accent4"/>
                </a:solidFill>
                <a:sym typeface="Wingdings"/>
              </a:rPr>
              <a:t> GPU, Select to 2 Fast CPUs, quantize and Entropy each to won Slow CPU</a:t>
            </a:r>
          </a:p>
          <a:p>
            <a:r>
              <a:rPr lang="en-US" dirty="0" smtClean="0">
                <a:solidFill>
                  <a:srgbClr val="FF6600"/>
                </a:solidFill>
                <a:sym typeface="Wingdings"/>
              </a:rPr>
              <a:t>Cycles/graph iteration?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8661400" cy="10139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12192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30,000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12192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15,000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12192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dirty="0" smtClean="0"/>
              <a:t>,000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12192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2,000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Custom Accelerator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 smtClean="0"/>
              <a:t>Dataflow Process doesn’t need to be mapped to a processor</a:t>
            </a:r>
          </a:p>
          <a:p>
            <a:r>
              <a:rPr lang="en-US" dirty="0" smtClean="0"/>
              <a:t>Map FFT to custom </a:t>
            </a:r>
            <a:r>
              <a:rPr lang="en-US" dirty="0" err="1" smtClean="0"/>
              <a:t>datapath</a:t>
            </a:r>
            <a:r>
              <a:rPr lang="en-US" dirty="0" smtClean="0"/>
              <a:t> on FPGA logic</a:t>
            </a:r>
          </a:p>
          <a:p>
            <a:pPr lvl="1"/>
            <a:r>
              <a:rPr lang="en-US" dirty="0" smtClean="0"/>
              <a:t>Read and produce one element per cycle</a:t>
            </a:r>
          </a:p>
          <a:p>
            <a:pPr lvl="1"/>
            <a:r>
              <a:rPr lang="en-US" dirty="0" smtClean="0"/>
              <a:t>1024 cycles to process 1024-point FFT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5257800"/>
            <a:ext cx="8661400" cy="10139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48006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1024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48768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15,000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48768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dirty="0" smtClean="0"/>
              <a:t>,000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15200" y="48768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2,000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dirty="0" smtClean="0"/>
              <a:t>Can be implemented on different operators with different characteristics</a:t>
            </a:r>
          </a:p>
          <a:p>
            <a:pPr lvl="1"/>
            <a:r>
              <a:rPr lang="en-US" dirty="0" smtClean="0"/>
              <a:t>Small or large processor</a:t>
            </a:r>
          </a:p>
          <a:p>
            <a:pPr lvl="1"/>
            <a:r>
              <a:rPr lang="en-US" dirty="0" smtClean="0"/>
              <a:t>Hardware unit</a:t>
            </a:r>
          </a:p>
          <a:p>
            <a:pPr lvl="1"/>
            <a:r>
              <a:rPr lang="en-US" dirty="0" smtClean="0"/>
              <a:t>Different levels of internal </a:t>
            </a:r>
          </a:p>
          <a:p>
            <a:pPr lvl="2"/>
            <a:r>
              <a:rPr lang="en-US" dirty="0" smtClean="0"/>
              <a:t>Data-level parallelism</a:t>
            </a:r>
          </a:p>
          <a:p>
            <a:pPr lvl="2"/>
            <a:r>
              <a:rPr lang="en-US" dirty="0" smtClean="0"/>
              <a:t>Instruction-level parallelism</a:t>
            </a:r>
          </a:p>
          <a:p>
            <a:r>
              <a:rPr lang="en-US" dirty="0" smtClean="0"/>
              <a:t>May itself be described as</a:t>
            </a:r>
          </a:p>
          <a:p>
            <a:pPr lvl="1"/>
            <a:r>
              <a:rPr lang="en-US" dirty="0" smtClean="0"/>
              <a:t>Dataflow process network, sequential, hardware register transfer language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Delay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to computation if add an operator that copies inputs to outputs with some latency?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Function?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Performance if Identity operator has</a:t>
            </a:r>
          </a:p>
          <a:p>
            <a:pPr lvl="2"/>
            <a:r>
              <a:rPr lang="en-US" dirty="0" smtClean="0">
                <a:solidFill>
                  <a:srgbClr val="FF6600"/>
                </a:solidFill>
              </a:rPr>
              <a:t>Latency 10, throughput 1 value per cycle?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10200"/>
            <a:ext cx="9042400" cy="867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4800" y="49530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15,000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49530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dirty="0" smtClean="0"/>
              <a:t>,000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49530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2,000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953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30,000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14600" y="5029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1024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Once map to multiple processors</a:t>
            </a:r>
          </a:p>
          <a:p>
            <a:r>
              <a:rPr lang="en-US" dirty="0" smtClean="0"/>
              <a:t>Need to move data between processors</a:t>
            </a:r>
          </a:p>
          <a:p>
            <a:r>
              <a:rPr lang="en-US" dirty="0" smtClean="0"/>
              <a:t>That costs time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09800"/>
            <a:ext cx="4047803" cy="3835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Programmable </a:t>
            </a:r>
            <a:r>
              <a:rPr lang="en-US" dirty="0" err="1" smtClean="0"/>
              <a:t>SoC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7772400" cy="4114800"/>
          </a:xfrm>
        </p:spPr>
        <p:txBody>
          <a:bodyPr/>
          <a:lstStyle/>
          <a:p>
            <a:r>
              <a:rPr lang="en-US" dirty="0" smtClean="0"/>
              <a:t>Implementation Platform for innovation</a:t>
            </a:r>
          </a:p>
          <a:p>
            <a:pPr lvl="1"/>
            <a:r>
              <a:rPr lang="en-US" dirty="0" smtClean="0"/>
              <a:t>This is what you target (avoid NRE)</a:t>
            </a:r>
          </a:p>
          <a:p>
            <a:pPr lvl="1"/>
            <a:r>
              <a:rPr lang="en-US" sz="2400" dirty="0" smtClean="0"/>
              <a:t>Implementation</a:t>
            </a:r>
            <a:br>
              <a:rPr lang="en-US" sz="2400" dirty="0" smtClean="0"/>
            </a:br>
            <a:r>
              <a:rPr lang="en-US" sz="2400" dirty="0" smtClean="0"/>
              <a:t> vehicle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 descr="xilinx_zynqultraconnect_block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276600"/>
            <a:ext cx="4336946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197" y="2514600"/>
            <a:ext cx="4047803" cy="383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On-Chip Delay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4876800"/>
          </a:xfrm>
        </p:spPr>
        <p:txBody>
          <a:bodyPr/>
          <a:lstStyle/>
          <a:p>
            <a:r>
              <a:rPr lang="en-US" dirty="0" smtClean="0"/>
              <a:t>Delay is proportional to distance travelled</a:t>
            </a:r>
          </a:p>
          <a:p>
            <a:r>
              <a:rPr lang="en-US" dirty="0" smtClean="0"/>
              <a:t>Make a wire twice the length</a:t>
            </a:r>
          </a:p>
          <a:p>
            <a:pPr lvl="1"/>
            <a:r>
              <a:rPr lang="en-US" dirty="0" smtClean="0"/>
              <a:t>Takes twice the latency to traverse</a:t>
            </a:r>
          </a:p>
          <a:p>
            <a:pPr lvl="1"/>
            <a:r>
              <a:rPr lang="en-US" dirty="0" smtClean="0"/>
              <a:t>(can pipeline)</a:t>
            </a:r>
          </a:p>
          <a:p>
            <a:r>
              <a:rPr lang="en-US" dirty="0" smtClean="0"/>
              <a:t>Modern chips</a:t>
            </a:r>
          </a:p>
          <a:p>
            <a:pPr lvl="1"/>
            <a:r>
              <a:rPr lang="en-US" dirty="0" smtClean="0"/>
              <a:t>Run at 100s of MHz to GHz</a:t>
            </a:r>
          </a:p>
          <a:p>
            <a:pPr lvl="1"/>
            <a:r>
              <a:rPr lang="en-US" dirty="0" smtClean="0"/>
              <a:t>Take 10s of ns to cross the chip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55328" y="0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+mn-lt"/>
              </a:rPr>
              <a:t>Day 3</a:t>
            </a:r>
            <a:endParaRPr lang="en-US" dirty="0">
              <a:solidFill>
                <a:srgbClr val="3366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8A8B-B96F-2A40-803D-B9DDBC097E13}" type="slidenum">
              <a:rPr lang="en-US"/>
              <a:pPr/>
              <a:t>41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Dataflow gives </a:t>
            </a:r>
            <a:br>
              <a:rPr lang="en-US" dirty="0" smtClean="0"/>
            </a:br>
            <a:r>
              <a:rPr lang="en-US" dirty="0" smtClean="0"/>
              <a:t>Clock </a:t>
            </a:r>
            <a:r>
              <a:rPr lang="en-US" dirty="0"/>
              <a:t>Independent Semantics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23940" name="Oval 4"/>
          <p:cNvSpPr>
            <a:spLocks noChangeArrowheads="1"/>
          </p:cNvSpPr>
          <p:nvPr/>
        </p:nvSpPr>
        <p:spPr bwMode="auto">
          <a:xfrm>
            <a:off x="914400" y="25908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1" name="Oval 5"/>
          <p:cNvSpPr>
            <a:spLocks noChangeArrowheads="1"/>
          </p:cNvSpPr>
          <p:nvPr/>
        </p:nvSpPr>
        <p:spPr bwMode="auto">
          <a:xfrm>
            <a:off x="914400" y="41148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2" name="Oval 6"/>
          <p:cNvSpPr>
            <a:spLocks noChangeArrowheads="1"/>
          </p:cNvSpPr>
          <p:nvPr/>
        </p:nvSpPr>
        <p:spPr bwMode="auto">
          <a:xfrm>
            <a:off x="3276600" y="25146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3" name="Line 7"/>
          <p:cNvSpPr>
            <a:spLocks noChangeShapeType="1"/>
          </p:cNvSpPr>
          <p:nvPr/>
        </p:nvSpPr>
        <p:spPr bwMode="auto">
          <a:xfrm>
            <a:off x="1371600" y="3505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4" name="Line 8"/>
          <p:cNvSpPr>
            <a:spLocks noChangeShapeType="1"/>
          </p:cNvSpPr>
          <p:nvPr/>
        </p:nvSpPr>
        <p:spPr bwMode="auto">
          <a:xfrm flipH="1">
            <a:off x="1828800" y="3124200"/>
            <a:ext cx="1524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5" name="Line 9"/>
          <p:cNvSpPr>
            <a:spLocks noChangeShapeType="1"/>
          </p:cNvSpPr>
          <p:nvPr/>
        </p:nvSpPr>
        <p:spPr bwMode="auto">
          <a:xfrm>
            <a:off x="1371600" y="5029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6" name="Text Box 10"/>
          <p:cNvSpPr txBox="1">
            <a:spLocks noChangeArrowheads="1"/>
          </p:cNvSpPr>
          <p:nvPr/>
        </p:nvSpPr>
        <p:spPr bwMode="auto">
          <a:xfrm>
            <a:off x="2209800" y="4191000"/>
            <a:ext cx="201765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Interconnect</a:t>
            </a:r>
          </a:p>
          <a:p>
            <a:r>
              <a:rPr lang="en-US" dirty="0"/>
              <a:t>Takes </a:t>
            </a:r>
            <a:r>
              <a:rPr lang="en-US" dirty="0" err="1"/>
              <a:t>n</a:t>
            </a:r>
            <a:r>
              <a:rPr lang="en-US" dirty="0"/>
              <a:t>-</a:t>
            </a:r>
            <a:r>
              <a:rPr lang="en-US" dirty="0" smtClean="0"/>
              <a:t>clocks</a:t>
            </a:r>
          </a:p>
          <a:p>
            <a:r>
              <a:rPr lang="en-US" dirty="0" smtClean="0"/>
              <a:t>Latency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09800"/>
            <a:ext cx="4047803" cy="383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DF69-37A8-3141-B473-7BC1ACFE3BFA}" type="slidenum">
              <a:rPr lang="en-US"/>
              <a:pPr/>
              <a:t>42</a:t>
            </a:fld>
            <a:endParaRPr lang="en-US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Semantics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implement semantics</a:t>
            </a:r>
          </a:p>
          <a:p>
            <a:pPr lvl="1"/>
            <a:r>
              <a:rPr lang="en-US" i="1" dirty="0"/>
              <a:t>i.e.</a:t>
            </a:r>
            <a:r>
              <a:rPr lang="en-US" dirty="0"/>
              <a:t> get same result as if computed as indicated</a:t>
            </a:r>
          </a:p>
          <a:p>
            <a:r>
              <a:rPr lang="en-US" dirty="0"/>
              <a:t>But can implement any way we want</a:t>
            </a:r>
          </a:p>
          <a:p>
            <a:pPr lvl="1"/>
            <a:r>
              <a:rPr lang="en-US" dirty="0"/>
              <a:t>That preserves the </a:t>
            </a:r>
            <a:r>
              <a:rPr lang="en-US" dirty="0" smtClean="0"/>
              <a:t>semantics</a:t>
            </a:r>
          </a:p>
          <a:p>
            <a:pPr lvl="1"/>
            <a:r>
              <a:rPr lang="en-US" dirty="0" smtClean="0"/>
              <a:t>Exploit freedom of implementation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Basic</a:t>
            </a:r>
            <a:br>
              <a:rPr lang="en-US" dirty="0" smtClean="0"/>
            </a:br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dirty="0" smtClean="0"/>
              <a:t>Approach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572000"/>
          </a:xfrm>
        </p:spPr>
        <p:txBody>
          <a:bodyPr/>
          <a:lstStyle/>
          <a:p>
            <a:r>
              <a:rPr lang="en-US" dirty="0" smtClean="0"/>
              <a:t>Identify natural parallelism</a:t>
            </a:r>
          </a:p>
          <a:p>
            <a:r>
              <a:rPr lang="en-US" dirty="0" smtClean="0"/>
              <a:t>Convert to streaming flow</a:t>
            </a:r>
          </a:p>
          <a:p>
            <a:pPr lvl="1"/>
            <a:r>
              <a:rPr lang="en-US" dirty="0" smtClean="0"/>
              <a:t>Initially leave operators software</a:t>
            </a:r>
          </a:p>
          <a:p>
            <a:pPr lvl="1"/>
            <a:r>
              <a:rPr lang="en-US" dirty="0" smtClean="0"/>
              <a:t>Focus on correctness</a:t>
            </a:r>
          </a:p>
          <a:p>
            <a:r>
              <a:rPr lang="en-US" dirty="0" smtClean="0"/>
              <a:t>Identify flow rates, computation per operator, parallelism needed</a:t>
            </a:r>
          </a:p>
          <a:p>
            <a:r>
              <a:rPr lang="en-US" dirty="0" smtClean="0"/>
              <a:t>Refine operators</a:t>
            </a:r>
          </a:p>
          <a:p>
            <a:pPr lvl="1"/>
            <a:r>
              <a:rPr lang="en-US" dirty="0" smtClean="0"/>
              <a:t>Decompose further parallelism?</a:t>
            </a:r>
          </a:p>
          <a:p>
            <a:pPr lvl="1"/>
            <a:r>
              <a:rPr lang="en-US" dirty="0" smtClean="0"/>
              <a:t>E.g.</a:t>
            </a:r>
            <a:r>
              <a:rPr lang="en-US" dirty="0" smtClean="0"/>
              <a:t> data parallel </a:t>
            </a:r>
            <a:r>
              <a:rPr lang="en-US" dirty="0" smtClean="0"/>
              <a:t>split, ILP implementations</a:t>
            </a:r>
            <a:endParaRPr lang="en-US" dirty="0" smtClean="0"/>
          </a:p>
          <a:p>
            <a:pPr lvl="1"/>
            <a:r>
              <a:rPr lang="en-US" dirty="0" smtClean="0"/>
              <a:t>model potential hardware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Approach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Refine coordination as necessary for implementation</a:t>
            </a:r>
          </a:p>
          <a:p>
            <a:r>
              <a:rPr lang="en-US" dirty="0" smtClean="0"/>
              <a:t>Map operators and streams to resources</a:t>
            </a:r>
          </a:p>
          <a:p>
            <a:pPr lvl="1"/>
            <a:r>
              <a:rPr lang="en-US" dirty="0" smtClean="0"/>
              <a:t>Provision hardware</a:t>
            </a:r>
          </a:p>
          <a:p>
            <a:pPr lvl="1"/>
            <a:r>
              <a:rPr lang="en-US" dirty="0" smtClean="0"/>
              <a:t>Scheduling: Map operations to operators</a:t>
            </a:r>
          </a:p>
          <a:p>
            <a:pPr lvl="1"/>
            <a:r>
              <a:rPr lang="en-US" dirty="0" smtClean="0"/>
              <a:t>Memories, interconnect</a:t>
            </a:r>
          </a:p>
          <a:p>
            <a:r>
              <a:rPr lang="en-US" dirty="0" smtClean="0"/>
              <a:t>Profile and </a:t>
            </a:r>
            <a:r>
              <a:rPr lang="en-US" dirty="0" smtClean="0"/>
              <a:t>tune</a:t>
            </a:r>
          </a:p>
          <a:p>
            <a:r>
              <a:rPr lang="en-US" dirty="0" smtClean="0"/>
              <a:t>Refine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31B4-D5E2-B649-89D6-B1958B9C77C8}" type="slidenum">
              <a:rPr lang="en-US"/>
              <a:pPr/>
              <a:t>46</a:t>
            </a:fld>
            <a:endParaRPr lang="en-US"/>
          </a:p>
        </p:txBody>
      </p:sp>
      <p:sp>
        <p:nvSpPr>
          <p:cNvPr id="3942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Dataflow Variants</a:t>
            </a:r>
          </a:p>
        </p:txBody>
      </p:sp>
      <p:sp>
        <p:nvSpPr>
          <p:cNvPr id="39424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Network Roundup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2590800"/>
          <a:ext cx="777240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Deterministic</a:t>
                      </a:r>
                    </a:p>
                    <a:p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Deterministic</a:t>
                      </a:r>
                      <a:r>
                        <a:rPr lang="en-US" baseline="0" dirty="0" smtClean="0"/>
                        <a:t> Timing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Turing Complete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SDF+fixed</a:t>
                      </a:r>
                      <a:r>
                        <a:rPr lang="en-US" dirty="0" smtClean="0"/>
                        <a:t>-delay operators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SDF+variable</a:t>
                      </a:r>
                      <a:r>
                        <a:rPr lang="en-US" baseline="0" dirty="0" smtClean="0"/>
                        <a:t> delay operators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DDF</a:t>
                      </a:r>
                      <a:r>
                        <a:rPr lang="en-US" dirty="0" smtClean="0"/>
                        <a:t> blocking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DDF</a:t>
                      </a:r>
                      <a:r>
                        <a:rPr lang="en-US" dirty="0" smtClean="0"/>
                        <a:t> non-blocking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8CF2-AF14-6B47-A43E-533DB3C483A6}" type="slidenum">
              <a:rPr lang="en-US"/>
              <a:pPr/>
              <a:t>48</a:t>
            </a:fld>
            <a:endParaRPr 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Synchronous </a:t>
            </a:r>
            <a:r>
              <a:rPr lang="en-US" dirty="0" smtClean="0"/>
              <a:t>Dataflow (SDF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>
                <a:solidFill>
                  <a:srgbClr val="008000"/>
                </a:solidFill>
              </a:rPr>
              <a:t>with fixed operators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/>
              <a:t>Particular, restricted form of dataflow</a:t>
            </a:r>
          </a:p>
          <a:p>
            <a:r>
              <a:rPr lang="en-US" dirty="0"/>
              <a:t>Each </a:t>
            </a:r>
            <a:r>
              <a:rPr lang="en-US" dirty="0" smtClean="0"/>
              <a:t>operation</a:t>
            </a:r>
          </a:p>
          <a:p>
            <a:pPr lvl="1"/>
            <a:r>
              <a:rPr lang="en-US" dirty="0"/>
              <a:t>Consumes a </a:t>
            </a:r>
            <a:r>
              <a:rPr lang="en-US" dirty="0">
                <a:solidFill>
                  <a:srgbClr val="3366FF"/>
                </a:solidFill>
              </a:rPr>
              <a:t>fixed</a:t>
            </a:r>
            <a:r>
              <a:rPr lang="en-US" dirty="0"/>
              <a:t> number of input tokens</a:t>
            </a:r>
          </a:p>
          <a:p>
            <a:pPr lvl="1"/>
            <a:r>
              <a:rPr lang="en-US" dirty="0"/>
              <a:t>Produces a </a:t>
            </a:r>
            <a:r>
              <a:rPr lang="en-US" dirty="0">
                <a:solidFill>
                  <a:srgbClr val="3366FF"/>
                </a:solidFill>
              </a:rPr>
              <a:t>fixed</a:t>
            </a:r>
            <a:r>
              <a:rPr lang="en-US" dirty="0"/>
              <a:t> number of output </a:t>
            </a:r>
            <a:r>
              <a:rPr lang="en-US" dirty="0" smtClean="0"/>
              <a:t>tokens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Operator performs fixed number of operations (in fixed time)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/>
              <a:t>When full set of inputs are available</a:t>
            </a:r>
          </a:p>
          <a:p>
            <a:pPr lvl="2"/>
            <a:r>
              <a:rPr lang="en-US" dirty="0"/>
              <a:t>Can produce output</a:t>
            </a:r>
          </a:p>
          <a:p>
            <a:pPr lvl="1"/>
            <a:r>
              <a:rPr lang="en-US" dirty="0"/>
              <a:t>Can fire any (all) </a:t>
            </a:r>
            <a:r>
              <a:rPr lang="en-US" dirty="0" smtClean="0"/>
              <a:t>operations </a:t>
            </a:r>
            <a:r>
              <a:rPr lang="en-US" dirty="0"/>
              <a:t>with inputs available at any point in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8CF2-AF14-6B47-A43E-533DB3C483A6}" type="slidenum">
              <a:rPr lang="en-US"/>
              <a:pPr/>
              <a:t>49</a:t>
            </a:fld>
            <a:endParaRPr 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</a:t>
            </a:r>
            <a:r>
              <a:rPr lang="en-US" dirty="0" smtClean="0"/>
              <a:t>Dataflow (SDF)</a:t>
            </a:r>
            <a:endParaRPr lang="en-US" dirty="0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/>
              <a:t>Particular, restricted form of dataflow</a:t>
            </a:r>
          </a:p>
          <a:p>
            <a:r>
              <a:rPr lang="en-US" dirty="0"/>
              <a:t>Each </a:t>
            </a:r>
            <a:r>
              <a:rPr lang="en-US" dirty="0" smtClean="0"/>
              <a:t>operation</a:t>
            </a:r>
          </a:p>
          <a:p>
            <a:pPr lvl="1"/>
            <a:r>
              <a:rPr lang="en-US" dirty="0"/>
              <a:t>Consumes a </a:t>
            </a:r>
            <a:r>
              <a:rPr lang="en-US" dirty="0">
                <a:solidFill>
                  <a:srgbClr val="3366FF"/>
                </a:solidFill>
              </a:rPr>
              <a:t>fixed</a:t>
            </a:r>
            <a:r>
              <a:rPr lang="en-US" dirty="0"/>
              <a:t> number of input tokens</a:t>
            </a:r>
          </a:p>
          <a:p>
            <a:pPr lvl="1"/>
            <a:r>
              <a:rPr lang="en-US" dirty="0"/>
              <a:t>Produces a </a:t>
            </a:r>
            <a:r>
              <a:rPr lang="en-US" dirty="0">
                <a:solidFill>
                  <a:srgbClr val="3366FF"/>
                </a:solidFill>
              </a:rPr>
              <a:t>fixed</a:t>
            </a:r>
            <a:r>
              <a:rPr lang="en-US" dirty="0"/>
              <a:t> number of output </a:t>
            </a:r>
            <a:r>
              <a:rPr lang="en-US" dirty="0" smtClean="0"/>
              <a:t>tokens</a:t>
            </a:r>
          </a:p>
          <a:p>
            <a:pPr lvl="1"/>
            <a:r>
              <a:rPr lang="en-US" dirty="0" smtClean="0"/>
              <a:t>(can take variable computation for operator)</a:t>
            </a:r>
            <a:endParaRPr lang="en-US" dirty="0" smtClean="0"/>
          </a:p>
          <a:p>
            <a:pPr lvl="1"/>
            <a:r>
              <a:rPr lang="en-US" dirty="0"/>
              <a:t>When full set of inputs are available</a:t>
            </a:r>
          </a:p>
          <a:p>
            <a:pPr lvl="2"/>
            <a:r>
              <a:rPr lang="en-US" dirty="0"/>
              <a:t>Can produce output</a:t>
            </a:r>
          </a:p>
          <a:p>
            <a:pPr lvl="1"/>
            <a:r>
              <a:rPr lang="en-US" dirty="0"/>
              <a:t>Can fire any (all) </a:t>
            </a:r>
            <a:r>
              <a:rPr lang="en-US" dirty="0" smtClean="0"/>
              <a:t>operations </a:t>
            </a:r>
            <a:r>
              <a:rPr lang="en-US" dirty="0"/>
              <a:t>with inputs available at any point in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Goal:</a:t>
            </a:r>
            <a:br>
              <a:rPr lang="en-US" dirty="0" smtClean="0"/>
            </a:br>
            <a:r>
              <a:rPr lang="en-US" dirty="0" smtClean="0"/>
              <a:t>exploit parallelism on heterogeneous </a:t>
            </a:r>
            <a:r>
              <a:rPr lang="en-US" dirty="0" err="1" smtClean="0"/>
              <a:t>PSoC</a:t>
            </a:r>
            <a:r>
              <a:rPr lang="en-US" dirty="0" smtClean="0"/>
              <a:t> to achieve desired performance (energy)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09800"/>
            <a:ext cx="4047803" cy="38354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C0ED-1487-2D46-B1B3-D5EB413F25EA}" type="slidenum">
              <a:rPr lang="en-US"/>
              <a:pPr/>
              <a:t>50</a:t>
            </a:fld>
            <a:endParaRPr lang="en-US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dirty="0" err="1"/>
              <a:t>Multirate</a:t>
            </a:r>
            <a:r>
              <a:rPr lang="en-US" sz="4000" dirty="0"/>
              <a:t> Synchronous Dataflow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772400" cy="4343400"/>
          </a:xfrm>
        </p:spPr>
        <p:txBody>
          <a:bodyPr/>
          <a:lstStyle/>
          <a:p>
            <a:r>
              <a:rPr lang="en-US" dirty="0"/>
              <a:t>Rates can be different</a:t>
            </a:r>
          </a:p>
          <a:p>
            <a:pPr lvl="1"/>
            <a:r>
              <a:rPr lang="en-US" dirty="0"/>
              <a:t>Allow lower frequency operations</a:t>
            </a:r>
          </a:p>
          <a:p>
            <a:pPr lvl="1"/>
            <a:r>
              <a:rPr lang="en-US" dirty="0"/>
              <a:t>Communicates rates </a:t>
            </a:r>
            <a:r>
              <a:rPr lang="en-US" dirty="0" smtClean="0"/>
              <a:t>to tools</a:t>
            </a:r>
          </a:p>
          <a:p>
            <a:pPr lvl="2"/>
            <a:r>
              <a:rPr lang="en-US" dirty="0"/>
              <a:t>Use in scheduling, provisioning</a:t>
            </a:r>
          </a:p>
          <a:p>
            <a:pPr lvl="1"/>
            <a:r>
              <a:rPr lang="en-US" dirty="0"/>
              <a:t>Rates must be </a:t>
            </a:r>
            <a:r>
              <a:rPr lang="en-US" dirty="0" smtClean="0"/>
              <a:t>constant</a:t>
            </a:r>
          </a:p>
          <a:p>
            <a:pPr lvl="2"/>
            <a:r>
              <a:rPr lang="en-US" dirty="0" smtClean="0"/>
              <a:t>Data independent</a:t>
            </a:r>
            <a:endParaRPr lang="en-US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57200" y="5257800"/>
            <a:ext cx="2667000" cy="1025525"/>
            <a:chOff x="288" y="2906"/>
            <a:chExt cx="1680" cy="646"/>
          </a:xfrm>
        </p:grpSpPr>
        <p:sp>
          <p:nvSpPr>
            <p:cNvPr id="345094" name="Oval 6"/>
            <p:cNvSpPr>
              <a:spLocks noChangeArrowheads="1"/>
            </p:cNvSpPr>
            <p:nvPr/>
          </p:nvSpPr>
          <p:spPr bwMode="auto">
            <a:xfrm>
              <a:off x="624" y="2976"/>
              <a:ext cx="1008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decimate</a:t>
              </a:r>
            </a:p>
          </p:txBody>
        </p:sp>
        <p:sp>
          <p:nvSpPr>
            <p:cNvPr id="345095" name="Line 7"/>
            <p:cNvSpPr>
              <a:spLocks noChangeShapeType="1"/>
            </p:cNvSpPr>
            <p:nvPr/>
          </p:nvSpPr>
          <p:spPr bwMode="auto">
            <a:xfrm>
              <a:off x="288" y="326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096" name="Line 8"/>
            <p:cNvSpPr>
              <a:spLocks noChangeShapeType="1"/>
            </p:cNvSpPr>
            <p:nvPr/>
          </p:nvSpPr>
          <p:spPr bwMode="auto">
            <a:xfrm>
              <a:off x="1632" y="326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097" name="Text Box 9"/>
            <p:cNvSpPr txBox="1">
              <a:spLocks noChangeArrowheads="1"/>
            </p:cNvSpPr>
            <p:nvPr/>
          </p:nvSpPr>
          <p:spPr bwMode="auto">
            <a:xfrm>
              <a:off x="374" y="290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345098" name="Text Box 10"/>
            <p:cNvSpPr txBox="1">
              <a:spLocks noChangeArrowheads="1"/>
            </p:cNvSpPr>
            <p:nvPr/>
          </p:nvSpPr>
          <p:spPr bwMode="auto">
            <a:xfrm>
              <a:off x="1670" y="295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572000"/>
            <a:ext cx="4267200" cy="1893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1" grpId="0" build="p" bldLvl="2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8CF2-AF14-6B47-A43E-533DB3C483A6}" type="slidenum">
              <a:rPr lang="en-US"/>
              <a:pPr/>
              <a:t>51</a:t>
            </a:fld>
            <a:endParaRPr 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Dynamic Dataflow</a:t>
            </a:r>
            <a:endParaRPr lang="en-US" dirty="0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839200" cy="4114800"/>
          </a:xfrm>
        </p:spPr>
        <p:txBody>
          <a:bodyPr/>
          <a:lstStyle/>
          <a:p>
            <a:r>
              <a:rPr lang="en-US" dirty="0" smtClean="0"/>
              <a:t>(Less) restricted </a:t>
            </a:r>
            <a:r>
              <a:rPr lang="en-US" dirty="0"/>
              <a:t>form of dataflow</a:t>
            </a:r>
          </a:p>
          <a:p>
            <a:r>
              <a:rPr lang="en-US" dirty="0"/>
              <a:t>Each </a:t>
            </a:r>
            <a:r>
              <a:rPr lang="en-US" dirty="0" smtClean="0"/>
              <a:t>operation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Conditionally </a:t>
            </a:r>
            <a:r>
              <a:rPr lang="en-US" dirty="0" smtClean="0"/>
              <a:t>consume input </a:t>
            </a:r>
            <a:r>
              <a:rPr lang="en-US" dirty="0" smtClean="0">
                <a:solidFill>
                  <a:srgbClr val="3366FF"/>
                </a:solidFill>
              </a:rPr>
              <a:t>based on data value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Conditionally</a:t>
            </a:r>
            <a:r>
              <a:rPr lang="en-US" dirty="0" smtClean="0"/>
              <a:t> produce output </a:t>
            </a:r>
            <a:r>
              <a:rPr lang="en-US" dirty="0" smtClean="0">
                <a:solidFill>
                  <a:srgbClr val="3366FF"/>
                </a:solidFill>
              </a:rPr>
              <a:t>based on data value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full set of inputs are available</a:t>
            </a:r>
          </a:p>
          <a:p>
            <a:pPr lvl="2"/>
            <a:r>
              <a:rPr lang="en-US" dirty="0"/>
              <a:t>Can</a:t>
            </a:r>
            <a:r>
              <a:rPr lang="en-US" dirty="0" smtClean="0"/>
              <a:t> (optionally) produce </a:t>
            </a:r>
            <a:r>
              <a:rPr lang="en-US" dirty="0"/>
              <a:t>output</a:t>
            </a:r>
          </a:p>
          <a:p>
            <a:pPr lvl="1"/>
            <a:r>
              <a:rPr lang="en-US" dirty="0"/>
              <a:t>Can fire any (all) </a:t>
            </a:r>
            <a:r>
              <a:rPr lang="en-US" dirty="0" smtClean="0"/>
              <a:t>operations </a:t>
            </a:r>
            <a:r>
              <a:rPr lang="en-US" dirty="0"/>
              <a:t>with</a:t>
            </a:r>
            <a:r>
              <a:rPr lang="en-US" dirty="0" smtClean="0"/>
              <a:t> data-specified necessary inputs </a:t>
            </a:r>
            <a:r>
              <a:rPr lang="en-US" dirty="0"/>
              <a:t>available at any point in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to determinism: behavior doesn’t depend on timing</a:t>
            </a:r>
          </a:p>
          <a:p>
            <a:pPr lvl="1"/>
            <a:r>
              <a:rPr lang="en-US" dirty="0" smtClean="0"/>
              <a:t>Cannot ask </a:t>
            </a:r>
            <a:r>
              <a:rPr lang="en-US" b="1" dirty="0" smtClean="0"/>
              <a:t>if</a:t>
            </a:r>
            <a:r>
              <a:rPr lang="en-US" dirty="0" smtClean="0"/>
              <a:t> a token is present</a:t>
            </a:r>
          </a:p>
          <a:p>
            <a:endParaRPr lang="en-US" dirty="0" smtClean="0"/>
          </a:p>
          <a:p>
            <a:r>
              <a:rPr lang="en-US" dirty="0" smtClean="0"/>
              <a:t>If (</a:t>
            </a:r>
            <a:r>
              <a:rPr lang="en-US" dirty="0" err="1" smtClean="0"/>
              <a:t>not_empty(in</a:t>
            </a:r>
            <a:r>
              <a:rPr lang="en-US" dirty="0" smtClean="0"/>
              <a:t>))</a:t>
            </a:r>
          </a:p>
          <a:p>
            <a:pPr lvl="1"/>
            <a:r>
              <a:rPr lang="en-US" dirty="0" smtClean="0"/>
              <a:t>Out.put(3);</a:t>
            </a:r>
          </a:p>
          <a:p>
            <a:r>
              <a:rPr lang="en-US" dirty="0" smtClean="0"/>
              <a:t>Else</a:t>
            </a:r>
          </a:p>
          <a:p>
            <a:pPr lvl="1"/>
            <a:r>
              <a:rPr lang="en-US" dirty="0" smtClean="0"/>
              <a:t>Out.put(2);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Network Roundup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2590800"/>
          <a:ext cx="777240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Deterministic</a:t>
                      </a:r>
                    </a:p>
                    <a:p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Deterministic</a:t>
                      </a:r>
                      <a:r>
                        <a:rPr lang="en-US" baseline="0" dirty="0" smtClean="0"/>
                        <a:t> Timing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Turing Complete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SDF+fixed</a:t>
                      </a:r>
                      <a:r>
                        <a:rPr lang="en-US" dirty="0" smtClean="0"/>
                        <a:t>-delay operators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SDF+variable</a:t>
                      </a:r>
                      <a:r>
                        <a:rPr lang="en-US" baseline="0" dirty="0" smtClean="0"/>
                        <a:t> delay operators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DDF</a:t>
                      </a:r>
                      <a:r>
                        <a:rPr lang="en-US" dirty="0" smtClean="0"/>
                        <a:t> blocking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DDF</a:t>
                      </a:r>
                      <a:r>
                        <a:rPr lang="en-US" dirty="0" smtClean="0"/>
                        <a:t> non-blocking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Motivations and Demands </a:t>
            </a:r>
            <a:br>
              <a:rPr lang="en-US" dirty="0" smtClean="0"/>
            </a:br>
            <a:r>
              <a:rPr lang="en-US" dirty="0" smtClean="0"/>
              <a:t>for Options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Time Permitting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Delay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are example of variable delay operators we might have?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GCD (</a:t>
            </a:r>
            <a:r>
              <a:rPr lang="en-US" dirty="0" err="1" smtClean="0"/>
              <a:t>Preclass</a:t>
            </a:r>
            <a:r>
              <a:rPr lang="en-US" dirty="0" smtClean="0"/>
              <a:t>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/>
          <a:p>
            <a:r>
              <a:rPr lang="en-US" dirty="0" smtClean="0"/>
              <a:t>Compute Data Parallel GCD</a:t>
            </a:r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What is delay of GCD computation?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while(a</a:t>
            </a:r>
            <a:r>
              <a:rPr lang="en-US" dirty="0" smtClean="0"/>
              <a:t>!=</a:t>
            </a:r>
            <a:r>
              <a:rPr lang="en-US" dirty="0" err="1" smtClean="0"/>
              <a:t>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t=</a:t>
            </a:r>
            <a:r>
              <a:rPr lang="en-US" dirty="0" err="1" smtClean="0"/>
              <a:t>max(a,b)-min(a,b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a=</a:t>
            </a:r>
            <a:r>
              <a:rPr lang="en-US" dirty="0" err="1" smtClean="0"/>
              <a:t>min(a,b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b=</a:t>
            </a:r>
            <a:r>
              <a:rPr lang="en-US" dirty="0" err="1" smtClean="0"/>
              <a:t>t</a:t>
            </a:r>
            <a:endParaRPr lang="en-US" dirty="0" smtClean="0"/>
          </a:p>
          <a:p>
            <a:r>
              <a:rPr lang="en-US" dirty="0" err="1" smtClean="0"/>
              <a:t>return(a</a:t>
            </a:r>
            <a:r>
              <a:rPr lang="en-US" dirty="0" smtClean="0"/>
              <a:t>);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long to process each input?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Correlation in delays?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What benefit from FIFO and processes?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343400"/>
            <a:ext cx="8204200" cy="1883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B9A6-F3ED-734E-AC65-9200CDFDE12F}" type="slidenum">
              <a:rPr lang="en-US"/>
              <a:pPr/>
              <a:t>58</a:t>
            </a:fld>
            <a:endParaRPr 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Rates?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When might static rates be limiting</a:t>
            </a:r>
            <a:r>
              <a:rPr lang="en-US" dirty="0" smtClean="0">
                <a:solidFill>
                  <a:srgbClr val="FF6600"/>
                </a:solidFill>
              </a:rPr>
              <a:t>? (prevent useful optimizations?</a:t>
            </a:r>
            <a:r>
              <a:rPr lang="en-US" dirty="0" smtClean="0">
                <a:solidFill>
                  <a:srgbClr val="FF6600"/>
                </a:solidFill>
              </a:rPr>
              <a:t>)</a:t>
            </a:r>
            <a:endParaRPr lang="en-US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/>
          <a:lstStyle/>
          <a:p>
            <a:r>
              <a:rPr lang="en-US" dirty="0" smtClean="0"/>
              <a:t>When</a:t>
            </a:r>
            <a:r>
              <a:rPr lang="en-US" dirty="0" smtClean="0"/>
              <a:t> non-blocking </a:t>
            </a:r>
            <a:r>
              <a:rPr lang="en-US" dirty="0" smtClean="0"/>
              <a:t>necessary?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are cases where we need the ability to ask if a data item is present?</a:t>
            </a:r>
          </a:p>
          <a:p>
            <a:pPr lvl="1"/>
            <a:endParaRPr lang="en-US" dirty="0" smtClean="0">
              <a:solidFill>
                <a:srgbClr val="FF6600"/>
              </a:solidFill>
            </a:endParaRPr>
          </a:p>
          <a:p>
            <a:pPr lvl="1"/>
            <a:endParaRPr lang="en-US" dirty="0" smtClean="0">
              <a:solidFill>
                <a:srgbClr val="FF66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462" y="4038600"/>
            <a:ext cx="5525259" cy="2096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r>
              <a:rPr lang="en-US" dirty="0" smtClean="0"/>
              <a:t>Abstraction of a processor</a:t>
            </a:r>
          </a:p>
          <a:p>
            <a:r>
              <a:rPr lang="en-US" dirty="0" smtClean="0"/>
              <a:t>Looks like each process is running on a separate processor</a:t>
            </a:r>
          </a:p>
          <a:p>
            <a:r>
              <a:rPr lang="en-US" dirty="0" smtClean="0"/>
              <a:t>Has own state, including</a:t>
            </a:r>
          </a:p>
          <a:p>
            <a:pPr lvl="1"/>
            <a:r>
              <a:rPr lang="en-US" dirty="0" smtClean="0"/>
              <a:t>Program Counter (PC)</a:t>
            </a:r>
          </a:p>
          <a:p>
            <a:pPr lvl="1"/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Input/output</a:t>
            </a:r>
          </a:p>
          <a:p>
            <a:r>
              <a:rPr lang="en-US" dirty="0" smtClean="0"/>
              <a:t>May not actually run on processor</a:t>
            </a:r>
          </a:p>
          <a:p>
            <a:pPr lvl="1"/>
            <a:r>
              <a:rPr lang="en-US" dirty="0" smtClean="0"/>
              <a:t>Could be specialized hardware block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Non-Blocking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Removed model restriction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Can ask if token present</a:t>
            </a:r>
          </a:p>
          <a:p>
            <a:r>
              <a:rPr lang="en-US" dirty="0" smtClean="0"/>
              <a:t>Gained expressive power</a:t>
            </a:r>
          </a:p>
          <a:p>
            <a:pPr lvl="1"/>
            <a:r>
              <a:rPr lang="en-US" dirty="0" smtClean="0"/>
              <a:t>Can grab data as shows up</a:t>
            </a:r>
          </a:p>
          <a:p>
            <a:r>
              <a:rPr lang="en-US" dirty="0" smtClean="0"/>
              <a:t>Weaken our guarantees</a:t>
            </a:r>
          </a:p>
          <a:p>
            <a:pPr lvl="1"/>
            <a:r>
              <a:rPr lang="en-US" dirty="0" smtClean="0"/>
              <a:t>Possible to get non-deterministic behavior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Network Roundup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2590800"/>
          <a:ext cx="777240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Deterministic</a:t>
                      </a:r>
                    </a:p>
                    <a:p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Deterministic</a:t>
                      </a:r>
                      <a:r>
                        <a:rPr lang="en-US" baseline="0" dirty="0" smtClean="0"/>
                        <a:t> Timing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Turing Complete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SDF+fixed</a:t>
                      </a:r>
                      <a:r>
                        <a:rPr lang="en-US" dirty="0" smtClean="0"/>
                        <a:t>-delay operators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SDF+variable</a:t>
                      </a:r>
                      <a:r>
                        <a:rPr lang="en-US" baseline="0" dirty="0" smtClean="0"/>
                        <a:t> delay operators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DDF</a:t>
                      </a:r>
                      <a:r>
                        <a:rPr lang="en-US" dirty="0" smtClean="0"/>
                        <a:t> blocking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DDF</a:t>
                      </a:r>
                      <a:r>
                        <a:rPr lang="en-US" dirty="0" smtClean="0"/>
                        <a:t> non-blocking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772400" cy="4114800"/>
          </a:xfrm>
        </p:spPr>
        <p:txBody>
          <a:bodyPr/>
          <a:lstStyle/>
          <a:p>
            <a:r>
              <a:rPr lang="en-US" dirty="0" smtClean="0"/>
              <a:t>Capture gross parallel structure with Process Network</a:t>
            </a:r>
          </a:p>
          <a:p>
            <a:r>
              <a:rPr lang="en-US" dirty="0" smtClean="0"/>
              <a:t>Use dataflow synchronization for determinism</a:t>
            </a:r>
          </a:p>
          <a:p>
            <a:pPr lvl="1"/>
            <a:r>
              <a:rPr lang="en-US" dirty="0" smtClean="0"/>
              <a:t>Abstract out timing of implementations</a:t>
            </a:r>
          </a:p>
          <a:p>
            <a:pPr lvl="1"/>
            <a:r>
              <a:rPr lang="en-US" dirty="0" smtClean="0"/>
              <a:t>Give freedom</a:t>
            </a:r>
            <a:r>
              <a:rPr lang="en-US" dirty="0" smtClean="0"/>
              <a:t> of implementation</a:t>
            </a:r>
          </a:p>
          <a:p>
            <a:r>
              <a:rPr lang="en-US" dirty="0" smtClean="0"/>
              <a:t>Exploit freedom to refine mapping to optimize performance</a:t>
            </a:r>
            <a:endParaRPr lang="en-US" dirty="0" smtClean="0"/>
          </a:p>
          <a:p>
            <a:r>
              <a:rPr lang="en-US" dirty="0" smtClean="0"/>
              <a:t>Minimally use non-determinism as necessary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57DF-B8E1-6E4E-A23B-D02022E33D11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6585"/>
            <a:ext cx="8153400" cy="4114800"/>
          </a:xfrm>
        </p:spPr>
        <p:txBody>
          <a:bodyPr/>
          <a:lstStyle/>
          <a:p>
            <a:r>
              <a:rPr lang="en-US" dirty="0" smtClean="0"/>
              <a:t>Reading for Day 6 on web</a:t>
            </a:r>
          </a:p>
          <a:p>
            <a:r>
              <a:rPr lang="en-US" dirty="0" smtClean="0"/>
              <a:t>HW3 due </a:t>
            </a:r>
            <a:r>
              <a:rPr lang="en-US" dirty="0" smtClean="0"/>
              <a:t>Friday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a separate locus of control (PC)</a:t>
            </a:r>
          </a:p>
          <a:p>
            <a:r>
              <a:rPr lang="en-US" dirty="0" smtClean="0"/>
              <a:t>May share memory</a:t>
            </a:r>
          </a:p>
          <a:p>
            <a:pPr lvl="1"/>
            <a:r>
              <a:rPr lang="en-US" dirty="0" smtClean="0"/>
              <a:t>Run in common address space with other threads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FIFO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105400"/>
          </a:xfrm>
        </p:spPr>
        <p:txBody>
          <a:bodyPr/>
          <a:lstStyle/>
          <a:p>
            <a:r>
              <a:rPr lang="en-US" dirty="0" smtClean="0"/>
              <a:t>First In First Out</a:t>
            </a:r>
          </a:p>
          <a:p>
            <a:r>
              <a:rPr lang="en-US" dirty="0" smtClean="0"/>
              <a:t>Delivers inputs to outputs in order</a:t>
            </a:r>
          </a:p>
          <a:p>
            <a:r>
              <a:rPr lang="en-US" dirty="0" smtClean="0"/>
              <a:t>Data presence</a:t>
            </a:r>
          </a:p>
          <a:p>
            <a:pPr lvl="1"/>
            <a:r>
              <a:rPr lang="en-US" dirty="0" smtClean="0"/>
              <a:t>Consumer knows when data available</a:t>
            </a:r>
          </a:p>
          <a:p>
            <a:r>
              <a:rPr lang="en-US" dirty="0" smtClean="0"/>
              <a:t>Back Pressure</a:t>
            </a:r>
          </a:p>
          <a:p>
            <a:pPr lvl="1"/>
            <a:r>
              <a:rPr lang="en-US" dirty="0" smtClean="0"/>
              <a:t>Producer knows when at capacity</a:t>
            </a:r>
          </a:p>
          <a:p>
            <a:pPr lvl="2"/>
            <a:r>
              <a:rPr lang="en-US" dirty="0" smtClean="0"/>
              <a:t>Typically stalls</a:t>
            </a:r>
          </a:p>
          <a:p>
            <a:r>
              <a:rPr lang="en-US" dirty="0" smtClean="0"/>
              <a:t>Decouples producer and consumer</a:t>
            </a:r>
          </a:p>
          <a:p>
            <a:pPr lvl="1"/>
            <a:r>
              <a:rPr lang="en-US" dirty="0" smtClean="0"/>
              <a:t>Hardware: maybe even different clocks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Value of separate processes?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124200"/>
            <a:ext cx="7935122" cy="3010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35734</TotalTime>
  <Words>2370</Words>
  <Application>Microsoft Macintosh PowerPoint</Application>
  <PresentationFormat>On-screen Show (4:3)</PresentationFormat>
  <Paragraphs>574</Paragraphs>
  <Slides>63</Slides>
  <Notes>18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Blank Presentation</vt:lpstr>
      <vt:lpstr>Microsoft Equation</vt:lpstr>
      <vt:lpstr>ESE532: System-on-a-Chip Architecture</vt:lpstr>
      <vt:lpstr>Today</vt:lpstr>
      <vt:lpstr>Message</vt:lpstr>
      <vt:lpstr>Programmable SoC</vt:lpstr>
      <vt:lpstr>Reminder</vt:lpstr>
      <vt:lpstr>Process</vt:lpstr>
      <vt:lpstr>Thread</vt:lpstr>
      <vt:lpstr>FIFO</vt:lpstr>
      <vt:lpstr>Preclass 1</vt:lpstr>
      <vt:lpstr>Process</vt:lpstr>
      <vt:lpstr>Issues</vt:lpstr>
      <vt:lpstr>Today’s Stand</vt:lpstr>
      <vt:lpstr>Dataflow Process Model</vt:lpstr>
      <vt:lpstr>Operation/Operator</vt:lpstr>
      <vt:lpstr>Dataflow / Control Flow</vt:lpstr>
      <vt:lpstr>Token</vt:lpstr>
      <vt:lpstr>Stream</vt:lpstr>
      <vt:lpstr>Streams</vt:lpstr>
      <vt:lpstr>Streams</vt:lpstr>
      <vt:lpstr>Dataflow Process Network</vt:lpstr>
      <vt:lpstr>Dataflow Abstracts Timing</vt:lpstr>
      <vt:lpstr>Some Task Graphs</vt:lpstr>
      <vt:lpstr>Synchronous Dataflow (SDF) with fixed operators</vt:lpstr>
      <vt:lpstr>SDF Operator</vt:lpstr>
      <vt:lpstr>Processor Model</vt:lpstr>
      <vt:lpstr>Time for Graph Iteration</vt:lpstr>
      <vt:lpstr>Intel Xeon Phi Pricing</vt:lpstr>
      <vt:lpstr>Intel Knights Landing</vt:lpstr>
      <vt:lpstr>GRVI/Phallanx</vt:lpstr>
      <vt:lpstr>Map to different processors</vt:lpstr>
      <vt:lpstr>Refine Data Parallel</vt:lpstr>
      <vt:lpstr>Refine Pipeline</vt:lpstr>
      <vt:lpstr>Today SoC: Apple A10</vt:lpstr>
      <vt:lpstr>Slide 34</vt:lpstr>
      <vt:lpstr>Heterogeneous Processor</vt:lpstr>
      <vt:lpstr>Custom Accelerator</vt:lpstr>
      <vt:lpstr>Operations</vt:lpstr>
      <vt:lpstr>Add Delay</vt:lpstr>
      <vt:lpstr>Communication Latency</vt:lpstr>
      <vt:lpstr>On-Chip Delay</vt:lpstr>
      <vt:lpstr>Dataflow gives  Clock Independent Semantics</vt:lpstr>
      <vt:lpstr>Semantics</vt:lpstr>
      <vt:lpstr>Basic Approach</vt:lpstr>
      <vt:lpstr>Approach (1)</vt:lpstr>
      <vt:lpstr>Approach (2)</vt:lpstr>
      <vt:lpstr>Dataflow Variants</vt:lpstr>
      <vt:lpstr>Process Network Roundup</vt:lpstr>
      <vt:lpstr>Synchronous Dataflow (SDF) with fixed operators</vt:lpstr>
      <vt:lpstr>Synchronous Dataflow (SDF)</vt:lpstr>
      <vt:lpstr>Multirate Synchronous Dataflow</vt:lpstr>
      <vt:lpstr>Dynamic Dataflow</vt:lpstr>
      <vt:lpstr>Blocking</vt:lpstr>
      <vt:lpstr>Process Network Roundup</vt:lpstr>
      <vt:lpstr>Motivations and Demands  for Options</vt:lpstr>
      <vt:lpstr>Variable Delay Operators</vt:lpstr>
      <vt:lpstr>GCD (Preclass 3)</vt:lpstr>
      <vt:lpstr>Preclass 4</vt:lpstr>
      <vt:lpstr>Dynamic Rates?</vt:lpstr>
      <vt:lpstr>When non-blocking necessary?</vt:lpstr>
      <vt:lpstr>Non-Blocking</vt:lpstr>
      <vt:lpstr>Process Network Roundup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Andre DeHon</cp:lastModifiedBy>
  <cp:revision>140</cp:revision>
  <cp:lastPrinted>2017-09-18T13:01:55Z</cp:lastPrinted>
  <dcterms:created xsi:type="dcterms:W3CDTF">2017-09-16T22:01:20Z</dcterms:created>
  <dcterms:modified xsi:type="dcterms:W3CDTF">2017-09-18T13:02:02Z</dcterms:modified>
</cp:coreProperties>
</file>