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slides/slide28.xml" ContentType="application/vnd.openxmlformats-officedocument.presentationml.slide+xml"/>
  <Override PartName="/ppt/slides/slide54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slides/slide53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26.xml" ContentType="application/vnd.openxmlformats-officedocument.presentationml.slide+xml"/>
  <Override PartName="/ppt/slides/slide52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slides/slide42.xml" ContentType="application/vnd.openxmlformats-officedocument.presentationml.slide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slides/slide10.xml" ContentType="application/vnd.openxmlformats-officedocument.presentationml.slide+xml"/>
  <Default Extension="wmf" ContentType="image/x-wmf"/>
  <Override PartName="/ppt/slides/slide48.xml" ContentType="application/vnd.openxmlformats-officedocument.presentationml.slide+xml"/>
  <Override PartName="/docProps/app.xml" ContentType="application/vnd.openxmlformats-officedocument.extended-properties+xml"/>
  <Override PartName="/ppt/slides/slide41.xml" ContentType="application/vnd.openxmlformats-officedocument.presentationml.slide+xml"/>
  <Override PartName="/ppt/theme/theme3.xml" ContentType="application/vnd.openxmlformats-officedocument.theme+xml"/>
  <Override PartName="/ppt/slides/slide57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Default Extension="jpeg" ContentType="image/jpeg"/>
  <Override PartName="/ppt/viewProps.xml" ContentType="application/vnd.openxmlformats-officedocument.presentationml.viewProps+xml"/>
  <Override PartName="/ppt/slides/slide47.xml" ContentType="application/vnd.openxmlformats-officedocument.presentationml.slide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s/slide56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s/slide46.xml" ContentType="application/vnd.openxmlformats-officedocument.presentationml.slide+xml"/>
  <Override PartName="/ppt/slides/slide29.xml" ContentType="application/vnd.openxmlformats-officedocument.presentationml.slide+xml"/>
  <Override PartName="/ppt/slides/slide55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59"/>
  </p:notesMasterIdLst>
  <p:handoutMasterIdLst>
    <p:handoutMasterId r:id="rId60"/>
  </p:handoutMasterIdLst>
  <p:sldIdLst>
    <p:sldId id="256" r:id="rId2"/>
    <p:sldId id="258" r:id="rId3"/>
    <p:sldId id="339" r:id="rId4"/>
    <p:sldId id="332" r:id="rId5"/>
    <p:sldId id="334" r:id="rId6"/>
    <p:sldId id="333" r:id="rId7"/>
    <p:sldId id="335" r:id="rId8"/>
    <p:sldId id="336" r:id="rId9"/>
    <p:sldId id="342" r:id="rId10"/>
    <p:sldId id="338" r:id="rId11"/>
    <p:sldId id="401" r:id="rId12"/>
    <p:sldId id="341" r:id="rId13"/>
    <p:sldId id="343" r:id="rId14"/>
    <p:sldId id="344" r:id="rId15"/>
    <p:sldId id="346" r:id="rId16"/>
    <p:sldId id="347" r:id="rId17"/>
    <p:sldId id="348" r:id="rId18"/>
    <p:sldId id="383" r:id="rId19"/>
    <p:sldId id="345" r:id="rId20"/>
    <p:sldId id="349" r:id="rId21"/>
    <p:sldId id="350" r:id="rId22"/>
    <p:sldId id="351" r:id="rId23"/>
    <p:sldId id="352" r:id="rId24"/>
    <p:sldId id="353" r:id="rId25"/>
    <p:sldId id="390" r:id="rId26"/>
    <p:sldId id="354" r:id="rId27"/>
    <p:sldId id="357" r:id="rId28"/>
    <p:sldId id="355" r:id="rId29"/>
    <p:sldId id="358" r:id="rId30"/>
    <p:sldId id="360" r:id="rId31"/>
    <p:sldId id="361" r:id="rId32"/>
    <p:sldId id="394" r:id="rId33"/>
    <p:sldId id="363" r:id="rId34"/>
    <p:sldId id="376" r:id="rId35"/>
    <p:sldId id="377" r:id="rId36"/>
    <p:sldId id="381" r:id="rId37"/>
    <p:sldId id="371" r:id="rId38"/>
    <p:sldId id="372" r:id="rId39"/>
    <p:sldId id="373" r:id="rId40"/>
    <p:sldId id="375" r:id="rId41"/>
    <p:sldId id="374" r:id="rId42"/>
    <p:sldId id="387" r:id="rId43"/>
    <p:sldId id="388" r:id="rId44"/>
    <p:sldId id="389" r:id="rId45"/>
    <p:sldId id="395" r:id="rId46"/>
    <p:sldId id="396" r:id="rId47"/>
    <p:sldId id="397" r:id="rId48"/>
    <p:sldId id="398" r:id="rId49"/>
    <p:sldId id="399" r:id="rId50"/>
    <p:sldId id="400" r:id="rId51"/>
    <p:sldId id="356" r:id="rId52"/>
    <p:sldId id="378" r:id="rId53"/>
    <p:sldId id="379" r:id="rId54"/>
    <p:sldId id="380" r:id="rId55"/>
    <p:sldId id="391" r:id="rId56"/>
    <p:sldId id="340" r:id="rId57"/>
    <p:sldId id="330" r:id="rId5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78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67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viewProps" Target="viewProps.xml"/><Relationship Id="rId64" Type="http://schemas.openxmlformats.org/officeDocument/2006/relationships/theme" Target="theme/theme1.xml"/><Relationship Id="rId65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notesMaster" Target="notesMasters/notes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handoutMaster" Target="handoutMasters/handoutMaster1.xml"/><Relationship Id="rId61" Type="http://schemas.openxmlformats.org/officeDocument/2006/relationships/printerSettings" Target="printerSettings/printerSettings1.bin"/><Relationship Id="rId62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0899892-1164-F24C-BA69-150C84B67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2F43882-1B58-5C45-81B5-B47D6D185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543EF-6858-C948-9F00-CBC8B78B5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B498E-B385-5A41-8126-38E4C3C67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128B3-0CAB-C141-A479-406975AF2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350"/>
            <a:ext cx="8151813" cy="14335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12775" y="1600200"/>
            <a:ext cx="3998913" cy="4618038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1600200"/>
            <a:ext cx="4000500" cy="46180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41C24-9806-7148-BB96-1D4F026A5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B57DF-B8E1-6E4E-A23B-D02022E33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0C9EC-1342-4248-A34A-2968F89D8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B10AF-5E98-D541-A2B0-D15032405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21EE5-F3BE-894E-AEF9-1B8AF72FF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3CBD0-DCFA-8C4F-8A48-8F6BFD89A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F8DC8-9554-F44C-BB0B-55F9A1E06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C8DC1-23AE-CB49-91CB-23A473E84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AC0C0-8AF0-574D-A956-1BC4D1626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charset="0"/>
              </a:defRPr>
            </a:lvl1pPr>
          </a:lstStyle>
          <a:p>
            <a:pPr>
              <a:defRPr/>
            </a:pPr>
            <a:fld id="{23961269-2760-3141-82DA-D43FB4619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2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2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6:  September 20,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2017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Data-Level Parallelism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 Exploit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exploit hardware pipeline for text search? 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 Text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" y="2057400"/>
            <a:ext cx="8256039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are common examples of DLP?</a:t>
            </a:r>
            <a:endParaRPr lang="en-US" dirty="0" smtClean="0">
              <a:solidFill>
                <a:srgbClr val="FF6600"/>
              </a:solidFill>
            </a:endParaRP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Simulation</a:t>
            </a:r>
            <a:endParaRPr lang="en-US" dirty="0" smtClean="0">
              <a:solidFill>
                <a:srgbClr val="FF6600"/>
              </a:solidFill>
            </a:endParaRP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Numerical Linear Algebra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Graphics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Signal </a:t>
            </a:r>
            <a:r>
              <a:rPr lang="en-US" dirty="0" smtClean="0">
                <a:solidFill>
                  <a:srgbClr val="FF6600"/>
                </a:solidFill>
              </a:rPr>
              <a:t>Processing</a:t>
            </a:r>
            <a:endParaRPr lang="en-US" b="1" dirty="0" smtClean="0">
              <a:solidFill>
                <a:srgbClr val="FF6600"/>
              </a:solidFill>
            </a:endParaRP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Image Processing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Optimization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Other?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Hardware Architectures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we’re going to perform the same operations on different data,</a:t>
            </a:r>
            <a:br>
              <a:rPr lang="en-US" dirty="0" smtClean="0"/>
            </a:br>
            <a:r>
              <a:rPr lang="en-US" dirty="0" smtClean="0"/>
              <a:t>exploit that to reduce area, energy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Reduced area means can have more computation on a fixed-size die.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 Instruction Multiple Data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895600"/>
            <a:ext cx="8039100" cy="32205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W-bit ALU as SIMD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4114800"/>
          </a:xfrm>
        </p:spPr>
        <p:txBody>
          <a:bodyPr/>
          <a:lstStyle/>
          <a:p>
            <a:r>
              <a:rPr lang="en-US" dirty="0" smtClean="0"/>
              <a:t>Familiar idea</a:t>
            </a:r>
          </a:p>
          <a:p>
            <a:r>
              <a:rPr lang="en-US" dirty="0" smtClean="0"/>
              <a:t>A W-bit ALU (W=8, 16, 32, 64, …) is SIMD</a:t>
            </a:r>
          </a:p>
          <a:p>
            <a:r>
              <a:rPr lang="en-US" dirty="0" smtClean="0"/>
              <a:t>Each bit of ALU works on separate bits</a:t>
            </a:r>
          </a:p>
          <a:p>
            <a:pPr lvl="1"/>
            <a:r>
              <a:rPr lang="en-US" dirty="0" smtClean="0"/>
              <a:t>Performing the same operation on it</a:t>
            </a:r>
          </a:p>
          <a:p>
            <a:pPr lvl="2"/>
            <a:r>
              <a:rPr lang="en-US" dirty="0" smtClean="0"/>
              <a:t>Trivial to see bitwise AND, OR, XOR</a:t>
            </a:r>
          </a:p>
          <a:p>
            <a:pPr lvl="2"/>
            <a:r>
              <a:rPr lang="en-US" dirty="0" smtClean="0"/>
              <a:t>Also true for ADD (each bit performing Full Adder)</a:t>
            </a:r>
          </a:p>
          <a:p>
            <a:r>
              <a:rPr lang="en-US" dirty="0" smtClean="0"/>
              <a:t>Share one instruction across all ALU bits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4854048"/>
            <a:ext cx="6591300" cy="15494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ALU Bit Slice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4854048"/>
            <a:ext cx="6591300" cy="1549429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4924129" y="1552871"/>
            <a:ext cx="3791541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752600"/>
            <a:ext cx="4267200" cy="4114800"/>
          </a:xfrm>
        </p:spPr>
        <p:txBody>
          <a:bodyPr/>
          <a:lstStyle/>
          <a:p>
            <a:r>
              <a:rPr lang="en-US" dirty="0" smtClean="0"/>
              <a:t>Small Memory</a:t>
            </a:r>
          </a:p>
          <a:p>
            <a:r>
              <a:rPr lang="en-US" dirty="0" smtClean="0"/>
              <a:t>Usually with multiple ports</a:t>
            </a:r>
          </a:p>
          <a:p>
            <a:pPr lvl="1"/>
            <a:r>
              <a:rPr lang="en-US" dirty="0" smtClean="0"/>
              <a:t>Ability to perform multiple reads and writes simultaneously</a:t>
            </a:r>
          </a:p>
          <a:p>
            <a:r>
              <a:rPr lang="en-US" dirty="0" smtClean="0"/>
              <a:t>Small </a:t>
            </a:r>
          </a:p>
          <a:p>
            <a:pPr lvl="1"/>
            <a:r>
              <a:rPr lang="en-US" dirty="0" smtClean="0"/>
              <a:t>To make it fast (small memories fast)</a:t>
            </a:r>
          </a:p>
          <a:p>
            <a:pPr lvl="1"/>
            <a:r>
              <a:rPr lang="en-US" dirty="0" smtClean="0"/>
              <a:t>Multiple ports are expensive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2209800"/>
            <a:ext cx="3976605" cy="3162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Area W=16?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Area W=128?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Number in 10</a:t>
            </a:r>
            <a:r>
              <a:rPr lang="en-US" baseline="30000" dirty="0" smtClean="0">
                <a:solidFill>
                  <a:srgbClr val="FF6600"/>
                </a:solidFill>
              </a:rPr>
              <a:t>8</a:t>
            </a:r>
            <a:endParaRPr lang="en-US" dirty="0" smtClean="0">
              <a:solidFill>
                <a:srgbClr val="FF6600"/>
              </a:solidFill>
            </a:endParaRP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W=16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W=128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Perfect Pack Ratio?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191000"/>
            <a:ext cx="7162800" cy="24831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Data-level Parallelism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For Parallel Decomposition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Architectures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Concepts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NEON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 for single </a:t>
            </a:r>
            <a:r>
              <a:rPr lang="en-US" dirty="0" err="1" smtClean="0">
                <a:solidFill>
                  <a:srgbClr val="FF6600"/>
                </a:solidFill>
              </a:rPr>
              <a:t>datapath</a:t>
            </a:r>
            <a:r>
              <a:rPr lang="en-US" dirty="0" smtClean="0">
                <a:solidFill>
                  <a:srgbClr val="FF6600"/>
                </a:solidFill>
              </a:rPr>
              <a:t> in 10</a:t>
            </a:r>
            <a:r>
              <a:rPr lang="en-US" baseline="30000" dirty="0" smtClean="0">
                <a:solidFill>
                  <a:srgbClr val="FF6600"/>
                </a:solidFill>
              </a:rPr>
              <a:t>8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Perfect 16b pack ratio?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Compare W=128 perfect pack ratio?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191000"/>
            <a:ext cx="7162800" cy="24831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ALU vs. SIMD 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What’s different between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128b wide ALU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SIMD </a:t>
            </a:r>
            <a:r>
              <a:rPr lang="en-US" dirty="0" err="1" smtClean="0">
                <a:solidFill>
                  <a:srgbClr val="FF6600"/>
                </a:solidFill>
              </a:rPr>
              <a:t>datapath</a:t>
            </a:r>
            <a:r>
              <a:rPr lang="en-US" dirty="0" smtClean="0">
                <a:solidFill>
                  <a:srgbClr val="FF6600"/>
                </a:solidFill>
              </a:rPr>
              <a:t> supporting eight 16b ALU operations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Segmented </a:t>
            </a:r>
            <a:r>
              <a:rPr lang="en-US" dirty="0" err="1" smtClean="0"/>
              <a:t>Datapath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Relatively easy (few additional gates) to convert a wide </a:t>
            </a:r>
            <a:r>
              <a:rPr lang="en-US" dirty="0" err="1" smtClean="0"/>
              <a:t>datapath</a:t>
            </a:r>
            <a:r>
              <a:rPr lang="en-US" dirty="0" smtClean="0"/>
              <a:t> into one supporting a set of smaller operations</a:t>
            </a:r>
          </a:p>
          <a:p>
            <a:pPr lvl="1"/>
            <a:r>
              <a:rPr lang="en-US" dirty="0" smtClean="0"/>
              <a:t>Just need to squash the carry at points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4267200"/>
            <a:ext cx="8204200" cy="19828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Segmented </a:t>
            </a:r>
            <a:r>
              <a:rPr lang="en-US" dirty="0" err="1" smtClean="0"/>
              <a:t>Datapath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Relatively easy (few additional gates) to convert a wide </a:t>
            </a:r>
            <a:r>
              <a:rPr lang="en-US" dirty="0" err="1" smtClean="0"/>
              <a:t>datapath</a:t>
            </a:r>
            <a:r>
              <a:rPr lang="en-US" dirty="0" smtClean="0"/>
              <a:t> into one supporting a set of smaller operations</a:t>
            </a:r>
          </a:p>
          <a:p>
            <a:pPr lvl="1"/>
            <a:r>
              <a:rPr lang="en-US" dirty="0" smtClean="0"/>
              <a:t>Just need to squash the carry at points</a:t>
            </a:r>
          </a:p>
          <a:p>
            <a:r>
              <a:rPr lang="en-US" dirty="0" smtClean="0"/>
              <a:t>But need to keep instructions (description) small</a:t>
            </a:r>
          </a:p>
          <a:p>
            <a:pPr lvl="1"/>
            <a:r>
              <a:rPr lang="en-US" dirty="0" smtClean="0"/>
              <a:t>So typically have limited, homogeneous widths supported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Segmented 128b </a:t>
            </a:r>
            <a:r>
              <a:rPr lang="en-US" dirty="0" err="1" smtClean="0"/>
              <a:t>Datapath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1x128b, 2x64b, 4x32b, 8x16b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505200"/>
            <a:ext cx="8686800" cy="23177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Terminology: Vector Lane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077200" cy="4114800"/>
          </a:xfrm>
        </p:spPr>
        <p:txBody>
          <a:bodyPr/>
          <a:lstStyle/>
          <a:p>
            <a:r>
              <a:rPr lang="en-US" dirty="0" smtClean="0"/>
              <a:t>Each of the separate segments called a </a:t>
            </a:r>
            <a:r>
              <a:rPr lang="en-US" b="1" dirty="0" smtClean="0"/>
              <a:t>Vector Lane</a:t>
            </a:r>
          </a:p>
          <a:p>
            <a:r>
              <a:rPr lang="en-US" dirty="0" smtClean="0"/>
              <a:t>For 16b data, this provides 8 vector lanes</a:t>
            </a:r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810000"/>
            <a:ext cx="8686800" cy="23177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need 64b variables for lots of things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Natural data sizes?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Audio samples?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Input from A/D?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Video Pixels?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X, Y coordinates for 4K </a:t>
            </a:r>
            <a:r>
              <a:rPr lang="en-US" dirty="0" err="1" smtClean="0">
                <a:solidFill>
                  <a:srgbClr val="FF6600"/>
                </a:solidFill>
              </a:rPr>
              <a:t>x</a:t>
            </a:r>
            <a:r>
              <a:rPr lang="en-US" dirty="0" smtClean="0">
                <a:solidFill>
                  <a:srgbClr val="FF6600"/>
                </a:solidFill>
              </a:rPr>
              <a:t> 4K image?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Easy to map to SIMD flow if can express computation as operation on vectors</a:t>
            </a:r>
          </a:p>
          <a:p>
            <a:pPr lvl="1"/>
            <a:r>
              <a:rPr lang="en-US" dirty="0" smtClean="0"/>
              <a:t>Vector Add</a:t>
            </a:r>
          </a:p>
          <a:p>
            <a:pPr lvl="1"/>
            <a:r>
              <a:rPr lang="en-US" dirty="0" smtClean="0"/>
              <a:t>Vector Multiply</a:t>
            </a:r>
          </a:p>
          <a:p>
            <a:pPr lvl="1"/>
            <a:r>
              <a:rPr lang="en-US" dirty="0" smtClean="0"/>
              <a:t>Dot Product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Concepts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Vector Register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r>
              <a:rPr lang="en-US" dirty="0" smtClean="0"/>
              <a:t>Need to be able to feed the SIMD compute units</a:t>
            </a:r>
          </a:p>
          <a:p>
            <a:pPr lvl="1"/>
            <a:r>
              <a:rPr lang="en-US" dirty="0" smtClean="0"/>
              <a:t>Not be bottlenecked on data movement to the SIMD ALU</a:t>
            </a:r>
          </a:p>
          <a:p>
            <a:r>
              <a:rPr lang="en-US" dirty="0" smtClean="0"/>
              <a:t>Wide RF to supply</a:t>
            </a:r>
          </a:p>
          <a:p>
            <a:r>
              <a:rPr lang="en-US" dirty="0" smtClean="0"/>
              <a:t>With wide path to memory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419600"/>
            <a:ext cx="7696200" cy="20534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Parallelism easy basis for decomposition</a:t>
            </a:r>
          </a:p>
          <a:p>
            <a:r>
              <a:rPr lang="en-US" dirty="0" smtClean="0"/>
              <a:t>Data Parallel architectures can be compact – pack more computations onto a die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Point-wise Vector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Easy – just like wide-word operations </a:t>
            </a:r>
            <a:br>
              <a:rPr lang="en-US" dirty="0" smtClean="0"/>
            </a:br>
            <a:r>
              <a:rPr lang="en-US" dirty="0" smtClean="0"/>
              <a:t>(now with segmentation)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4038600"/>
            <a:ext cx="7696200" cy="20534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Point-wise Vector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…but alignment matters.</a:t>
            </a:r>
          </a:p>
          <a:p>
            <a:r>
              <a:rPr lang="en-US" dirty="0" smtClean="0"/>
              <a:t>If not aligned, need to perform data movement operations to get aligned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4191000"/>
            <a:ext cx="7696200" cy="20534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=0;i&lt;64;i=</a:t>
            </a:r>
            <a:r>
              <a:rPr lang="en-US" dirty="0" err="1" smtClean="0"/>
              <a:t>i</a:t>
            </a:r>
            <a:r>
              <a:rPr lang="en-US" dirty="0" smtClean="0"/>
              <a:t>++)</a:t>
            </a:r>
            <a:endParaRPr lang="en-US" dirty="0" smtClean="0"/>
          </a:p>
          <a:p>
            <a:pPr lvl="1"/>
            <a:r>
              <a:rPr lang="en-US" dirty="0" err="1" smtClean="0"/>
              <a:t>c[i</a:t>
            </a:r>
            <a:r>
              <a:rPr lang="en-US" dirty="0" smtClean="0"/>
              <a:t>]=</a:t>
            </a:r>
            <a:r>
              <a:rPr lang="en-US" dirty="0" err="1" smtClean="0"/>
              <a:t>a[i]+b[i</a:t>
            </a:r>
            <a:r>
              <a:rPr lang="en-US" dirty="0" smtClean="0"/>
              <a:t>]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No data dependencies</a:t>
            </a:r>
          </a:p>
          <a:p>
            <a:r>
              <a:rPr lang="en-US" dirty="0" smtClean="0"/>
              <a:t>Access every element</a:t>
            </a:r>
          </a:p>
          <a:p>
            <a:r>
              <a:rPr lang="en-US" dirty="0" smtClean="0"/>
              <a:t>Number of operations is a </a:t>
            </a:r>
            <a:br>
              <a:rPr lang="en-US" dirty="0" smtClean="0"/>
            </a:br>
            <a:r>
              <a:rPr lang="en-US" dirty="0" smtClean="0"/>
              <a:t>multiple of number of vector lanes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153400" cy="4114800"/>
          </a:xfrm>
        </p:spPr>
        <p:txBody>
          <a:bodyPr/>
          <a:lstStyle/>
          <a:p>
            <a:r>
              <a:rPr lang="en-US" dirty="0" smtClean="0"/>
              <a:t>May not match physical hardware length</a:t>
            </a:r>
          </a:p>
          <a:p>
            <a:r>
              <a:rPr lang="en-US" dirty="0" smtClean="0"/>
              <a:t>What happens when 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Vector length &gt; hardware SIMD operators?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Vector length &lt; hardware SIMD operators?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Vector length % </a:t>
            </a:r>
            <a:r>
              <a:rPr lang="en-US" dirty="0" err="1" smtClean="0">
                <a:solidFill>
                  <a:srgbClr val="FF6600"/>
                </a:solidFill>
              </a:rPr>
              <a:t>hdw</a:t>
            </a:r>
            <a:r>
              <a:rPr lang="en-US" dirty="0" smtClean="0">
                <a:solidFill>
                  <a:srgbClr val="FF6600"/>
                </a:solidFill>
              </a:rPr>
              <a:t> operators !=0</a:t>
            </a:r>
          </a:p>
          <a:p>
            <a:pPr lvl="2"/>
            <a:r>
              <a:rPr lang="en-US" dirty="0" smtClean="0">
                <a:solidFill>
                  <a:srgbClr val="FF6600"/>
                </a:solidFill>
              </a:rPr>
              <a:t>E.g. vector length 20, for 8 </a:t>
            </a:r>
            <a:r>
              <a:rPr lang="en-US" dirty="0" err="1" smtClean="0">
                <a:solidFill>
                  <a:srgbClr val="FF6600"/>
                </a:solidFill>
              </a:rPr>
              <a:t>hdw</a:t>
            </a:r>
            <a:r>
              <a:rPr lang="en-US" dirty="0" smtClean="0">
                <a:solidFill>
                  <a:srgbClr val="FF6600"/>
                </a:solidFill>
              </a:rPr>
              <a:t> operators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Skipping Elements?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does this work with </a:t>
            </a:r>
            <a:r>
              <a:rPr lang="en-US" dirty="0" err="1" smtClean="0">
                <a:solidFill>
                  <a:srgbClr val="FF6600"/>
                </a:solidFill>
              </a:rPr>
              <a:t>datapath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Assume loaded a[0], a[1], …a[63] and b[</a:t>
            </a:r>
            <a:r>
              <a:rPr lang="en-US" dirty="0" smtClean="0">
                <a:solidFill>
                  <a:srgbClr val="FF6600"/>
                </a:solidFill>
              </a:rPr>
              <a:t>0],</a:t>
            </a:r>
            <a:r>
              <a:rPr lang="en-US" dirty="0" smtClean="0">
                <a:solidFill>
                  <a:srgbClr val="FF6600"/>
                </a:solidFill>
              </a:rPr>
              <a:t> b[</a:t>
            </a:r>
            <a:r>
              <a:rPr lang="en-US" dirty="0" smtClean="0">
                <a:solidFill>
                  <a:srgbClr val="FF6600"/>
                </a:solidFill>
              </a:rPr>
              <a:t>1], </a:t>
            </a:r>
            <a:r>
              <a:rPr lang="en-US" dirty="0" smtClean="0">
                <a:solidFill>
                  <a:srgbClr val="FF6600"/>
                </a:solidFill>
              </a:rPr>
              <a:t>…b[</a:t>
            </a:r>
            <a:r>
              <a:rPr lang="en-US" dirty="0" smtClean="0">
                <a:solidFill>
                  <a:srgbClr val="FF6600"/>
                </a:solidFill>
              </a:rPr>
              <a:t>63] </a:t>
            </a:r>
            <a:r>
              <a:rPr lang="en-US" dirty="0" smtClean="0">
                <a:solidFill>
                  <a:srgbClr val="FF6600"/>
                </a:solidFill>
              </a:rPr>
              <a:t> into vector register file</a:t>
            </a:r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=0;i&lt;64;i=i+2)</a:t>
            </a:r>
          </a:p>
          <a:p>
            <a:pPr lvl="1"/>
            <a:r>
              <a:rPr lang="en-US" dirty="0" smtClean="0"/>
              <a:t>c[</a:t>
            </a:r>
            <a:r>
              <a:rPr lang="en-US" dirty="0" smtClean="0"/>
              <a:t>i/2]</a:t>
            </a:r>
            <a:r>
              <a:rPr lang="en-US" dirty="0" smtClean="0"/>
              <a:t>=</a:t>
            </a:r>
            <a:r>
              <a:rPr lang="en-US" dirty="0" err="1" smtClean="0"/>
              <a:t>a[i]+b[i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Stride: the distance between vector elements used</a:t>
            </a:r>
          </a:p>
          <a:p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=0;i&lt;64;i=i+2)</a:t>
            </a:r>
          </a:p>
          <a:p>
            <a:pPr lvl="1"/>
            <a:r>
              <a:rPr lang="en-US" dirty="0" smtClean="0"/>
              <a:t>c[</a:t>
            </a:r>
            <a:r>
              <a:rPr lang="en-US" dirty="0" smtClean="0"/>
              <a:t>i/2]</a:t>
            </a:r>
            <a:r>
              <a:rPr lang="en-US" dirty="0" smtClean="0"/>
              <a:t>=</a:t>
            </a:r>
            <a:r>
              <a:rPr lang="en-US" dirty="0" err="1" smtClean="0"/>
              <a:t>a[i]+b[i</a:t>
            </a:r>
            <a:r>
              <a:rPr lang="en-US" dirty="0" smtClean="0"/>
              <a:t>]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Accessing data with stride=2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Load/Store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Strided</a:t>
            </a:r>
            <a:r>
              <a:rPr lang="en-US" dirty="0" smtClean="0"/>
              <a:t> load/stores</a:t>
            </a:r>
          </a:p>
          <a:p>
            <a:pPr lvl="1"/>
            <a:r>
              <a:rPr lang="en-US" dirty="0" smtClean="0"/>
              <a:t>Some architectures will provide </a:t>
            </a:r>
            <a:r>
              <a:rPr lang="en-US" dirty="0" err="1" smtClean="0"/>
              <a:t>strided</a:t>
            </a:r>
            <a:r>
              <a:rPr lang="en-US" dirty="0" smtClean="0"/>
              <a:t> memory access that compact when read into register file </a:t>
            </a:r>
          </a:p>
          <a:p>
            <a:r>
              <a:rPr lang="en-US" dirty="0" smtClean="0"/>
              <a:t>Scatter/gather</a:t>
            </a:r>
          </a:p>
          <a:p>
            <a:pPr lvl="1"/>
            <a:r>
              <a:rPr lang="en-US" dirty="0" smtClean="0"/>
              <a:t>Some architectures will provide memory operations to grab data from different places to construct a dense vector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Dot 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happens when need a dot product?</a:t>
            </a:r>
          </a:p>
          <a:p>
            <a:r>
              <a:rPr lang="en-US" dirty="0" smtClean="0"/>
              <a:t>res=0;</a:t>
            </a:r>
          </a:p>
          <a:p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N;i</a:t>
            </a:r>
            <a:r>
              <a:rPr lang="en-US" dirty="0" smtClean="0"/>
              <a:t>++)</a:t>
            </a:r>
          </a:p>
          <a:p>
            <a:pPr lvl="1"/>
            <a:r>
              <a:rPr lang="en-US" dirty="0" smtClean="0"/>
              <a:t>res+=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operations where want to perform a combining operation to reduce a vector to a scalar</a:t>
            </a:r>
          </a:p>
          <a:p>
            <a:pPr lvl="1"/>
            <a:r>
              <a:rPr lang="en-US" dirty="0" smtClean="0"/>
              <a:t>Sum values in vector</a:t>
            </a:r>
          </a:p>
          <a:p>
            <a:pPr lvl="1"/>
            <a:r>
              <a:rPr lang="en-US" dirty="0" smtClean="0"/>
              <a:t>AND, OR</a:t>
            </a:r>
          </a:p>
          <a:p>
            <a:r>
              <a:rPr lang="en-US" dirty="0" smtClean="0"/>
              <a:t>Reduce Operation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Efficiently handled with reduce tree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971800"/>
            <a:ext cx="5689600" cy="31647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r>
              <a:rPr lang="en-US" dirty="0" smtClean="0"/>
              <a:t>00 </a:t>
            </a:r>
            <a:r>
              <a:rPr lang="en-US" dirty="0" smtClean="0"/>
              <a:t>news articles</a:t>
            </a:r>
          </a:p>
          <a:p>
            <a:r>
              <a:rPr lang="en-US" dirty="0" smtClean="0"/>
              <a:t>Count total occurrences of a string 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can we exploit data-level parallelism on task?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much parallelism can we exploit?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 in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Comes almost for free in pipeline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1905000"/>
            <a:ext cx="2847066" cy="47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Reduce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Usually include support for vector reduce operation</a:t>
            </a:r>
          </a:p>
          <a:p>
            <a:pPr lvl="1"/>
            <a:r>
              <a:rPr lang="en-US" dirty="0" smtClean="0"/>
              <a:t>Doesn’t need to add much to delay</a:t>
            </a:r>
          </a:p>
          <a:p>
            <a:pPr lvl="1"/>
            <a:r>
              <a:rPr lang="en-US" dirty="0" smtClean="0"/>
              <a:t>Maybe even faster than performing larger operation</a:t>
            </a:r>
          </a:p>
          <a:p>
            <a:pPr lvl="2"/>
            <a:r>
              <a:rPr lang="en-US" dirty="0" smtClean="0"/>
              <a:t>8 16x16 multiplies with sum reduce</a:t>
            </a:r>
            <a:br>
              <a:rPr lang="en-US" dirty="0" smtClean="0"/>
            </a:br>
            <a:r>
              <a:rPr lang="en-US" dirty="0" smtClean="0"/>
              <a:t>less complex than one 128x128 multiply</a:t>
            </a:r>
          </a:p>
          <a:p>
            <a:pPr lvl="2"/>
            <a:r>
              <a:rPr lang="en-US" dirty="0" smtClean="0"/>
              <a:t>…can exploit </a:t>
            </a:r>
            <a:r>
              <a:rPr lang="en-US" dirty="0" err="1" smtClean="0"/>
              <a:t>datapath</a:t>
            </a:r>
            <a:r>
              <a:rPr lang="en-US" dirty="0" smtClean="0"/>
              <a:t> of larger operation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Dot Product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With 3 cycle pipelined multiply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What happens if try to implement dot product as:</a:t>
            </a:r>
          </a:p>
          <a:p>
            <a:pPr lvl="1"/>
            <a:r>
              <a:rPr lang="en-US" dirty="0" smtClean="0"/>
              <a:t>MPY R0, R4, R14</a:t>
            </a:r>
          </a:p>
          <a:p>
            <a:pPr lvl="1"/>
            <a:r>
              <a:rPr lang="en-US" dirty="0" smtClean="0"/>
              <a:t>ADD R14, R15, R15</a:t>
            </a:r>
          </a:p>
          <a:p>
            <a:pPr lvl="1"/>
            <a:r>
              <a:rPr lang="en-US" dirty="0" smtClean="0"/>
              <a:t>MPY R1, R5, R14</a:t>
            </a:r>
          </a:p>
          <a:p>
            <a:pPr lvl="1"/>
            <a:r>
              <a:rPr lang="en-US" dirty="0" smtClean="0"/>
              <a:t>ADD R14, R15, R15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72000" y="1143000"/>
            <a:ext cx="3810000" cy="4114800"/>
          </a:xfrm>
        </p:spPr>
        <p:txBody>
          <a:bodyPr/>
          <a:lstStyle/>
          <a:p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N;i</a:t>
            </a:r>
            <a:r>
              <a:rPr lang="en-US" dirty="0" smtClean="0"/>
              <a:t>++)</a:t>
            </a:r>
          </a:p>
          <a:p>
            <a:pPr lvl="1"/>
            <a:r>
              <a:rPr lang="en-US" dirty="0" smtClean="0"/>
              <a:t>res+=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</a:t>
            </a:r>
          </a:p>
          <a:p>
            <a:r>
              <a:rPr lang="en-US" dirty="0" smtClean="0"/>
              <a:t>a in R0—R4</a:t>
            </a:r>
          </a:p>
          <a:p>
            <a:r>
              <a:rPr lang="en-US" dirty="0" smtClean="0"/>
              <a:t>b in R4—R7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8324" y="3276600"/>
            <a:ext cx="2089776" cy="33978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Dot Product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should order (reformulate) instructions exploiting data-level parallelism?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72000" y="1143000"/>
            <a:ext cx="3810000" cy="4114800"/>
          </a:xfrm>
        </p:spPr>
        <p:txBody>
          <a:bodyPr/>
          <a:lstStyle/>
          <a:p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N;i</a:t>
            </a:r>
            <a:r>
              <a:rPr lang="en-US" dirty="0" smtClean="0"/>
              <a:t>++)</a:t>
            </a:r>
          </a:p>
          <a:p>
            <a:pPr lvl="1"/>
            <a:r>
              <a:rPr lang="en-US" dirty="0" smtClean="0"/>
              <a:t>res+=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</a:t>
            </a:r>
          </a:p>
          <a:p>
            <a:r>
              <a:rPr lang="en-US" dirty="0" smtClean="0"/>
              <a:t>a in R0—R4</a:t>
            </a:r>
          </a:p>
          <a:p>
            <a:r>
              <a:rPr lang="en-US" dirty="0" smtClean="0"/>
              <a:t>b in R4—R7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8324" y="3276600"/>
            <a:ext cx="2089776" cy="33978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Pipelined Vector Units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Will get both pipelining and parallel vector lanes</a:t>
            </a:r>
          </a:p>
          <a:p>
            <a:r>
              <a:rPr lang="en-US" dirty="0" smtClean="0"/>
              <a:t>Exploit data-level parallelism for both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7600"/>
            <a:ext cx="7442200" cy="27261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happens if want to do something different?</a:t>
            </a:r>
          </a:p>
          <a:p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=0;i&lt;8;i++)</a:t>
            </a:r>
          </a:p>
          <a:p>
            <a:pPr lvl="1"/>
            <a:r>
              <a:rPr lang="en-US" dirty="0" smtClean="0"/>
              <a:t>if (</a:t>
            </a:r>
            <a:r>
              <a:rPr lang="en-US" dirty="0" err="1" smtClean="0"/>
              <a:t>a[i</a:t>
            </a:r>
            <a:r>
              <a:rPr lang="en-US" dirty="0" smtClean="0"/>
              <a:t>]&lt;</a:t>
            </a:r>
            <a:r>
              <a:rPr lang="en-US" dirty="0" err="1" smtClean="0"/>
              <a:t>b[i</a:t>
            </a:r>
            <a:r>
              <a:rPr lang="en-US" dirty="0" smtClean="0"/>
              <a:t>])</a:t>
            </a:r>
          </a:p>
          <a:p>
            <a:pPr lvl="2"/>
            <a:r>
              <a:rPr lang="en-US" dirty="0" err="1" smtClean="0"/>
              <a:t>d[i</a:t>
            </a:r>
            <a:r>
              <a:rPr lang="en-US" dirty="0" smtClean="0"/>
              <a:t>]=</a:t>
            </a:r>
            <a:r>
              <a:rPr lang="en-US" dirty="0" err="1" smtClean="0"/>
              <a:t>a[i]+c[i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else</a:t>
            </a:r>
          </a:p>
          <a:p>
            <a:pPr lvl="2"/>
            <a:r>
              <a:rPr lang="en-US" dirty="0" err="1" smtClean="0"/>
              <a:t>d[i</a:t>
            </a:r>
            <a:r>
              <a:rPr lang="en-US" dirty="0" smtClean="0"/>
              <a:t>]=</a:t>
            </a:r>
            <a:r>
              <a:rPr lang="en-US" dirty="0" err="1" smtClean="0"/>
              <a:t>b[i]+c[i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have one Program Counter</a:t>
            </a:r>
          </a:p>
          <a:p>
            <a:pPr lvl="1"/>
            <a:r>
              <a:rPr lang="en-US" dirty="0" smtClean="0"/>
              <a:t>Cannot implement conditional via branching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0" y="3657600"/>
            <a:ext cx="8890000" cy="21150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have one instruction</a:t>
            </a:r>
          </a:p>
          <a:p>
            <a:pPr lvl="1"/>
            <a:r>
              <a:rPr lang="en-US" dirty="0" smtClean="0"/>
              <a:t>Cannot perform separate operations on each ALU in </a:t>
            </a:r>
            <a:r>
              <a:rPr lang="en-US" dirty="0" err="1" smtClean="0"/>
              <a:t>datapath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0" y="3657600"/>
            <a:ext cx="8890000" cy="21150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r>
              <a:rPr lang="en-US" dirty="0" smtClean="0"/>
              <a:t>Only have one Program Counter</a:t>
            </a:r>
          </a:p>
          <a:p>
            <a:pPr lvl="1"/>
            <a:r>
              <a:rPr lang="en-US" dirty="0" smtClean="0"/>
              <a:t>Cannot implement conditional via branching</a:t>
            </a:r>
          </a:p>
          <a:p>
            <a:r>
              <a:rPr lang="en-US" dirty="0" smtClean="0"/>
              <a:t>Only have one instruction</a:t>
            </a:r>
          </a:p>
          <a:p>
            <a:pPr lvl="1"/>
            <a:r>
              <a:rPr lang="en-US" dirty="0" smtClean="0"/>
              <a:t>Cannot perform separate operations on each ALU in </a:t>
            </a:r>
            <a:r>
              <a:rPr lang="en-US" dirty="0" err="1" smtClean="0"/>
              <a:t>datapath</a:t>
            </a:r>
            <a:endParaRPr lang="en-US" dirty="0" smtClean="0"/>
          </a:p>
          <a:p>
            <a:r>
              <a:rPr lang="en-US" dirty="0" smtClean="0"/>
              <a:t>Must perform an invariant operation </a:t>
            </a:r>
            <a:r>
              <a:rPr lang="en-US" dirty="0" smtClean="0"/>
              <a:t>sequence</a:t>
            </a:r>
          </a:p>
          <a:p>
            <a:r>
              <a:rPr lang="en-US" dirty="0" smtClean="0"/>
              <a:t>Simple answer: prevent using SIMD unit</a:t>
            </a:r>
          </a:p>
          <a:p>
            <a:r>
              <a:rPr lang="en-US" dirty="0" smtClean="0"/>
              <a:t>Better: predicated execution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Predicated Operation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Many architectures will provide a predicated operation</a:t>
            </a:r>
          </a:p>
          <a:p>
            <a:r>
              <a:rPr lang="en-US" dirty="0" smtClean="0"/>
              <a:t>Only perform operation when predicate matches instruction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p[i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]&lt;</a:t>
            </a:r>
            <a:r>
              <a:rPr lang="en-US" dirty="0" err="1" smtClean="0"/>
              <a:t>b[i</a:t>
            </a:r>
            <a:r>
              <a:rPr lang="en-US" dirty="0" smtClean="0"/>
              <a:t>]</a:t>
            </a:r>
          </a:p>
          <a:p>
            <a:r>
              <a:rPr lang="en-US" dirty="0" err="1" smtClean="0"/>
              <a:t>p[i</a:t>
            </a:r>
            <a:r>
              <a:rPr lang="en-US" dirty="0" smtClean="0"/>
              <a:t>]:   </a:t>
            </a:r>
            <a:r>
              <a:rPr lang="en-US" dirty="0" err="1" smtClean="0"/>
              <a:t>d[i</a:t>
            </a:r>
            <a:r>
              <a:rPr lang="en-US" dirty="0" smtClean="0"/>
              <a:t>]=</a:t>
            </a:r>
            <a:r>
              <a:rPr lang="en-US" dirty="0" err="1" smtClean="0"/>
              <a:t>c[i</a:t>
            </a:r>
            <a:r>
              <a:rPr lang="en-US" dirty="0" smtClean="0"/>
              <a:t>] + </a:t>
            </a:r>
            <a:r>
              <a:rPr lang="en-US" dirty="0" err="1" smtClean="0"/>
              <a:t>a[i</a:t>
            </a:r>
            <a:r>
              <a:rPr lang="en-US" dirty="0" smtClean="0"/>
              <a:t>]</a:t>
            </a:r>
          </a:p>
          <a:p>
            <a:r>
              <a:rPr lang="en-US" dirty="0" smtClean="0"/>
              <a:t>~</a:t>
            </a:r>
            <a:r>
              <a:rPr lang="en-US" dirty="0" err="1" smtClean="0"/>
              <a:t>p[i</a:t>
            </a:r>
            <a:r>
              <a:rPr lang="en-US" dirty="0" smtClean="0"/>
              <a:t>]: </a:t>
            </a:r>
            <a:r>
              <a:rPr lang="en-US" dirty="0" err="1" smtClean="0"/>
              <a:t>d[i</a:t>
            </a:r>
            <a:r>
              <a:rPr lang="en-US" dirty="0" smtClean="0"/>
              <a:t>]=</a:t>
            </a:r>
            <a:r>
              <a:rPr lang="en-US" dirty="0" err="1" smtClean="0"/>
              <a:t>c[i</a:t>
            </a:r>
            <a:r>
              <a:rPr lang="en-US" dirty="0" smtClean="0"/>
              <a:t>] + </a:t>
            </a:r>
            <a:r>
              <a:rPr lang="en-US" dirty="0" err="1" smtClean="0"/>
              <a:t>b[i</a:t>
            </a:r>
            <a:r>
              <a:rPr lang="en-US" dirty="0" smtClean="0"/>
              <a:t>]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Parallel Decomposition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Predicated Operation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does this do to instructions must be  issued?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What does this do to efficiency?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Useful operations performed per </a:t>
            </a:r>
            <a:r>
              <a:rPr lang="en-US" dirty="0" smtClean="0">
                <a:solidFill>
                  <a:srgbClr val="FF6600"/>
                </a:solidFill>
              </a:rPr>
              <a:t>cycle</a:t>
            </a:r>
          </a:p>
          <a:p>
            <a:pPr lvl="1"/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p[i</a:t>
            </a:r>
            <a:r>
              <a:rPr lang="en-US" dirty="0" smtClean="0"/>
              <a:t>]=</a:t>
            </a:r>
            <a:r>
              <a:rPr lang="en-US" dirty="0" err="1" smtClean="0"/>
              <a:t>a[i</a:t>
            </a:r>
            <a:r>
              <a:rPr lang="en-US" dirty="0" smtClean="0"/>
              <a:t>]&lt;</a:t>
            </a:r>
            <a:r>
              <a:rPr lang="en-US" dirty="0" err="1" smtClean="0"/>
              <a:t>b[i</a:t>
            </a:r>
            <a:r>
              <a:rPr lang="en-US" dirty="0" smtClean="0"/>
              <a:t>]</a:t>
            </a:r>
          </a:p>
          <a:p>
            <a:r>
              <a:rPr lang="en-US" dirty="0" err="1" smtClean="0"/>
              <a:t>p[i</a:t>
            </a:r>
            <a:r>
              <a:rPr lang="en-US" dirty="0" smtClean="0"/>
              <a:t>]:   </a:t>
            </a:r>
            <a:r>
              <a:rPr lang="en-US" dirty="0" err="1" smtClean="0"/>
              <a:t>d[i</a:t>
            </a:r>
            <a:r>
              <a:rPr lang="en-US" dirty="0" smtClean="0"/>
              <a:t>]=</a:t>
            </a:r>
            <a:r>
              <a:rPr lang="en-US" dirty="0" err="1" smtClean="0"/>
              <a:t>c[i</a:t>
            </a:r>
            <a:r>
              <a:rPr lang="en-US" dirty="0" smtClean="0"/>
              <a:t>] + </a:t>
            </a:r>
            <a:r>
              <a:rPr lang="en-US" dirty="0" err="1" smtClean="0"/>
              <a:t>a[i</a:t>
            </a:r>
            <a:r>
              <a:rPr lang="en-US" dirty="0" smtClean="0"/>
              <a:t>]</a:t>
            </a:r>
          </a:p>
          <a:p>
            <a:r>
              <a:rPr lang="en-US" dirty="0" smtClean="0"/>
              <a:t>~</a:t>
            </a:r>
            <a:r>
              <a:rPr lang="en-US" dirty="0" err="1" smtClean="0"/>
              <a:t>p[i</a:t>
            </a:r>
            <a:r>
              <a:rPr lang="en-US" dirty="0" smtClean="0"/>
              <a:t>]: </a:t>
            </a:r>
            <a:r>
              <a:rPr lang="en-US" dirty="0" err="1" smtClean="0"/>
              <a:t>d[i</a:t>
            </a:r>
            <a:r>
              <a:rPr lang="en-US" dirty="0" smtClean="0"/>
              <a:t>]=</a:t>
            </a:r>
            <a:r>
              <a:rPr lang="en-US" dirty="0" err="1" smtClean="0"/>
              <a:t>c[i</a:t>
            </a:r>
            <a:r>
              <a:rPr lang="en-US" dirty="0" smtClean="0"/>
              <a:t>] + </a:t>
            </a:r>
            <a:r>
              <a:rPr lang="en-US" dirty="0" err="1" smtClean="0"/>
              <a:t>b[i</a:t>
            </a:r>
            <a:r>
              <a:rPr lang="en-US" dirty="0" smtClean="0"/>
              <a:t>]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Neon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ARM Vector Accelerator on </a:t>
            </a:r>
            <a:r>
              <a:rPr lang="en-US" dirty="0" err="1" smtClean="0"/>
              <a:t>Zynq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457200"/>
            <a:ext cx="7961232" cy="640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Neon Vector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128b wide register file, 16 registers</a:t>
            </a:r>
          </a:p>
          <a:p>
            <a:r>
              <a:rPr lang="en-US" dirty="0" smtClean="0"/>
              <a:t>Support</a:t>
            </a:r>
          </a:p>
          <a:p>
            <a:pPr lvl="1"/>
            <a:r>
              <a:rPr lang="en-US" dirty="0" smtClean="0"/>
              <a:t>2x64b</a:t>
            </a:r>
          </a:p>
          <a:p>
            <a:pPr lvl="1"/>
            <a:r>
              <a:rPr lang="en-US" dirty="0" smtClean="0"/>
              <a:t>4x32b  (also Single-Precision Float)</a:t>
            </a:r>
          </a:p>
          <a:p>
            <a:pPr lvl="1"/>
            <a:r>
              <a:rPr lang="en-US" dirty="0" smtClean="0"/>
              <a:t>8x16b</a:t>
            </a:r>
          </a:p>
          <a:p>
            <a:pPr lvl="1"/>
            <a:r>
              <a:rPr lang="en-US" dirty="0" smtClean="0"/>
              <a:t>16x8b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smtClean="0"/>
              <a:t>Sample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114800"/>
          </a:xfrm>
        </p:spPr>
        <p:txBody>
          <a:bodyPr/>
          <a:lstStyle/>
          <a:p>
            <a:r>
              <a:rPr lang="en-US" dirty="0" smtClean="0"/>
              <a:t>VADD – basic vector</a:t>
            </a:r>
          </a:p>
          <a:p>
            <a:r>
              <a:rPr lang="en-US" dirty="0" smtClean="0"/>
              <a:t>VCEQ – compare equal</a:t>
            </a:r>
          </a:p>
          <a:p>
            <a:pPr lvl="1"/>
            <a:r>
              <a:rPr lang="en-US" dirty="0" smtClean="0"/>
              <a:t>Sets to all 0s or 1s, useful for masking</a:t>
            </a:r>
          </a:p>
          <a:p>
            <a:r>
              <a:rPr lang="en-US" dirty="0" smtClean="0"/>
              <a:t>VMIN – avoid using if’s</a:t>
            </a:r>
          </a:p>
          <a:p>
            <a:r>
              <a:rPr lang="en-US" dirty="0" smtClean="0"/>
              <a:t>VMLA – accumulating multiply</a:t>
            </a:r>
          </a:p>
          <a:p>
            <a:r>
              <a:rPr lang="en-US" dirty="0" smtClean="0"/>
              <a:t>VPADAL – maybe useful for </a:t>
            </a:r>
            <a:r>
              <a:rPr lang="en-US" dirty="0" smtClean="0"/>
              <a:t>reduce</a:t>
            </a:r>
          </a:p>
          <a:p>
            <a:pPr lvl="1"/>
            <a:r>
              <a:rPr lang="en-US" dirty="0" smtClean="0"/>
              <a:t>Vector pair-wise add</a:t>
            </a:r>
            <a:endParaRPr lang="en-US" dirty="0" smtClean="0"/>
          </a:p>
          <a:p>
            <a:r>
              <a:rPr lang="en-US" dirty="0" smtClean="0"/>
              <a:t>VEXT – for “shifting” vector alignment</a:t>
            </a:r>
          </a:p>
          <a:p>
            <a:r>
              <a:rPr lang="en-US" dirty="0" err="1" smtClean="0"/>
              <a:t>VLDn</a:t>
            </a:r>
            <a:r>
              <a:rPr lang="en-US" dirty="0" smtClean="0"/>
              <a:t> – </a:t>
            </a:r>
            <a:r>
              <a:rPr lang="en-US" dirty="0" err="1" smtClean="0"/>
              <a:t>deinterleaving</a:t>
            </a:r>
            <a:r>
              <a:rPr lang="en-US" dirty="0" smtClean="0"/>
              <a:t> </a:t>
            </a:r>
            <a:r>
              <a:rPr lang="en-US" dirty="0" smtClean="0"/>
              <a:t>load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Neon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Didn’t see</a:t>
            </a:r>
          </a:p>
          <a:p>
            <a:pPr lvl="1"/>
            <a:r>
              <a:rPr lang="en-US" dirty="0" smtClean="0"/>
              <a:t>Vector-wide reduce operation</a:t>
            </a:r>
          </a:p>
          <a:p>
            <a:pPr lvl="1"/>
            <a:r>
              <a:rPr lang="en-US" dirty="0" smtClean="0"/>
              <a:t>Conditionals within vector lanes</a:t>
            </a:r>
          </a:p>
          <a:p>
            <a:r>
              <a:rPr lang="en-US" dirty="0" smtClean="0"/>
              <a:t>Do need to think about operations being pipelined within lanes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Data Parallelism easy basis for decomposition</a:t>
            </a:r>
          </a:p>
          <a:p>
            <a:r>
              <a:rPr lang="en-US" dirty="0" smtClean="0"/>
              <a:t>Data Parallel architectures can be compact – pack more computations onto a chip</a:t>
            </a:r>
          </a:p>
          <a:p>
            <a:pPr lvl="1"/>
            <a:r>
              <a:rPr lang="en-US" dirty="0" smtClean="0"/>
              <a:t>SIMD, Pipelined</a:t>
            </a:r>
          </a:p>
          <a:p>
            <a:pPr lvl="1"/>
            <a:r>
              <a:rPr lang="en-US" dirty="0" smtClean="0"/>
              <a:t>Benefit by sharing (instructions)</a:t>
            </a:r>
          </a:p>
          <a:p>
            <a:pPr lvl="1"/>
            <a:r>
              <a:rPr lang="en-US" dirty="0" smtClean="0"/>
              <a:t>Performance can be brittle</a:t>
            </a:r>
          </a:p>
          <a:p>
            <a:pPr lvl="2"/>
            <a:r>
              <a:rPr lang="en-US" dirty="0" smtClean="0"/>
              <a:t>Drop from peak as mismatch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6585"/>
            <a:ext cx="8153400" cy="4114800"/>
          </a:xfrm>
        </p:spPr>
        <p:txBody>
          <a:bodyPr/>
          <a:lstStyle/>
          <a:p>
            <a:r>
              <a:rPr lang="en-US" dirty="0" smtClean="0"/>
              <a:t>No reading for day 7</a:t>
            </a:r>
          </a:p>
          <a:p>
            <a:r>
              <a:rPr lang="en-US" dirty="0" smtClean="0"/>
              <a:t>HW3 due Friday</a:t>
            </a:r>
          </a:p>
          <a:p>
            <a:r>
              <a:rPr lang="en-US" dirty="0" smtClean="0"/>
              <a:t>HW4 out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Parallel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Data-level parallelism can serve as an organizing principle for parallel task decomposition</a:t>
            </a:r>
          </a:p>
          <a:p>
            <a:endParaRPr lang="en-US" dirty="0" smtClean="0"/>
          </a:p>
          <a:p>
            <a:r>
              <a:rPr lang="en-US" dirty="0" smtClean="0"/>
              <a:t>Run computation on independent data in parallel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exploit with</a:t>
            </a:r>
          </a:p>
          <a:p>
            <a:pPr lvl="1"/>
            <a:r>
              <a:rPr lang="en-US" dirty="0" smtClean="0"/>
              <a:t>Threads</a:t>
            </a:r>
          </a:p>
          <a:p>
            <a:pPr lvl="1"/>
            <a:r>
              <a:rPr lang="en-US" dirty="0" smtClean="0"/>
              <a:t>Pipeline Parallelism</a:t>
            </a:r>
            <a:endParaRPr lang="en-US" dirty="0" smtClean="0"/>
          </a:p>
          <a:p>
            <a:pPr lvl="1"/>
            <a:r>
              <a:rPr lang="en-US" dirty="0" smtClean="0"/>
              <a:t>Instruction</a:t>
            </a:r>
            <a:r>
              <a:rPr lang="en-US" dirty="0" smtClean="0"/>
              <a:t>-level Parallelism</a:t>
            </a:r>
          </a:p>
          <a:p>
            <a:pPr lvl="1"/>
            <a:r>
              <a:rPr lang="en-US" dirty="0" smtClean="0"/>
              <a:t>Fine-grained Data-Level Parallelism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Exploit DP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exploit threads for data-parallel text search?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SPMD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Single Program Multiple Data</a:t>
            </a:r>
          </a:p>
          <a:p>
            <a:r>
              <a:rPr lang="en-US" dirty="0" smtClean="0"/>
              <a:t>Only need to write code once</a:t>
            </a:r>
          </a:p>
          <a:p>
            <a:r>
              <a:rPr lang="en-US" dirty="0" smtClean="0"/>
              <a:t>Get to use many times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33983</TotalTime>
  <Words>2058</Words>
  <Application>Microsoft Macintosh PowerPoint</Application>
  <PresentationFormat>On-screen Show (4:3)</PresentationFormat>
  <Paragraphs>375</Paragraphs>
  <Slides>57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Blank Presentation</vt:lpstr>
      <vt:lpstr>ESE532: System-on-a-Chip Architecture</vt:lpstr>
      <vt:lpstr>Today</vt:lpstr>
      <vt:lpstr>Message</vt:lpstr>
      <vt:lpstr>Preclass 1</vt:lpstr>
      <vt:lpstr>Parallel Decomposition</vt:lpstr>
      <vt:lpstr>Data Parallel </vt:lpstr>
      <vt:lpstr>Exploit</vt:lpstr>
      <vt:lpstr>Thread Exploit DP</vt:lpstr>
      <vt:lpstr>SPMD</vt:lpstr>
      <vt:lpstr>Pipeline Exploit</vt:lpstr>
      <vt:lpstr>Pipeline Text Search</vt:lpstr>
      <vt:lpstr>Common Examples</vt:lpstr>
      <vt:lpstr>Hardware Architectures</vt:lpstr>
      <vt:lpstr>Idea</vt:lpstr>
      <vt:lpstr>SIMD</vt:lpstr>
      <vt:lpstr>W-bit ALU as SIMD</vt:lpstr>
      <vt:lpstr>ALU Bit Slice</vt:lpstr>
      <vt:lpstr>Register File</vt:lpstr>
      <vt:lpstr>Preclass 2</vt:lpstr>
      <vt:lpstr>Preclass 2</vt:lpstr>
      <vt:lpstr>ALU vs. SIMD ?</vt:lpstr>
      <vt:lpstr>Segmented Datapath</vt:lpstr>
      <vt:lpstr>Segmented Datapath</vt:lpstr>
      <vt:lpstr>Segmented 128b Datapath</vt:lpstr>
      <vt:lpstr>Terminology: Vector Lane</vt:lpstr>
      <vt:lpstr>Opportunity</vt:lpstr>
      <vt:lpstr>Vector Computation</vt:lpstr>
      <vt:lpstr>Concepts</vt:lpstr>
      <vt:lpstr>Vector Register File</vt:lpstr>
      <vt:lpstr>Point-wise Vector Operations</vt:lpstr>
      <vt:lpstr>Point-wise Vector Operations</vt:lpstr>
      <vt:lpstr>Ideal</vt:lpstr>
      <vt:lpstr>Vector Length</vt:lpstr>
      <vt:lpstr>Skipping Elements?</vt:lpstr>
      <vt:lpstr>Stride</vt:lpstr>
      <vt:lpstr>Load/Store</vt:lpstr>
      <vt:lpstr>Dot Product</vt:lpstr>
      <vt:lpstr>Reduction</vt:lpstr>
      <vt:lpstr>Reduce Tree</vt:lpstr>
      <vt:lpstr>Reduce in Pipeline</vt:lpstr>
      <vt:lpstr>Vector Reduce Instruction</vt:lpstr>
      <vt:lpstr>Dot Product Revisited</vt:lpstr>
      <vt:lpstr>Dot Product Revisited</vt:lpstr>
      <vt:lpstr>Pipelined Vector Units</vt:lpstr>
      <vt:lpstr>Conditionals?</vt:lpstr>
      <vt:lpstr>Conditionals</vt:lpstr>
      <vt:lpstr>Conditionals</vt:lpstr>
      <vt:lpstr>Conditionals</vt:lpstr>
      <vt:lpstr>Predicated Operation</vt:lpstr>
      <vt:lpstr>Predicated Operation</vt:lpstr>
      <vt:lpstr>Neon</vt:lpstr>
      <vt:lpstr>Slide 52</vt:lpstr>
      <vt:lpstr>Neon Vector</vt:lpstr>
      <vt:lpstr>Sample Instructions</vt:lpstr>
      <vt:lpstr>Neon Notes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131</cp:revision>
  <cp:lastPrinted>2017-09-20T12:53:56Z</cp:lastPrinted>
  <dcterms:created xsi:type="dcterms:W3CDTF">2017-09-19T10:20:22Z</dcterms:created>
  <dcterms:modified xsi:type="dcterms:W3CDTF">2017-09-20T12:54:00Z</dcterms:modified>
</cp:coreProperties>
</file>