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341" r:id="rId3"/>
    <p:sldId id="258" r:id="rId4"/>
    <p:sldId id="339" r:id="rId5"/>
    <p:sldId id="343" r:id="rId6"/>
    <p:sldId id="342" r:id="rId7"/>
    <p:sldId id="344" r:id="rId8"/>
    <p:sldId id="356" r:id="rId9"/>
    <p:sldId id="345" r:id="rId10"/>
    <p:sldId id="346" r:id="rId11"/>
    <p:sldId id="347" r:id="rId12"/>
    <p:sldId id="348" r:id="rId13"/>
    <p:sldId id="349" r:id="rId14"/>
    <p:sldId id="350" r:id="rId15"/>
    <p:sldId id="357" r:id="rId16"/>
    <p:sldId id="351" r:id="rId17"/>
    <p:sldId id="352" r:id="rId18"/>
    <p:sldId id="354" r:id="rId19"/>
    <p:sldId id="355" r:id="rId20"/>
    <p:sldId id="358" r:id="rId21"/>
    <p:sldId id="359" r:id="rId22"/>
    <p:sldId id="399" r:id="rId23"/>
    <p:sldId id="360" r:id="rId24"/>
    <p:sldId id="361" r:id="rId25"/>
    <p:sldId id="362" r:id="rId26"/>
    <p:sldId id="363" r:id="rId27"/>
    <p:sldId id="364" r:id="rId28"/>
    <p:sldId id="353" r:id="rId29"/>
    <p:sldId id="365" r:id="rId30"/>
    <p:sldId id="372" r:id="rId31"/>
    <p:sldId id="373" r:id="rId32"/>
    <p:sldId id="376" r:id="rId33"/>
    <p:sldId id="377" r:id="rId34"/>
    <p:sldId id="378" r:id="rId35"/>
    <p:sldId id="379" r:id="rId36"/>
    <p:sldId id="374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97" r:id="rId47"/>
    <p:sldId id="389" r:id="rId48"/>
    <p:sldId id="401" r:id="rId49"/>
    <p:sldId id="390" r:id="rId50"/>
    <p:sldId id="402" r:id="rId51"/>
    <p:sldId id="403" r:id="rId52"/>
    <p:sldId id="391" r:id="rId53"/>
    <p:sldId id="392" r:id="rId54"/>
    <p:sldId id="393" r:id="rId55"/>
    <p:sldId id="394" r:id="rId56"/>
    <p:sldId id="398" r:id="rId57"/>
    <p:sldId id="395" r:id="rId58"/>
    <p:sldId id="400" r:id="rId59"/>
    <p:sldId id="396" r:id="rId60"/>
    <p:sldId id="340" r:id="rId61"/>
    <p:sldId id="330" r:id="rId6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C56E-C3E7-8D43-A2AA-B03684AA6AA1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7:  September 25, 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Levelize</a:t>
            </a:r>
            <a:r>
              <a:rPr lang="en-US" dirty="0" smtClean="0"/>
              <a:t>-and-Cut Pipelining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Assuming willing to pipeline into as many cycles as necessary</a:t>
            </a:r>
          </a:p>
          <a:p>
            <a:r>
              <a:rPr lang="en-US" dirty="0" smtClean="0"/>
              <a:t>Draw circuit in levels by delay from input</a:t>
            </a:r>
          </a:p>
          <a:p>
            <a:pPr lvl="1"/>
            <a:r>
              <a:rPr lang="en-US" dirty="0" smtClean="0"/>
              <a:t>Level=</a:t>
            </a:r>
            <a:r>
              <a:rPr lang="en-US" dirty="0" err="1" smtClean="0"/>
              <a:t>max(level</a:t>
            </a:r>
            <a:r>
              <a:rPr lang="en-US" dirty="0" smtClean="0"/>
              <a:t> of </a:t>
            </a:r>
            <a:r>
              <a:rPr lang="en-US" dirty="0" err="1" smtClean="0"/>
              <a:t>inputs)+delay</a:t>
            </a:r>
            <a:r>
              <a:rPr lang="en-US" dirty="0" smtClean="0"/>
              <a:t> operator</a:t>
            </a:r>
          </a:p>
          <a:p>
            <a:r>
              <a:rPr lang="en-US" dirty="0" smtClean="0"/>
              <a:t>Given cycle time target</a:t>
            </a:r>
          </a:p>
          <a:p>
            <a:r>
              <a:rPr lang="en-US" dirty="0" smtClean="0"/>
              <a:t>Count forward to target</a:t>
            </a:r>
          </a:p>
          <a:p>
            <a:r>
              <a:rPr lang="en-US" dirty="0" smtClean="0"/>
              <a:t>Bisect circuit adding register on every cut link</a:t>
            </a:r>
          </a:p>
          <a:p>
            <a:r>
              <a:rPr lang="en-US" dirty="0" smtClean="0"/>
              <a:t>Repeat count-and-bisect until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 </a:t>
            </a:r>
            <a:r>
              <a:rPr lang="en-US" dirty="0" err="1" smtClean="0"/>
              <a:t>xor</a:t>
            </a:r>
            <a:r>
              <a:rPr lang="en-US" dirty="0" smtClean="0"/>
              <a:t>-chain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Levelize</a:t>
            </a:r>
            <a:r>
              <a:rPr lang="en-US" dirty="0" smtClean="0">
                <a:solidFill>
                  <a:srgbClr val="FF6600"/>
                </a:solidFill>
              </a:rPr>
              <a:t> and Cut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971800"/>
            <a:ext cx="8432800" cy="2878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Registers on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links end up with multiple registers.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would be wrong with this pipelining?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29000"/>
            <a:ext cx="8377199" cy="2878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Levelize</a:t>
            </a:r>
            <a:r>
              <a:rPr lang="en-US" dirty="0" smtClean="0"/>
              <a:t>-and-cut guarantees path</a:t>
            </a:r>
            <a:r>
              <a:rPr lang="en-US" dirty="0" smtClean="0"/>
              <a:t> from </a:t>
            </a:r>
            <a:r>
              <a:rPr lang="en-US" dirty="0" smtClean="0"/>
              <a:t>input to any gate input passes through the </a:t>
            </a:r>
            <a:r>
              <a:rPr lang="en-US" b="1" dirty="0" smtClean="0"/>
              <a:t>same</a:t>
            </a:r>
            <a:r>
              <a:rPr lang="en-US" dirty="0" smtClean="0"/>
              <a:t> number of registers</a:t>
            </a:r>
          </a:p>
          <a:p>
            <a:endParaRPr lang="en-US" dirty="0" smtClean="0"/>
          </a:p>
          <a:p>
            <a:r>
              <a:rPr lang="en-US" dirty="0" smtClean="0"/>
              <a:t>Makes sure a consistent input set arrives at each gate/operator</a:t>
            </a:r>
          </a:p>
          <a:p>
            <a:pPr lvl="1"/>
            <a:r>
              <a:rPr lang="en-US" dirty="0" smtClean="0"/>
              <a:t>Don’t get mixing between input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Levelize</a:t>
            </a:r>
            <a:r>
              <a:rPr lang="en-US" dirty="0" smtClean="0"/>
              <a:t> and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Pipeline to operator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8175"/>
            <a:ext cx="65278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and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we’re willing to add pipeline delay</a:t>
            </a:r>
          </a:p>
          <a:p>
            <a:pPr lvl="1"/>
            <a:r>
              <a:rPr lang="en-US" dirty="0" smtClean="0"/>
              <a:t>Add any number of pipeline registers at input</a:t>
            </a:r>
          </a:p>
          <a:p>
            <a:pPr lvl="1"/>
            <a:r>
              <a:rPr lang="en-US" dirty="0" smtClean="0"/>
              <a:t>Move registers into circuit to reduce cycle time</a:t>
            </a:r>
          </a:p>
          <a:p>
            <a:pPr lvl="2"/>
            <a:r>
              <a:rPr lang="en-US" dirty="0" smtClean="0"/>
              <a:t>Reduce max delay between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1"/>
            <a:ext cx="5986808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07" y="4191000"/>
            <a:ext cx="6062793" cy="2056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EE0E-2F42-5542-BDB9-93A3CEC0AE9F}" type="slidenum">
              <a:rPr lang="en-US"/>
              <a:pPr/>
              <a:t>18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Register Moves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Retiming Lag/Lead</a:t>
            </a:r>
          </a:p>
        </p:txBody>
      </p:sp>
      <p:pic>
        <p:nvPicPr>
          <p:cNvPr id="14340" name="Picture 4" descr="lag_l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971800"/>
            <a:ext cx="58293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 and Retime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chain of registers on every input</a:t>
            </a:r>
          </a:p>
          <a:p>
            <a:r>
              <a:rPr lang="en-US" dirty="0" smtClean="0"/>
              <a:t>Retime registers into circuit</a:t>
            </a:r>
          </a:p>
          <a:p>
            <a:pPr lvl="1"/>
            <a:r>
              <a:rPr lang="en-US" dirty="0" smtClean="0"/>
              <a:t>Minimizing delay between registers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 in the large</a:t>
            </a:r>
          </a:p>
          <a:p>
            <a:pPr lvl="1"/>
            <a:r>
              <a:rPr lang="en-US" dirty="0" smtClean="0"/>
              <a:t>Not just for gate-level circuits</a:t>
            </a:r>
          </a:p>
          <a:p>
            <a:r>
              <a:rPr lang="en-US" dirty="0" smtClean="0"/>
              <a:t>Throughput and Latency</a:t>
            </a:r>
          </a:p>
          <a:p>
            <a:r>
              <a:rPr lang="en-US" dirty="0" smtClean="0"/>
              <a:t>Form of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Retime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and Retime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us think about behavior</a:t>
            </a:r>
          </a:p>
          <a:p>
            <a:pPr lvl="1"/>
            <a:r>
              <a:rPr lang="en-US" dirty="0" smtClean="0"/>
              <a:t>What the pipelining is doing to cycles of delay</a:t>
            </a:r>
          </a:p>
          <a:p>
            <a:r>
              <a:rPr lang="en-US" dirty="0" smtClean="0"/>
              <a:t>Separate from details of how redistribute registers</a:t>
            </a:r>
          </a:p>
          <a:p>
            <a:r>
              <a:rPr lang="en-US" dirty="0" smtClean="0"/>
              <a:t>Behavioral equivalence between the registers-at-front and properly retimed version of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RTL Synthesis tools will take care of retime</a:t>
            </a:r>
          </a:p>
          <a:p>
            <a:r>
              <a:rPr lang="en-US" dirty="0" smtClean="0"/>
              <a:t>RTL Synthesis will </a:t>
            </a:r>
            <a:r>
              <a:rPr lang="en-US" b="1" dirty="0" smtClean="0"/>
              <a:t>not</a:t>
            </a:r>
            <a:r>
              <a:rPr lang="en-US" dirty="0" smtClean="0"/>
              <a:t> add registers</a:t>
            </a:r>
          </a:p>
          <a:p>
            <a:pPr lvl="1"/>
            <a:r>
              <a:rPr lang="en-US" dirty="0" smtClean="0"/>
              <a:t>Changes behavior</a:t>
            </a:r>
          </a:p>
          <a:p>
            <a:pPr lvl="1"/>
            <a:r>
              <a:rPr lang="en-US" dirty="0" smtClean="0"/>
              <a:t>Changes number of clocks </a:t>
            </a:r>
          </a:p>
          <a:p>
            <a:r>
              <a:rPr lang="en-US" dirty="0" smtClean="0"/>
              <a:t>Add registers and retime --- leave retiming to automated tools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Justify Pipelining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dirty="0" smtClean="0"/>
              <a:t>(or composing pipelined operators)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Pipelined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pipelined operator</a:t>
            </a:r>
          </a:p>
          <a:p>
            <a:pPr lvl="1"/>
            <a:r>
              <a:rPr lang="en-US" dirty="0" smtClean="0"/>
              <a:t>(or a pipelined interconnect)</a:t>
            </a:r>
          </a:p>
          <a:p>
            <a:r>
              <a:rPr lang="en-US" dirty="0" smtClean="0"/>
              <a:t>Discipline of picking a frequency target and designing everything for that</a:t>
            </a:r>
          </a:p>
          <a:p>
            <a:pPr lvl="1"/>
            <a:r>
              <a:rPr lang="en-US" dirty="0" smtClean="0"/>
              <a:t>May be necessary to pipeline operator since it’s delay is too high</a:t>
            </a:r>
          </a:p>
          <a:p>
            <a:r>
              <a:rPr lang="en-US" dirty="0" smtClean="0"/>
              <a:t>Due to hierarchy</a:t>
            </a:r>
          </a:p>
          <a:p>
            <a:pPr lvl="1"/>
            <a:r>
              <a:rPr lang="en-US" dirty="0" smtClean="0"/>
              <a:t>Pipelined this operator and now want to use it as a building block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at 500MHz</a:t>
            </a:r>
          </a:p>
          <a:p>
            <a:r>
              <a:rPr lang="en-US" dirty="0" smtClean="0"/>
              <a:t>Floating-point unit that takes 9ns</a:t>
            </a:r>
          </a:p>
          <a:p>
            <a:pPr lvl="1"/>
            <a:r>
              <a:rPr lang="en-US" dirty="0" smtClean="0"/>
              <a:t>Can pipeline into 5, 2ns stages</a:t>
            </a:r>
          </a:p>
          <a:p>
            <a:r>
              <a:rPr lang="en-US" dirty="0" smtClean="0"/>
              <a:t>Multiplier that takes 6ns</a:t>
            </a:r>
          </a:p>
          <a:p>
            <a:r>
              <a:rPr lang="en-US" dirty="0" smtClean="0"/>
              <a:t>Memory can access in 2ns</a:t>
            </a:r>
          </a:p>
          <a:p>
            <a:pPr lvl="1"/>
            <a:r>
              <a:rPr lang="en-US" dirty="0" smtClean="0"/>
              <a:t>Only if registers on address/inputs and output</a:t>
            </a:r>
          </a:p>
          <a:p>
            <a:pPr lvl="1"/>
            <a:r>
              <a:rPr lang="en-US" dirty="0" smtClean="0"/>
              <a:t>i.e. exist in own clock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Chips &gt;&gt; Clock Cycles</a:t>
            </a:r>
          </a:p>
          <a:p>
            <a:r>
              <a:rPr lang="en-US" dirty="0" smtClean="0"/>
              <a:t>May have chip 100s of Operators wide</a:t>
            </a:r>
          </a:p>
          <a:p>
            <a:r>
              <a:rPr lang="en-US" dirty="0" smtClean="0"/>
              <a:t>May only be able to reach across 10 operators in a 2ns cycle</a:t>
            </a:r>
          </a:p>
          <a:p>
            <a:r>
              <a:rPr lang="en-US" dirty="0" smtClean="0"/>
              <a:t>Must pipeline long interconnect links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Interconnect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371600"/>
            <a:ext cx="5181600" cy="508519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Operator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logical, </a:t>
            </a:r>
            <a:r>
              <a:rPr lang="en-US" dirty="0" err="1" smtClean="0"/>
              <a:t>unpipelined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Treat each pipelined operator as a set of unit-delay operators of mandatory depth</a:t>
            </a:r>
          </a:p>
          <a:p>
            <a:r>
              <a:rPr lang="en-US" dirty="0" smtClean="0"/>
              <a:t>Treat each interconnect pipeline stage as a unit-delay buffer</a:t>
            </a:r>
          </a:p>
          <a:p>
            <a:r>
              <a:rPr lang="en-US" dirty="0" smtClean="0"/>
              <a:t>Add registers as input</a:t>
            </a:r>
          </a:p>
          <a:p>
            <a:r>
              <a:rPr lang="en-US" dirty="0" smtClean="0"/>
              <a:t>Retime into graph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r>
              <a:rPr lang="en-US" dirty="0" smtClean="0"/>
              <a:t>3-stage Multiplier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810000" cy="4114800"/>
          </a:xfrm>
        </p:spPr>
        <p:txBody>
          <a:bodyPr/>
          <a:lstStyle/>
          <a:p>
            <a:r>
              <a:rPr lang="en-US" dirty="0" smtClean="0"/>
              <a:t>Interconnect Delay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905000" y="3048794"/>
            <a:ext cx="609600" cy="2971800"/>
            <a:chOff x="1905000" y="3048794"/>
            <a:chExt cx="609600" cy="2971800"/>
          </a:xfrm>
        </p:grpSpPr>
        <p:sp>
          <p:nvSpPr>
            <p:cNvPr id="8" name="Oval 7"/>
            <p:cNvSpPr/>
            <p:nvPr/>
          </p:nvSpPr>
          <p:spPr bwMode="auto">
            <a:xfrm>
              <a:off x="1905000" y="3429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42672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905000" y="51054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2" name="Straight Arrow Connector 11"/>
            <p:cNvCxnSpPr>
              <a:stCxn id="8" idx="4"/>
              <a:endCxn id="9" idx="0"/>
            </p:cNvCxnSpPr>
            <p:nvPr/>
          </p:nvCxnSpPr>
          <p:spPr bwMode="auto">
            <a:xfrm rot="5400000">
              <a:off x="2057400" y="4114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2057400" y="49530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0" idx="4"/>
            </p:cNvCxnSpPr>
            <p:nvPr/>
          </p:nvCxnSpPr>
          <p:spPr bwMode="auto">
            <a:xfrm rot="5400000">
              <a:off x="2019300" y="5829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endCxn id="8" idx="0"/>
            </p:cNvCxnSpPr>
            <p:nvPr/>
          </p:nvCxnSpPr>
          <p:spPr bwMode="auto">
            <a:xfrm rot="5400000">
              <a:off x="2019300" y="32385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7696200" y="2133600"/>
            <a:ext cx="609600" cy="4038600"/>
            <a:chOff x="6400800" y="2514600"/>
            <a:chExt cx="609600" cy="4038600"/>
          </a:xfrm>
        </p:grpSpPr>
        <p:sp>
          <p:nvSpPr>
            <p:cNvPr id="22" name="Oval 21"/>
            <p:cNvSpPr/>
            <p:nvPr/>
          </p:nvSpPr>
          <p:spPr bwMode="auto">
            <a:xfrm>
              <a:off x="6400800" y="34282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400800" y="42664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400800" y="51046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5" name="Straight Arrow Connector 24"/>
            <p:cNvCxnSpPr>
              <a:stCxn id="22" idx="4"/>
              <a:endCxn id="23" idx="0"/>
            </p:cNvCxnSpPr>
            <p:nvPr/>
          </p:nvCxnSpPr>
          <p:spPr bwMode="auto">
            <a:xfrm rot="5400000">
              <a:off x="6553200" y="4114006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3" idx="4"/>
              <a:endCxn id="24" idx="0"/>
            </p:cNvCxnSpPr>
            <p:nvPr/>
          </p:nvCxnSpPr>
          <p:spPr bwMode="auto">
            <a:xfrm rot="5400000">
              <a:off x="6553200" y="4952206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4" idx="4"/>
            </p:cNvCxnSpPr>
            <p:nvPr/>
          </p:nvCxnSpPr>
          <p:spPr bwMode="auto">
            <a:xfrm rot="5400000">
              <a:off x="6515100" y="5828506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endCxn id="22" idx="0"/>
            </p:cNvCxnSpPr>
            <p:nvPr/>
          </p:nvCxnSpPr>
          <p:spPr bwMode="auto">
            <a:xfrm rot="5400000">
              <a:off x="6515100" y="3237706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6400800" y="2514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A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400800" y="6019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743200"/>
            <a:ext cx="3162841" cy="310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 details (for gates, primitive ops)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Systematic Approach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Justify Operator and Interconnect Pipelining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 Bodies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Cycles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C-slow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Pipeline Loop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(and use for justify pipeline 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r>
              <a:rPr lang="en-US" dirty="0" smtClean="0"/>
              <a:t>Logical (</a:t>
            </a:r>
            <a:r>
              <a:rPr lang="en-US" dirty="0" err="1" smtClean="0"/>
              <a:t>unpipelined</a:t>
            </a:r>
            <a:r>
              <a:rPr lang="en-US" dirty="0" smtClean="0"/>
              <a:t>) dataflow graph for loop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210300" cy="450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and Interconnect delays</a:t>
            </a:r>
          </a:p>
          <a:p>
            <a:pPr lvl="1"/>
            <a:r>
              <a:rPr lang="en-US" dirty="0" smtClean="0"/>
              <a:t>Multiplier 3 cycles</a:t>
            </a:r>
          </a:p>
          <a:p>
            <a:pPr lvl="1"/>
            <a:r>
              <a:rPr lang="en-US" dirty="0" smtClean="0"/>
              <a:t>Reading from input</a:t>
            </a:r>
          </a:p>
          <a:p>
            <a:pPr lvl="2"/>
            <a:r>
              <a:rPr lang="en-US" dirty="0" smtClean="0"/>
              <a:t>Memory op is cycle after computing address</a:t>
            </a:r>
          </a:p>
          <a:p>
            <a:pPr lvl="2"/>
            <a:r>
              <a:rPr lang="en-US" dirty="0" smtClean="0"/>
              <a:t>Takes one cycle delay bring data back to multiplier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just use graph as is (with operators pipelined as required)?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210300" cy="450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Model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772400" cy="4114800"/>
          </a:xfrm>
        </p:spPr>
        <p:txBody>
          <a:bodyPr/>
          <a:lstStyle/>
          <a:p>
            <a:r>
              <a:rPr lang="en-US" dirty="0" smtClean="0"/>
              <a:t>Revised graph for modeling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5638800" cy="512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Pipeline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Result after </a:t>
            </a:r>
            <a:r>
              <a:rPr lang="en-US" dirty="0" smtClean="0">
                <a:solidFill>
                  <a:srgbClr val="FF6600"/>
                </a:solidFill>
              </a:rPr>
              <a:t>pipelining?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74800"/>
            <a:ext cx="5809848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always pipeline an acyclic graph to fixed frequency target</a:t>
            </a:r>
          </a:p>
          <a:p>
            <a:pPr lvl="1"/>
            <a:r>
              <a:rPr lang="en-US" dirty="0" smtClean="0"/>
              <a:t>fixed pipelining of primitive operators</a:t>
            </a:r>
          </a:p>
          <a:p>
            <a:pPr lvl="1"/>
            <a:r>
              <a:rPr lang="en-US" dirty="0" smtClean="0"/>
              <a:t>Pipeline interconnect delays</a:t>
            </a:r>
          </a:p>
          <a:p>
            <a:r>
              <a:rPr lang="en-US" dirty="0" smtClean="0"/>
              <a:t>Need to keep track of registers to balance paths </a:t>
            </a:r>
          </a:p>
          <a:p>
            <a:pPr lvl="1"/>
            <a:r>
              <a:rPr lang="en-US" dirty="0" smtClean="0"/>
              <a:t>So see consistent delays to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5 relate to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4?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8656466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569" y="4191000"/>
            <a:ext cx="5273831" cy="2484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Instantiate the loop body multiple times (with suitable change of loop variables)</a:t>
            </a:r>
          </a:p>
          <a:p>
            <a:r>
              <a:rPr lang="en-US" dirty="0" smtClean="0"/>
              <a:t>Full unrolling</a:t>
            </a:r>
          </a:p>
          <a:p>
            <a:pPr lvl="1"/>
            <a:r>
              <a:rPr lang="en-US" dirty="0" smtClean="0"/>
              <a:t>Replace whole loop with straight-line code sequence that performs the same thing</a:t>
            </a:r>
          </a:p>
          <a:p>
            <a:pPr lvl="1"/>
            <a:r>
              <a:rPr lang="en-US" dirty="0" smtClean="0"/>
              <a:t>Roughly with N copies of the loop body</a:t>
            </a:r>
          </a:p>
          <a:p>
            <a:r>
              <a:rPr lang="en-US" dirty="0" smtClean="0"/>
              <a:t>Partial</a:t>
            </a:r>
          </a:p>
          <a:p>
            <a:pPr lvl="1"/>
            <a:r>
              <a:rPr lang="en-US" dirty="0" smtClean="0"/>
              <a:t>Some number of instances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Unrolling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=0;i&lt;4;i++)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Unroll 2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=0;i&lt;4;i+=2)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C[i+1]=A[i+1]*B[i+1];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Full Unroll</a:t>
            </a:r>
          </a:p>
          <a:p>
            <a:pPr>
              <a:buNone/>
            </a:pPr>
            <a:r>
              <a:rPr lang="en-US" dirty="0" smtClean="0"/>
              <a:t>C[0]=A[0]*B[0]</a:t>
            </a:r>
          </a:p>
          <a:p>
            <a:pPr>
              <a:buNone/>
            </a:pPr>
            <a:r>
              <a:rPr lang="en-US" dirty="0" smtClean="0"/>
              <a:t>C[1]=A[1]*B[1]</a:t>
            </a:r>
          </a:p>
          <a:p>
            <a:pPr>
              <a:buNone/>
            </a:pPr>
            <a:r>
              <a:rPr lang="en-US" dirty="0" smtClean="0"/>
              <a:t>C[2]=A[2]*B[2]</a:t>
            </a:r>
          </a:p>
          <a:p>
            <a:pPr>
              <a:buNone/>
            </a:pPr>
            <a:r>
              <a:rPr lang="en-US" dirty="0" smtClean="0"/>
              <a:t>C[3]=A[3]*B[3]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 efficient way to reuse hardware to perform the </a:t>
            </a:r>
            <a:r>
              <a:rPr lang="en-US" b="1" dirty="0" smtClean="0"/>
              <a:t>same</a:t>
            </a:r>
            <a:r>
              <a:rPr lang="en-US" dirty="0" smtClean="0"/>
              <a:t> set of operations at high throughput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Cycles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cycle time can we achieve?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retime?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7048500" cy="3228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Retimed </a:t>
            </a:r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387071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Retiming Limits?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prevents us from further retiming?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387071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Retiming does not allow us to change the number of registers inside a cycle.</a:t>
            </a:r>
          </a:p>
          <a:p>
            <a:r>
              <a:rPr lang="en-US" dirty="0" smtClean="0"/>
              <a:t>Limit to cycle time</a:t>
            </a:r>
          </a:p>
          <a:p>
            <a:pPr lvl="1"/>
            <a:r>
              <a:rPr lang="en-US" dirty="0" smtClean="0"/>
              <a:t>Max delay in cycle / Registers in cycle</a:t>
            </a:r>
          </a:p>
          <a:p>
            <a:r>
              <a:rPr lang="en-US" dirty="0" smtClean="0"/>
              <a:t>Pipelining doesn’t help</a:t>
            </a:r>
            <a:r>
              <a:rPr lang="en-US" dirty="0" smtClean="0"/>
              <a:t> inside </a:t>
            </a:r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Cannot push registers into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to cycle if try to apply lead/lag?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14800"/>
            <a:ext cx="8280400" cy="1313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137400" cy="11320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19400"/>
            <a:ext cx="7772400" cy="1263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191000"/>
            <a:ext cx="8267700" cy="1181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486400"/>
            <a:ext cx="7848600" cy="112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graph look like for this loop body? 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   [multiply and mod each take 3 cycles]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1450066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Initiation Interval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114800"/>
          </a:xfrm>
        </p:spPr>
        <p:txBody>
          <a:bodyPr/>
          <a:lstStyle/>
          <a:p>
            <a:r>
              <a:rPr lang="en-US" dirty="0" smtClean="0"/>
              <a:t>Cyclic dependencies can limit throughput</a:t>
            </a:r>
          </a:p>
          <a:p>
            <a:r>
              <a:rPr lang="en-US" dirty="0" smtClean="0"/>
              <a:t>Due to dependent cycles,</a:t>
            </a:r>
          </a:p>
          <a:p>
            <a:pPr lvl="1"/>
            <a:r>
              <a:rPr lang="en-US" dirty="0" smtClean="0"/>
              <a:t>May not be able to initiate a new computation on every cycle</a:t>
            </a:r>
          </a:p>
          <a:p>
            <a:r>
              <a:rPr lang="en-US" dirty="0" smtClean="0"/>
              <a:t>II – cycles (delay) before can initiate</a:t>
            </a:r>
          </a:p>
          <a:p>
            <a:r>
              <a:rPr lang="en-US" dirty="0" smtClean="0"/>
              <a:t>Throughput = 1/II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800600"/>
            <a:ext cx="7620000" cy="167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Synchronous Circuit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Registers that sample inputs at clock edge and hold value throughout clock period</a:t>
            </a:r>
          </a:p>
          <a:p>
            <a:r>
              <a:rPr lang="en-US" dirty="0" smtClean="0"/>
              <a:t>Compute from registers-to-registers</a:t>
            </a:r>
          </a:p>
          <a:p>
            <a:r>
              <a:rPr lang="en-US" dirty="0" smtClean="0"/>
              <a:t>Cycle time large enough for longest logic path between registers</a:t>
            </a:r>
          </a:p>
          <a:p>
            <a:r>
              <a:rPr lang="en-US" dirty="0" smtClean="0"/>
              <a:t>Min cycle = Max path delay between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loud 6"/>
          <p:cNvSpPr/>
          <p:nvPr/>
        </p:nvSpPr>
        <p:spPr bwMode="auto">
          <a:xfrm>
            <a:off x="4876800" y="5029200"/>
            <a:ext cx="1066800" cy="121920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Comb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logic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267200" y="5105400"/>
            <a:ext cx="228600" cy="1295400"/>
            <a:chOff x="4267200" y="5105400"/>
            <a:chExt cx="228600" cy="12954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267200" y="51054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67200" y="61722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77000" y="5105400"/>
            <a:ext cx="228600" cy="1295400"/>
            <a:chOff x="4267200" y="5105400"/>
            <a:chExt cx="228600" cy="12954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267200" y="51054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67200" y="61722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7" name="Straight Arrow Connector 16"/>
          <p:cNvCxnSpPr>
            <a:stCxn id="3" idx="2"/>
          </p:cNvCxnSpPr>
          <p:nvPr/>
        </p:nvCxnSpPr>
        <p:spPr bwMode="auto">
          <a:xfrm rot="16200000" flipH="1">
            <a:off x="4762500" y="4991100"/>
            <a:ext cx="158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495800" y="6172200"/>
            <a:ext cx="533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7" idx="2"/>
          </p:cNvCxnSpPr>
          <p:nvPr/>
        </p:nvCxnSpPr>
        <p:spPr bwMode="auto">
          <a:xfrm flipV="1">
            <a:off x="4495800" y="5638800"/>
            <a:ext cx="384309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3" idx="1"/>
          </p:cNvCxnSpPr>
          <p:nvPr/>
        </p:nvCxnSpPr>
        <p:spPr bwMode="auto">
          <a:xfrm flipV="1">
            <a:off x="5867400" y="5219700"/>
            <a:ext cx="609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15" idx="1"/>
          </p:cNvCxnSpPr>
          <p:nvPr/>
        </p:nvCxnSpPr>
        <p:spPr bwMode="auto">
          <a:xfrm>
            <a:off x="5943600" y="5676900"/>
            <a:ext cx="533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14" idx="1"/>
          </p:cNvCxnSpPr>
          <p:nvPr/>
        </p:nvCxnSpPr>
        <p:spPr bwMode="auto">
          <a:xfrm>
            <a:off x="5791200" y="6019800"/>
            <a:ext cx="685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Initiation Interval?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1450066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 Ended 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C-Slow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 cannot push registers into cycle </a:t>
            </a:r>
          </a:p>
          <a:p>
            <a:r>
              <a:rPr lang="en-US" dirty="0" smtClean="0"/>
              <a:t>Graph cycles can prevent running at full pipeline target (maximum frequency)</a:t>
            </a:r>
          </a:p>
          <a:p>
            <a:r>
              <a:rPr lang="en-US" dirty="0" smtClean="0"/>
              <a:t>If not reusing operators at full pipeline target are underutilizing resources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we use the resources for something?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b="1" dirty="0" smtClean="0"/>
              <a:t>Observation:</a:t>
            </a:r>
            <a:r>
              <a:rPr lang="en-US" dirty="0" smtClean="0"/>
              <a:t> if we have data-level parallelism, can use to solve independent problems on same hardware</a:t>
            </a:r>
          </a:p>
          <a:p>
            <a:r>
              <a:rPr lang="en-US" b="1" dirty="0" smtClean="0"/>
              <a:t>Transformation: </a:t>
            </a:r>
            <a:r>
              <a:rPr lang="en-US" dirty="0" smtClean="0"/>
              <a:t>make C copies of each register</a:t>
            </a:r>
          </a:p>
          <a:p>
            <a:r>
              <a:rPr lang="en-US" b="1" dirty="0" smtClean="0"/>
              <a:t>Guarantee: </a:t>
            </a:r>
            <a:r>
              <a:rPr lang="en-US" dirty="0" smtClean="0"/>
              <a:t>C computations operate independently</a:t>
            </a:r>
          </a:p>
          <a:p>
            <a:pPr lvl="1"/>
            <a:r>
              <a:rPr lang="en-US" dirty="0" smtClean="0"/>
              <a:t>Do not interact with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2-Slow 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register with pair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Retime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985000" cy="1107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2743200"/>
            <a:ext cx="8737600" cy="1115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" y="4419600"/>
            <a:ext cx="8509000" cy="1195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00" y="5715000"/>
            <a:ext cx="8051800" cy="99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2-Slow 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register with pair</a:t>
            </a:r>
          </a:p>
          <a:p>
            <a:endParaRPr lang="en-US" dirty="0" smtClean="0"/>
          </a:p>
          <a:p>
            <a:r>
              <a:rPr lang="en-US" dirty="0" smtClean="0"/>
              <a:t>Retime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Observe independence of red/blue computations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985000" cy="1107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3886200"/>
            <a:ext cx="8051800" cy="99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The 2-slow operator is equivalent to two data parallel operators running at half the speed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051800" cy="997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724400"/>
            <a:ext cx="8204200" cy="1753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mainstream tool today will perform C-slow transformation for you automatically</a:t>
            </a:r>
          </a:p>
          <a:p>
            <a:r>
              <a:rPr lang="en-US" dirty="0" smtClean="0"/>
              <a:t>Synthesis tools will retime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Cyclic dependencies limit throughput on single task or data stream</a:t>
            </a:r>
          </a:p>
          <a:p>
            <a:pPr lvl="1"/>
            <a:r>
              <a:rPr lang="en-US" dirty="0" smtClean="0"/>
              <a:t>Cycle-length / registers-in-cycle</a:t>
            </a:r>
          </a:p>
          <a:p>
            <a:endParaRPr lang="en-US" dirty="0" smtClean="0"/>
          </a:p>
          <a:p>
            <a:r>
              <a:rPr lang="en-US" dirty="0" smtClean="0"/>
              <a:t>Can use on C independent (data parallel) tasks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Delay between registers as shown?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Pipeline computations to reuse hardware and maximize computational capacity</a:t>
            </a:r>
          </a:p>
          <a:p>
            <a:r>
              <a:rPr lang="en-US" dirty="0" smtClean="0"/>
              <a:t>Can compose pipelined operators and accommodate fixed-frequency target</a:t>
            </a:r>
          </a:p>
          <a:p>
            <a:pPr lvl="1"/>
            <a:r>
              <a:rPr lang="en-US" dirty="0" smtClean="0"/>
              <a:t>Be careful with data retiming</a:t>
            </a:r>
          </a:p>
          <a:p>
            <a:r>
              <a:rPr lang="en-US" dirty="0" smtClean="0"/>
              <a:t>Cycles limit pipelining on single stream</a:t>
            </a:r>
          </a:p>
          <a:p>
            <a:r>
              <a:rPr lang="en-US" dirty="0" smtClean="0"/>
              <a:t>C-slow to share hardware among multiple, data-parallel streams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 8 on web</a:t>
            </a:r>
          </a:p>
          <a:p>
            <a:r>
              <a:rPr lang="en-US" dirty="0" smtClean="0"/>
              <a:t>HW4 due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Move registers so can clock at 2-xor-delays?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Move registers so can clock at </a:t>
            </a:r>
            <a:r>
              <a:rPr lang="en-US" dirty="0" err="1" smtClean="0">
                <a:solidFill>
                  <a:srgbClr val="FF6600"/>
                </a:solidFill>
              </a:rPr>
              <a:t>xor</a:t>
            </a:r>
            <a:r>
              <a:rPr lang="en-US" dirty="0" smtClean="0">
                <a:solidFill>
                  <a:srgbClr val="FF6600"/>
                </a:solidFill>
              </a:rPr>
              <a:t>-delays?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35" y="3581400"/>
            <a:ext cx="7860366" cy="266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Pipeline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696200" cy="4114800"/>
          </a:xfrm>
        </p:spPr>
        <p:txBody>
          <a:bodyPr/>
          <a:lstStyle/>
          <a:p>
            <a:r>
              <a:rPr lang="en-US" dirty="0" smtClean="0"/>
              <a:t>Lower delay between clocks</a:t>
            </a:r>
          </a:p>
          <a:p>
            <a:pPr lvl="1"/>
            <a:r>
              <a:rPr lang="en-US" dirty="0" smtClean="0"/>
              <a:t>Higher clock rate</a:t>
            </a:r>
          </a:p>
          <a:p>
            <a:pPr lvl="1"/>
            <a:r>
              <a:rPr lang="en-US" dirty="0" smtClean="0"/>
              <a:t>Higher potential throughput</a:t>
            </a:r>
          </a:p>
          <a:p>
            <a:pPr lvl="1"/>
            <a:r>
              <a:rPr lang="en-US" dirty="0" smtClean="0"/>
              <a:t>Faster we reuse our logic</a:t>
            </a:r>
          </a:p>
          <a:p>
            <a:pPr lvl="1"/>
            <a:r>
              <a:rPr lang="en-US" dirty="0" smtClean="0"/>
              <a:t>More capacity get out of design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Assuming registers cheap in are and time overhead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5" descr="alu_recyclin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36936</TotalTime>
  <Words>1946</Words>
  <Application>Microsoft Macintosh PowerPoint</Application>
  <PresentationFormat>On-screen Show (4:3)</PresentationFormat>
  <Paragraphs>370</Paragraphs>
  <Slides>61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Blank Presentation</vt:lpstr>
      <vt:lpstr>ESE532: System-on-a-Chip Architecture</vt:lpstr>
      <vt:lpstr>Previously</vt:lpstr>
      <vt:lpstr>Today</vt:lpstr>
      <vt:lpstr>Message</vt:lpstr>
      <vt:lpstr>Synchronous Circuit Discipline</vt:lpstr>
      <vt:lpstr>Preclass 1</vt:lpstr>
      <vt:lpstr>Preclass 1</vt:lpstr>
      <vt:lpstr>Preclass 2</vt:lpstr>
      <vt:lpstr>Pipeline Reuse</vt:lpstr>
      <vt:lpstr>Levelize-and-Cut Pipelining </vt:lpstr>
      <vt:lpstr>Apply to xor-chain</vt:lpstr>
      <vt:lpstr>Note Registers on Links</vt:lpstr>
      <vt:lpstr>What Happens?</vt:lpstr>
      <vt:lpstr>Consistent Pipelining</vt:lpstr>
      <vt:lpstr>Levelize and Cut</vt:lpstr>
      <vt:lpstr>Add Registers and Move</vt:lpstr>
      <vt:lpstr>Add Registers at Input</vt:lpstr>
      <vt:lpstr>Legal Register Moves</vt:lpstr>
      <vt:lpstr>Add Register and Retime</vt:lpstr>
      <vt:lpstr>Preclass 1</vt:lpstr>
      <vt:lpstr>Add Registers and Retime</vt:lpstr>
      <vt:lpstr>Automation</vt:lpstr>
      <vt:lpstr>Justify Pipelining</vt:lpstr>
      <vt:lpstr>Handling Pipelined Operators</vt:lpstr>
      <vt:lpstr>Examples</vt:lpstr>
      <vt:lpstr>Interconnect Delay</vt:lpstr>
      <vt:lpstr>Interconnect Example</vt:lpstr>
      <vt:lpstr>Pipelined Operator Graph</vt:lpstr>
      <vt:lpstr>Model</vt:lpstr>
      <vt:lpstr>Pipeline Loop</vt:lpstr>
      <vt:lpstr>Preclass 4</vt:lpstr>
      <vt:lpstr>Example Operators</vt:lpstr>
      <vt:lpstr>Example Need</vt:lpstr>
      <vt:lpstr>Model Graph</vt:lpstr>
      <vt:lpstr>Pipeline Graph</vt:lpstr>
      <vt:lpstr>Pipelining Result</vt:lpstr>
      <vt:lpstr>Preclass 5</vt:lpstr>
      <vt:lpstr>Loop Unrolling</vt:lpstr>
      <vt:lpstr>Simple Unrolling</vt:lpstr>
      <vt:lpstr>Graph Cycles</vt:lpstr>
      <vt:lpstr>Preclass 3</vt:lpstr>
      <vt:lpstr>Retimed Preclass 3</vt:lpstr>
      <vt:lpstr>Retiming Limits?</vt:lpstr>
      <vt:lpstr>Cycle Observation</vt:lpstr>
      <vt:lpstr>Simple Cycle</vt:lpstr>
      <vt:lpstr>Retiming</vt:lpstr>
      <vt:lpstr>Loop</vt:lpstr>
      <vt:lpstr>Loop</vt:lpstr>
      <vt:lpstr>Initiation Interval (II)</vt:lpstr>
      <vt:lpstr>Loop</vt:lpstr>
      <vt:lpstr>Class Ended Here</vt:lpstr>
      <vt:lpstr>C-Slow</vt:lpstr>
      <vt:lpstr>Problem</vt:lpstr>
      <vt:lpstr>C-Slow</vt:lpstr>
      <vt:lpstr>2-Slow Simple Cycle</vt:lpstr>
      <vt:lpstr>2-Slow Simple Cycle</vt:lpstr>
      <vt:lpstr>Equivalence</vt:lpstr>
      <vt:lpstr>Automation</vt:lpstr>
      <vt:lpstr>Lesson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152</cp:revision>
  <cp:lastPrinted>2017-09-20T12:53:56Z</cp:lastPrinted>
  <dcterms:created xsi:type="dcterms:W3CDTF">2017-09-25T01:41:27Z</dcterms:created>
  <dcterms:modified xsi:type="dcterms:W3CDTF">2017-09-25T22:03:53Z</dcterms:modified>
</cp:coreProperties>
</file>