
<file path=[Content_Types].xml><?xml version="1.0" encoding="utf-8"?>
<Types xmlns="http://schemas.openxmlformats.org/package/2006/content-types">
  <Override PartName="/ppt/slides/slide14.xml" ContentType="application/vnd.openxmlformats-officedocument.presentationml.slide+xml"/>
  <Override PartName="/ppt/slideLayouts/slideLayout8.xml" ContentType="application/vnd.openxmlformats-officedocument.presentationml.slideLayout+xml"/>
  <Override PartName="/ppt/slides/slide52.xml" ContentType="application/vnd.openxmlformats-officedocument.presentationml.slide+xml"/>
  <Override PartName="/ppt/slides/slide49.xml" ContentType="application/vnd.openxmlformats-officedocument.presentationml.slide+xml"/>
  <Override PartName="/ppt/slides/slide68.xml" ContentType="application/vnd.openxmlformats-officedocument.presentationml.slide+xml"/>
  <Override PartName="/ppt/slides/slide33.xml" ContentType="application/vnd.openxmlformats-officedocument.presentationml.slide+xml"/>
  <Override PartName="/ppt/slides/slide87.xml" ContentType="application/vnd.openxmlformats-officedocument.presentationml.slide+xml"/>
  <Default Extension="bin" ContentType="application/vnd.openxmlformats-officedocument.presentationml.printerSettings"/>
  <Override PartName="/ppt/notesSlides/notesSlide13.xml" ContentType="application/vnd.openxmlformats-officedocument.presentationml.notesSlide+xml"/>
  <Default Extension="wmf" ContentType="image/x-wmf"/>
  <Override PartName="/ppt/notesSlides/notesSlide29.xml" ContentType="application/vnd.openxmlformats-officedocument.presentationml.notesSlide+xml"/>
  <Override PartName="/ppt/notesSlides/notesSlide2.xml" ContentType="application/vnd.openxmlformats-officedocument.presentationml.notesSlide+xml"/>
  <Override PartName="/ppt/slides/slide18.xml" ContentType="application/vnd.openxmlformats-officedocument.presentationml.slide+xml"/>
  <Override PartName="/ppt/slides/slide37.xml" ContentType="application/vnd.openxmlformats-officedocument.presentationml.slide+xml"/>
  <Override PartName="/ppt/slides/slide56.xml" ContentType="application/vnd.openxmlformats-officedocument.presentationml.slide+xml"/>
  <Override PartName="/ppt/slides/slide75.xml" ContentType="application/vnd.openxmlformats-officedocument.presentationml.slide+xml"/>
  <Override PartName="/ppt/slides/slide3.xml" ContentType="application/vnd.openxmlformats-officedocument.presentationml.slide+xml"/>
  <Override PartName="/ppt/slideLayouts/slideLayout1.xml" ContentType="application/vnd.openxmlformats-officedocument.presentationml.slideLayout+xml"/>
  <Override PartName="/ppt/slides/slide23.xml" ContentType="application/vnd.openxmlformats-officedocument.presentationml.slide+xml"/>
  <Override PartName="/ppt/slides/slide42.xml" ContentType="application/vnd.openxmlformats-officedocument.presentationml.slide+xml"/>
  <Override PartName="/ppt/slides/slide61.xml" ContentType="application/vnd.openxmlformats-officedocument.presentationml.slide+xml"/>
  <Override PartName="/ppt/slides/slide80.xml" ContentType="application/vnd.openxmlformats-officedocument.presentationml.slide+xml"/>
  <Override PartName="/ppt/theme/theme1.xml" ContentType="application/vnd.openxmlformats-officedocument.theme+xml"/>
  <Override PartName="/ppt/slideLayouts/slideLayout10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79.xml" ContentType="application/vnd.openxmlformats-officedocument.presentationml.slide+xml"/>
  <Override PartName="/ppt/slides/slide7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30.xml" ContentType="application/vnd.openxmlformats-officedocument.presentationml.slide+xml"/>
  <Override PartName="/ppt/slides/slide27.xml" ContentType="application/vnd.openxmlformats-officedocument.presentationml.slide+xml"/>
  <Override PartName="/ppt/slides/slide11.xml" ContentType="application/vnd.openxmlformats-officedocument.presentationml.slide+xml"/>
  <Override PartName="/ppt/slides/slide65.xml" ContentType="application/vnd.openxmlformats-officedocument.presentationml.slide+xml"/>
  <Override PartName="/ppt/slides/slide84.xml" ContentType="application/vnd.openxmlformats-officedocument.presentationml.slide+xml"/>
  <Override PartName="/ppt/slides/slide46.xml" ContentType="application/vnd.openxmlformats-officedocument.presentationml.slide+xml"/>
  <Override PartName="/ppt/notesSlides/notesSlide8.xml" ContentType="application/vnd.openxmlformats-officedocument.presentationml.notesSlide+xml"/>
  <Override PartName="/ppt/notesSlides/notesSlide22.xml" ContentType="application/vnd.openxmlformats-officedocument.presentationml.notesSlide+xml"/>
  <Override PartName="/ppt/slides/slide70.xml" ContentType="application/vnd.openxmlformats-officedocument.presentationml.slide+xml"/>
  <Override PartName="/ppt/notesSlides/notesSlide26.xml" ContentType="application/vnd.openxmlformats-officedocument.presentationml.notesSlide+xml"/>
  <Override PartName="/ppt/slideLayouts/slideLayout9.xml" ContentType="application/vnd.openxmlformats-officedocument.presentationml.slideLayout+xml"/>
  <Override PartName="/ppt/slides/slide34.xml" ContentType="application/vnd.openxmlformats-officedocument.presentationml.slide+xml"/>
  <Override PartName="/ppt/slides/slide53.xml" ContentType="application/vnd.openxmlformats-officedocument.presentationml.slide+xml"/>
  <Override PartName="/ppt/slides/slide15.xml" ContentType="application/vnd.openxmlformats-officedocument.presentationml.slide+xml"/>
  <Override PartName="/ppt/slides/slide69.xml" ContentType="application/vnd.openxmlformats-officedocument.presentationml.slide+xml"/>
  <Override PartName="/ppt/slides/slide72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notesSlides/notesSlide14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19.xml" ContentType="application/vnd.openxmlformats-officedocument.presentationml.slide+xml"/>
  <Override PartName="/ppt/slides/slide38.xml" ContentType="application/vnd.openxmlformats-officedocument.presentationml.slide+xml"/>
  <Override PartName="/ppt/slides/slide57.xml" ContentType="application/vnd.openxmlformats-officedocument.presentationml.slide+xml"/>
  <Override PartName="/ppt/slides/slide76.xml" ContentType="application/vnd.openxmlformats-officedocument.presentationml.slide+xml"/>
  <Override PartName="/ppt/slides/slide4.xml" ContentType="application/vnd.openxmlformats-officedocument.presentationml.slide+xml"/>
  <Override PartName="/ppt/slideLayouts/slideLayout2.xml" ContentType="application/vnd.openxmlformats-officedocument.presentationml.slideLayout+xml"/>
  <Override PartName="/ppt/slides/slide24.xml" ContentType="application/vnd.openxmlformats-officedocument.presentationml.slide+xml"/>
  <Override PartName="/ppt/slides/slide43.xml" ContentType="application/vnd.openxmlformats-officedocument.presentationml.slide+xml"/>
  <Override PartName="/ppt/slides/slide62.xml" ContentType="application/vnd.openxmlformats-officedocument.presentationml.slide+xml"/>
  <Override PartName="/ppt/slides/slide81.xml" ContentType="application/vnd.openxmlformats-officedocument.presentationml.slide+xml"/>
  <Override PartName="/ppt/handoutMasters/handoutMaster1.xml" ContentType="application/vnd.openxmlformats-officedocument.presentationml.handoutMaster+xml"/>
  <Override PartName="/ppt/theme/theme2.xml" ContentType="application/vnd.openxmlformats-officedocument.theme+xml"/>
  <Override PartName="/ppt/slideLayouts/slideLayout11.xml" ContentType="application/vnd.openxmlformats-officedocument.presentationml.slideLayout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ppt/notesSlides/notesSlide7.xml" ContentType="application/vnd.openxmlformats-officedocument.presentationml.notesSlide+xml"/>
  <Default Extension="jpeg" ContentType="image/jpeg"/>
  <Override PartName="/ppt/notesSlides/notesSlide23.xml" ContentType="application/vnd.openxmlformats-officedocument.presentationml.notesSlide+xml"/>
  <Override PartName="/ppt/slides/slide8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12.xml" ContentType="application/vnd.openxmlformats-officedocument.presentationml.slide+xml"/>
  <Override PartName="/ppt/slides/slide28.xml" ContentType="application/vnd.openxmlformats-officedocument.presentationml.slide+xml"/>
  <Override PartName="/ppt/slides/slide50.xml" ContentType="application/vnd.openxmlformats-officedocument.presentationml.slide+xml"/>
  <Override PartName="/ppt/slides/slide66.xml" ContentType="application/vnd.openxmlformats-officedocument.presentationml.slide+xml"/>
  <Override PartName="/ppt/slides/slide85.xml" ContentType="application/vnd.openxmlformats-officedocument.presentationml.slide+xml"/>
  <Override PartName="/ppt/slides/slide47.xml" ContentType="application/vnd.openxmlformats-officedocument.presentationml.slide+xml"/>
  <Override PartName="/ppt/slides/slide31.xml" ContentType="application/vnd.openxmlformats-officedocument.presentationml.slide+xml"/>
  <Override PartName="/ppt/notesSlides/notesSlide9.xml" ContentType="application/vnd.openxmlformats-officedocument.presentationml.notesSlide+xml"/>
  <Override PartName="/ppt/slides/slide71.xml" ContentType="application/vnd.openxmlformats-officedocument.presentationml.slide+xml"/>
  <Override PartName="/ppt/notesSlides/notesSlide11.xml" ContentType="application/vnd.openxmlformats-officedocument.presentationml.notesSlide+xml"/>
  <Default Extension="rels" ContentType="application/vnd.openxmlformats-package.relationships+xml"/>
  <Override PartName="/ppt/notesSlides/notesSlide27.xml" ContentType="application/vnd.openxmlformats-officedocument.presentationml.notesSlide+xml"/>
  <Override PartName="/ppt/slides/slide16.xml" ContentType="application/vnd.openxmlformats-officedocument.presentationml.slide+xml"/>
  <Override PartName="/ppt/slides/slide35.xml" ContentType="application/vnd.openxmlformats-officedocument.presentationml.slide+xml"/>
  <Override PartName="/ppt/slides/slide54.xml" ContentType="application/vnd.openxmlformats-officedocument.presentationml.slide+xml"/>
  <Override PartName="/ppt/slides/slide73.xml" ContentType="application/vnd.openxmlformats-officedocument.presentationml.slide+xml"/>
  <Override PartName="/ppt/slides/slide1.xml" ContentType="application/vnd.openxmlformats-officedocument.presentationml.slide+xml"/>
  <Override PartName="/ppt/slides/slide21.xml" ContentType="application/vnd.openxmlformats-officedocument.presentationml.slide+xml"/>
  <Override PartName="/ppt/slides/slide40.xml" ContentType="application/vnd.openxmlformats-officedocument.presentationml.slide+xml"/>
  <Override PartName="/ppt/notesSlides/notesSlide15.xml" ContentType="application/vnd.openxmlformats-officedocument.presentationml.notesSlide+xml"/>
  <Override PartName="/ppt/notesSlides/notesSlide4.xml" ContentType="application/vnd.openxmlformats-officedocument.presentationml.notesSlide+xml"/>
  <Override PartName="/ppt/slides/slide39.xml" ContentType="application/vnd.openxmlformats-officedocument.presentationml.slide+xml"/>
  <Override PartName="/ppt/slides/slide58.xml" ContentType="application/vnd.openxmlformats-officedocument.presentationml.slide+xml"/>
  <Override PartName="/ppt/slides/slide77.xml" ContentType="application/vnd.openxmlformats-officedocument.presentationml.slide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s/slide25.xml" ContentType="application/vnd.openxmlformats-officedocument.presentationml.slide+xml"/>
  <Override PartName="/ppt/slides/slide44.xml" ContentType="application/vnd.openxmlformats-officedocument.presentationml.slide+xml"/>
  <Override PartName="/ppt/theme/theme3.xml" ContentType="application/vnd.openxmlformats-officedocument.theme+xml"/>
  <Override PartName="/ppt/slides/slide82.xml" ContentType="application/vnd.openxmlformats-officedocument.presentationml.slide+xml"/>
  <Override PartName="/ppt/slides/slide63.xml" ContentType="application/vnd.openxmlformats-officedocument.presentationml.slide+xml"/>
  <Override PartName="/ppt/notesSlides/notesSlide20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4.xml" ContentType="application/vnd.openxmlformats-officedocument.presentationml.notesSlide+xml"/>
  <Override PartName="/ppt/slides/slide9.xml" ContentType="application/vnd.openxmlformats-officedocument.presentationml.slide+xml"/>
  <Override PartName="/ppt/slides/slide13.xml" ContentType="application/vnd.openxmlformats-officedocument.presentationml.slide+xml"/>
  <Default Extension="xml" ContentType="application/xml"/>
  <Override PartName="/ppt/tableStyles.xml" ContentType="application/vnd.openxmlformats-officedocument.presentationml.tableStyles+xml"/>
  <Override PartName="/ppt/slides/slide51.xml" ContentType="application/vnd.openxmlformats-officedocument.presentationml.slide+xml"/>
  <Override PartName="/ppt/slides/slide67.xml" ContentType="application/vnd.openxmlformats-officedocument.presentationml.slide+xml"/>
  <Override PartName="/ppt/slides/slide48.xml" ContentType="application/vnd.openxmlformats-officedocument.presentationml.slide+xml"/>
  <Override PartName="/ppt/slides/slide32.xml" ContentType="application/vnd.openxmlformats-officedocument.presentationml.slide+xml"/>
  <Override PartName="/ppt/slideLayouts/slideLayout7.xml" ContentType="application/vnd.openxmlformats-officedocument.presentationml.slideLayout+xml"/>
  <Override PartName="/ppt/viewProps.xml" ContentType="application/vnd.openxmlformats-officedocument.presentationml.viewProps+xml"/>
  <Override PartName="/ppt/slides/slide29.xml" ContentType="application/vnd.openxmlformats-officedocument.presentationml.slide+xml"/>
  <Override PartName="/ppt/slides/slide86.xml" ContentType="application/vnd.openxmlformats-officedocument.presentationml.slide+xml"/>
  <Override PartName="/ppt/notesSlides/notesSlide10.xml" ContentType="application/vnd.openxmlformats-officedocument.presentationml.notesSlide+xml"/>
  <Override PartName="/docProps/app.xml" ContentType="application/vnd.openxmlformats-officedocument.extended-properties+xml"/>
  <Override PartName="/ppt/notesMasters/notesMaster1.xml" ContentType="application/vnd.openxmlformats-officedocument.presentationml.notesMaster+xml"/>
  <Override PartName="/ppt/notesSlides/notesSlide12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1.xml" ContentType="application/vnd.openxmlformats-officedocument.presentationml.notesSlide+xml"/>
  <Override PartName="/ppt/slides/slide17.xml" ContentType="application/vnd.openxmlformats-officedocument.presentationml.slide+xml"/>
  <Override PartName="/ppt/slides/slide36.xml" ContentType="application/vnd.openxmlformats-officedocument.presentationml.slide+xml"/>
  <Override PartName="/ppt/slides/slide55.xml" ContentType="application/vnd.openxmlformats-officedocument.presentationml.slide+xml"/>
  <Override PartName="/ppt/slides/slide74.xml" ContentType="application/vnd.openxmlformats-officedocument.presentationml.slide+xml"/>
  <Override PartName="/ppt/slides/slide2.xml" ContentType="application/vnd.openxmlformats-officedocument.presentationml.slide+xml"/>
  <Override PartName="/ppt/presentation.xml" ContentType="application/vnd.openxmlformats-officedocument.presentationml.presentation.main+xml"/>
  <Override PartName="/ppt/slides/slide22.xml" ContentType="application/vnd.openxmlformats-officedocument.presentationml.slide+xml"/>
  <Override PartName="/ppt/slides/slide41.xml" ContentType="application/vnd.openxmlformats-officedocument.presentationml.slide+xml"/>
  <Override PartName="/ppt/slides/slide60.xml" ContentType="application/vnd.openxmlformats-officedocument.presentationml.slide+xml"/>
  <Override PartName="/ppt/notesSlides/notesSlide16.xml" ContentType="application/vnd.openxmlformats-officedocument.presentationml.notesSlide+xml"/>
  <Override PartName="/ppt/notesSlides/notesSlide5.xml" ContentType="application/vnd.openxmlformats-officedocument.presentationml.notesSlide+xml"/>
  <Override PartName="/ppt/slides/slide59.xml" ContentType="application/vnd.openxmlformats-officedocument.presentationml.slide+xml"/>
  <Override PartName="/ppt/slides/slide78.xml" ContentType="application/vnd.openxmlformats-officedocument.presentationml.slide+xml"/>
  <Override PartName="/ppt/slides/slide6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10.xml" ContentType="application/vnd.openxmlformats-officedocument.presentationml.slide+xml"/>
  <Override PartName="/ppt/slides/slide26.xml" ContentType="application/vnd.openxmlformats-officedocument.presentationml.slide+xml"/>
  <Override PartName="/ppt/slides/slide45.xml" ContentType="application/vnd.openxmlformats-officedocument.presentationml.slide+xml"/>
  <Override PartName="/ppt/slides/slide64.xml" ContentType="application/vnd.openxmlformats-officedocument.presentationml.slide+xml"/>
  <Override PartName="/ppt/slides/slide83.xml" ContentType="application/vnd.openxmlformats-officedocument.presentationml.slide+xml"/>
  <Override PartName="/ppt/notesSlides/notesSlide21.xml" ContentType="application/vnd.openxmlformats-officedocument.presentationml.notesSlide+xml"/>
  <Default Extension="pdf" ContentType="application/pdf"/>
  <Default Extension="png" ContentType="image/png"/>
  <Override PartName="/ppt/notesSlides/notesSlide25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id="2147483648" r:id="rId1"/>
  </p:sldMasterIdLst>
  <p:notesMasterIdLst>
    <p:notesMasterId r:id="rId89"/>
  </p:notesMasterIdLst>
  <p:handoutMasterIdLst>
    <p:handoutMasterId r:id="rId90"/>
  </p:handoutMasterIdLst>
  <p:sldIdLst>
    <p:sldId id="381" r:id="rId2"/>
    <p:sldId id="382" r:id="rId3"/>
    <p:sldId id="383" r:id="rId4"/>
    <p:sldId id="385" r:id="rId5"/>
    <p:sldId id="384" r:id="rId6"/>
    <p:sldId id="386" r:id="rId7"/>
    <p:sldId id="429" r:id="rId8"/>
    <p:sldId id="398" r:id="rId9"/>
    <p:sldId id="404" r:id="rId10"/>
    <p:sldId id="400" r:id="rId11"/>
    <p:sldId id="305" r:id="rId12"/>
    <p:sldId id="306" r:id="rId13"/>
    <p:sldId id="307" r:id="rId14"/>
    <p:sldId id="309" r:id="rId15"/>
    <p:sldId id="345" r:id="rId16"/>
    <p:sldId id="310" r:id="rId17"/>
    <p:sldId id="308" r:id="rId18"/>
    <p:sldId id="311" r:id="rId19"/>
    <p:sldId id="312" r:id="rId20"/>
    <p:sldId id="313" r:id="rId21"/>
    <p:sldId id="342" r:id="rId22"/>
    <p:sldId id="343" r:id="rId23"/>
    <p:sldId id="414" r:id="rId24"/>
    <p:sldId id="456" r:id="rId25"/>
    <p:sldId id="421" r:id="rId26"/>
    <p:sldId id="415" r:id="rId27"/>
    <p:sldId id="416" r:id="rId28"/>
    <p:sldId id="417" r:id="rId29"/>
    <p:sldId id="418" r:id="rId30"/>
    <p:sldId id="419" r:id="rId31"/>
    <p:sldId id="430" r:id="rId32"/>
    <p:sldId id="422" r:id="rId33"/>
    <p:sldId id="423" r:id="rId34"/>
    <p:sldId id="424" r:id="rId35"/>
    <p:sldId id="425" r:id="rId36"/>
    <p:sldId id="426" r:id="rId37"/>
    <p:sldId id="431" r:id="rId38"/>
    <p:sldId id="432" r:id="rId39"/>
    <p:sldId id="435" r:id="rId40"/>
    <p:sldId id="436" r:id="rId41"/>
    <p:sldId id="433" r:id="rId42"/>
    <p:sldId id="437" r:id="rId43"/>
    <p:sldId id="438" r:id="rId44"/>
    <p:sldId id="460" r:id="rId45"/>
    <p:sldId id="461" r:id="rId46"/>
    <p:sldId id="462" r:id="rId47"/>
    <p:sldId id="439" r:id="rId48"/>
    <p:sldId id="444" r:id="rId49"/>
    <p:sldId id="458" r:id="rId50"/>
    <p:sldId id="463" r:id="rId51"/>
    <p:sldId id="464" r:id="rId52"/>
    <p:sldId id="445" r:id="rId53"/>
    <p:sldId id="441" r:id="rId54"/>
    <p:sldId id="476" r:id="rId55"/>
    <p:sldId id="475" r:id="rId56"/>
    <p:sldId id="446" r:id="rId57"/>
    <p:sldId id="465" r:id="rId58"/>
    <p:sldId id="442" r:id="rId59"/>
    <p:sldId id="443" r:id="rId60"/>
    <p:sldId id="318" r:id="rId61"/>
    <p:sldId id="447" r:id="rId62"/>
    <p:sldId id="448" r:id="rId63"/>
    <p:sldId id="320" r:id="rId64"/>
    <p:sldId id="323" r:id="rId65"/>
    <p:sldId id="449" r:id="rId66"/>
    <p:sldId id="325" r:id="rId67"/>
    <p:sldId id="326" r:id="rId68"/>
    <p:sldId id="324" r:id="rId69"/>
    <p:sldId id="387" r:id="rId70"/>
    <p:sldId id="452" r:id="rId71"/>
    <p:sldId id="453" r:id="rId72"/>
    <p:sldId id="454" r:id="rId73"/>
    <p:sldId id="477" r:id="rId74"/>
    <p:sldId id="450" r:id="rId75"/>
    <p:sldId id="466" r:id="rId76"/>
    <p:sldId id="467" r:id="rId77"/>
    <p:sldId id="468" r:id="rId78"/>
    <p:sldId id="469" r:id="rId79"/>
    <p:sldId id="389" r:id="rId80"/>
    <p:sldId id="392" r:id="rId81"/>
    <p:sldId id="470" r:id="rId82"/>
    <p:sldId id="471" r:id="rId83"/>
    <p:sldId id="472" r:id="rId84"/>
    <p:sldId id="473" r:id="rId85"/>
    <p:sldId id="474" r:id="rId86"/>
    <p:sldId id="299" r:id="rId87"/>
    <p:sldId id="300" r:id="rId88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prnWhat="handouts6" frameSlides="1"/>
  <p:clrMru>
    <a:srgbClr val="FFFF00"/>
    <a:srgbClr val="FFCC66"/>
    <a:srgbClr val="99FF99"/>
    <a:srgbClr val="CC0099"/>
    <a:srgbClr val="009900"/>
    <a:srgbClr val="FF0000"/>
    <a:srgbClr val="FF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519" autoAdjust="0"/>
    <p:restoredTop sz="94617" autoAdjust="0"/>
  </p:normalViewPr>
  <p:slideViewPr>
    <p:cSldViewPr>
      <p:cViewPr varScale="1">
        <p:scale>
          <a:sx n="117" d="100"/>
          <a:sy n="117" d="100"/>
        </p:scale>
        <p:origin x="-64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70" Type="http://schemas.openxmlformats.org/officeDocument/2006/relationships/slide" Target="slides/slide69.xml"/><Relationship Id="rId71" Type="http://schemas.openxmlformats.org/officeDocument/2006/relationships/slide" Target="slides/slide70.xml"/><Relationship Id="rId72" Type="http://schemas.openxmlformats.org/officeDocument/2006/relationships/slide" Target="slides/slide71.xml"/><Relationship Id="rId73" Type="http://schemas.openxmlformats.org/officeDocument/2006/relationships/slide" Target="slides/slide72.xml"/><Relationship Id="rId74" Type="http://schemas.openxmlformats.org/officeDocument/2006/relationships/slide" Target="slides/slide73.xml"/><Relationship Id="rId75" Type="http://schemas.openxmlformats.org/officeDocument/2006/relationships/slide" Target="slides/slide74.xml"/><Relationship Id="rId76" Type="http://schemas.openxmlformats.org/officeDocument/2006/relationships/slide" Target="slides/slide75.xml"/><Relationship Id="rId77" Type="http://schemas.openxmlformats.org/officeDocument/2006/relationships/slide" Target="slides/slide76.xml"/><Relationship Id="rId78" Type="http://schemas.openxmlformats.org/officeDocument/2006/relationships/slide" Target="slides/slide77.xml"/><Relationship Id="rId79" Type="http://schemas.openxmlformats.org/officeDocument/2006/relationships/slide" Target="slides/slide78.xml"/><Relationship Id="rId90" Type="http://schemas.openxmlformats.org/officeDocument/2006/relationships/handoutMaster" Target="handoutMasters/handoutMaster1.xml"/><Relationship Id="rId91" Type="http://schemas.openxmlformats.org/officeDocument/2006/relationships/printerSettings" Target="printerSettings/printerSettings1.bin"/><Relationship Id="rId92" Type="http://schemas.openxmlformats.org/officeDocument/2006/relationships/presProps" Target="presProps.xml"/><Relationship Id="rId93" Type="http://schemas.openxmlformats.org/officeDocument/2006/relationships/viewProps" Target="viewProps.xml"/><Relationship Id="rId94" Type="http://schemas.openxmlformats.org/officeDocument/2006/relationships/theme" Target="theme/theme1.xml"/><Relationship Id="rId95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63" Type="http://schemas.openxmlformats.org/officeDocument/2006/relationships/slide" Target="slides/slide62.xml"/><Relationship Id="rId64" Type="http://schemas.openxmlformats.org/officeDocument/2006/relationships/slide" Target="slides/slide63.xml"/><Relationship Id="rId65" Type="http://schemas.openxmlformats.org/officeDocument/2006/relationships/slide" Target="slides/slide64.xml"/><Relationship Id="rId66" Type="http://schemas.openxmlformats.org/officeDocument/2006/relationships/slide" Target="slides/slide65.xml"/><Relationship Id="rId67" Type="http://schemas.openxmlformats.org/officeDocument/2006/relationships/slide" Target="slides/slide66.xml"/><Relationship Id="rId68" Type="http://schemas.openxmlformats.org/officeDocument/2006/relationships/slide" Target="slides/slide67.xml"/><Relationship Id="rId69" Type="http://schemas.openxmlformats.org/officeDocument/2006/relationships/slide" Target="slides/slide68.xml"/><Relationship Id="rId80" Type="http://schemas.openxmlformats.org/officeDocument/2006/relationships/slide" Target="slides/slide79.xml"/><Relationship Id="rId81" Type="http://schemas.openxmlformats.org/officeDocument/2006/relationships/slide" Target="slides/slide80.xml"/><Relationship Id="rId82" Type="http://schemas.openxmlformats.org/officeDocument/2006/relationships/slide" Target="slides/slide81.xml"/><Relationship Id="rId83" Type="http://schemas.openxmlformats.org/officeDocument/2006/relationships/slide" Target="slides/slide82.xml"/><Relationship Id="rId84" Type="http://schemas.openxmlformats.org/officeDocument/2006/relationships/slide" Target="slides/slide83.xml"/><Relationship Id="rId85" Type="http://schemas.openxmlformats.org/officeDocument/2006/relationships/slide" Target="slides/slide84.xml"/><Relationship Id="rId86" Type="http://schemas.openxmlformats.org/officeDocument/2006/relationships/slide" Target="slides/slide85.xml"/><Relationship Id="rId87" Type="http://schemas.openxmlformats.org/officeDocument/2006/relationships/slide" Target="slides/slide86.xml"/><Relationship Id="rId88" Type="http://schemas.openxmlformats.org/officeDocument/2006/relationships/slide" Target="slides/slide87.xml"/><Relationship Id="rId89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t" anchorCtr="0" compatLnSpc="1">
            <a:prstTxWarp prst="textNoShape">
              <a:avLst/>
            </a:prstTxWarp>
          </a:bodyPr>
          <a:lstStyle>
            <a:lvl1pPr defTabSz="966788">
              <a:defRPr sz="1200"/>
            </a:lvl1pPr>
          </a:lstStyle>
          <a:p>
            <a:endParaRPr lang="en-US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t" anchorCtr="0" compatLnSpc="1">
            <a:prstTxWarp prst="textNoShape">
              <a:avLst/>
            </a:prstTxWarp>
          </a:bodyPr>
          <a:lstStyle>
            <a:lvl1pPr algn="r" defTabSz="966788">
              <a:defRPr sz="1200"/>
            </a:lvl1pPr>
          </a:lstStyle>
          <a:p>
            <a:endParaRPr lang="en-US"/>
          </a:p>
        </p:txBody>
      </p:sp>
      <p:sp>
        <p:nvSpPr>
          <p:cNvPr id="512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b" anchorCtr="0" compatLnSpc="1">
            <a:prstTxWarp prst="textNoShape">
              <a:avLst/>
            </a:prstTxWarp>
          </a:bodyPr>
          <a:lstStyle>
            <a:lvl1pPr defTabSz="966788">
              <a:defRPr sz="1200"/>
            </a:lvl1pPr>
          </a:lstStyle>
          <a:p>
            <a:endParaRPr lang="en-US"/>
          </a:p>
        </p:txBody>
      </p:sp>
      <p:sp>
        <p:nvSpPr>
          <p:cNvPr id="512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b" anchorCtr="0" compatLnSpc="1">
            <a:prstTxWarp prst="textNoShape">
              <a:avLst/>
            </a:prstTxWarp>
          </a:bodyPr>
          <a:lstStyle>
            <a:lvl1pPr algn="r" defTabSz="966788">
              <a:defRPr sz="1200"/>
            </a:lvl1pPr>
          </a:lstStyle>
          <a:p>
            <a:fld id="{30C01E42-ABD8-EA44-9CAE-6B80BEC7AA5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t" anchorCtr="0" compatLnSpc="1">
            <a:prstTxWarp prst="textNoShape">
              <a:avLst/>
            </a:prstTxWarp>
          </a:bodyPr>
          <a:lstStyle>
            <a:lvl1pPr defTabSz="966788">
              <a:defRPr sz="1200"/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t" anchorCtr="0" compatLnSpc="1">
            <a:prstTxWarp prst="textNoShape">
              <a:avLst/>
            </a:prstTxWarp>
          </a:bodyPr>
          <a:lstStyle>
            <a:lvl1pPr algn="r" defTabSz="966788">
              <a:defRPr sz="1200"/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b" anchorCtr="0" compatLnSpc="1">
            <a:prstTxWarp prst="textNoShape">
              <a:avLst/>
            </a:prstTxWarp>
          </a:bodyPr>
          <a:lstStyle>
            <a:lvl1pPr defTabSz="966788">
              <a:defRPr sz="1200"/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b" anchorCtr="0" compatLnSpc="1">
            <a:prstTxWarp prst="textNoShape">
              <a:avLst/>
            </a:prstTxWarp>
          </a:bodyPr>
          <a:lstStyle>
            <a:lvl1pPr algn="r" defTabSz="966788">
              <a:defRPr sz="1200"/>
            </a:lvl1pPr>
          </a:lstStyle>
          <a:p>
            <a:fld id="{0D55D7D4-95B1-2C43-8C33-5CC94E21247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3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4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5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6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7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8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6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7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685D832-C039-4F4A-8610-B2C6318D6DA3}" type="slidenum">
              <a:rPr lang="en-US"/>
              <a:pPr/>
              <a:t>11</a:t>
            </a:fld>
            <a:endParaRPr lang="en-US"/>
          </a:p>
        </p:txBody>
      </p:sp>
      <p:sp>
        <p:nvSpPr>
          <p:cNvPr id="169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9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9CED27D-FFCA-FF46-AF98-2577CDC4CBB5}" type="slidenum">
              <a:rPr lang="en-US"/>
              <a:pPr/>
              <a:t>20</a:t>
            </a:fld>
            <a:endParaRPr lang="en-US"/>
          </a:p>
        </p:txBody>
      </p:sp>
      <p:sp>
        <p:nvSpPr>
          <p:cNvPr id="188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8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870DAE2-3C80-BE49-A7D8-ED1D393C4D32}" type="slidenum">
              <a:rPr lang="en-US"/>
              <a:pPr/>
              <a:t>21</a:t>
            </a:fld>
            <a:endParaRPr lang="en-US"/>
          </a:p>
        </p:txBody>
      </p:sp>
      <p:sp>
        <p:nvSpPr>
          <p:cNvPr id="250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0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08F6F3E-5E5B-404A-A08C-C31F7FBF462B}" type="slidenum">
              <a:rPr lang="en-US"/>
              <a:pPr/>
              <a:t>22</a:t>
            </a:fld>
            <a:endParaRPr lang="en-US"/>
          </a:p>
        </p:txBody>
      </p:sp>
      <p:sp>
        <p:nvSpPr>
          <p:cNvPr id="2539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3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453A9F8-4B2A-F949-995B-FAC8F16A717D}" type="slidenum">
              <a:rPr lang="en-US"/>
              <a:pPr/>
              <a:t>24</a:t>
            </a:fld>
            <a:endParaRPr lang="en-US"/>
          </a:p>
        </p:txBody>
      </p:sp>
      <p:sp>
        <p:nvSpPr>
          <p:cNvPr id="239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5CC8EF0-83E9-0C42-8463-E389EA8A38F2}" type="slidenum">
              <a:rPr lang="en-US"/>
              <a:pPr/>
              <a:t>26</a:t>
            </a:fld>
            <a:endParaRPr lang="en-US"/>
          </a:p>
        </p:txBody>
      </p:sp>
      <p:sp>
        <p:nvSpPr>
          <p:cNvPr id="190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0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D1E2309-3C8A-B344-AA24-CAD6A631C5F4}" type="slidenum">
              <a:rPr lang="en-US"/>
              <a:pPr/>
              <a:t>27</a:t>
            </a:fld>
            <a:endParaRPr lang="en-US"/>
          </a:p>
        </p:txBody>
      </p:sp>
      <p:sp>
        <p:nvSpPr>
          <p:cNvPr id="192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2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B8E291A-47B9-C445-A546-8E5B93DCF0BA}" type="slidenum">
              <a:rPr lang="en-US"/>
              <a:pPr/>
              <a:t>28</a:t>
            </a:fld>
            <a:endParaRPr lang="en-US"/>
          </a:p>
        </p:txBody>
      </p:sp>
      <p:sp>
        <p:nvSpPr>
          <p:cNvPr id="194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D318F45-7EB1-D743-975B-71A54E3B4F54}" type="slidenum">
              <a:rPr lang="en-US"/>
              <a:pPr/>
              <a:t>29</a:t>
            </a:fld>
            <a:endParaRPr lang="en-US"/>
          </a:p>
        </p:txBody>
      </p:sp>
      <p:sp>
        <p:nvSpPr>
          <p:cNvPr id="196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6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72505C5-CEFF-DB4D-82E3-75D1569D049B}" type="slidenum">
              <a:rPr lang="en-US"/>
              <a:pPr/>
              <a:t>39</a:t>
            </a:fld>
            <a:endParaRPr lang="en-US"/>
          </a:p>
        </p:txBody>
      </p:sp>
      <p:sp>
        <p:nvSpPr>
          <p:cNvPr id="368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2188" cy="3600450"/>
          </a:xfrm>
          <a:ln/>
        </p:spPr>
      </p:sp>
      <p:sp>
        <p:nvSpPr>
          <p:cNvPr id="368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72505C5-CEFF-DB4D-82E3-75D1569D049B}" type="slidenum">
              <a:rPr lang="en-US"/>
              <a:pPr/>
              <a:t>40</a:t>
            </a:fld>
            <a:endParaRPr lang="en-US"/>
          </a:p>
        </p:txBody>
      </p:sp>
      <p:sp>
        <p:nvSpPr>
          <p:cNvPr id="368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2188" cy="3600450"/>
          </a:xfrm>
          <a:ln/>
        </p:spPr>
      </p:sp>
      <p:sp>
        <p:nvSpPr>
          <p:cNvPr id="368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F6F4FA7-E560-094A-87A7-38DEFDEA5F40}" type="slidenum">
              <a:rPr lang="en-US"/>
              <a:pPr/>
              <a:t>12</a:t>
            </a:fld>
            <a:endParaRPr lang="en-US"/>
          </a:p>
        </p:txBody>
      </p:sp>
      <p:sp>
        <p:nvSpPr>
          <p:cNvPr id="174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0DAE638-D235-8B40-9934-232E674D0593}" type="slidenum">
              <a:rPr lang="en-US"/>
              <a:pPr/>
              <a:t>60</a:t>
            </a:fld>
            <a:endParaRPr lang="en-US"/>
          </a:p>
        </p:txBody>
      </p:sp>
      <p:sp>
        <p:nvSpPr>
          <p:cNvPr id="198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8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0DAE638-D235-8B40-9934-232E674D0593}" type="slidenum">
              <a:rPr lang="en-US"/>
              <a:pPr/>
              <a:t>61</a:t>
            </a:fld>
            <a:endParaRPr lang="en-US"/>
          </a:p>
        </p:txBody>
      </p:sp>
      <p:sp>
        <p:nvSpPr>
          <p:cNvPr id="198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8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B61F4CC-7ECE-8B48-9176-F2BF22C92BC0}" type="slidenum">
              <a:rPr lang="en-US"/>
              <a:pPr/>
              <a:t>63</a:t>
            </a:fld>
            <a:endParaRPr lang="en-US"/>
          </a:p>
        </p:txBody>
      </p:sp>
      <p:sp>
        <p:nvSpPr>
          <p:cNvPr id="203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3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A7C4546-9004-C443-8D9F-4E1FB33B75CA}" type="slidenum">
              <a:rPr lang="en-US"/>
              <a:pPr/>
              <a:t>64</a:t>
            </a:fld>
            <a:endParaRPr lang="en-US"/>
          </a:p>
        </p:txBody>
      </p:sp>
      <p:sp>
        <p:nvSpPr>
          <p:cNvPr id="210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0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A7C4546-9004-C443-8D9F-4E1FB33B75CA}" type="slidenum">
              <a:rPr lang="en-US"/>
              <a:pPr/>
              <a:t>65</a:t>
            </a:fld>
            <a:endParaRPr lang="en-US"/>
          </a:p>
        </p:txBody>
      </p:sp>
      <p:sp>
        <p:nvSpPr>
          <p:cNvPr id="210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0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F68215F-0765-DF46-81F5-9A262DAC9D2B}" type="slidenum">
              <a:rPr lang="en-US"/>
              <a:pPr/>
              <a:t>66</a:t>
            </a:fld>
            <a:endParaRPr lang="en-US"/>
          </a:p>
        </p:txBody>
      </p:sp>
      <p:sp>
        <p:nvSpPr>
          <p:cNvPr id="215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6F4BA3C-F0C4-5C46-9578-C9E0AEB1C801}" type="slidenum">
              <a:rPr lang="en-US"/>
              <a:pPr/>
              <a:t>67</a:t>
            </a:fld>
            <a:endParaRPr lang="en-US"/>
          </a:p>
        </p:txBody>
      </p:sp>
      <p:sp>
        <p:nvSpPr>
          <p:cNvPr id="217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7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FFCAC5B-4B36-964B-914B-7622613D8C47}" type="slidenum">
              <a:rPr lang="en-US"/>
              <a:pPr/>
              <a:t>68</a:t>
            </a:fld>
            <a:endParaRPr lang="en-US"/>
          </a:p>
        </p:txBody>
      </p:sp>
      <p:sp>
        <p:nvSpPr>
          <p:cNvPr id="212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2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BBAF12A-604A-AB4D-A1D0-30E5816FCBEB}" type="slidenum">
              <a:rPr lang="en-US"/>
              <a:pPr/>
              <a:t>86</a:t>
            </a:fld>
            <a:endParaRPr lang="en-US"/>
          </a:p>
        </p:txBody>
      </p:sp>
      <p:sp>
        <p:nvSpPr>
          <p:cNvPr id="4915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60888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6656" tIns="48328" rIns="96656" bIns="48328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60FEE5E-49C2-F247-A6A5-FE703B123AA5}" type="slidenum">
              <a:rPr lang="en-US"/>
              <a:pPr/>
              <a:t>87</a:t>
            </a:fld>
            <a:endParaRPr lang="en-US"/>
          </a:p>
        </p:txBody>
      </p:sp>
      <p:sp>
        <p:nvSpPr>
          <p:cNvPr id="94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E98E45D-598D-7E4D-BEA2-BD9D1666A6A5}" type="slidenum">
              <a:rPr lang="en-US"/>
              <a:pPr/>
              <a:t>13</a:t>
            </a:fld>
            <a:endParaRPr lang="en-US"/>
          </a:p>
        </p:txBody>
      </p:sp>
      <p:sp>
        <p:nvSpPr>
          <p:cNvPr id="176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6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EFFE628-99C1-504D-9859-9CBF24A138AB}" type="slidenum">
              <a:rPr lang="en-US"/>
              <a:pPr/>
              <a:t>14</a:t>
            </a:fld>
            <a:endParaRPr lang="en-US"/>
          </a:p>
        </p:txBody>
      </p:sp>
      <p:sp>
        <p:nvSpPr>
          <p:cNvPr id="180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0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EFFE628-99C1-504D-9859-9CBF24A138AB}" type="slidenum">
              <a:rPr lang="en-US"/>
              <a:pPr/>
              <a:t>15</a:t>
            </a:fld>
            <a:endParaRPr lang="en-US"/>
          </a:p>
        </p:txBody>
      </p:sp>
      <p:sp>
        <p:nvSpPr>
          <p:cNvPr id="180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0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485C3BA-74B4-D84F-BACB-C6D3BBB47045}" type="slidenum">
              <a:rPr lang="en-US"/>
              <a:pPr/>
              <a:t>16</a:t>
            </a:fld>
            <a:endParaRPr lang="en-US"/>
          </a:p>
        </p:txBody>
      </p:sp>
      <p:sp>
        <p:nvSpPr>
          <p:cNvPr id="182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2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42FAB8C-B255-7C4D-A1F5-77EE346B6409}" type="slidenum">
              <a:rPr lang="en-US"/>
              <a:pPr/>
              <a:t>17</a:t>
            </a:fld>
            <a:endParaRPr lang="en-US"/>
          </a:p>
        </p:txBody>
      </p:sp>
      <p:sp>
        <p:nvSpPr>
          <p:cNvPr id="178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8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E6CF8EA-DB2F-0F43-B686-DAB296463C0C}" type="slidenum">
              <a:rPr lang="en-US"/>
              <a:pPr/>
              <a:t>18</a:t>
            </a:fld>
            <a:endParaRPr lang="en-US"/>
          </a:p>
        </p:txBody>
      </p:sp>
      <p:sp>
        <p:nvSpPr>
          <p:cNvPr id="184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04FDE6C-A7B0-094D-8EC0-5D05998C137C}" type="slidenum">
              <a:rPr lang="en-US"/>
              <a:pPr/>
              <a:t>19</a:t>
            </a:fld>
            <a:endParaRPr lang="en-US"/>
          </a:p>
        </p:txBody>
      </p:sp>
      <p:sp>
        <p:nvSpPr>
          <p:cNvPr id="186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6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Penn ESE532 Fall 2018 -- DeHon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513AE9D-CBE0-3341-962F-AA55D33A014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Penn ESE532 Fall 2018 -- DeHon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EDDE0466-8914-AA47-9101-097FB8DA3BB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Penn ESE532 Fall 2018 -- DeHon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254E29A1-061B-3F45-9FEB-DDB3E5A56F3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Penn ESE532 Fall 2018 -- DeHon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514D6331-A7F4-8A4C-85DD-5ED2264266F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Penn ESE532 Fall 2018 -- DeHon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DE900AE-33EB-4B44-A210-A4596975124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Penn ESE532 Fall 2018 -- DeHon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3883F1A2-0E21-3245-8003-930CE496157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Penn ESE532 Fall 2018 -- DeHon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A8C097EA-9F3D-1D4C-B69A-9C7CDAAB5CE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Penn ESE532 Fall 2018 -- DeHon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80C1D593-8ACC-044C-B494-230EE3891E5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Penn ESE532 Fall 2018 -- DeHon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7F9FFC49-41D8-8A43-847F-7BD0DD7105D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Penn ESE532 Fall 2018 -- DeHon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997FEA8B-6C58-734B-B26A-3B8F41F6BFD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Penn ESE532 Fall 2018 -- DeHon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3E5DA2A5-4AC9-AE45-A09B-4CD0CE02ABE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477000"/>
            <a:ext cx="3505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FF6600"/>
                </a:solidFill>
                <a:latin typeface="+mn-lt"/>
              </a:defRPr>
            </a:lvl1pPr>
          </a:lstStyle>
          <a:p>
            <a:r>
              <a:rPr lang="en-US" smtClean="0"/>
              <a:t>Penn ESE532 Fall 2018 -- DeHon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2400">
                <a:latin typeface="+mn-lt"/>
              </a:defRPr>
            </a:lvl1pPr>
          </a:lstStyle>
          <a:p>
            <a:fld id="{672E3D69-622D-0143-A778-90B17198F99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2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3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df"/><Relationship Id="rId3" Type="http://schemas.openxmlformats.org/officeDocument/2006/relationships/image" Target="../media/image6.pn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7.png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8.png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df"/><Relationship Id="rId3" Type="http://schemas.openxmlformats.org/officeDocument/2006/relationships/image" Target="../media/image11.png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df"/><Relationship Id="rId3" Type="http://schemas.openxmlformats.org/officeDocument/2006/relationships/image" Target="../media/image13.png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pdf"/><Relationship Id="rId3" Type="http://schemas.openxmlformats.org/officeDocument/2006/relationships/image" Target="../media/image15.png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4" Type="http://schemas.openxmlformats.org/officeDocument/2006/relationships/image" Target="../media/image12.pdf"/><Relationship Id="rId5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pdf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4" Type="http://schemas.openxmlformats.org/officeDocument/2006/relationships/image" Target="../media/image12.pdf"/><Relationship Id="rId5" Type="http://schemas.openxmlformats.org/officeDocument/2006/relationships/image" Target="../media/image13.png"/><Relationship Id="rId6" Type="http://schemas.openxmlformats.org/officeDocument/2006/relationships/image" Target="../media/image16.pdf"/><Relationship Id="rId7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pdf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8.pdf"/><Relationship Id="rId3" Type="http://schemas.openxmlformats.org/officeDocument/2006/relationships/image" Target="../media/image19.png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0.pdf"/><Relationship Id="rId3" Type="http://schemas.openxmlformats.org/officeDocument/2006/relationships/image" Target="../media/image2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2.pdf"/><Relationship Id="rId3" Type="http://schemas.openxmlformats.org/officeDocument/2006/relationships/image" Target="../media/image23.png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Relationship Id="rId3" Type="http://schemas.openxmlformats.org/officeDocument/2006/relationships/image" Target="../media/image24.wmf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5.pdf"/><Relationship Id="rId3" Type="http://schemas.openxmlformats.org/officeDocument/2006/relationships/image" Target="../media/image26.png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4" Type="http://schemas.openxmlformats.org/officeDocument/2006/relationships/image" Target="../media/image29.pdf"/><Relationship Id="rId5" Type="http://schemas.openxmlformats.org/officeDocument/2006/relationships/image" Target="../media/image30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7.pdf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2018 -- DeHon</a:t>
            </a:r>
            <a:endParaRPr lang="en-US" dirty="0"/>
          </a:p>
        </p:txBody>
      </p:sp>
      <p:sp>
        <p:nvSpPr>
          <p:cNvPr id="1638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44AF2E4-C780-3047-9B22-3CF860E98A49}" type="slidenum">
              <a:rPr lang="en-US" smtClean="0">
                <a:latin typeface="Times New Roman" pitchFamily="1" charset="0"/>
              </a:rPr>
              <a:pPr/>
              <a:t>1</a:t>
            </a:fld>
            <a:endParaRPr lang="en-US" smtClean="0">
              <a:latin typeface="Times New Roman" pitchFamily="1" charset="0"/>
            </a:endParaRPr>
          </a:p>
        </p:txBody>
      </p:sp>
      <p:sp>
        <p:nvSpPr>
          <p:cNvPr id="1638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533400"/>
            <a:ext cx="8001000" cy="1143000"/>
          </a:xfrm>
        </p:spPr>
        <p:txBody>
          <a:bodyPr/>
          <a:lstStyle/>
          <a:p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ESE532:</a:t>
            </a:r>
            <a:br>
              <a:rPr lang="en-US" dirty="0" smtClean="0">
                <a:ea typeface="ＭＳ Ｐゴシック" pitchFamily="1" charset="-128"/>
                <a:cs typeface="ＭＳ Ｐゴシック" pitchFamily="1" charset="-128"/>
              </a:rPr>
            </a:br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System-on-a-Chip Architecture</a:t>
            </a:r>
          </a:p>
        </p:txBody>
      </p:sp>
      <p:sp>
        <p:nvSpPr>
          <p:cNvPr id="1638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429000"/>
            <a:ext cx="6400800" cy="1752600"/>
          </a:xfrm>
        </p:spPr>
        <p:txBody>
          <a:bodyPr/>
          <a:lstStyle/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Day</a:t>
            </a:r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 10:  October 3, 2018</a:t>
            </a:r>
          </a:p>
          <a:p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High Level Synthesis (HLS)</a:t>
            </a:r>
          </a:p>
          <a:p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C-to-gates</a:t>
            </a:r>
          </a:p>
          <a:p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Maybe: C-for-gates</a:t>
            </a:r>
          </a:p>
        </p:txBody>
      </p:sp>
      <p:pic>
        <p:nvPicPr>
          <p:cNvPr id="16390" name="Picture 5" descr="penn_logo_nonam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19800" y="5867400"/>
            <a:ext cx="2952750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Preclass</a:t>
            </a:r>
            <a:r>
              <a:rPr lang="en-US" dirty="0" smtClean="0"/>
              <a:t> 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6600"/>
                </a:solidFill>
              </a:rPr>
              <a:t>Ready for preclass f?</a:t>
            </a:r>
            <a:endParaRPr lang="en-US" dirty="0" smtClean="0">
              <a:solidFill>
                <a:srgbClr val="FF6600"/>
              </a:solidFill>
              <a:hlinkClick r:id="rId2" action="ppaction://hlinksldjump"/>
            </a:endParaRPr>
          </a:p>
          <a:p>
            <a:pPr>
              <a:buNone/>
            </a:pPr>
            <a:endParaRPr lang="en-US" dirty="0" smtClean="0">
              <a:hlinkClick r:id="rId2" action="ppaction://hlinksldjump"/>
            </a:endParaRPr>
          </a:p>
          <a:p>
            <a:r>
              <a:rPr lang="en-US" dirty="0" smtClean="0">
                <a:hlinkClick r:id="rId2" action="ppaction://hlinksldjump"/>
              </a:rPr>
              <a:t>Skip to preclass f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Fall 2018 --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Fall 2018 -- DeHon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0445D-A0FE-FF43-B6CD-C07DBA67AEC5}" type="slidenum">
              <a:rPr lang="en-US"/>
              <a:pPr/>
              <a:t>11</a:t>
            </a:fld>
            <a:endParaRPr lang="en-US"/>
          </a:p>
        </p:txBody>
      </p:sp>
      <p:sp>
        <p:nvSpPr>
          <p:cNvPr id="168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 Primitives</a:t>
            </a:r>
            <a:br>
              <a:rPr lang="en-US" dirty="0" smtClean="0"/>
            </a:br>
            <a:r>
              <a:rPr lang="en-US" dirty="0" smtClean="0"/>
              <a:t>Arithmetic </a:t>
            </a:r>
            <a:r>
              <a:rPr lang="en-US" dirty="0"/>
              <a:t>Operators</a:t>
            </a:r>
          </a:p>
        </p:txBody>
      </p:sp>
      <p:sp>
        <p:nvSpPr>
          <p:cNvPr id="169102" name="Rectangle 14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Unary Minus (Negation) 	-a 	</a:t>
            </a:r>
          </a:p>
          <a:p>
            <a:r>
              <a:rPr lang="en-US"/>
              <a:t>Addition (Sum) 	                a + b 	</a:t>
            </a:r>
          </a:p>
          <a:p>
            <a:r>
              <a:rPr lang="en-US"/>
              <a:t>Subtraction (Difference) 	a - b</a:t>
            </a:r>
          </a:p>
          <a:p>
            <a:r>
              <a:rPr lang="en-US"/>
              <a:t>Multiplication (Product) 	a * b 	</a:t>
            </a:r>
          </a:p>
          <a:p>
            <a:r>
              <a:rPr lang="en-US"/>
              <a:t>Division (Quotient) 	        a / b 	</a:t>
            </a:r>
          </a:p>
          <a:p>
            <a:r>
              <a:rPr lang="en-US"/>
              <a:t>Modulus (Remainder) 	        a % b 	</a:t>
            </a:r>
          </a:p>
          <a:p>
            <a:endParaRPr lang="en-US"/>
          </a:p>
        </p:txBody>
      </p:sp>
      <p:sp>
        <p:nvSpPr>
          <p:cNvPr id="169103" name="Text Box 143"/>
          <p:cNvSpPr txBox="1">
            <a:spLocks noChangeArrowheads="1"/>
          </p:cNvSpPr>
          <p:nvPr/>
        </p:nvSpPr>
        <p:spPr bwMode="auto">
          <a:xfrm>
            <a:off x="914400" y="5791200"/>
            <a:ext cx="639459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chemeClr val="accent2"/>
                </a:solidFill>
                <a:latin typeface="Arial" charset="0"/>
                <a:ea typeface="Arial" charset="0"/>
                <a:cs typeface="Arial" charset="0"/>
              </a:rPr>
              <a:t>Things might </a:t>
            </a:r>
            <a:r>
              <a:rPr lang="en-US" dirty="0" smtClean="0">
                <a:solidFill>
                  <a:schemeClr val="accent2"/>
                </a:solidFill>
                <a:latin typeface="Arial" charset="0"/>
                <a:ea typeface="Arial" charset="0"/>
                <a:cs typeface="Arial" charset="0"/>
              </a:rPr>
              <a:t>have </a:t>
            </a:r>
            <a:r>
              <a:rPr lang="en-US" dirty="0">
                <a:solidFill>
                  <a:schemeClr val="accent2"/>
                </a:solidFill>
                <a:latin typeface="Arial" charset="0"/>
                <a:ea typeface="Arial" charset="0"/>
                <a:cs typeface="Arial" charset="0"/>
              </a:rPr>
              <a:t>a hardware operator for…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910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Fall 2018 -- DeHon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72885-722A-5D49-85AC-AEDF46FC568B}" type="slidenum">
              <a:rPr lang="en-US"/>
              <a:pPr/>
              <a:t>12</a:t>
            </a:fld>
            <a:endParaRPr lang="en-US"/>
          </a:p>
        </p:txBody>
      </p:sp>
      <p:sp>
        <p:nvSpPr>
          <p:cNvPr id="173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 Primitives</a:t>
            </a:r>
            <a:br>
              <a:rPr lang="en-US" dirty="0" smtClean="0"/>
            </a:br>
            <a:r>
              <a:rPr lang="en-US" dirty="0" smtClean="0"/>
              <a:t>Bitwise </a:t>
            </a:r>
            <a:r>
              <a:rPr lang="en-US" dirty="0"/>
              <a:t>Operators</a:t>
            </a:r>
          </a:p>
        </p:txBody>
      </p:sp>
      <p:sp>
        <p:nvSpPr>
          <p:cNvPr id="173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Bitwise Left Shift 	             a &lt;&lt; b 	</a:t>
            </a:r>
          </a:p>
          <a:p>
            <a:r>
              <a:rPr lang="en-US"/>
              <a:t>Bitwise Right Shift 	     a &gt;&gt; b 	</a:t>
            </a:r>
          </a:p>
          <a:p>
            <a:r>
              <a:rPr lang="en-US"/>
              <a:t>Bitwise One's Complement 	~a 	</a:t>
            </a:r>
          </a:p>
          <a:p>
            <a:r>
              <a:rPr lang="en-US"/>
              <a:t>Bitwise AND 	                     a &amp; b 	</a:t>
            </a:r>
          </a:p>
          <a:p>
            <a:r>
              <a:rPr lang="en-US"/>
              <a:t>Bitwise OR 	                     a | b 	</a:t>
            </a:r>
          </a:p>
          <a:p>
            <a:r>
              <a:rPr lang="en-US"/>
              <a:t>Bitwise XOR 	                     a ^ b 	</a:t>
            </a:r>
          </a:p>
          <a:p>
            <a:endParaRPr lang="en-US"/>
          </a:p>
        </p:txBody>
      </p:sp>
      <p:sp>
        <p:nvSpPr>
          <p:cNvPr id="173060" name="Text Box 4"/>
          <p:cNvSpPr txBox="1">
            <a:spLocks noChangeArrowheads="1"/>
          </p:cNvSpPr>
          <p:nvPr/>
        </p:nvSpPr>
        <p:spPr bwMode="auto">
          <a:xfrm>
            <a:off x="914400" y="5791200"/>
            <a:ext cx="639459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chemeClr val="accent2"/>
                </a:solidFill>
                <a:latin typeface="Arial" charset="0"/>
                <a:ea typeface="Arial" charset="0"/>
                <a:cs typeface="Arial" charset="0"/>
              </a:rPr>
              <a:t>Things might </a:t>
            </a:r>
            <a:r>
              <a:rPr lang="en-US" dirty="0" smtClean="0">
                <a:solidFill>
                  <a:schemeClr val="accent2"/>
                </a:solidFill>
                <a:latin typeface="Arial" charset="0"/>
                <a:ea typeface="Arial" charset="0"/>
                <a:cs typeface="Arial" charset="0"/>
              </a:rPr>
              <a:t>have </a:t>
            </a:r>
            <a:r>
              <a:rPr lang="en-US" dirty="0">
                <a:solidFill>
                  <a:schemeClr val="accent2"/>
                </a:solidFill>
                <a:latin typeface="Arial" charset="0"/>
                <a:ea typeface="Arial" charset="0"/>
                <a:cs typeface="Arial" charset="0"/>
              </a:rPr>
              <a:t>a hardware operator for…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Fall 2018 -- DeHon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B45FD-2249-B843-A2CF-7B0ABE176C64}" type="slidenum">
              <a:rPr lang="en-US"/>
              <a:pPr/>
              <a:t>13</a:t>
            </a:fld>
            <a:endParaRPr lang="en-US"/>
          </a:p>
        </p:txBody>
      </p:sp>
      <p:sp>
        <p:nvSpPr>
          <p:cNvPr id="175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 Primitives</a:t>
            </a:r>
            <a:br>
              <a:rPr lang="en-US" dirty="0" smtClean="0"/>
            </a:br>
            <a:r>
              <a:rPr lang="en-US" dirty="0" smtClean="0"/>
              <a:t>Comparison </a:t>
            </a:r>
            <a:r>
              <a:rPr lang="en-US" dirty="0"/>
              <a:t>Operators</a:t>
            </a:r>
          </a:p>
        </p:txBody>
      </p:sp>
      <p:sp>
        <p:nvSpPr>
          <p:cNvPr id="175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800"/>
              <a:t>Less Than 	                   a &lt; b 	</a:t>
            </a:r>
          </a:p>
          <a:p>
            <a:pPr>
              <a:lnSpc>
                <a:spcPct val="80000"/>
              </a:lnSpc>
            </a:pPr>
            <a:r>
              <a:rPr lang="en-US" sz="2800"/>
              <a:t>Less Than or Equal To 	a &lt;= b 	</a:t>
            </a:r>
          </a:p>
          <a:p>
            <a:pPr>
              <a:lnSpc>
                <a:spcPct val="80000"/>
              </a:lnSpc>
            </a:pPr>
            <a:r>
              <a:rPr lang="en-US" sz="2800"/>
              <a:t>Greater Than 	                   a &gt; b 	</a:t>
            </a:r>
          </a:p>
          <a:p>
            <a:pPr>
              <a:lnSpc>
                <a:spcPct val="80000"/>
              </a:lnSpc>
            </a:pPr>
            <a:r>
              <a:rPr lang="en-US" sz="2800"/>
              <a:t>Greater Than or Equal To 	a &gt;= b 	</a:t>
            </a:r>
          </a:p>
          <a:p>
            <a:pPr>
              <a:lnSpc>
                <a:spcPct val="80000"/>
              </a:lnSpc>
            </a:pPr>
            <a:r>
              <a:rPr lang="en-US" sz="2800"/>
              <a:t>Not Equal To 	                   a != b 	</a:t>
            </a:r>
          </a:p>
          <a:p>
            <a:pPr>
              <a:lnSpc>
                <a:spcPct val="80000"/>
              </a:lnSpc>
            </a:pPr>
            <a:r>
              <a:rPr lang="en-US" sz="2800"/>
              <a:t>Equal To 	                   a == b 	</a:t>
            </a:r>
          </a:p>
          <a:p>
            <a:pPr>
              <a:lnSpc>
                <a:spcPct val="80000"/>
              </a:lnSpc>
            </a:pPr>
            <a:r>
              <a:rPr lang="en-US" sz="2800"/>
              <a:t>Logical Negation 	          !a 	</a:t>
            </a:r>
          </a:p>
          <a:p>
            <a:pPr>
              <a:lnSpc>
                <a:spcPct val="80000"/>
              </a:lnSpc>
            </a:pPr>
            <a:r>
              <a:rPr lang="en-US" sz="2800"/>
              <a:t>Logical AND 	                   a &amp;&amp; b 	</a:t>
            </a:r>
          </a:p>
          <a:p>
            <a:pPr>
              <a:lnSpc>
                <a:spcPct val="80000"/>
              </a:lnSpc>
            </a:pPr>
            <a:r>
              <a:rPr lang="en-US" sz="2800"/>
              <a:t>Logical OR 	                   a || b</a:t>
            </a:r>
          </a:p>
          <a:p>
            <a:pPr>
              <a:lnSpc>
                <a:spcPct val="80000"/>
              </a:lnSpc>
            </a:pPr>
            <a:endParaRPr lang="en-US" sz="2800"/>
          </a:p>
        </p:txBody>
      </p:sp>
      <p:sp>
        <p:nvSpPr>
          <p:cNvPr id="175108" name="Text Box 4"/>
          <p:cNvSpPr txBox="1">
            <a:spLocks noChangeArrowheads="1"/>
          </p:cNvSpPr>
          <p:nvPr/>
        </p:nvSpPr>
        <p:spPr bwMode="auto">
          <a:xfrm>
            <a:off x="914400" y="5943600"/>
            <a:ext cx="639459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chemeClr val="accent2"/>
                </a:solidFill>
                <a:latin typeface="Arial" charset="0"/>
                <a:ea typeface="Arial" charset="0"/>
                <a:cs typeface="Arial" charset="0"/>
              </a:rPr>
              <a:t>Things might </a:t>
            </a:r>
            <a:r>
              <a:rPr lang="en-US" dirty="0" smtClean="0">
                <a:solidFill>
                  <a:schemeClr val="accent2"/>
                </a:solidFill>
                <a:latin typeface="Arial" charset="0"/>
                <a:ea typeface="Arial" charset="0"/>
                <a:cs typeface="Arial" charset="0"/>
              </a:rPr>
              <a:t>have </a:t>
            </a:r>
            <a:r>
              <a:rPr lang="en-US" dirty="0">
                <a:solidFill>
                  <a:schemeClr val="accent2"/>
                </a:solidFill>
                <a:latin typeface="Arial" charset="0"/>
                <a:ea typeface="Arial" charset="0"/>
                <a:cs typeface="Arial" charset="0"/>
              </a:rPr>
              <a:t>a hardware operator for…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Fall 2018 -- DeHon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398DE-69FD-7145-9B55-E7A572780735}" type="slidenum">
              <a:rPr lang="en-US"/>
              <a:pPr/>
              <a:t>14</a:t>
            </a:fld>
            <a:endParaRPr lang="en-US"/>
          </a:p>
        </p:txBody>
      </p:sp>
      <p:sp>
        <p:nvSpPr>
          <p:cNvPr id="1792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dirty="0" smtClean="0"/>
              <a:t>Expressions: </a:t>
            </a:r>
            <a:br>
              <a:rPr lang="en-US" dirty="0" smtClean="0"/>
            </a:br>
            <a:r>
              <a:rPr lang="en-US" dirty="0" smtClean="0"/>
              <a:t>combine operators</a:t>
            </a:r>
            <a:endParaRPr lang="en-US" dirty="0"/>
          </a:p>
        </p:txBody>
      </p:sp>
      <p:sp>
        <p:nvSpPr>
          <p:cNvPr id="179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3429000" cy="4114800"/>
          </a:xfrm>
        </p:spPr>
        <p:txBody>
          <a:bodyPr/>
          <a:lstStyle/>
          <a:p>
            <a:r>
              <a:rPr lang="en-US" dirty="0" smtClean="0"/>
              <a:t>a*</a:t>
            </a:r>
            <a:r>
              <a:rPr lang="en-US" dirty="0" err="1" smtClean="0"/>
              <a:t>x+b</a:t>
            </a:r>
            <a:endParaRPr lang="en-US" dirty="0" smtClean="0"/>
          </a:p>
        </p:txBody>
      </p:sp>
      <p:sp>
        <p:nvSpPr>
          <p:cNvPr id="179204" name="Text Box 4"/>
          <p:cNvSpPr txBox="1">
            <a:spLocks noChangeArrowheads="1"/>
          </p:cNvSpPr>
          <p:nvPr/>
        </p:nvSpPr>
        <p:spPr bwMode="auto">
          <a:xfrm>
            <a:off x="1905000" y="4953000"/>
            <a:ext cx="5370513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>
                <a:solidFill>
                  <a:schemeClr val="accent2"/>
                </a:solidFill>
                <a:latin typeface="Arial" charset="0"/>
                <a:ea typeface="Arial" charset="0"/>
                <a:cs typeface="Arial" charset="0"/>
              </a:rPr>
              <a:t>A connected set of operators</a:t>
            </a:r>
          </a:p>
          <a:p>
            <a:r>
              <a:rPr lang="en-US" sz="3200">
                <a:solidFill>
                  <a:schemeClr val="accent2"/>
                </a:solidFill>
                <a:latin typeface="Arial" charset="0"/>
                <a:ea typeface="Arial" charset="0"/>
                <a:cs typeface="Arial" charset="0"/>
              </a:rPr>
              <a:t>	</a:t>
            </a:r>
            <a:r>
              <a:rPr lang="en-US" sz="3200">
                <a:solidFill>
                  <a:schemeClr val="accent2"/>
                </a:solidFill>
                <a:latin typeface="Arial" charset="0"/>
                <a:ea typeface="Arial" charset="0"/>
                <a:cs typeface="Arial" charset="0"/>
                <a:sym typeface="Wingdings" charset="2"/>
              </a:rPr>
              <a:t> Graph of operators</a:t>
            </a:r>
            <a:endParaRPr lang="en-US" sz="3200">
              <a:solidFill>
                <a:schemeClr val="accent2"/>
              </a:solidFill>
              <a:latin typeface="Arial" charset="0"/>
              <a:ea typeface="Arial" charset="0"/>
              <a:cs typeface="Arial" charset="0"/>
            </a:endParaRPr>
          </a:p>
        </p:txBody>
      </p:sp>
      <p:grpSp>
        <p:nvGrpSpPr>
          <p:cNvPr id="26" name="Group 25"/>
          <p:cNvGrpSpPr/>
          <p:nvPr/>
        </p:nvGrpSpPr>
        <p:grpSpPr>
          <a:xfrm>
            <a:off x="6096000" y="1981200"/>
            <a:ext cx="2667000" cy="2667000"/>
            <a:chOff x="4495800" y="1676400"/>
            <a:chExt cx="2667000" cy="2667000"/>
          </a:xfrm>
        </p:grpSpPr>
        <p:sp>
          <p:nvSpPr>
            <p:cNvPr id="8" name="Oval 7"/>
            <p:cNvSpPr/>
            <p:nvPr/>
          </p:nvSpPr>
          <p:spPr bwMode="auto">
            <a:xfrm>
              <a:off x="4953000" y="2743200"/>
              <a:ext cx="533400" cy="533400"/>
            </a:xfrm>
            <a:prstGeom prst="ellipse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*</a:t>
              </a:r>
              <a:endParaRPr kumimoji="0" lang="en-US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9" name="Oval 8"/>
            <p:cNvSpPr/>
            <p:nvPr/>
          </p:nvSpPr>
          <p:spPr bwMode="auto">
            <a:xfrm>
              <a:off x="5638800" y="3429000"/>
              <a:ext cx="533400" cy="533400"/>
            </a:xfrm>
            <a:prstGeom prst="ellipse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+</a:t>
              </a:r>
              <a:endParaRPr kumimoji="0" lang="en-US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cxnSp>
          <p:nvCxnSpPr>
            <p:cNvPr id="11" name="Straight Arrow Connector 10"/>
            <p:cNvCxnSpPr>
              <a:stCxn id="8" idx="5"/>
              <a:endCxn id="9" idx="1"/>
            </p:cNvCxnSpPr>
            <p:nvPr/>
          </p:nvCxnSpPr>
          <p:spPr bwMode="auto">
            <a:xfrm rot="16200000" flipH="1">
              <a:off x="5408285" y="3198485"/>
              <a:ext cx="308630" cy="308630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</p:cxnSp>
        <p:cxnSp>
          <p:nvCxnSpPr>
            <p:cNvPr id="13" name="Straight Arrow Connector 12"/>
            <p:cNvCxnSpPr>
              <a:endCxn id="9" idx="7"/>
            </p:cNvCxnSpPr>
            <p:nvPr/>
          </p:nvCxnSpPr>
          <p:spPr bwMode="auto">
            <a:xfrm rot="5400000">
              <a:off x="5979786" y="2705100"/>
              <a:ext cx="916315" cy="687715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</p:cxnSp>
        <p:cxnSp>
          <p:nvCxnSpPr>
            <p:cNvPr id="15" name="Straight Arrow Connector 14"/>
            <p:cNvCxnSpPr>
              <a:endCxn id="8" idx="1"/>
            </p:cNvCxnSpPr>
            <p:nvPr/>
          </p:nvCxnSpPr>
          <p:spPr bwMode="auto">
            <a:xfrm rot="16200000" flipH="1">
              <a:off x="4610100" y="2400299"/>
              <a:ext cx="535315" cy="306715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</p:cxnSp>
        <p:cxnSp>
          <p:nvCxnSpPr>
            <p:cNvPr id="17" name="Straight Arrow Connector 16"/>
            <p:cNvCxnSpPr>
              <a:endCxn id="8" idx="7"/>
            </p:cNvCxnSpPr>
            <p:nvPr/>
          </p:nvCxnSpPr>
          <p:spPr bwMode="auto">
            <a:xfrm rot="5400000">
              <a:off x="5332086" y="2362200"/>
              <a:ext cx="535315" cy="382915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</p:cxnSp>
        <p:sp>
          <p:nvSpPr>
            <p:cNvPr id="18" name="TextBox 17"/>
            <p:cNvSpPr txBox="1"/>
            <p:nvPr/>
          </p:nvSpPr>
          <p:spPr>
            <a:xfrm>
              <a:off x="4495800" y="1676400"/>
              <a:ext cx="533400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>
                  <a:latin typeface="+mn-lt"/>
                </a:rPr>
                <a:t>a</a:t>
              </a:r>
              <a:endParaRPr lang="en-US" sz="3200" dirty="0">
                <a:latin typeface="+mn-lt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5562600" y="1676400"/>
              <a:ext cx="533400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err="1" smtClean="0">
                  <a:latin typeface="+mn-lt"/>
                </a:rPr>
                <a:t>x</a:t>
              </a:r>
              <a:endParaRPr lang="en-US" sz="3200" dirty="0">
                <a:latin typeface="+mn-lt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6629400" y="1981200"/>
              <a:ext cx="533400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err="1" smtClean="0">
                  <a:latin typeface="+mn-lt"/>
                </a:rPr>
                <a:t>b</a:t>
              </a:r>
              <a:endParaRPr lang="en-US" sz="3200" dirty="0">
                <a:latin typeface="+mn-lt"/>
              </a:endParaRPr>
            </a:p>
          </p:txBody>
        </p:sp>
        <p:cxnSp>
          <p:nvCxnSpPr>
            <p:cNvPr id="22" name="Straight Arrow Connector 21"/>
            <p:cNvCxnSpPr>
              <a:stCxn id="9" idx="4"/>
            </p:cNvCxnSpPr>
            <p:nvPr/>
          </p:nvCxnSpPr>
          <p:spPr bwMode="auto">
            <a:xfrm rot="5400000">
              <a:off x="5695950" y="4133850"/>
              <a:ext cx="381000" cy="38100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9203" grpId="0" build="p"/>
      <p:bldP spid="17920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Fall 2018 -- DeHon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398DE-69FD-7145-9B55-E7A572780735}" type="slidenum">
              <a:rPr lang="en-US"/>
              <a:pPr/>
              <a:t>15</a:t>
            </a:fld>
            <a:endParaRPr lang="en-US"/>
          </a:p>
        </p:txBody>
      </p:sp>
      <p:sp>
        <p:nvSpPr>
          <p:cNvPr id="1792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dirty="0" smtClean="0"/>
              <a:t>Expressions: </a:t>
            </a:r>
            <a:br>
              <a:rPr lang="en-US" dirty="0" smtClean="0"/>
            </a:br>
            <a:r>
              <a:rPr lang="en-US" dirty="0" smtClean="0"/>
              <a:t>combine operators</a:t>
            </a:r>
            <a:endParaRPr lang="en-US" dirty="0"/>
          </a:p>
        </p:txBody>
      </p:sp>
      <p:sp>
        <p:nvSpPr>
          <p:cNvPr id="179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a*</a:t>
            </a:r>
            <a:r>
              <a:rPr lang="en-US" dirty="0" err="1" smtClean="0"/>
              <a:t>x+b</a:t>
            </a:r>
            <a:endParaRPr lang="en-US" dirty="0" smtClean="0"/>
          </a:p>
          <a:p>
            <a:r>
              <a:rPr lang="en-US" dirty="0" smtClean="0"/>
              <a:t>a</a:t>
            </a:r>
            <a:r>
              <a:rPr lang="en-US" dirty="0"/>
              <a:t>*</a:t>
            </a:r>
            <a:r>
              <a:rPr lang="en-US" dirty="0" err="1"/>
              <a:t>x</a:t>
            </a:r>
            <a:r>
              <a:rPr lang="en-US" dirty="0"/>
              <a:t>*</a:t>
            </a:r>
            <a:r>
              <a:rPr lang="en-US" dirty="0" err="1"/>
              <a:t>x+b</a:t>
            </a:r>
            <a:r>
              <a:rPr lang="en-US" dirty="0"/>
              <a:t>*</a:t>
            </a:r>
            <a:r>
              <a:rPr lang="en-US" dirty="0" err="1"/>
              <a:t>x+c</a:t>
            </a:r>
            <a:endParaRPr lang="en-US" dirty="0"/>
          </a:p>
          <a:p>
            <a:r>
              <a:rPr lang="en-US" dirty="0"/>
              <a:t>a*(</a:t>
            </a:r>
            <a:r>
              <a:rPr lang="en-US" dirty="0" err="1"/>
              <a:t>x+b</a:t>
            </a:r>
            <a:r>
              <a:rPr lang="en-US" dirty="0"/>
              <a:t>)*</a:t>
            </a:r>
            <a:r>
              <a:rPr lang="en-US" dirty="0" err="1"/>
              <a:t>x+c</a:t>
            </a:r>
            <a:endParaRPr lang="en-US" dirty="0"/>
          </a:p>
          <a:p>
            <a:r>
              <a:rPr lang="en-US" dirty="0"/>
              <a:t>((a+10)*</a:t>
            </a:r>
            <a:r>
              <a:rPr lang="en-US" dirty="0" err="1"/>
              <a:t>b</a:t>
            </a:r>
            <a:r>
              <a:rPr lang="en-US" dirty="0"/>
              <a:t> &lt; 100)</a:t>
            </a:r>
          </a:p>
        </p:txBody>
      </p:sp>
      <p:sp>
        <p:nvSpPr>
          <p:cNvPr id="179204" name="Text Box 4"/>
          <p:cNvSpPr txBox="1">
            <a:spLocks noChangeArrowheads="1"/>
          </p:cNvSpPr>
          <p:nvPr/>
        </p:nvSpPr>
        <p:spPr bwMode="auto">
          <a:xfrm>
            <a:off x="1905000" y="4953000"/>
            <a:ext cx="5370513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 dirty="0">
                <a:solidFill>
                  <a:schemeClr val="accent2"/>
                </a:solidFill>
                <a:latin typeface="Arial" charset="0"/>
                <a:ea typeface="Arial" charset="0"/>
                <a:cs typeface="Arial" charset="0"/>
              </a:rPr>
              <a:t>A connected set of operators</a:t>
            </a:r>
          </a:p>
          <a:p>
            <a:r>
              <a:rPr lang="en-US" sz="3200" dirty="0">
                <a:solidFill>
                  <a:schemeClr val="accent2"/>
                </a:solidFill>
                <a:latin typeface="Arial" charset="0"/>
                <a:ea typeface="Arial" charset="0"/>
                <a:cs typeface="Arial" charset="0"/>
              </a:rPr>
              <a:t>	</a:t>
            </a:r>
            <a:r>
              <a:rPr lang="en-US" sz="3200" dirty="0" err="1">
                <a:solidFill>
                  <a:schemeClr val="accent2"/>
                </a:solidFill>
                <a:latin typeface="Arial" charset="0"/>
                <a:ea typeface="Arial" charset="0"/>
                <a:cs typeface="Arial" charset="0"/>
                <a:sym typeface="Wingdings" charset="2"/>
              </a:rPr>
              <a:t></a:t>
            </a:r>
            <a:r>
              <a:rPr lang="en-US" sz="3200" dirty="0">
                <a:solidFill>
                  <a:schemeClr val="accent2"/>
                </a:solidFill>
                <a:latin typeface="Arial" charset="0"/>
                <a:ea typeface="Arial" charset="0"/>
                <a:cs typeface="Arial" charset="0"/>
                <a:sym typeface="Wingdings" charset="2"/>
              </a:rPr>
              <a:t> Graph of operators</a:t>
            </a:r>
            <a:endParaRPr lang="en-US" sz="3200" dirty="0">
              <a:solidFill>
                <a:schemeClr val="accent2"/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920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Fall 2018 --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4B30E-6818-834C-BA02-2F183FBA10A3}" type="slidenum">
              <a:rPr lang="en-US"/>
              <a:pPr/>
              <a:t>16</a:t>
            </a:fld>
            <a:endParaRPr lang="en-US"/>
          </a:p>
        </p:txBody>
      </p:sp>
      <p:sp>
        <p:nvSpPr>
          <p:cNvPr id="181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 Assignment</a:t>
            </a:r>
          </a:p>
        </p:txBody>
      </p:sp>
      <p:sp>
        <p:nvSpPr>
          <p:cNvPr id="181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Basic assignment </a:t>
            </a:r>
            <a:r>
              <a:rPr lang="en-US" dirty="0" smtClean="0"/>
              <a:t>statement is:</a:t>
            </a:r>
          </a:p>
          <a:p>
            <a:pPr>
              <a:buNone/>
            </a:pPr>
            <a:r>
              <a:rPr lang="en-US" dirty="0" smtClean="0"/>
              <a:t>         Location </a:t>
            </a:r>
            <a:r>
              <a:rPr lang="en-US" dirty="0"/>
              <a:t>= expression</a:t>
            </a:r>
            <a:endParaRPr lang="en-US" dirty="0" smtClean="0"/>
          </a:p>
          <a:p>
            <a:r>
              <a:rPr lang="en-US" dirty="0" err="1" smtClean="0"/>
              <a:t>f</a:t>
            </a:r>
            <a:r>
              <a:rPr lang="en-US" dirty="0" smtClean="0"/>
              <a:t>=</a:t>
            </a:r>
            <a:r>
              <a:rPr lang="en-US" dirty="0"/>
              <a:t>a*</a:t>
            </a:r>
            <a:r>
              <a:rPr lang="en-US" dirty="0" err="1" smtClean="0"/>
              <a:t>x+b</a:t>
            </a:r>
            <a:endParaRPr lang="en-US" dirty="0" smtClean="0"/>
          </a:p>
          <a:p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6172200" y="3124200"/>
            <a:ext cx="2667000" cy="2667000"/>
            <a:chOff x="4495800" y="1676400"/>
            <a:chExt cx="2667000" cy="2667000"/>
          </a:xfrm>
        </p:grpSpPr>
        <p:sp>
          <p:nvSpPr>
            <p:cNvPr id="8" name="Oval 7"/>
            <p:cNvSpPr/>
            <p:nvPr/>
          </p:nvSpPr>
          <p:spPr bwMode="auto">
            <a:xfrm>
              <a:off x="4953000" y="2743200"/>
              <a:ext cx="533400" cy="533400"/>
            </a:xfrm>
            <a:prstGeom prst="ellipse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*</a:t>
              </a:r>
              <a:endParaRPr kumimoji="0" lang="en-US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9" name="Oval 8"/>
            <p:cNvSpPr/>
            <p:nvPr/>
          </p:nvSpPr>
          <p:spPr bwMode="auto">
            <a:xfrm>
              <a:off x="5638800" y="3429000"/>
              <a:ext cx="533400" cy="533400"/>
            </a:xfrm>
            <a:prstGeom prst="ellipse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+</a:t>
              </a:r>
              <a:endParaRPr kumimoji="0" lang="en-US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cxnSp>
          <p:nvCxnSpPr>
            <p:cNvPr id="10" name="Straight Arrow Connector 9"/>
            <p:cNvCxnSpPr>
              <a:stCxn id="8" idx="5"/>
              <a:endCxn id="9" idx="1"/>
            </p:cNvCxnSpPr>
            <p:nvPr/>
          </p:nvCxnSpPr>
          <p:spPr bwMode="auto">
            <a:xfrm rot="16200000" flipH="1">
              <a:off x="5408285" y="3198485"/>
              <a:ext cx="308630" cy="308630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</p:cxnSp>
        <p:cxnSp>
          <p:nvCxnSpPr>
            <p:cNvPr id="11" name="Straight Arrow Connector 10"/>
            <p:cNvCxnSpPr>
              <a:endCxn id="9" idx="7"/>
            </p:cNvCxnSpPr>
            <p:nvPr/>
          </p:nvCxnSpPr>
          <p:spPr bwMode="auto">
            <a:xfrm rot="5400000">
              <a:off x="5979786" y="2705100"/>
              <a:ext cx="916315" cy="687715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</p:cxnSp>
        <p:cxnSp>
          <p:nvCxnSpPr>
            <p:cNvPr id="12" name="Straight Arrow Connector 11"/>
            <p:cNvCxnSpPr>
              <a:endCxn id="8" idx="1"/>
            </p:cNvCxnSpPr>
            <p:nvPr/>
          </p:nvCxnSpPr>
          <p:spPr bwMode="auto">
            <a:xfrm rot="16200000" flipH="1">
              <a:off x="4610100" y="2400299"/>
              <a:ext cx="535315" cy="306715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</p:cxnSp>
        <p:cxnSp>
          <p:nvCxnSpPr>
            <p:cNvPr id="13" name="Straight Arrow Connector 12"/>
            <p:cNvCxnSpPr>
              <a:endCxn id="8" idx="7"/>
            </p:cNvCxnSpPr>
            <p:nvPr/>
          </p:nvCxnSpPr>
          <p:spPr bwMode="auto">
            <a:xfrm rot="5400000">
              <a:off x="5332086" y="2362200"/>
              <a:ext cx="535315" cy="382915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</p:cxnSp>
        <p:sp>
          <p:nvSpPr>
            <p:cNvPr id="14" name="TextBox 13"/>
            <p:cNvSpPr txBox="1"/>
            <p:nvPr/>
          </p:nvSpPr>
          <p:spPr>
            <a:xfrm>
              <a:off x="4495800" y="1676400"/>
              <a:ext cx="533400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>
                  <a:latin typeface="+mn-lt"/>
                </a:rPr>
                <a:t>a</a:t>
              </a:r>
              <a:endParaRPr lang="en-US" sz="3200" dirty="0">
                <a:latin typeface="+mn-lt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562600" y="1676400"/>
              <a:ext cx="533400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err="1" smtClean="0">
                  <a:latin typeface="+mn-lt"/>
                </a:rPr>
                <a:t>x</a:t>
              </a:r>
              <a:endParaRPr lang="en-US" sz="3200" dirty="0">
                <a:latin typeface="+mn-lt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6629400" y="1981200"/>
              <a:ext cx="533400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err="1" smtClean="0">
                  <a:latin typeface="+mn-lt"/>
                </a:rPr>
                <a:t>b</a:t>
              </a:r>
              <a:endParaRPr lang="en-US" sz="3200" dirty="0">
                <a:latin typeface="+mn-lt"/>
              </a:endParaRPr>
            </a:p>
          </p:txBody>
        </p:sp>
        <p:cxnSp>
          <p:nvCxnSpPr>
            <p:cNvPr id="17" name="Straight Arrow Connector 16"/>
            <p:cNvCxnSpPr>
              <a:stCxn id="9" idx="4"/>
            </p:cNvCxnSpPr>
            <p:nvPr/>
          </p:nvCxnSpPr>
          <p:spPr bwMode="auto">
            <a:xfrm rot="5400000">
              <a:off x="5695950" y="4133850"/>
              <a:ext cx="381000" cy="38100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</p:cxnSp>
      </p:grpSp>
      <p:sp>
        <p:nvSpPr>
          <p:cNvPr id="18" name="TextBox 17"/>
          <p:cNvSpPr txBox="1"/>
          <p:nvPr/>
        </p:nvSpPr>
        <p:spPr>
          <a:xfrm>
            <a:off x="7315200" y="5943600"/>
            <a:ext cx="32573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 smtClean="0">
                <a:latin typeface="+mn-lt"/>
              </a:rPr>
              <a:t>f</a:t>
            </a:r>
            <a:endParaRPr lang="en-US" sz="32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1251" grpId="0" build="p"/>
      <p:bldP spid="1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Fall 2018 --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21281-6C1E-DB46-A409-FCEF4E3E6932}" type="slidenum">
              <a:rPr lang="en-US"/>
              <a:pPr/>
              <a:t>17</a:t>
            </a:fld>
            <a:endParaRPr lang="en-US"/>
          </a:p>
        </p:txBody>
      </p:sp>
      <p:sp>
        <p:nvSpPr>
          <p:cNvPr id="177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Straight-line code</a:t>
            </a:r>
          </a:p>
        </p:txBody>
      </p:sp>
      <p:sp>
        <p:nvSpPr>
          <p:cNvPr id="177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5638800" cy="4114800"/>
          </a:xfrm>
        </p:spPr>
        <p:txBody>
          <a:bodyPr/>
          <a:lstStyle/>
          <a:p>
            <a:r>
              <a:rPr lang="en-US" dirty="0" smtClean="0"/>
              <a:t>a </a:t>
            </a:r>
            <a:r>
              <a:rPr lang="en-US" dirty="0"/>
              <a:t>sequence of assignments</a:t>
            </a:r>
          </a:p>
          <a:p>
            <a:r>
              <a:rPr lang="en-US" dirty="0">
                <a:solidFill>
                  <a:srgbClr val="FF6600"/>
                </a:solidFill>
              </a:rPr>
              <a:t>What does this mean?</a:t>
            </a:r>
          </a:p>
          <a:p>
            <a:pPr lvl="1">
              <a:buFontTx/>
              <a:buNone/>
            </a:pPr>
            <a:r>
              <a:rPr lang="en-US" dirty="0" err="1"/>
              <a:t>g</a:t>
            </a:r>
            <a:r>
              <a:rPr lang="en-US" dirty="0"/>
              <a:t>=a*</a:t>
            </a:r>
            <a:r>
              <a:rPr lang="en-US" dirty="0" err="1"/>
              <a:t>x</a:t>
            </a:r>
            <a:r>
              <a:rPr lang="en-US" dirty="0"/>
              <a:t>;</a:t>
            </a:r>
          </a:p>
          <a:p>
            <a:pPr lvl="1">
              <a:buFontTx/>
              <a:buNone/>
            </a:pPr>
            <a:r>
              <a:rPr lang="en-US" dirty="0" err="1"/>
              <a:t>h</a:t>
            </a:r>
            <a:r>
              <a:rPr lang="en-US" dirty="0"/>
              <a:t>=</a:t>
            </a:r>
            <a:r>
              <a:rPr lang="en-US" dirty="0" err="1"/>
              <a:t>b+g</a:t>
            </a:r>
            <a:r>
              <a:rPr lang="en-US" dirty="0"/>
              <a:t>;</a:t>
            </a:r>
          </a:p>
          <a:p>
            <a:pPr lvl="1">
              <a:buFontTx/>
              <a:buNone/>
            </a:pPr>
            <a:r>
              <a:rPr lang="en-US" dirty="0" err="1"/>
              <a:t>i</a:t>
            </a:r>
            <a:r>
              <a:rPr lang="en-US" dirty="0"/>
              <a:t>=</a:t>
            </a:r>
            <a:r>
              <a:rPr lang="en-US" dirty="0" err="1"/>
              <a:t>h</a:t>
            </a:r>
            <a:r>
              <a:rPr lang="en-US" dirty="0"/>
              <a:t>*</a:t>
            </a:r>
            <a:r>
              <a:rPr lang="en-US" dirty="0" err="1"/>
              <a:t>x</a:t>
            </a:r>
            <a:r>
              <a:rPr lang="en-US" dirty="0"/>
              <a:t>;</a:t>
            </a:r>
          </a:p>
          <a:p>
            <a:pPr lvl="1">
              <a:buFontTx/>
              <a:buNone/>
            </a:pPr>
            <a:r>
              <a:rPr lang="en-US" dirty="0" err="1"/>
              <a:t>j</a:t>
            </a:r>
            <a:r>
              <a:rPr lang="en-US" dirty="0"/>
              <a:t>=</a:t>
            </a:r>
            <a:r>
              <a:rPr lang="en-US" dirty="0" err="1"/>
              <a:t>i+c</a:t>
            </a:r>
            <a:r>
              <a:rPr lang="en-US" dirty="0"/>
              <a:t>;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grpSp>
        <p:nvGrpSpPr>
          <p:cNvPr id="49" name="Group 48"/>
          <p:cNvGrpSpPr/>
          <p:nvPr/>
        </p:nvGrpSpPr>
        <p:grpSpPr>
          <a:xfrm>
            <a:off x="7086600" y="2971800"/>
            <a:ext cx="685800" cy="1756430"/>
            <a:chOff x="7086600" y="2971800"/>
            <a:chExt cx="685800" cy="1756430"/>
          </a:xfrm>
        </p:grpSpPr>
        <p:sp>
          <p:nvSpPr>
            <p:cNvPr id="16" name="TextBox 15"/>
            <p:cNvSpPr txBox="1"/>
            <p:nvPr/>
          </p:nvSpPr>
          <p:spPr>
            <a:xfrm>
              <a:off x="7239000" y="2971800"/>
              <a:ext cx="533400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err="1" smtClean="0">
                  <a:latin typeface="+mn-lt"/>
                </a:rPr>
                <a:t>b</a:t>
              </a:r>
              <a:endParaRPr lang="en-US" sz="3200" dirty="0">
                <a:latin typeface="+mn-lt"/>
              </a:endParaRPr>
            </a:p>
          </p:txBody>
        </p:sp>
        <p:cxnSp>
          <p:nvCxnSpPr>
            <p:cNvPr id="24" name="Straight Arrow Connector 23"/>
            <p:cNvCxnSpPr>
              <a:stCxn id="16" idx="2"/>
              <a:endCxn id="9" idx="7"/>
            </p:cNvCxnSpPr>
            <p:nvPr/>
          </p:nvCxnSpPr>
          <p:spPr bwMode="auto">
            <a:xfrm rot="5400000">
              <a:off x="6710323" y="3932853"/>
              <a:ext cx="1171654" cy="419100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</p:cxnSp>
      </p:grpSp>
      <p:grpSp>
        <p:nvGrpSpPr>
          <p:cNvPr id="47" name="Group 46"/>
          <p:cNvGrpSpPr/>
          <p:nvPr/>
        </p:nvGrpSpPr>
        <p:grpSpPr>
          <a:xfrm>
            <a:off x="8153400" y="2971800"/>
            <a:ext cx="533400" cy="3051830"/>
            <a:chOff x="8153400" y="2971800"/>
            <a:chExt cx="533400" cy="3051830"/>
          </a:xfrm>
        </p:grpSpPr>
        <p:sp>
          <p:nvSpPr>
            <p:cNvPr id="23" name="TextBox 22"/>
            <p:cNvSpPr txBox="1"/>
            <p:nvPr/>
          </p:nvSpPr>
          <p:spPr>
            <a:xfrm>
              <a:off x="8153400" y="2971800"/>
              <a:ext cx="533400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err="1" smtClean="0">
                  <a:latin typeface="+mn-lt"/>
                </a:rPr>
                <a:t>c</a:t>
              </a:r>
              <a:endParaRPr lang="en-US" sz="3200" dirty="0">
                <a:latin typeface="+mn-lt"/>
              </a:endParaRPr>
            </a:p>
          </p:txBody>
        </p:sp>
        <p:cxnSp>
          <p:nvCxnSpPr>
            <p:cNvPr id="33" name="Straight Arrow Connector 32"/>
            <p:cNvCxnSpPr>
              <a:stCxn id="23" idx="2"/>
              <a:endCxn id="19" idx="7"/>
            </p:cNvCxnSpPr>
            <p:nvPr/>
          </p:nvCxnSpPr>
          <p:spPr bwMode="auto">
            <a:xfrm rot="5400000">
              <a:off x="7053223" y="4656753"/>
              <a:ext cx="2467054" cy="266700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</p:cxnSp>
      </p:grpSp>
      <p:cxnSp>
        <p:nvCxnSpPr>
          <p:cNvPr id="36" name="Straight Arrow Connector 35"/>
          <p:cNvCxnSpPr>
            <a:stCxn id="15" idx="2"/>
            <a:endCxn id="18" idx="7"/>
          </p:cNvCxnSpPr>
          <p:nvPr/>
        </p:nvCxnSpPr>
        <p:spPr bwMode="auto">
          <a:xfrm rot="16200000" flipH="1">
            <a:off x="6329323" y="4123353"/>
            <a:ext cx="1857454" cy="72390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grpSp>
        <p:nvGrpSpPr>
          <p:cNvPr id="51" name="Group 50"/>
          <p:cNvGrpSpPr/>
          <p:nvPr/>
        </p:nvGrpSpPr>
        <p:grpSpPr>
          <a:xfrm>
            <a:off x="5410200" y="2971800"/>
            <a:ext cx="1752600" cy="1756430"/>
            <a:chOff x="5410200" y="2971800"/>
            <a:chExt cx="1752600" cy="1756430"/>
          </a:xfrm>
        </p:grpSpPr>
        <p:cxnSp>
          <p:nvCxnSpPr>
            <p:cNvPr id="10" name="Straight Arrow Connector 9"/>
            <p:cNvCxnSpPr>
              <a:stCxn id="8" idx="5"/>
              <a:endCxn id="9" idx="1"/>
            </p:cNvCxnSpPr>
            <p:nvPr/>
          </p:nvCxnSpPr>
          <p:spPr bwMode="auto">
            <a:xfrm rot="16200000" flipH="1">
              <a:off x="6400800" y="4419600"/>
              <a:ext cx="308630" cy="308630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</p:cxnSp>
        <p:grpSp>
          <p:nvGrpSpPr>
            <p:cNvPr id="50" name="Group 49"/>
            <p:cNvGrpSpPr/>
            <p:nvPr/>
          </p:nvGrpSpPr>
          <p:grpSpPr>
            <a:xfrm>
              <a:off x="5410200" y="2971800"/>
              <a:ext cx="1752600" cy="1525915"/>
              <a:chOff x="5410200" y="2971800"/>
              <a:chExt cx="1752600" cy="1525915"/>
            </a:xfrm>
          </p:grpSpPr>
          <p:sp>
            <p:nvSpPr>
              <p:cNvPr id="8" name="Oval 7"/>
              <p:cNvSpPr/>
              <p:nvPr/>
            </p:nvSpPr>
            <p:spPr bwMode="auto">
              <a:xfrm>
                <a:off x="5945515" y="3964315"/>
                <a:ext cx="533400" cy="533400"/>
              </a:xfrm>
              <a:prstGeom prst="ellipse">
                <a:avLst/>
              </a:prstGeom>
              <a:noFill/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8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charset="0"/>
                  </a:rPr>
                  <a:t>*</a:t>
                </a:r>
                <a:endParaRPr kumimoji="0" lang="en-US" sz="28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  <p:cxnSp>
            <p:nvCxnSpPr>
              <p:cNvPr id="12" name="Straight Arrow Connector 11"/>
              <p:cNvCxnSpPr>
                <a:endCxn id="8" idx="1"/>
              </p:cNvCxnSpPr>
              <p:nvPr/>
            </p:nvCxnSpPr>
            <p:spPr bwMode="auto">
              <a:xfrm rot="16200000" flipH="1">
                <a:off x="5602615" y="3621414"/>
                <a:ext cx="535315" cy="306715"/>
              </a:xfrm>
              <a:prstGeom prst="straightConnector1">
                <a:avLst/>
              </a:prstGeom>
              <a:solidFill>
                <a:schemeClr val="accent1"/>
              </a:solidFill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 w="med" len="med"/>
              </a:ln>
              <a:effectLst/>
            </p:spPr>
          </p:cxnSp>
          <p:cxnSp>
            <p:nvCxnSpPr>
              <p:cNvPr id="13" name="Straight Arrow Connector 12"/>
              <p:cNvCxnSpPr>
                <a:endCxn id="8" idx="7"/>
              </p:cNvCxnSpPr>
              <p:nvPr/>
            </p:nvCxnSpPr>
            <p:spPr bwMode="auto">
              <a:xfrm rot="5400000">
                <a:off x="6324601" y="3583315"/>
                <a:ext cx="535315" cy="382915"/>
              </a:xfrm>
              <a:prstGeom prst="straightConnector1">
                <a:avLst/>
              </a:prstGeom>
              <a:solidFill>
                <a:schemeClr val="accent1"/>
              </a:solidFill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 w="med" len="med"/>
              </a:ln>
              <a:effectLst/>
            </p:spPr>
          </p:cxnSp>
          <p:sp>
            <p:nvSpPr>
              <p:cNvPr id="14" name="TextBox 13"/>
              <p:cNvSpPr txBox="1"/>
              <p:nvPr/>
            </p:nvSpPr>
            <p:spPr>
              <a:xfrm>
                <a:off x="5410200" y="2971800"/>
                <a:ext cx="533400" cy="5847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>
                    <a:latin typeface="+mn-lt"/>
                  </a:rPr>
                  <a:t>a</a:t>
                </a:r>
                <a:endParaRPr lang="en-US" sz="3200" dirty="0">
                  <a:latin typeface="+mn-lt"/>
                </a:endParaRPr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6629400" y="2971800"/>
                <a:ext cx="533400" cy="5847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err="1" smtClean="0">
                    <a:latin typeface="+mn-lt"/>
                  </a:rPr>
                  <a:t>x</a:t>
                </a:r>
                <a:endParaRPr lang="en-US" sz="3200" dirty="0">
                  <a:latin typeface="+mn-lt"/>
                </a:endParaRPr>
              </a:p>
            </p:txBody>
          </p:sp>
        </p:grpSp>
        <p:sp>
          <p:nvSpPr>
            <p:cNvPr id="39" name="TextBox 38"/>
            <p:cNvSpPr txBox="1"/>
            <p:nvPr/>
          </p:nvSpPr>
          <p:spPr>
            <a:xfrm>
              <a:off x="6474642" y="4049330"/>
              <a:ext cx="533400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err="1" smtClean="0">
                  <a:latin typeface="+mn-lt"/>
                </a:rPr>
                <a:t>g</a:t>
              </a:r>
              <a:endParaRPr lang="en-US" sz="3200" dirty="0">
                <a:latin typeface="+mn-lt"/>
              </a:endParaRPr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6631315" y="4650115"/>
            <a:ext cx="1064885" cy="763915"/>
            <a:chOff x="6631315" y="4650115"/>
            <a:chExt cx="1064885" cy="763915"/>
          </a:xfrm>
        </p:grpSpPr>
        <p:sp>
          <p:nvSpPr>
            <p:cNvPr id="9" name="Oval 8"/>
            <p:cNvSpPr/>
            <p:nvPr/>
          </p:nvSpPr>
          <p:spPr bwMode="auto">
            <a:xfrm>
              <a:off x="6631315" y="4650115"/>
              <a:ext cx="533400" cy="533400"/>
            </a:xfrm>
            <a:prstGeom prst="ellipse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+</a:t>
              </a:r>
              <a:endParaRPr kumimoji="0" lang="en-US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cxnSp>
          <p:nvCxnSpPr>
            <p:cNvPr id="27" name="Straight Arrow Connector 26"/>
            <p:cNvCxnSpPr>
              <a:stCxn id="9" idx="5"/>
              <a:endCxn id="18" idx="1"/>
            </p:cNvCxnSpPr>
            <p:nvPr/>
          </p:nvCxnSpPr>
          <p:spPr bwMode="auto">
            <a:xfrm rot="16200000" flipH="1">
              <a:off x="7010400" y="5181600"/>
              <a:ext cx="308630" cy="156230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</p:cxnSp>
        <p:sp>
          <p:nvSpPr>
            <p:cNvPr id="40" name="TextBox 39"/>
            <p:cNvSpPr txBox="1"/>
            <p:nvPr/>
          </p:nvSpPr>
          <p:spPr>
            <a:xfrm>
              <a:off x="7162800" y="4800600"/>
              <a:ext cx="533400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err="1" smtClean="0">
                  <a:latin typeface="+mn-lt"/>
                </a:rPr>
                <a:t>h</a:t>
              </a:r>
              <a:endParaRPr lang="en-US" sz="3200" dirty="0">
                <a:latin typeface="+mn-lt"/>
              </a:endParaRPr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7164715" y="5334000"/>
            <a:ext cx="1064885" cy="689630"/>
            <a:chOff x="7164715" y="5334000"/>
            <a:chExt cx="1064885" cy="689630"/>
          </a:xfrm>
        </p:grpSpPr>
        <p:sp>
          <p:nvSpPr>
            <p:cNvPr id="18" name="Oval 17"/>
            <p:cNvSpPr/>
            <p:nvPr/>
          </p:nvSpPr>
          <p:spPr bwMode="auto">
            <a:xfrm>
              <a:off x="7164715" y="5335915"/>
              <a:ext cx="533400" cy="533400"/>
            </a:xfrm>
            <a:prstGeom prst="ellipse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800" b="1" dirty="0"/>
                <a:t>*</a:t>
              </a:r>
              <a:endParaRPr kumimoji="0" lang="en-US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cxnSp>
          <p:nvCxnSpPr>
            <p:cNvPr id="30" name="Straight Arrow Connector 29"/>
            <p:cNvCxnSpPr>
              <a:stCxn id="18" idx="5"/>
              <a:endCxn id="19" idx="1"/>
            </p:cNvCxnSpPr>
            <p:nvPr/>
          </p:nvCxnSpPr>
          <p:spPr bwMode="auto">
            <a:xfrm rot="16200000" flipH="1">
              <a:off x="7581900" y="5829300"/>
              <a:ext cx="232430" cy="156230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</p:cxnSp>
        <p:sp>
          <p:nvSpPr>
            <p:cNvPr id="41" name="TextBox 40"/>
            <p:cNvSpPr txBox="1"/>
            <p:nvPr/>
          </p:nvSpPr>
          <p:spPr>
            <a:xfrm>
              <a:off x="7696200" y="5334000"/>
              <a:ext cx="533400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err="1" smtClean="0">
                  <a:latin typeface="+mn-lt"/>
                </a:rPr>
                <a:t>i</a:t>
              </a:r>
              <a:endParaRPr lang="en-US" sz="3200" dirty="0">
                <a:latin typeface="+mn-lt"/>
              </a:endParaRPr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7698115" y="5945515"/>
            <a:ext cx="1141085" cy="912485"/>
            <a:chOff x="7698115" y="5945515"/>
            <a:chExt cx="1141085" cy="912485"/>
          </a:xfrm>
        </p:grpSpPr>
        <p:sp>
          <p:nvSpPr>
            <p:cNvPr id="19" name="Oval 18"/>
            <p:cNvSpPr/>
            <p:nvPr/>
          </p:nvSpPr>
          <p:spPr bwMode="auto">
            <a:xfrm>
              <a:off x="7698115" y="5945515"/>
              <a:ext cx="533400" cy="533400"/>
            </a:xfrm>
            <a:prstGeom prst="ellipse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+</a:t>
              </a:r>
              <a:endParaRPr kumimoji="0" lang="en-US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8305800" y="6273224"/>
              <a:ext cx="533400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err="1" smtClean="0">
                  <a:latin typeface="+mn-lt"/>
                </a:rPr>
                <a:t>j</a:t>
              </a:r>
              <a:endParaRPr lang="en-US" sz="3200" dirty="0">
                <a:latin typeface="+mn-lt"/>
              </a:endParaRPr>
            </a:p>
          </p:txBody>
        </p:sp>
        <p:cxnSp>
          <p:nvCxnSpPr>
            <p:cNvPr id="43" name="Straight Arrow Connector 42"/>
            <p:cNvCxnSpPr>
              <a:stCxn id="19" idx="5"/>
            </p:cNvCxnSpPr>
            <p:nvPr/>
          </p:nvCxnSpPr>
          <p:spPr bwMode="auto">
            <a:xfrm rot="16200000" flipH="1">
              <a:off x="8077200" y="6477000"/>
              <a:ext cx="308630" cy="156230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7155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Fall 2018 --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E2381-D4C9-1B4E-8F38-4AB571DCC02D}" type="slidenum">
              <a:rPr lang="en-US"/>
              <a:pPr/>
              <a:t>18</a:t>
            </a:fld>
            <a:endParaRPr lang="en-US"/>
          </a:p>
        </p:txBody>
      </p:sp>
      <p:sp>
        <p:nvSpPr>
          <p:cNvPr id="183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Variable Reuse</a:t>
            </a:r>
          </a:p>
        </p:txBody>
      </p:sp>
      <p:sp>
        <p:nvSpPr>
          <p:cNvPr id="183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4267200"/>
          </a:xfrm>
        </p:spPr>
        <p:txBody>
          <a:bodyPr/>
          <a:lstStyle/>
          <a:p>
            <a:r>
              <a:rPr lang="en-US"/>
              <a:t>Variables (locations) define flow between computations</a:t>
            </a:r>
          </a:p>
          <a:p>
            <a:r>
              <a:rPr lang="en-US"/>
              <a:t>Locations (variables) are reusable</a:t>
            </a:r>
          </a:p>
          <a:p>
            <a:pPr lvl="1">
              <a:buFontTx/>
              <a:buNone/>
            </a:pPr>
            <a:r>
              <a:rPr lang="en-US"/>
              <a:t>t=a*x; </a:t>
            </a:r>
          </a:p>
          <a:p>
            <a:pPr lvl="1">
              <a:buFontTx/>
              <a:buNone/>
            </a:pPr>
            <a:r>
              <a:rPr lang="en-US"/>
              <a:t>r=t*x; </a:t>
            </a:r>
          </a:p>
          <a:p>
            <a:pPr lvl="1">
              <a:buFontTx/>
              <a:buNone/>
            </a:pPr>
            <a:r>
              <a:rPr lang="en-US"/>
              <a:t>t=b*x; </a:t>
            </a:r>
          </a:p>
          <a:p>
            <a:pPr lvl="1">
              <a:buFontTx/>
              <a:buNone/>
            </a:pPr>
            <a:r>
              <a:rPr lang="en-US"/>
              <a:t>r=r+t;            </a:t>
            </a:r>
          </a:p>
          <a:p>
            <a:pPr lvl="1">
              <a:buFontTx/>
              <a:buNone/>
            </a:pPr>
            <a:r>
              <a:rPr lang="en-US"/>
              <a:t>r=r+c;           </a:t>
            </a:r>
          </a:p>
          <a:p>
            <a:pPr lvl="1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2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Fall 2018 --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3F0A5-D737-234A-ADDA-40C8876838B5}" type="slidenum">
              <a:rPr lang="en-US"/>
              <a:pPr/>
              <a:t>19</a:t>
            </a:fld>
            <a:endParaRPr lang="en-US"/>
          </a:p>
        </p:txBody>
      </p:sp>
      <p:sp>
        <p:nvSpPr>
          <p:cNvPr id="185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Variable Reuse</a:t>
            </a:r>
          </a:p>
        </p:txBody>
      </p:sp>
      <p:sp>
        <p:nvSpPr>
          <p:cNvPr id="185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4267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/>
              <a:t>Variables (locations) define flow between computations</a:t>
            </a:r>
          </a:p>
          <a:p>
            <a:pPr>
              <a:lnSpc>
                <a:spcPct val="80000"/>
              </a:lnSpc>
            </a:pPr>
            <a:r>
              <a:rPr lang="en-US" sz="2800"/>
              <a:t>Locations (variables) are reusable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2400"/>
              <a:t>t=a*x;   </a:t>
            </a:r>
            <a:r>
              <a:rPr lang="en-US" sz="2400">
                <a:solidFill>
                  <a:schemeClr val="accent2"/>
                </a:solidFill>
              </a:rPr>
              <a:t>t</a:t>
            </a:r>
            <a:r>
              <a:rPr lang="en-US" sz="2400"/>
              <a:t>=a*x;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2400"/>
              <a:t>r=t*x;    </a:t>
            </a:r>
            <a:r>
              <a:rPr lang="en-US" sz="2400">
                <a:solidFill>
                  <a:srgbClr val="009900"/>
                </a:solidFill>
              </a:rPr>
              <a:t>r</a:t>
            </a:r>
            <a:r>
              <a:rPr lang="en-US" sz="2400"/>
              <a:t>=</a:t>
            </a:r>
            <a:r>
              <a:rPr lang="en-US" sz="2400">
                <a:solidFill>
                  <a:schemeClr val="accent2"/>
                </a:solidFill>
              </a:rPr>
              <a:t>t</a:t>
            </a:r>
            <a:r>
              <a:rPr lang="en-US" sz="2400"/>
              <a:t>*x;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2400"/>
              <a:t>t=b*x;                    </a:t>
            </a:r>
            <a:r>
              <a:rPr lang="en-US" sz="2400">
                <a:solidFill>
                  <a:srgbClr val="FF0000"/>
                </a:solidFill>
              </a:rPr>
              <a:t>t</a:t>
            </a:r>
            <a:r>
              <a:rPr lang="en-US" sz="2400"/>
              <a:t>=b*x;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2400"/>
              <a:t>r=r+t;            </a:t>
            </a:r>
            <a:r>
              <a:rPr lang="en-US" sz="2400">
                <a:solidFill>
                  <a:srgbClr val="CC0099"/>
                </a:solidFill>
              </a:rPr>
              <a:t>r</a:t>
            </a:r>
            <a:r>
              <a:rPr lang="en-US" sz="2400"/>
              <a:t>=</a:t>
            </a:r>
            <a:r>
              <a:rPr lang="en-US" sz="2400">
                <a:solidFill>
                  <a:srgbClr val="009900"/>
                </a:solidFill>
              </a:rPr>
              <a:t>r</a:t>
            </a:r>
            <a:r>
              <a:rPr lang="en-US" sz="2400"/>
              <a:t>+</a:t>
            </a:r>
            <a:r>
              <a:rPr lang="en-US" sz="2400">
                <a:solidFill>
                  <a:srgbClr val="FF0000"/>
                </a:solidFill>
              </a:rPr>
              <a:t>t</a:t>
            </a:r>
            <a:r>
              <a:rPr lang="en-US" sz="2400"/>
              <a:t>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2400"/>
              <a:t>r=r+c;           r=</a:t>
            </a:r>
            <a:r>
              <a:rPr lang="en-US" sz="2400">
                <a:solidFill>
                  <a:srgbClr val="CC0099"/>
                </a:solidFill>
              </a:rPr>
              <a:t>r</a:t>
            </a:r>
            <a:r>
              <a:rPr lang="en-US" sz="2400"/>
              <a:t>+c;</a:t>
            </a:r>
          </a:p>
          <a:p>
            <a:pPr>
              <a:lnSpc>
                <a:spcPct val="80000"/>
              </a:lnSpc>
            </a:pPr>
            <a:r>
              <a:rPr lang="en-US" sz="2800"/>
              <a:t>Sequential assignment semantics tell us which definition goes with which use.</a:t>
            </a:r>
          </a:p>
          <a:p>
            <a:pPr lvl="1">
              <a:lnSpc>
                <a:spcPct val="80000"/>
              </a:lnSpc>
            </a:pPr>
            <a:r>
              <a:rPr lang="en-US" sz="2400" b="1"/>
              <a:t>Use</a:t>
            </a:r>
            <a:r>
              <a:rPr lang="en-US" sz="2400"/>
              <a:t> gets most recent preceding </a:t>
            </a:r>
            <a:r>
              <a:rPr lang="en-US" sz="2400" b="1"/>
              <a:t>definition</a:t>
            </a:r>
            <a:r>
              <a:rPr lang="en-US" sz="2400"/>
              <a:t>.</a:t>
            </a:r>
          </a:p>
          <a:p>
            <a:pPr lvl="1">
              <a:lnSpc>
                <a:spcPct val="80000"/>
              </a:lnSpc>
            </a:pPr>
            <a:endParaRPr lang="en-US" sz="2400"/>
          </a:p>
          <a:p>
            <a:pPr lvl="1">
              <a:lnSpc>
                <a:spcPct val="80000"/>
              </a:lnSpc>
            </a:pPr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2018 -- DeHon</a:t>
            </a:r>
            <a:endParaRPr lang="en-US" dirty="0"/>
          </a:p>
        </p:txBody>
      </p:sp>
      <p:sp>
        <p:nvSpPr>
          <p:cNvPr id="1741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E42B669-2AB5-1C45-A868-3081C4E642FE}" type="slidenum">
              <a:rPr lang="en-US" smtClean="0">
                <a:latin typeface="Times New Roman" pitchFamily="1" charset="0"/>
              </a:rPr>
              <a:pPr/>
              <a:t>2</a:t>
            </a:fld>
            <a:endParaRPr lang="en-US" smtClean="0">
              <a:latin typeface="Times New Roman" pitchFamily="1" charset="0"/>
            </a:endParaRPr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Today</a:t>
            </a:r>
          </a:p>
        </p:txBody>
      </p:sp>
      <p:sp>
        <p:nvSpPr>
          <p:cNvPr id="1741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295400"/>
            <a:ext cx="7772400" cy="4724400"/>
          </a:xfrm>
        </p:spPr>
        <p:txBody>
          <a:bodyPr/>
          <a:lstStyle/>
          <a:p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Motivation</a:t>
            </a:r>
          </a:p>
          <a:p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Spatial Computations from C specification</a:t>
            </a:r>
          </a:p>
          <a:p>
            <a:pPr lvl="1"/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Variables and expression (skip?)</a:t>
            </a:r>
          </a:p>
          <a:p>
            <a:pPr lvl="1"/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Simple Conditionals</a:t>
            </a:r>
          </a:p>
          <a:p>
            <a:pPr lvl="1"/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Loops</a:t>
            </a:r>
          </a:p>
          <a:p>
            <a:pPr lvl="1"/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Functions</a:t>
            </a:r>
          </a:p>
          <a:p>
            <a:pPr lvl="1"/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Arrays</a:t>
            </a:r>
          </a:p>
          <a:p>
            <a:pPr lvl="1"/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Memories</a:t>
            </a:r>
          </a:p>
          <a:p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Complexities from C semantics</a:t>
            </a:r>
          </a:p>
          <a:p>
            <a:pPr lvl="1"/>
            <a:endParaRPr lang="en-US" dirty="0" smtClean="0">
              <a:ea typeface="ＭＳ Ｐゴシック" pitchFamily="1" charset="-128"/>
              <a:cs typeface="ＭＳ Ｐゴシック" pitchFamily="1" charset="-128"/>
            </a:endParaRPr>
          </a:p>
          <a:p>
            <a:endParaRPr lang="en-US" dirty="0" smtClean="0">
              <a:ea typeface="ＭＳ Ｐゴシック" pitchFamily="1" charset="-128"/>
              <a:cs typeface="ＭＳ Ｐゴシック" pitchFamily="1" charset="-12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534526" y="4371474"/>
            <a:ext cx="1846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Fall 2018 -- DeHon</a:t>
            </a:r>
            <a:endParaRPr lang="en-US"/>
          </a:p>
        </p:txBody>
      </p:sp>
      <p:sp>
        <p:nvSpPr>
          <p:cNvPr id="2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5E2D8-8DEB-2E46-A5F0-0389EBD3FCF5}" type="slidenum">
              <a:rPr lang="en-US"/>
              <a:pPr/>
              <a:t>20</a:t>
            </a:fld>
            <a:endParaRPr lang="en-US"/>
          </a:p>
        </p:txBody>
      </p:sp>
      <p:sp>
        <p:nvSpPr>
          <p:cNvPr id="187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Dataflow</a:t>
            </a:r>
          </a:p>
        </p:txBody>
      </p:sp>
      <p:sp>
        <p:nvSpPr>
          <p:cNvPr id="187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4876800" cy="4343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Can turn sequential assignments into dataflow graph through def</a:t>
            </a:r>
            <a:r>
              <a:rPr lang="en-US">
                <a:sym typeface="Wingdings" charset="2"/>
              </a:rPr>
              <a:t>use connections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/>
              <a:t>t=a*x;   </a:t>
            </a:r>
            <a:r>
              <a:rPr lang="en-US">
                <a:solidFill>
                  <a:schemeClr val="accent2"/>
                </a:solidFill>
              </a:rPr>
              <a:t>t</a:t>
            </a:r>
            <a:r>
              <a:rPr lang="en-US"/>
              <a:t>=a*x;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/>
              <a:t>r=t*x;    </a:t>
            </a:r>
            <a:r>
              <a:rPr lang="en-US">
                <a:solidFill>
                  <a:srgbClr val="009900"/>
                </a:solidFill>
              </a:rPr>
              <a:t>r</a:t>
            </a:r>
            <a:r>
              <a:rPr lang="en-US"/>
              <a:t>=</a:t>
            </a:r>
            <a:r>
              <a:rPr lang="en-US">
                <a:solidFill>
                  <a:schemeClr val="accent2"/>
                </a:solidFill>
              </a:rPr>
              <a:t>t</a:t>
            </a:r>
            <a:r>
              <a:rPr lang="en-US"/>
              <a:t>*x;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/>
              <a:t>t=b*x;                    </a:t>
            </a:r>
            <a:r>
              <a:rPr lang="en-US">
                <a:solidFill>
                  <a:srgbClr val="FF0000"/>
                </a:solidFill>
              </a:rPr>
              <a:t>t</a:t>
            </a:r>
            <a:r>
              <a:rPr lang="en-US"/>
              <a:t>=b*x;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/>
              <a:t>r=r+t;            </a:t>
            </a:r>
            <a:r>
              <a:rPr lang="en-US">
                <a:solidFill>
                  <a:srgbClr val="CC0099"/>
                </a:solidFill>
              </a:rPr>
              <a:t>r</a:t>
            </a:r>
            <a:r>
              <a:rPr lang="en-US"/>
              <a:t>=</a:t>
            </a:r>
            <a:r>
              <a:rPr lang="en-US">
                <a:solidFill>
                  <a:srgbClr val="009900"/>
                </a:solidFill>
              </a:rPr>
              <a:t>r</a:t>
            </a:r>
            <a:r>
              <a:rPr lang="en-US"/>
              <a:t>+</a:t>
            </a:r>
            <a:r>
              <a:rPr lang="en-US">
                <a:solidFill>
                  <a:srgbClr val="FF0000"/>
                </a:solidFill>
              </a:rPr>
              <a:t>t</a:t>
            </a:r>
            <a:r>
              <a:rPr lang="en-US"/>
              <a:t>;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/>
              <a:t>r=r+c;           r=</a:t>
            </a:r>
            <a:r>
              <a:rPr lang="en-US">
                <a:solidFill>
                  <a:srgbClr val="CC0099"/>
                </a:solidFill>
              </a:rPr>
              <a:t>r</a:t>
            </a:r>
            <a:r>
              <a:rPr lang="en-US"/>
              <a:t>+c;</a:t>
            </a:r>
          </a:p>
        </p:txBody>
      </p:sp>
      <p:grpSp>
        <p:nvGrpSpPr>
          <p:cNvPr id="187416" name="Group 24"/>
          <p:cNvGrpSpPr>
            <a:grpSpLocks/>
          </p:cNvGrpSpPr>
          <p:nvPr/>
        </p:nvGrpSpPr>
        <p:grpSpPr bwMode="auto">
          <a:xfrm>
            <a:off x="5715000" y="2590800"/>
            <a:ext cx="2833688" cy="3886200"/>
            <a:chOff x="3600" y="1632"/>
            <a:chExt cx="1785" cy="2448"/>
          </a:xfrm>
        </p:grpSpPr>
        <p:sp>
          <p:nvSpPr>
            <p:cNvPr id="187396" name="Oval 4"/>
            <p:cNvSpPr>
              <a:spLocks noChangeArrowheads="1"/>
            </p:cNvSpPr>
            <p:nvPr/>
          </p:nvSpPr>
          <p:spPr bwMode="auto">
            <a:xfrm>
              <a:off x="3696" y="2064"/>
              <a:ext cx="576" cy="336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solidFill>
                    <a:srgbClr val="CC0099"/>
                  </a:solidFill>
                </a:rPr>
                <a:t>*</a:t>
              </a:r>
            </a:p>
          </p:txBody>
        </p:sp>
        <p:sp>
          <p:nvSpPr>
            <p:cNvPr id="187397" name="Oval 5"/>
            <p:cNvSpPr>
              <a:spLocks noChangeArrowheads="1"/>
            </p:cNvSpPr>
            <p:nvPr/>
          </p:nvSpPr>
          <p:spPr bwMode="auto">
            <a:xfrm>
              <a:off x="4368" y="2064"/>
              <a:ext cx="576" cy="336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solidFill>
                    <a:srgbClr val="CC0099"/>
                  </a:solidFill>
                </a:rPr>
                <a:t>*</a:t>
              </a:r>
            </a:p>
          </p:txBody>
        </p:sp>
        <p:sp>
          <p:nvSpPr>
            <p:cNvPr id="187398" name="Oval 6"/>
            <p:cNvSpPr>
              <a:spLocks noChangeArrowheads="1"/>
            </p:cNvSpPr>
            <p:nvPr/>
          </p:nvSpPr>
          <p:spPr bwMode="auto">
            <a:xfrm>
              <a:off x="3696" y="2592"/>
              <a:ext cx="576" cy="336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solidFill>
                    <a:srgbClr val="CC0099"/>
                  </a:solidFill>
                </a:rPr>
                <a:t>*</a:t>
              </a:r>
            </a:p>
          </p:txBody>
        </p:sp>
        <p:sp>
          <p:nvSpPr>
            <p:cNvPr id="187399" name="Oval 7"/>
            <p:cNvSpPr>
              <a:spLocks noChangeArrowheads="1"/>
            </p:cNvSpPr>
            <p:nvPr/>
          </p:nvSpPr>
          <p:spPr bwMode="auto">
            <a:xfrm>
              <a:off x="4176" y="3024"/>
              <a:ext cx="576" cy="336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solidFill>
                    <a:srgbClr val="CC0099"/>
                  </a:solidFill>
                </a:rPr>
                <a:t>+</a:t>
              </a:r>
            </a:p>
          </p:txBody>
        </p:sp>
        <p:sp>
          <p:nvSpPr>
            <p:cNvPr id="187400" name="Oval 8"/>
            <p:cNvSpPr>
              <a:spLocks noChangeArrowheads="1"/>
            </p:cNvSpPr>
            <p:nvPr/>
          </p:nvSpPr>
          <p:spPr bwMode="auto">
            <a:xfrm>
              <a:off x="4176" y="3552"/>
              <a:ext cx="576" cy="336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solidFill>
                    <a:srgbClr val="CC0099"/>
                  </a:solidFill>
                </a:rPr>
                <a:t>+</a:t>
              </a:r>
            </a:p>
          </p:txBody>
        </p:sp>
        <p:sp>
          <p:nvSpPr>
            <p:cNvPr id="187401" name="Line 9"/>
            <p:cNvSpPr>
              <a:spLocks noChangeShapeType="1"/>
            </p:cNvSpPr>
            <p:nvPr/>
          </p:nvSpPr>
          <p:spPr bwMode="auto">
            <a:xfrm>
              <a:off x="3984" y="2400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7402" name="Line 10"/>
            <p:cNvSpPr>
              <a:spLocks noChangeShapeType="1"/>
            </p:cNvSpPr>
            <p:nvPr/>
          </p:nvSpPr>
          <p:spPr bwMode="auto">
            <a:xfrm>
              <a:off x="4464" y="3360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7403" name="Line 11"/>
            <p:cNvSpPr>
              <a:spLocks noChangeShapeType="1"/>
            </p:cNvSpPr>
            <p:nvPr/>
          </p:nvSpPr>
          <p:spPr bwMode="auto">
            <a:xfrm>
              <a:off x="3984" y="2928"/>
              <a:ext cx="288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7404" name="Line 12"/>
            <p:cNvSpPr>
              <a:spLocks noChangeShapeType="1"/>
            </p:cNvSpPr>
            <p:nvPr/>
          </p:nvSpPr>
          <p:spPr bwMode="auto">
            <a:xfrm flipH="1">
              <a:off x="4560" y="2400"/>
              <a:ext cx="96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7405" name="Text Box 13"/>
            <p:cNvSpPr txBox="1">
              <a:spLocks noChangeArrowheads="1"/>
            </p:cNvSpPr>
            <p:nvPr/>
          </p:nvSpPr>
          <p:spPr bwMode="auto">
            <a:xfrm>
              <a:off x="3600" y="1680"/>
              <a:ext cx="20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a</a:t>
              </a:r>
            </a:p>
          </p:txBody>
        </p:sp>
        <p:sp>
          <p:nvSpPr>
            <p:cNvPr id="187406" name="Text Box 14"/>
            <p:cNvSpPr txBox="1">
              <a:spLocks noChangeArrowheads="1"/>
            </p:cNvSpPr>
            <p:nvPr/>
          </p:nvSpPr>
          <p:spPr bwMode="auto">
            <a:xfrm>
              <a:off x="4224" y="1632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x</a:t>
              </a:r>
            </a:p>
          </p:txBody>
        </p:sp>
        <p:sp>
          <p:nvSpPr>
            <p:cNvPr id="187407" name="Text Box 15"/>
            <p:cNvSpPr txBox="1">
              <a:spLocks noChangeArrowheads="1"/>
            </p:cNvSpPr>
            <p:nvPr/>
          </p:nvSpPr>
          <p:spPr bwMode="auto">
            <a:xfrm>
              <a:off x="4704" y="1728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b</a:t>
              </a:r>
            </a:p>
          </p:txBody>
        </p:sp>
        <p:sp>
          <p:nvSpPr>
            <p:cNvPr id="187408" name="Text Box 16"/>
            <p:cNvSpPr txBox="1">
              <a:spLocks noChangeArrowheads="1"/>
            </p:cNvSpPr>
            <p:nvPr/>
          </p:nvSpPr>
          <p:spPr bwMode="auto">
            <a:xfrm>
              <a:off x="5184" y="1776"/>
              <a:ext cx="20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c</a:t>
              </a:r>
            </a:p>
          </p:txBody>
        </p:sp>
        <p:sp>
          <p:nvSpPr>
            <p:cNvPr id="187409" name="Line 17"/>
            <p:cNvSpPr>
              <a:spLocks noChangeShapeType="1"/>
            </p:cNvSpPr>
            <p:nvPr/>
          </p:nvSpPr>
          <p:spPr bwMode="auto">
            <a:xfrm>
              <a:off x="4464" y="3888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7410" name="Line 18"/>
            <p:cNvSpPr>
              <a:spLocks noChangeShapeType="1"/>
            </p:cNvSpPr>
            <p:nvPr/>
          </p:nvSpPr>
          <p:spPr bwMode="auto">
            <a:xfrm flipH="1">
              <a:off x="4656" y="2064"/>
              <a:ext cx="624" cy="15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7411" name="Line 19"/>
            <p:cNvSpPr>
              <a:spLocks noChangeShapeType="1"/>
            </p:cNvSpPr>
            <p:nvPr/>
          </p:nvSpPr>
          <p:spPr bwMode="auto">
            <a:xfrm>
              <a:off x="4848" y="196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7412" name="Line 20"/>
            <p:cNvSpPr>
              <a:spLocks noChangeShapeType="1"/>
            </p:cNvSpPr>
            <p:nvPr/>
          </p:nvSpPr>
          <p:spPr bwMode="auto">
            <a:xfrm flipH="1">
              <a:off x="4176" y="1920"/>
              <a:ext cx="144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7413" name="Line 21"/>
            <p:cNvSpPr>
              <a:spLocks noChangeShapeType="1"/>
            </p:cNvSpPr>
            <p:nvPr/>
          </p:nvSpPr>
          <p:spPr bwMode="auto">
            <a:xfrm>
              <a:off x="4320" y="1920"/>
              <a:ext cx="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7414" name="Line 22"/>
            <p:cNvSpPr>
              <a:spLocks noChangeShapeType="1"/>
            </p:cNvSpPr>
            <p:nvPr/>
          </p:nvSpPr>
          <p:spPr bwMode="auto">
            <a:xfrm flipH="1">
              <a:off x="4224" y="1872"/>
              <a:ext cx="96" cy="8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7415" name="Line 23"/>
            <p:cNvSpPr>
              <a:spLocks noChangeShapeType="1"/>
            </p:cNvSpPr>
            <p:nvPr/>
          </p:nvSpPr>
          <p:spPr bwMode="auto">
            <a:xfrm>
              <a:off x="3696" y="1968"/>
              <a:ext cx="48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Fall 2018 -- DeHon</a:t>
            </a:r>
            <a:endParaRPr lang="en-US"/>
          </a:p>
        </p:txBody>
      </p:sp>
      <p:sp>
        <p:nvSpPr>
          <p:cNvPr id="2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E7B65-9833-0A4A-801F-EA2E1F9A7CD9}" type="slidenum">
              <a:rPr lang="en-US"/>
              <a:pPr/>
              <a:t>21</a:t>
            </a:fld>
            <a:endParaRPr lang="en-US"/>
          </a:p>
        </p:txBody>
      </p:sp>
      <p:sp>
        <p:nvSpPr>
          <p:cNvPr id="249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Dataflow Height</a:t>
            </a:r>
          </a:p>
        </p:txBody>
      </p:sp>
      <p:sp>
        <p:nvSpPr>
          <p:cNvPr id="2498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5181600" cy="4343400"/>
          </a:xfrm>
        </p:spPr>
        <p:txBody>
          <a:bodyPr/>
          <a:lstStyle/>
          <a:p>
            <a:r>
              <a:rPr lang="en-US"/>
              <a:t>t=a*x;   </a:t>
            </a:r>
            <a:r>
              <a:rPr lang="en-US">
                <a:solidFill>
                  <a:schemeClr val="accent2"/>
                </a:solidFill>
              </a:rPr>
              <a:t>t</a:t>
            </a:r>
            <a:r>
              <a:rPr lang="en-US"/>
              <a:t>=a*x;</a:t>
            </a:r>
          </a:p>
          <a:p>
            <a:pPr lvl="1">
              <a:buFontTx/>
              <a:buNone/>
            </a:pPr>
            <a:r>
              <a:rPr lang="en-US"/>
              <a:t>r=t*x;    </a:t>
            </a:r>
            <a:r>
              <a:rPr lang="en-US">
                <a:solidFill>
                  <a:srgbClr val="009900"/>
                </a:solidFill>
              </a:rPr>
              <a:t>r</a:t>
            </a:r>
            <a:r>
              <a:rPr lang="en-US"/>
              <a:t>=</a:t>
            </a:r>
            <a:r>
              <a:rPr lang="en-US">
                <a:solidFill>
                  <a:schemeClr val="accent2"/>
                </a:solidFill>
              </a:rPr>
              <a:t>t</a:t>
            </a:r>
            <a:r>
              <a:rPr lang="en-US"/>
              <a:t>*x;</a:t>
            </a:r>
          </a:p>
          <a:p>
            <a:pPr lvl="1">
              <a:buFontTx/>
              <a:buNone/>
            </a:pPr>
            <a:r>
              <a:rPr lang="en-US"/>
              <a:t>t=b*x;                    </a:t>
            </a:r>
            <a:r>
              <a:rPr lang="en-US">
                <a:solidFill>
                  <a:srgbClr val="FF0000"/>
                </a:solidFill>
              </a:rPr>
              <a:t>t</a:t>
            </a:r>
            <a:r>
              <a:rPr lang="en-US"/>
              <a:t>=b*x;</a:t>
            </a:r>
          </a:p>
          <a:p>
            <a:pPr lvl="1">
              <a:buFontTx/>
              <a:buNone/>
            </a:pPr>
            <a:r>
              <a:rPr lang="en-US"/>
              <a:t>r=r+t;            </a:t>
            </a:r>
            <a:r>
              <a:rPr lang="en-US">
                <a:solidFill>
                  <a:srgbClr val="CC0099"/>
                </a:solidFill>
              </a:rPr>
              <a:t>r</a:t>
            </a:r>
            <a:r>
              <a:rPr lang="en-US"/>
              <a:t>=</a:t>
            </a:r>
            <a:r>
              <a:rPr lang="en-US">
                <a:solidFill>
                  <a:srgbClr val="009900"/>
                </a:solidFill>
              </a:rPr>
              <a:t>r</a:t>
            </a:r>
            <a:r>
              <a:rPr lang="en-US"/>
              <a:t>+</a:t>
            </a:r>
            <a:r>
              <a:rPr lang="en-US">
                <a:solidFill>
                  <a:srgbClr val="FF0000"/>
                </a:solidFill>
              </a:rPr>
              <a:t>t</a:t>
            </a:r>
            <a:r>
              <a:rPr lang="en-US"/>
              <a:t>;</a:t>
            </a:r>
          </a:p>
          <a:p>
            <a:pPr lvl="1">
              <a:buFontTx/>
              <a:buNone/>
            </a:pPr>
            <a:r>
              <a:rPr lang="en-US"/>
              <a:t>r=r+c;           r=</a:t>
            </a:r>
            <a:r>
              <a:rPr lang="en-US">
                <a:solidFill>
                  <a:srgbClr val="CC0099"/>
                </a:solidFill>
              </a:rPr>
              <a:t>r</a:t>
            </a:r>
            <a:r>
              <a:rPr lang="en-US"/>
              <a:t>+c;</a:t>
            </a:r>
          </a:p>
          <a:p>
            <a:r>
              <a:rPr lang="en-US"/>
              <a:t>Height (delay) of DF graph may be less than # sequential instructions.</a:t>
            </a:r>
          </a:p>
        </p:txBody>
      </p:sp>
      <p:grpSp>
        <p:nvGrpSpPr>
          <p:cNvPr id="249860" name="Group 4"/>
          <p:cNvGrpSpPr>
            <a:grpSpLocks/>
          </p:cNvGrpSpPr>
          <p:nvPr/>
        </p:nvGrpSpPr>
        <p:grpSpPr bwMode="auto">
          <a:xfrm>
            <a:off x="5715000" y="2590800"/>
            <a:ext cx="2833688" cy="3886200"/>
            <a:chOff x="3600" y="1632"/>
            <a:chExt cx="1785" cy="2448"/>
          </a:xfrm>
        </p:grpSpPr>
        <p:sp>
          <p:nvSpPr>
            <p:cNvPr id="249861" name="Oval 5"/>
            <p:cNvSpPr>
              <a:spLocks noChangeArrowheads="1"/>
            </p:cNvSpPr>
            <p:nvPr/>
          </p:nvSpPr>
          <p:spPr bwMode="auto">
            <a:xfrm>
              <a:off x="3696" y="2064"/>
              <a:ext cx="576" cy="336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solidFill>
                    <a:srgbClr val="CC0099"/>
                  </a:solidFill>
                </a:rPr>
                <a:t>*</a:t>
              </a:r>
            </a:p>
          </p:txBody>
        </p:sp>
        <p:sp>
          <p:nvSpPr>
            <p:cNvPr id="249862" name="Oval 6"/>
            <p:cNvSpPr>
              <a:spLocks noChangeArrowheads="1"/>
            </p:cNvSpPr>
            <p:nvPr/>
          </p:nvSpPr>
          <p:spPr bwMode="auto">
            <a:xfrm>
              <a:off x="4368" y="2064"/>
              <a:ext cx="576" cy="336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solidFill>
                    <a:srgbClr val="CC0099"/>
                  </a:solidFill>
                </a:rPr>
                <a:t>*</a:t>
              </a:r>
            </a:p>
          </p:txBody>
        </p:sp>
        <p:sp>
          <p:nvSpPr>
            <p:cNvPr id="249863" name="Oval 7"/>
            <p:cNvSpPr>
              <a:spLocks noChangeArrowheads="1"/>
            </p:cNvSpPr>
            <p:nvPr/>
          </p:nvSpPr>
          <p:spPr bwMode="auto">
            <a:xfrm>
              <a:off x="3696" y="2592"/>
              <a:ext cx="576" cy="336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solidFill>
                    <a:srgbClr val="CC0099"/>
                  </a:solidFill>
                </a:rPr>
                <a:t>*</a:t>
              </a:r>
            </a:p>
          </p:txBody>
        </p:sp>
        <p:sp>
          <p:nvSpPr>
            <p:cNvPr id="249864" name="Oval 8"/>
            <p:cNvSpPr>
              <a:spLocks noChangeArrowheads="1"/>
            </p:cNvSpPr>
            <p:nvPr/>
          </p:nvSpPr>
          <p:spPr bwMode="auto">
            <a:xfrm>
              <a:off x="4176" y="3024"/>
              <a:ext cx="576" cy="336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solidFill>
                    <a:srgbClr val="CC0099"/>
                  </a:solidFill>
                </a:rPr>
                <a:t>+</a:t>
              </a:r>
            </a:p>
          </p:txBody>
        </p:sp>
        <p:sp>
          <p:nvSpPr>
            <p:cNvPr id="249865" name="Oval 9"/>
            <p:cNvSpPr>
              <a:spLocks noChangeArrowheads="1"/>
            </p:cNvSpPr>
            <p:nvPr/>
          </p:nvSpPr>
          <p:spPr bwMode="auto">
            <a:xfrm>
              <a:off x="4176" y="3552"/>
              <a:ext cx="576" cy="336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solidFill>
                    <a:srgbClr val="CC0099"/>
                  </a:solidFill>
                </a:rPr>
                <a:t>+</a:t>
              </a:r>
            </a:p>
          </p:txBody>
        </p:sp>
        <p:sp>
          <p:nvSpPr>
            <p:cNvPr id="249866" name="Line 10"/>
            <p:cNvSpPr>
              <a:spLocks noChangeShapeType="1"/>
            </p:cNvSpPr>
            <p:nvPr/>
          </p:nvSpPr>
          <p:spPr bwMode="auto">
            <a:xfrm>
              <a:off x="3984" y="2400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9867" name="Line 11"/>
            <p:cNvSpPr>
              <a:spLocks noChangeShapeType="1"/>
            </p:cNvSpPr>
            <p:nvPr/>
          </p:nvSpPr>
          <p:spPr bwMode="auto">
            <a:xfrm>
              <a:off x="4464" y="3360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9868" name="Line 12"/>
            <p:cNvSpPr>
              <a:spLocks noChangeShapeType="1"/>
            </p:cNvSpPr>
            <p:nvPr/>
          </p:nvSpPr>
          <p:spPr bwMode="auto">
            <a:xfrm>
              <a:off x="3984" y="2928"/>
              <a:ext cx="288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9869" name="Line 13"/>
            <p:cNvSpPr>
              <a:spLocks noChangeShapeType="1"/>
            </p:cNvSpPr>
            <p:nvPr/>
          </p:nvSpPr>
          <p:spPr bwMode="auto">
            <a:xfrm flipH="1">
              <a:off x="4560" y="2400"/>
              <a:ext cx="96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9870" name="Text Box 14"/>
            <p:cNvSpPr txBox="1">
              <a:spLocks noChangeArrowheads="1"/>
            </p:cNvSpPr>
            <p:nvPr/>
          </p:nvSpPr>
          <p:spPr bwMode="auto">
            <a:xfrm>
              <a:off x="3600" y="1680"/>
              <a:ext cx="20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a</a:t>
              </a:r>
            </a:p>
          </p:txBody>
        </p:sp>
        <p:sp>
          <p:nvSpPr>
            <p:cNvPr id="249871" name="Text Box 15"/>
            <p:cNvSpPr txBox="1">
              <a:spLocks noChangeArrowheads="1"/>
            </p:cNvSpPr>
            <p:nvPr/>
          </p:nvSpPr>
          <p:spPr bwMode="auto">
            <a:xfrm>
              <a:off x="4224" y="1632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x</a:t>
              </a:r>
            </a:p>
          </p:txBody>
        </p:sp>
        <p:sp>
          <p:nvSpPr>
            <p:cNvPr id="249872" name="Text Box 16"/>
            <p:cNvSpPr txBox="1">
              <a:spLocks noChangeArrowheads="1"/>
            </p:cNvSpPr>
            <p:nvPr/>
          </p:nvSpPr>
          <p:spPr bwMode="auto">
            <a:xfrm>
              <a:off x="4704" y="1728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b</a:t>
              </a:r>
            </a:p>
          </p:txBody>
        </p:sp>
        <p:sp>
          <p:nvSpPr>
            <p:cNvPr id="249873" name="Text Box 17"/>
            <p:cNvSpPr txBox="1">
              <a:spLocks noChangeArrowheads="1"/>
            </p:cNvSpPr>
            <p:nvPr/>
          </p:nvSpPr>
          <p:spPr bwMode="auto">
            <a:xfrm>
              <a:off x="5184" y="1776"/>
              <a:ext cx="20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c</a:t>
              </a:r>
            </a:p>
          </p:txBody>
        </p:sp>
        <p:sp>
          <p:nvSpPr>
            <p:cNvPr id="249874" name="Line 18"/>
            <p:cNvSpPr>
              <a:spLocks noChangeShapeType="1"/>
            </p:cNvSpPr>
            <p:nvPr/>
          </p:nvSpPr>
          <p:spPr bwMode="auto">
            <a:xfrm>
              <a:off x="4464" y="3888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9875" name="Line 19"/>
            <p:cNvSpPr>
              <a:spLocks noChangeShapeType="1"/>
            </p:cNvSpPr>
            <p:nvPr/>
          </p:nvSpPr>
          <p:spPr bwMode="auto">
            <a:xfrm flipH="1">
              <a:off x="4656" y="2064"/>
              <a:ext cx="624" cy="15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9876" name="Line 20"/>
            <p:cNvSpPr>
              <a:spLocks noChangeShapeType="1"/>
            </p:cNvSpPr>
            <p:nvPr/>
          </p:nvSpPr>
          <p:spPr bwMode="auto">
            <a:xfrm>
              <a:off x="4848" y="196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9877" name="Line 21"/>
            <p:cNvSpPr>
              <a:spLocks noChangeShapeType="1"/>
            </p:cNvSpPr>
            <p:nvPr/>
          </p:nvSpPr>
          <p:spPr bwMode="auto">
            <a:xfrm flipH="1">
              <a:off x="4176" y="1920"/>
              <a:ext cx="144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9878" name="Line 22"/>
            <p:cNvSpPr>
              <a:spLocks noChangeShapeType="1"/>
            </p:cNvSpPr>
            <p:nvPr/>
          </p:nvSpPr>
          <p:spPr bwMode="auto">
            <a:xfrm>
              <a:off x="4320" y="1920"/>
              <a:ext cx="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9879" name="Line 23"/>
            <p:cNvSpPr>
              <a:spLocks noChangeShapeType="1"/>
            </p:cNvSpPr>
            <p:nvPr/>
          </p:nvSpPr>
          <p:spPr bwMode="auto">
            <a:xfrm flipH="1">
              <a:off x="4224" y="1872"/>
              <a:ext cx="96" cy="8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9880" name="Line 24"/>
            <p:cNvSpPr>
              <a:spLocks noChangeShapeType="1"/>
            </p:cNvSpPr>
            <p:nvPr/>
          </p:nvSpPr>
          <p:spPr bwMode="auto">
            <a:xfrm>
              <a:off x="3696" y="1968"/>
              <a:ext cx="48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Fall 2018 --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78219-0A20-2B4F-9B59-DBCE93C4D457}" type="slidenum">
              <a:rPr lang="en-US"/>
              <a:pPr/>
              <a:t>22</a:t>
            </a:fld>
            <a:endParaRPr lang="en-US"/>
          </a:p>
        </p:txBody>
      </p:sp>
      <p:sp>
        <p:nvSpPr>
          <p:cNvPr id="2529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/>
              <a:t>Lecture Checkpoint</a:t>
            </a:r>
          </a:p>
        </p:txBody>
      </p:sp>
      <p:sp>
        <p:nvSpPr>
          <p:cNvPr id="252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Happy with</a:t>
            </a:r>
            <a:r>
              <a:rPr lang="en-US" dirty="0" smtClean="0"/>
              <a:t> ?</a:t>
            </a:r>
          </a:p>
          <a:p>
            <a:pPr lvl="1"/>
            <a:r>
              <a:rPr lang="en-US" dirty="0"/>
              <a:t>Straight-line code</a:t>
            </a:r>
          </a:p>
          <a:p>
            <a:pPr lvl="1"/>
            <a:r>
              <a:rPr lang="en-US" dirty="0"/>
              <a:t>Variables</a:t>
            </a:r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>
                <a:solidFill>
                  <a:srgbClr val="FF6600"/>
                </a:solidFill>
              </a:rPr>
              <a:t>Graph for </a:t>
            </a:r>
            <a:r>
              <a:rPr lang="en-US" dirty="0" err="1" smtClean="0">
                <a:solidFill>
                  <a:srgbClr val="FF6600"/>
                </a:solidFill>
              </a:rPr>
              <a:t>preclass</a:t>
            </a:r>
            <a:r>
              <a:rPr lang="en-US" dirty="0" smtClean="0">
                <a:solidFill>
                  <a:srgbClr val="FF6600"/>
                </a:solidFill>
              </a:rPr>
              <a:t> </a:t>
            </a:r>
            <a:r>
              <a:rPr lang="en-US" dirty="0" err="1" smtClean="0">
                <a:solidFill>
                  <a:srgbClr val="FF6600"/>
                </a:solidFill>
              </a:rPr>
              <a:t>f</a:t>
            </a:r>
            <a:endParaRPr lang="en-US" dirty="0" smtClean="0">
              <a:solidFill>
                <a:srgbClr val="FF6600"/>
              </a:solidFill>
            </a:endParaRPr>
          </a:p>
          <a:p>
            <a:endParaRPr lang="en-US" dirty="0" smtClean="0">
              <a:solidFill>
                <a:srgbClr val="FF0000"/>
              </a:solidFill>
            </a:endParaRPr>
          </a:p>
          <a:p>
            <a:pPr lvl="1"/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76800" y="1278916"/>
            <a:ext cx="4445000" cy="557908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Straight Line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 is fine for expressing straight-line code and </a:t>
            </a:r>
            <a:r>
              <a:rPr lang="en-US" dirty="0" smtClean="0"/>
              <a:t>variables</a:t>
            </a:r>
          </a:p>
          <a:p>
            <a:pPr lvl="1"/>
            <a:r>
              <a:rPr lang="en-US" dirty="0" smtClean="0"/>
              <a:t>Has limited data types</a:t>
            </a:r>
          </a:p>
          <a:p>
            <a:pPr lvl="2"/>
            <a:r>
              <a:rPr lang="en-US" dirty="0" smtClean="0"/>
              <a:t>Address with tricks like masking</a:t>
            </a:r>
          </a:p>
          <a:p>
            <a:pPr lvl="2"/>
            <a:r>
              <a:rPr lang="en-US" dirty="0" smtClean="0"/>
              <a:t>Address with user-defined types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Fall 2018 --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Fall 2018 --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9D277-80D3-9940-B87D-F2152A3B5C59}" type="slidenum">
              <a:rPr lang="en-US"/>
              <a:pPr/>
              <a:t>24</a:t>
            </a:fld>
            <a:endParaRPr lang="en-US"/>
          </a:p>
        </p:txBody>
      </p:sp>
      <p:sp>
        <p:nvSpPr>
          <p:cNvPr id="2385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dirty="0" smtClean="0"/>
              <a:t>Optimizations can probably expect compiler to do</a:t>
            </a:r>
            <a:endParaRPr lang="en-US" dirty="0"/>
          </a:p>
        </p:txBody>
      </p:sp>
      <p:sp>
        <p:nvSpPr>
          <p:cNvPr id="238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828800"/>
            <a:ext cx="8077200" cy="4572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Constant propagation:  a=10; b=c[a];</a:t>
            </a:r>
          </a:p>
          <a:p>
            <a:pPr>
              <a:lnSpc>
                <a:spcPct val="90000"/>
              </a:lnSpc>
            </a:pPr>
            <a:r>
              <a:rPr lang="en-US" sz="2800"/>
              <a:t>Copy propagation:  </a:t>
            </a:r>
            <a:r>
              <a:rPr lang="en-US" sz="2400"/>
              <a:t>a=b; c=a+d; </a:t>
            </a:r>
            <a:r>
              <a:rPr lang="en-US" sz="2400">
                <a:sym typeface="Wingdings" charset="2"/>
              </a:rPr>
              <a:t> c=b+d;</a:t>
            </a:r>
            <a:endParaRPr lang="en-US" sz="2400"/>
          </a:p>
          <a:p>
            <a:pPr>
              <a:lnSpc>
                <a:spcPct val="90000"/>
              </a:lnSpc>
            </a:pPr>
            <a:r>
              <a:rPr lang="en-US" sz="2800"/>
              <a:t>Constant folding:  c[10*10+4]; </a:t>
            </a:r>
            <a:r>
              <a:rPr lang="en-US" sz="2800">
                <a:sym typeface="Wingdings" charset="2"/>
              </a:rPr>
              <a:t> c[104];</a:t>
            </a:r>
            <a:endParaRPr lang="en-US" sz="2800"/>
          </a:p>
          <a:p>
            <a:pPr>
              <a:lnSpc>
                <a:spcPct val="90000"/>
              </a:lnSpc>
            </a:pPr>
            <a:r>
              <a:rPr lang="en-US" sz="2800"/>
              <a:t>Identity Simplification: c=1*a+0; </a:t>
            </a:r>
            <a:r>
              <a:rPr lang="en-US" sz="2800">
                <a:sym typeface="Wingdings" charset="2"/>
              </a:rPr>
              <a:t> c=a;</a:t>
            </a:r>
            <a:endParaRPr lang="en-US" sz="2800"/>
          </a:p>
          <a:p>
            <a:pPr>
              <a:lnSpc>
                <a:spcPct val="90000"/>
              </a:lnSpc>
            </a:pPr>
            <a:r>
              <a:rPr lang="en-US" sz="2800"/>
              <a:t>Strength Reduction: c=b*2; </a:t>
            </a:r>
            <a:r>
              <a:rPr lang="en-US" sz="2800">
                <a:sym typeface="Wingdings" charset="2"/>
              </a:rPr>
              <a:t> c=b&lt;&lt;1;</a:t>
            </a:r>
            <a:endParaRPr lang="en-US" sz="2800"/>
          </a:p>
          <a:p>
            <a:pPr>
              <a:lnSpc>
                <a:spcPct val="90000"/>
              </a:lnSpc>
            </a:pPr>
            <a:r>
              <a:rPr lang="en-US" sz="2800"/>
              <a:t>Dead code elimination</a:t>
            </a:r>
          </a:p>
          <a:p>
            <a:pPr>
              <a:lnSpc>
                <a:spcPct val="90000"/>
              </a:lnSpc>
            </a:pPr>
            <a:r>
              <a:rPr lang="en-US" sz="2800"/>
              <a:t>Common Subexpression Elimination: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C[x*100+y]=A[x*100+y]+B[x*100+y]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t=x*100+y;  C[t]=A[t]+B[t];</a:t>
            </a:r>
          </a:p>
          <a:p>
            <a:pPr>
              <a:lnSpc>
                <a:spcPct val="90000"/>
              </a:lnSpc>
            </a:pPr>
            <a:r>
              <a:rPr lang="en-US" sz="2800"/>
              <a:t>Operator sizing:  </a:t>
            </a:r>
            <a:r>
              <a:rPr lang="en-US" sz="2400"/>
              <a:t>for (i=0; i&lt;100; i++) b[i]=(a&amp;0xff+i);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8595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Conditionals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6600"/>
                </a:solidFill>
              </a:rPr>
              <a:t>What can we do for simple conditionals?</a:t>
            </a:r>
          </a:p>
          <a:p>
            <a:pPr>
              <a:buNone/>
            </a:pPr>
            <a:r>
              <a:rPr lang="en-US" dirty="0" smtClean="0"/>
              <a:t>if (a&lt;</a:t>
            </a:r>
            <a:r>
              <a:rPr lang="en-US" dirty="0" err="1" smtClean="0"/>
              <a:t>b</a:t>
            </a:r>
            <a:r>
              <a:rPr lang="en-US" dirty="0" smtClean="0"/>
              <a:t>)</a:t>
            </a:r>
          </a:p>
          <a:p>
            <a:pPr lvl="1">
              <a:buNone/>
            </a:pPr>
            <a:r>
              <a:rPr lang="en-US" dirty="0" smtClean="0"/>
              <a:t>res=</a:t>
            </a:r>
            <a:r>
              <a:rPr lang="en-US" dirty="0" err="1" smtClean="0"/>
              <a:t>b</a:t>
            </a:r>
            <a:r>
              <a:rPr lang="en-US" dirty="0" smtClean="0"/>
              <a:t>-a</a:t>
            </a:r>
          </a:p>
          <a:p>
            <a:pPr>
              <a:buNone/>
            </a:pPr>
            <a:r>
              <a:rPr lang="en-US" dirty="0" smtClean="0"/>
              <a:t>Else</a:t>
            </a:r>
          </a:p>
          <a:p>
            <a:pPr lvl="1">
              <a:buNone/>
            </a:pPr>
            <a:r>
              <a:rPr lang="en-US" dirty="0" smtClean="0"/>
              <a:t>res=a-</a:t>
            </a:r>
            <a:r>
              <a:rPr lang="en-US" dirty="0" err="1" smtClean="0"/>
              <a:t>b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Fall 2018 --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Fall 2018 -- DeHon</a:t>
            </a:r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3371-60B8-954D-A1DF-6481E3702002}" type="slidenum">
              <a:rPr lang="en-US"/>
              <a:pPr/>
              <a:t>26</a:t>
            </a:fld>
            <a:endParaRPr lang="en-US"/>
          </a:p>
        </p:txBody>
      </p:sp>
      <p:sp>
        <p:nvSpPr>
          <p:cNvPr id="189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Simple Control Flow</a:t>
            </a:r>
          </a:p>
        </p:txBody>
      </p:sp>
      <p:sp>
        <p:nvSpPr>
          <p:cNvPr id="189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If (</a:t>
            </a:r>
            <a:r>
              <a:rPr lang="en-US" dirty="0" err="1"/>
              <a:t>cond</a:t>
            </a:r>
            <a:r>
              <a:rPr lang="en-US" dirty="0"/>
              <a:t>) { … } else { …}</a:t>
            </a:r>
          </a:p>
          <a:p>
            <a:endParaRPr lang="en-US" dirty="0"/>
          </a:p>
          <a:p>
            <a:r>
              <a:rPr lang="en-US" dirty="0"/>
              <a:t>Assignments become conditional</a:t>
            </a:r>
          </a:p>
          <a:p>
            <a:r>
              <a:rPr lang="en-US" dirty="0"/>
              <a:t>In simplest </a:t>
            </a:r>
            <a:r>
              <a:rPr lang="en-US" dirty="0" smtClean="0"/>
              <a:t>cases (no memory ops), </a:t>
            </a:r>
            <a:br>
              <a:rPr lang="en-US" dirty="0" smtClean="0"/>
            </a:br>
            <a:r>
              <a:rPr lang="en-US" dirty="0" smtClean="0"/>
              <a:t>can </a:t>
            </a:r>
            <a:r>
              <a:rPr lang="en-US" dirty="0"/>
              <a:t>treat as dataflow node</a:t>
            </a:r>
          </a:p>
        </p:txBody>
      </p:sp>
      <p:sp>
        <p:nvSpPr>
          <p:cNvPr id="189444" name="Oval 4"/>
          <p:cNvSpPr>
            <a:spLocks noChangeArrowheads="1"/>
          </p:cNvSpPr>
          <p:nvPr/>
        </p:nvSpPr>
        <p:spPr bwMode="auto">
          <a:xfrm>
            <a:off x="3733800" y="5029200"/>
            <a:ext cx="914400" cy="457200"/>
          </a:xfrm>
          <a:prstGeom prst="ellipse">
            <a:avLst/>
          </a:prstGeom>
          <a:solidFill>
            <a:srgbClr val="99FF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cond</a:t>
            </a:r>
          </a:p>
        </p:txBody>
      </p:sp>
      <p:sp>
        <p:nvSpPr>
          <p:cNvPr id="189445" name="Oval 5"/>
          <p:cNvSpPr>
            <a:spLocks noChangeArrowheads="1"/>
          </p:cNvSpPr>
          <p:nvPr/>
        </p:nvSpPr>
        <p:spPr bwMode="auto">
          <a:xfrm>
            <a:off x="5334000" y="5638800"/>
            <a:ext cx="914400" cy="4572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dirty="0" smtClean="0"/>
              <a:t>choose</a:t>
            </a:r>
            <a:endParaRPr lang="en-US" dirty="0"/>
          </a:p>
        </p:txBody>
      </p:sp>
      <p:sp>
        <p:nvSpPr>
          <p:cNvPr id="189446" name="Oval 6"/>
          <p:cNvSpPr>
            <a:spLocks noChangeArrowheads="1"/>
          </p:cNvSpPr>
          <p:nvPr/>
        </p:nvSpPr>
        <p:spPr bwMode="auto">
          <a:xfrm>
            <a:off x="4953000" y="5029200"/>
            <a:ext cx="914400" cy="4572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then</a:t>
            </a:r>
          </a:p>
        </p:txBody>
      </p:sp>
      <p:sp>
        <p:nvSpPr>
          <p:cNvPr id="189447" name="Oval 7"/>
          <p:cNvSpPr>
            <a:spLocks noChangeArrowheads="1"/>
          </p:cNvSpPr>
          <p:nvPr/>
        </p:nvSpPr>
        <p:spPr bwMode="auto">
          <a:xfrm>
            <a:off x="6096000" y="5029200"/>
            <a:ext cx="914400" cy="4572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else</a:t>
            </a:r>
          </a:p>
        </p:txBody>
      </p:sp>
      <p:sp>
        <p:nvSpPr>
          <p:cNvPr id="189448" name="Line 8"/>
          <p:cNvSpPr>
            <a:spLocks noChangeShapeType="1"/>
          </p:cNvSpPr>
          <p:nvPr/>
        </p:nvSpPr>
        <p:spPr bwMode="auto">
          <a:xfrm>
            <a:off x="4191000" y="5486400"/>
            <a:ext cx="1143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9449" name="Line 9"/>
          <p:cNvSpPr>
            <a:spLocks noChangeShapeType="1"/>
          </p:cNvSpPr>
          <p:nvPr/>
        </p:nvSpPr>
        <p:spPr bwMode="auto">
          <a:xfrm>
            <a:off x="5410200" y="5486400"/>
            <a:ext cx="152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9450" name="Line 10"/>
          <p:cNvSpPr>
            <a:spLocks noChangeShapeType="1"/>
          </p:cNvSpPr>
          <p:nvPr/>
        </p:nvSpPr>
        <p:spPr bwMode="auto">
          <a:xfrm flipH="1">
            <a:off x="6096000" y="5486400"/>
            <a:ext cx="457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Fall 2018 -- DeHon</a:t>
            </a:r>
            <a:endParaRPr lang="en-US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AAB08-7076-8545-A947-D512111035CC}" type="slidenum">
              <a:rPr lang="en-US"/>
              <a:pPr/>
              <a:t>27</a:t>
            </a:fld>
            <a:endParaRPr lang="en-US"/>
          </a:p>
        </p:txBody>
      </p:sp>
      <p:sp>
        <p:nvSpPr>
          <p:cNvPr id="191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Simple Conditionals</a:t>
            </a:r>
          </a:p>
        </p:txBody>
      </p:sp>
      <p:sp>
        <p:nvSpPr>
          <p:cNvPr id="191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/>
              <a:t>if (a&gt;b)</a:t>
            </a:r>
          </a:p>
          <a:p>
            <a:pPr>
              <a:buFontTx/>
              <a:buNone/>
            </a:pPr>
            <a:r>
              <a:rPr lang="en-US"/>
              <a:t>  c=b*c;</a:t>
            </a:r>
          </a:p>
          <a:p>
            <a:pPr>
              <a:buFontTx/>
              <a:buNone/>
            </a:pPr>
            <a:r>
              <a:rPr lang="en-US"/>
              <a:t>else</a:t>
            </a:r>
          </a:p>
          <a:p>
            <a:pPr>
              <a:buFontTx/>
              <a:buNone/>
            </a:pPr>
            <a:r>
              <a:rPr lang="en-US"/>
              <a:t>  c=a*c;</a:t>
            </a:r>
          </a:p>
          <a:p>
            <a:pPr>
              <a:buFontTx/>
              <a:buNone/>
            </a:pPr>
            <a:endParaRPr lang="en-US"/>
          </a:p>
        </p:txBody>
      </p:sp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4572000" y="2133600"/>
            <a:ext cx="3048000" cy="1981200"/>
            <a:chOff x="2880" y="1344"/>
            <a:chExt cx="1920" cy="1248"/>
          </a:xfrm>
        </p:grpSpPr>
        <p:sp>
          <p:nvSpPr>
            <p:cNvPr id="191492" name="Oval 4"/>
            <p:cNvSpPr>
              <a:spLocks noChangeArrowheads="1"/>
            </p:cNvSpPr>
            <p:nvPr/>
          </p:nvSpPr>
          <p:spPr bwMode="auto">
            <a:xfrm>
              <a:off x="2880" y="1344"/>
              <a:ext cx="576" cy="288"/>
            </a:xfrm>
            <a:prstGeom prst="ellipse">
              <a:avLst/>
            </a:prstGeom>
            <a:solidFill>
              <a:srgbClr val="99FF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a&gt;b</a:t>
              </a:r>
            </a:p>
          </p:txBody>
        </p:sp>
        <p:sp>
          <p:nvSpPr>
            <p:cNvPr id="191493" name="Oval 5"/>
            <p:cNvSpPr>
              <a:spLocks noChangeArrowheads="1"/>
            </p:cNvSpPr>
            <p:nvPr/>
          </p:nvSpPr>
          <p:spPr bwMode="auto">
            <a:xfrm>
              <a:off x="3552" y="1344"/>
              <a:ext cx="576" cy="288"/>
            </a:xfrm>
            <a:prstGeom prst="ellipse">
              <a:avLst/>
            </a:prstGeom>
            <a:solidFill>
              <a:srgbClr val="99FF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b*c</a:t>
              </a:r>
            </a:p>
          </p:txBody>
        </p:sp>
        <p:sp>
          <p:nvSpPr>
            <p:cNvPr id="191494" name="Oval 6"/>
            <p:cNvSpPr>
              <a:spLocks noChangeArrowheads="1"/>
            </p:cNvSpPr>
            <p:nvPr/>
          </p:nvSpPr>
          <p:spPr bwMode="auto">
            <a:xfrm>
              <a:off x="4224" y="1344"/>
              <a:ext cx="576" cy="288"/>
            </a:xfrm>
            <a:prstGeom prst="ellipse">
              <a:avLst/>
            </a:prstGeom>
            <a:solidFill>
              <a:srgbClr val="99FF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a*c</a:t>
              </a:r>
            </a:p>
          </p:txBody>
        </p:sp>
        <p:sp>
          <p:nvSpPr>
            <p:cNvPr id="191495" name="AutoShape 7"/>
            <p:cNvSpPr>
              <a:spLocks noChangeArrowheads="1"/>
            </p:cNvSpPr>
            <p:nvPr/>
          </p:nvSpPr>
          <p:spPr bwMode="auto">
            <a:xfrm>
              <a:off x="3792" y="2064"/>
              <a:ext cx="765" cy="192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FCC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cxnSp>
          <p:nvCxnSpPr>
            <p:cNvPr id="191498" name="AutoShape 10"/>
            <p:cNvCxnSpPr>
              <a:cxnSpLocks noChangeShapeType="1"/>
              <a:stCxn id="191492" idx="4"/>
              <a:endCxn id="191495" idx="2"/>
            </p:cNvCxnSpPr>
            <p:nvPr/>
          </p:nvCxnSpPr>
          <p:spPr bwMode="auto">
            <a:xfrm rot="16200000" flipH="1">
              <a:off x="3264" y="1536"/>
              <a:ext cx="528" cy="720"/>
            </a:xfrm>
            <a:prstGeom prst="bentConnector2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</p:cxnSp>
        <p:cxnSp>
          <p:nvCxnSpPr>
            <p:cNvPr id="191501" name="AutoShape 13"/>
            <p:cNvCxnSpPr>
              <a:cxnSpLocks noChangeShapeType="1"/>
              <a:stCxn id="191493" idx="4"/>
            </p:cNvCxnSpPr>
            <p:nvPr/>
          </p:nvCxnSpPr>
          <p:spPr bwMode="auto">
            <a:xfrm rot="16200000" flipH="1">
              <a:off x="3720" y="1752"/>
              <a:ext cx="432" cy="191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</p:cxnSp>
        <p:cxnSp>
          <p:nvCxnSpPr>
            <p:cNvPr id="191502" name="AutoShape 14"/>
            <p:cNvCxnSpPr>
              <a:cxnSpLocks noChangeShapeType="1"/>
              <a:stCxn id="191494" idx="4"/>
            </p:cNvCxnSpPr>
            <p:nvPr/>
          </p:nvCxnSpPr>
          <p:spPr bwMode="auto">
            <a:xfrm rot="5400000">
              <a:off x="4176" y="1728"/>
              <a:ext cx="432" cy="240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</p:cxnSp>
        <p:sp>
          <p:nvSpPr>
            <p:cNvPr id="191503" name="Line 15"/>
            <p:cNvSpPr>
              <a:spLocks noChangeShapeType="1"/>
            </p:cNvSpPr>
            <p:nvPr/>
          </p:nvSpPr>
          <p:spPr bwMode="auto">
            <a:xfrm>
              <a:off x="4176" y="2256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91505" name="Text Box 17"/>
          <p:cNvSpPr txBox="1">
            <a:spLocks noChangeArrowheads="1"/>
          </p:cNvSpPr>
          <p:nvPr/>
        </p:nvSpPr>
        <p:spPr bwMode="auto">
          <a:xfrm>
            <a:off x="6477000" y="4114800"/>
            <a:ext cx="3190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Fall 2018 -- DeHon</a:t>
            </a:r>
            <a:endParaRPr lang="en-US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80CF4-CE05-B84A-98D2-49D4A13CCC10}" type="slidenum">
              <a:rPr lang="en-US"/>
              <a:pPr/>
              <a:t>28</a:t>
            </a:fld>
            <a:endParaRPr lang="en-US"/>
          </a:p>
        </p:txBody>
      </p:sp>
      <p:sp>
        <p:nvSpPr>
          <p:cNvPr id="193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Simple Conditionals</a:t>
            </a:r>
          </a:p>
        </p:txBody>
      </p:sp>
      <p:sp>
        <p:nvSpPr>
          <p:cNvPr id="193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2800"/>
              <a:t>v=a;</a:t>
            </a:r>
          </a:p>
          <a:p>
            <a:pPr>
              <a:buFontTx/>
              <a:buNone/>
            </a:pPr>
            <a:r>
              <a:rPr lang="en-US" sz="2800"/>
              <a:t>if (b&gt;a)</a:t>
            </a:r>
          </a:p>
          <a:p>
            <a:pPr>
              <a:buFontTx/>
              <a:buNone/>
            </a:pPr>
            <a:r>
              <a:rPr lang="en-US" sz="2800"/>
              <a:t>   v=b;</a:t>
            </a:r>
          </a:p>
          <a:p>
            <a:pPr>
              <a:buFontTx/>
              <a:buNone/>
            </a:pPr>
            <a:endParaRPr lang="en-US" sz="2800"/>
          </a:p>
          <a:p>
            <a:endParaRPr lang="en-US" sz="2800"/>
          </a:p>
          <a:p>
            <a:endParaRPr lang="en-US" sz="2800"/>
          </a:p>
          <a:p>
            <a:r>
              <a:rPr lang="en-US" sz="2800"/>
              <a:t>If not assigned, value flows from before assignment</a:t>
            </a:r>
          </a:p>
          <a:p>
            <a:endParaRPr lang="en-US" sz="2800"/>
          </a:p>
        </p:txBody>
      </p:sp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4572000" y="2098675"/>
            <a:ext cx="2741613" cy="2438400"/>
            <a:chOff x="2880" y="1322"/>
            <a:chExt cx="1727" cy="1536"/>
          </a:xfrm>
        </p:grpSpPr>
        <p:sp>
          <p:nvSpPr>
            <p:cNvPr id="193541" name="Oval 5"/>
            <p:cNvSpPr>
              <a:spLocks noChangeArrowheads="1"/>
            </p:cNvSpPr>
            <p:nvPr/>
          </p:nvSpPr>
          <p:spPr bwMode="auto">
            <a:xfrm>
              <a:off x="2880" y="1344"/>
              <a:ext cx="576" cy="288"/>
            </a:xfrm>
            <a:prstGeom prst="ellipse">
              <a:avLst/>
            </a:prstGeom>
            <a:solidFill>
              <a:srgbClr val="99FF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b&gt;a</a:t>
              </a:r>
            </a:p>
          </p:txBody>
        </p:sp>
        <p:sp>
          <p:nvSpPr>
            <p:cNvPr id="193544" name="AutoShape 8"/>
            <p:cNvSpPr>
              <a:spLocks noChangeArrowheads="1"/>
            </p:cNvSpPr>
            <p:nvPr/>
          </p:nvSpPr>
          <p:spPr bwMode="auto">
            <a:xfrm>
              <a:off x="3792" y="2064"/>
              <a:ext cx="765" cy="192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FCC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cxnSp>
          <p:nvCxnSpPr>
            <p:cNvPr id="193545" name="AutoShape 9"/>
            <p:cNvCxnSpPr>
              <a:cxnSpLocks noChangeShapeType="1"/>
              <a:stCxn id="193541" idx="4"/>
              <a:endCxn id="193544" idx="2"/>
            </p:cNvCxnSpPr>
            <p:nvPr/>
          </p:nvCxnSpPr>
          <p:spPr bwMode="auto">
            <a:xfrm rot="16200000" flipH="1">
              <a:off x="3264" y="1536"/>
              <a:ext cx="528" cy="720"/>
            </a:xfrm>
            <a:prstGeom prst="bentConnector2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</p:cxnSp>
        <p:cxnSp>
          <p:nvCxnSpPr>
            <p:cNvPr id="193546" name="AutoShape 10"/>
            <p:cNvCxnSpPr>
              <a:cxnSpLocks noChangeShapeType="1"/>
            </p:cNvCxnSpPr>
            <p:nvPr/>
          </p:nvCxnSpPr>
          <p:spPr bwMode="auto">
            <a:xfrm rot="16200000" flipH="1">
              <a:off x="3720" y="1752"/>
              <a:ext cx="432" cy="191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</p:cxnSp>
        <p:cxnSp>
          <p:nvCxnSpPr>
            <p:cNvPr id="193547" name="AutoShape 11"/>
            <p:cNvCxnSpPr>
              <a:cxnSpLocks noChangeShapeType="1"/>
            </p:cNvCxnSpPr>
            <p:nvPr/>
          </p:nvCxnSpPr>
          <p:spPr bwMode="auto">
            <a:xfrm rot="5400000">
              <a:off x="4176" y="1728"/>
              <a:ext cx="432" cy="240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</p:cxnSp>
        <p:sp>
          <p:nvSpPr>
            <p:cNvPr id="193548" name="Line 12"/>
            <p:cNvSpPr>
              <a:spLocks noChangeShapeType="1"/>
            </p:cNvSpPr>
            <p:nvPr/>
          </p:nvSpPr>
          <p:spPr bwMode="auto">
            <a:xfrm>
              <a:off x="4176" y="2256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3549" name="Text Box 13"/>
            <p:cNvSpPr txBox="1">
              <a:spLocks noChangeArrowheads="1"/>
            </p:cNvSpPr>
            <p:nvPr/>
          </p:nvSpPr>
          <p:spPr bwMode="auto">
            <a:xfrm>
              <a:off x="3734" y="1322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b</a:t>
              </a:r>
            </a:p>
          </p:txBody>
        </p:sp>
        <p:sp>
          <p:nvSpPr>
            <p:cNvPr id="193550" name="Text Box 14"/>
            <p:cNvSpPr txBox="1">
              <a:spLocks noChangeArrowheads="1"/>
            </p:cNvSpPr>
            <p:nvPr/>
          </p:nvSpPr>
          <p:spPr bwMode="auto">
            <a:xfrm>
              <a:off x="4406" y="1322"/>
              <a:ext cx="20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a</a:t>
              </a:r>
            </a:p>
          </p:txBody>
        </p:sp>
        <p:sp>
          <p:nvSpPr>
            <p:cNvPr id="193551" name="Text Box 15"/>
            <p:cNvSpPr txBox="1">
              <a:spLocks noChangeArrowheads="1"/>
            </p:cNvSpPr>
            <p:nvPr/>
          </p:nvSpPr>
          <p:spPr bwMode="auto">
            <a:xfrm>
              <a:off x="4070" y="2570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v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Fall 2018 -- DeHon</a:t>
            </a:r>
            <a:endParaRPr lang="en-US"/>
          </a:p>
        </p:txBody>
      </p:sp>
      <p:sp>
        <p:nvSpPr>
          <p:cNvPr id="3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D7C57-3347-4942-B543-FCF8F5799CFE}" type="slidenum">
              <a:rPr lang="en-US"/>
              <a:pPr/>
              <a:t>29</a:t>
            </a:fld>
            <a:endParaRPr lang="en-US"/>
          </a:p>
        </p:txBody>
      </p:sp>
      <p:sp>
        <p:nvSpPr>
          <p:cNvPr id="195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Simple Conditionals</a:t>
            </a:r>
          </a:p>
        </p:txBody>
      </p:sp>
      <p:sp>
        <p:nvSpPr>
          <p:cNvPr id="195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2800" dirty="0">
                <a:latin typeface="Courier"/>
                <a:cs typeface="Courier"/>
              </a:rPr>
              <a:t>max=a;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 dirty="0">
                <a:latin typeface="Courier"/>
                <a:cs typeface="Courier"/>
              </a:rPr>
              <a:t>min=a;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 dirty="0">
                <a:latin typeface="Courier"/>
                <a:cs typeface="Courier"/>
              </a:rPr>
              <a:t>if (a&gt;</a:t>
            </a:r>
            <a:r>
              <a:rPr lang="en-US" sz="2800" dirty="0" err="1">
                <a:latin typeface="Courier"/>
                <a:cs typeface="Courier"/>
              </a:rPr>
              <a:t>b</a:t>
            </a:r>
            <a:r>
              <a:rPr lang="en-US" sz="2800" dirty="0">
                <a:latin typeface="Courier"/>
                <a:cs typeface="Courier"/>
              </a:rPr>
              <a:t>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 dirty="0">
                <a:latin typeface="Courier"/>
                <a:cs typeface="Courier"/>
              </a:rPr>
              <a:t> </a:t>
            </a:r>
            <a:r>
              <a:rPr lang="en-US" sz="2800" dirty="0" smtClean="0">
                <a:latin typeface="Courier"/>
                <a:cs typeface="Courier"/>
              </a:rPr>
              <a:t> {min</a:t>
            </a:r>
            <a:r>
              <a:rPr lang="en-US" sz="2800" dirty="0">
                <a:latin typeface="Courier"/>
                <a:cs typeface="Courier"/>
              </a:rPr>
              <a:t>=</a:t>
            </a:r>
            <a:r>
              <a:rPr lang="en-US" sz="2800" dirty="0" err="1">
                <a:latin typeface="Courier"/>
                <a:cs typeface="Courier"/>
              </a:rPr>
              <a:t>b</a:t>
            </a:r>
            <a:r>
              <a:rPr lang="en-US" sz="2800" dirty="0">
                <a:latin typeface="Courier"/>
                <a:cs typeface="Courier"/>
              </a:rPr>
              <a:t>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 dirty="0">
                <a:latin typeface="Courier"/>
                <a:cs typeface="Courier"/>
              </a:rPr>
              <a:t> </a:t>
            </a:r>
            <a:r>
              <a:rPr lang="en-US" sz="2800" dirty="0" smtClean="0">
                <a:latin typeface="Courier"/>
                <a:cs typeface="Courier"/>
              </a:rPr>
              <a:t>  </a:t>
            </a:r>
            <a:r>
              <a:rPr lang="en-US" sz="2800" dirty="0" err="1" smtClean="0">
                <a:latin typeface="Courier"/>
                <a:cs typeface="Courier"/>
              </a:rPr>
              <a:t>c</a:t>
            </a:r>
            <a:r>
              <a:rPr lang="en-US" sz="2800" dirty="0">
                <a:latin typeface="Courier"/>
                <a:cs typeface="Courier"/>
              </a:rPr>
              <a:t>=1</a:t>
            </a:r>
            <a:r>
              <a:rPr lang="en-US" sz="2800" dirty="0" smtClean="0">
                <a:latin typeface="Courier"/>
                <a:cs typeface="Courier"/>
              </a:rPr>
              <a:t>;}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 dirty="0">
                <a:latin typeface="Courier"/>
                <a:cs typeface="Courier"/>
              </a:rPr>
              <a:t>else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 dirty="0">
                <a:latin typeface="Courier"/>
                <a:cs typeface="Courier"/>
              </a:rPr>
              <a:t> </a:t>
            </a:r>
            <a:r>
              <a:rPr lang="en-US" sz="2800" dirty="0" smtClean="0">
                <a:latin typeface="Courier"/>
                <a:cs typeface="Courier"/>
              </a:rPr>
              <a:t> {max</a:t>
            </a:r>
            <a:r>
              <a:rPr lang="en-US" sz="2800" dirty="0">
                <a:latin typeface="Courier"/>
                <a:cs typeface="Courier"/>
              </a:rPr>
              <a:t>=</a:t>
            </a:r>
            <a:r>
              <a:rPr lang="en-US" sz="2800" dirty="0" err="1">
                <a:latin typeface="Courier"/>
                <a:cs typeface="Courier"/>
              </a:rPr>
              <a:t>b</a:t>
            </a:r>
            <a:r>
              <a:rPr lang="en-US" sz="2800" dirty="0">
                <a:latin typeface="Courier"/>
                <a:cs typeface="Courier"/>
              </a:rPr>
              <a:t>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 dirty="0">
                <a:latin typeface="Courier"/>
                <a:cs typeface="Courier"/>
              </a:rPr>
              <a:t> </a:t>
            </a:r>
            <a:r>
              <a:rPr lang="en-US" sz="2800" dirty="0" smtClean="0">
                <a:latin typeface="Courier"/>
                <a:cs typeface="Courier"/>
              </a:rPr>
              <a:t>  </a:t>
            </a:r>
            <a:r>
              <a:rPr lang="en-US" sz="2800" dirty="0" err="1" smtClean="0">
                <a:latin typeface="Courier"/>
                <a:cs typeface="Courier"/>
              </a:rPr>
              <a:t>c</a:t>
            </a:r>
            <a:r>
              <a:rPr lang="en-US" sz="2800" dirty="0">
                <a:latin typeface="Courier"/>
                <a:cs typeface="Courier"/>
              </a:rPr>
              <a:t>=0</a:t>
            </a:r>
            <a:r>
              <a:rPr lang="en-US" sz="2800" dirty="0" smtClean="0">
                <a:latin typeface="Courier"/>
                <a:cs typeface="Courier"/>
              </a:rPr>
              <a:t>;}</a:t>
            </a:r>
          </a:p>
          <a:p>
            <a:pPr>
              <a:lnSpc>
                <a:spcPct val="80000"/>
              </a:lnSpc>
            </a:pPr>
            <a:r>
              <a:rPr lang="en-US" sz="2800" dirty="0"/>
              <a:t>May (</a:t>
            </a:r>
            <a:r>
              <a:rPr lang="en-US" sz="2800" dirty="0" err="1"/>
              <a:t>re)define</a:t>
            </a:r>
            <a:r>
              <a:rPr lang="en-US" sz="2800" dirty="0"/>
              <a:t> many values on each branch.</a:t>
            </a:r>
          </a:p>
        </p:txBody>
      </p:sp>
      <p:grpSp>
        <p:nvGrpSpPr>
          <p:cNvPr id="2" name="Group 31"/>
          <p:cNvGrpSpPr>
            <a:grpSpLocks/>
          </p:cNvGrpSpPr>
          <p:nvPr/>
        </p:nvGrpSpPr>
        <p:grpSpPr bwMode="auto">
          <a:xfrm>
            <a:off x="2667000" y="1905000"/>
            <a:ext cx="5100638" cy="2590800"/>
            <a:chOff x="1680" y="1200"/>
            <a:chExt cx="3213" cy="1632"/>
          </a:xfrm>
        </p:grpSpPr>
        <p:sp>
          <p:nvSpPr>
            <p:cNvPr id="195600" name="Line 16"/>
            <p:cNvSpPr>
              <a:spLocks noChangeShapeType="1"/>
            </p:cNvSpPr>
            <p:nvPr/>
          </p:nvSpPr>
          <p:spPr bwMode="auto">
            <a:xfrm>
              <a:off x="3744" y="2208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601" name="Line 17"/>
            <p:cNvSpPr>
              <a:spLocks noChangeShapeType="1"/>
            </p:cNvSpPr>
            <p:nvPr/>
          </p:nvSpPr>
          <p:spPr bwMode="auto">
            <a:xfrm>
              <a:off x="4512" y="2208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589" name="Oval 5"/>
            <p:cNvSpPr>
              <a:spLocks noChangeArrowheads="1"/>
            </p:cNvSpPr>
            <p:nvPr/>
          </p:nvSpPr>
          <p:spPr bwMode="auto">
            <a:xfrm>
              <a:off x="1680" y="1318"/>
              <a:ext cx="576" cy="288"/>
            </a:xfrm>
            <a:prstGeom prst="ellipse">
              <a:avLst/>
            </a:prstGeom>
            <a:solidFill>
              <a:srgbClr val="99FF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a&gt;b</a:t>
              </a:r>
            </a:p>
          </p:txBody>
        </p:sp>
        <p:cxnSp>
          <p:nvCxnSpPr>
            <p:cNvPr id="195591" name="AutoShape 7"/>
            <p:cNvCxnSpPr>
              <a:cxnSpLocks noChangeShapeType="1"/>
              <a:stCxn id="195589" idx="4"/>
              <a:endCxn id="195590" idx="2"/>
            </p:cNvCxnSpPr>
            <p:nvPr/>
          </p:nvCxnSpPr>
          <p:spPr bwMode="auto">
            <a:xfrm rot="16200000" flipH="1">
              <a:off x="2051" y="1523"/>
              <a:ext cx="554" cy="720"/>
            </a:xfrm>
            <a:prstGeom prst="bentConnector2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</p:cxnSp>
        <p:sp>
          <p:nvSpPr>
            <p:cNvPr id="195594" name="Line 10"/>
            <p:cNvSpPr>
              <a:spLocks noChangeShapeType="1"/>
            </p:cNvSpPr>
            <p:nvPr/>
          </p:nvSpPr>
          <p:spPr bwMode="auto">
            <a:xfrm>
              <a:off x="2976" y="2208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595" name="Text Box 11"/>
            <p:cNvSpPr txBox="1">
              <a:spLocks noChangeArrowheads="1"/>
            </p:cNvSpPr>
            <p:nvPr/>
          </p:nvSpPr>
          <p:spPr bwMode="auto">
            <a:xfrm>
              <a:off x="2534" y="1296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b</a:t>
              </a:r>
            </a:p>
          </p:txBody>
        </p:sp>
        <p:sp>
          <p:nvSpPr>
            <p:cNvPr id="195596" name="Text Box 12"/>
            <p:cNvSpPr txBox="1">
              <a:spLocks noChangeArrowheads="1"/>
            </p:cNvSpPr>
            <p:nvPr/>
          </p:nvSpPr>
          <p:spPr bwMode="auto">
            <a:xfrm>
              <a:off x="3216" y="1200"/>
              <a:ext cx="20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a</a:t>
              </a:r>
            </a:p>
          </p:txBody>
        </p:sp>
        <p:sp>
          <p:nvSpPr>
            <p:cNvPr id="195597" name="Text Box 13"/>
            <p:cNvSpPr txBox="1">
              <a:spLocks noChangeArrowheads="1"/>
            </p:cNvSpPr>
            <p:nvPr/>
          </p:nvSpPr>
          <p:spPr bwMode="auto">
            <a:xfrm>
              <a:off x="2784" y="2544"/>
              <a:ext cx="41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min</a:t>
              </a:r>
            </a:p>
          </p:txBody>
        </p:sp>
        <p:sp>
          <p:nvSpPr>
            <p:cNvPr id="195598" name="AutoShape 14"/>
            <p:cNvSpPr>
              <a:spLocks noChangeArrowheads="1"/>
            </p:cNvSpPr>
            <p:nvPr/>
          </p:nvSpPr>
          <p:spPr bwMode="auto">
            <a:xfrm>
              <a:off x="3360" y="2064"/>
              <a:ext cx="765" cy="192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FCC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195599" name="AutoShape 15"/>
            <p:cNvSpPr>
              <a:spLocks noChangeArrowheads="1"/>
            </p:cNvSpPr>
            <p:nvPr/>
          </p:nvSpPr>
          <p:spPr bwMode="auto">
            <a:xfrm>
              <a:off x="4128" y="2064"/>
              <a:ext cx="765" cy="192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FCC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195590" name="AutoShape 6"/>
            <p:cNvSpPr>
              <a:spLocks noChangeArrowheads="1"/>
            </p:cNvSpPr>
            <p:nvPr/>
          </p:nvSpPr>
          <p:spPr bwMode="auto">
            <a:xfrm>
              <a:off x="2592" y="2064"/>
              <a:ext cx="765" cy="192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FCC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195603" name="Text Box 19"/>
            <p:cNvSpPr txBox="1">
              <a:spLocks noChangeArrowheads="1"/>
            </p:cNvSpPr>
            <p:nvPr/>
          </p:nvSpPr>
          <p:spPr bwMode="auto">
            <a:xfrm>
              <a:off x="4224" y="1584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1</a:t>
              </a:r>
            </a:p>
          </p:txBody>
        </p:sp>
        <p:sp>
          <p:nvSpPr>
            <p:cNvPr id="195604" name="Text Box 20"/>
            <p:cNvSpPr txBox="1">
              <a:spLocks noChangeArrowheads="1"/>
            </p:cNvSpPr>
            <p:nvPr/>
          </p:nvSpPr>
          <p:spPr bwMode="auto">
            <a:xfrm>
              <a:off x="4656" y="1584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0</a:t>
              </a:r>
            </a:p>
          </p:txBody>
        </p:sp>
        <p:sp>
          <p:nvSpPr>
            <p:cNvPr id="195605" name="Line 21"/>
            <p:cNvSpPr>
              <a:spLocks noChangeShapeType="1"/>
            </p:cNvSpPr>
            <p:nvPr/>
          </p:nvSpPr>
          <p:spPr bwMode="auto">
            <a:xfrm>
              <a:off x="2592" y="1584"/>
              <a:ext cx="144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606" name="Line 22"/>
            <p:cNvSpPr>
              <a:spLocks noChangeShapeType="1"/>
            </p:cNvSpPr>
            <p:nvPr/>
          </p:nvSpPr>
          <p:spPr bwMode="auto">
            <a:xfrm>
              <a:off x="2592" y="1584"/>
              <a:ext cx="960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607" name="Line 23"/>
            <p:cNvSpPr>
              <a:spLocks noChangeShapeType="1"/>
            </p:cNvSpPr>
            <p:nvPr/>
          </p:nvSpPr>
          <p:spPr bwMode="auto">
            <a:xfrm flipH="1">
              <a:off x="3024" y="1488"/>
              <a:ext cx="288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608" name="Line 24"/>
            <p:cNvSpPr>
              <a:spLocks noChangeShapeType="1"/>
            </p:cNvSpPr>
            <p:nvPr/>
          </p:nvSpPr>
          <p:spPr bwMode="auto">
            <a:xfrm>
              <a:off x="3312" y="1488"/>
              <a:ext cx="528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609" name="Line 25"/>
            <p:cNvSpPr>
              <a:spLocks noChangeShapeType="1"/>
            </p:cNvSpPr>
            <p:nvPr/>
          </p:nvSpPr>
          <p:spPr bwMode="auto">
            <a:xfrm>
              <a:off x="4320" y="1872"/>
              <a:ext cx="48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610" name="Line 26"/>
            <p:cNvSpPr>
              <a:spLocks noChangeShapeType="1"/>
            </p:cNvSpPr>
            <p:nvPr/>
          </p:nvSpPr>
          <p:spPr bwMode="auto">
            <a:xfrm flipH="1">
              <a:off x="4656" y="1824"/>
              <a:ext cx="96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611" name="Line 27"/>
            <p:cNvSpPr>
              <a:spLocks noChangeShapeType="1"/>
            </p:cNvSpPr>
            <p:nvPr/>
          </p:nvSpPr>
          <p:spPr bwMode="auto">
            <a:xfrm>
              <a:off x="2160" y="2160"/>
              <a:ext cx="12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612" name="Line 28"/>
            <p:cNvSpPr>
              <a:spLocks noChangeShapeType="1"/>
            </p:cNvSpPr>
            <p:nvPr/>
          </p:nvSpPr>
          <p:spPr bwMode="auto">
            <a:xfrm>
              <a:off x="2160" y="2160"/>
              <a:ext cx="20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613" name="Text Box 29"/>
            <p:cNvSpPr txBox="1">
              <a:spLocks noChangeArrowheads="1"/>
            </p:cNvSpPr>
            <p:nvPr/>
          </p:nvSpPr>
          <p:spPr bwMode="auto">
            <a:xfrm>
              <a:off x="3552" y="2544"/>
              <a:ext cx="44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max</a:t>
              </a:r>
            </a:p>
          </p:txBody>
        </p:sp>
        <p:sp>
          <p:nvSpPr>
            <p:cNvPr id="195614" name="Text Box 30"/>
            <p:cNvSpPr txBox="1">
              <a:spLocks noChangeArrowheads="1"/>
            </p:cNvSpPr>
            <p:nvPr/>
          </p:nvSpPr>
          <p:spPr bwMode="auto">
            <a:xfrm>
              <a:off x="4416" y="2544"/>
              <a:ext cx="20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c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 smtClean="0"/>
              <a:t>Message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876800"/>
          </a:xfrm>
        </p:spPr>
        <p:txBody>
          <a:bodyPr/>
          <a:lstStyle/>
          <a:p>
            <a:r>
              <a:rPr lang="en-US" dirty="0" smtClean="0"/>
              <a:t>C (or any programming language) specifies a computation</a:t>
            </a:r>
          </a:p>
          <a:p>
            <a:r>
              <a:rPr lang="en-US" dirty="0" smtClean="0"/>
              <a:t>Can describe spatial computation</a:t>
            </a:r>
          </a:p>
          <a:p>
            <a:r>
              <a:rPr lang="en-US" dirty="0" smtClean="0"/>
              <a:t>Underlying semantics is sequential</a:t>
            </a:r>
          </a:p>
          <a:p>
            <a:pPr lvl="1"/>
            <a:r>
              <a:rPr lang="en-US" dirty="0" smtClean="0"/>
              <a:t>Watch for unintended </a:t>
            </a:r>
            <a:r>
              <a:rPr lang="en-US" dirty="0" err="1" smtClean="0"/>
              <a:t>sequentialization</a:t>
            </a:r>
            <a:endParaRPr lang="en-US" dirty="0" smtClean="0"/>
          </a:p>
          <a:p>
            <a:pPr lvl="1"/>
            <a:r>
              <a:rPr lang="en-US" dirty="0" smtClean="0"/>
              <a:t>Write C for spatial differently than you write C for processors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2018 --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err="1" smtClean="0"/>
              <a:t>Preclass</a:t>
            </a:r>
            <a:r>
              <a:rPr lang="en-US" dirty="0" smtClean="0"/>
              <a:t> 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6600"/>
                </a:solidFill>
              </a:rPr>
              <a:t>Graph for </a:t>
            </a:r>
            <a:r>
              <a:rPr lang="en-US" dirty="0" err="1" smtClean="0">
                <a:solidFill>
                  <a:srgbClr val="FF6600"/>
                </a:solidFill>
              </a:rPr>
              <a:t>preclass</a:t>
            </a:r>
            <a:r>
              <a:rPr lang="en-US" dirty="0" smtClean="0">
                <a:solidFill>
                  <a:srgbClr val="FF6600"/>
                </a:solidFill>
              </a:rPr>
              <a:t> G</a:t>
            </a:r>
            <a:br>
              <a:rPr lang="en-US" dirty="0" smtClean="0">
                <a:solidFill>
                  <a:srgbClr val="FF6600"/>
                </a:solidFill>
              </a:rPr>
            </a:br>
            <a:r>
              <a:rPr lang="en-US" dirty="0" smtClean="0">
                <a:solidFill>
                  <a:srgbClr val="FF6600"/>
                </a:solidFill>
              </a:rPr>
              <a:t>as </a:t>
            </a:r>
            <a:r>
              <a:rPr lang="en-US" dirty="0" err="1" smtClean="0">
                <a:solidFill>
                  <a:srgbClr val="FF6600"/>
                </a:solidFill>
              </a:rPr>
              <a:t>mux</a:t>
            </a:r>
            <a:r>
              <a:rPr lang="en-US" dirty="0" smtClean="0">
                <a:solidFill>
                  <a:srgbClr val="FF6600"/>
                </a:solidFill>
              </a:rPr>
              <a:t>-conversion?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Fall 2018 --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30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57800" y="1219200"/>
            <a:ext cx="3699915" cy="538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8305800" cy="1143000"/>
          </a:xfrm>
        </p:spPr>
        <p:txBody>
          <a:bodyPr/>
          <a:lstStyle/>
          <a:p>
            <a:r>
              <a:rPr lang="en-US" dirty="0" err="1" smtClean="0"/>
              <a:t>Mux</a:t>
            </a:r>
            <a:r>
              <a:rPr lang="en-US" dirty="0" smtClean="0"/>
              <a:t>-Conversion and Real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6600"/>
                </a:solidFill>
              </a:rPr>
              <a:t>How does </a:t>
            </a:r>
            <a:r>
              <a:rPr lang="en-US" dirty="0" err="1" smtClean="0">
                <a:solidFill>
                  <a:srgbClr val="FF6600"/>
                </a:solidFill>
              </a:rPr>
              <a:t>mux</a:t>
            </a:r>
            <a:r>
              <a:rPr lang="en-US" dirty="0" smtClean="0">
                <a:solidFill>
                  <a:srgbClr val="FF6600"/>
                </a:solidFill>
              </a:rPr>
              <a:t> conversion of </a:t>
            </a:r>
            <a:br>
              <a:rPr lang="en-US" dirty="0" smtClean="0">
                <a:solidFill>
                  <a:srgbClr val="FF6600"/>
                </a:solidFill>
              </a:rPr>
            </a:br>
            <a:r>
              <a:rPr lang="en-US" dirty="0" smtClean="0">
                <a:solidFill>
                  <a:srgbClr val="FF6600"/>
                </a:solidFill>
              </a:rPr>
              <a:t>if/then/else interact with Real Time?</a:t>
            </a:r>
          </a:p>
          <a:p>
            <a:pPr>
              <a:buNone/>
            </a:pPr>
            <a:r>
              <a:rPr lang="en-US" dirty="0" smtClean="0">
                <a:latin typeface="Courier"/>
                <a:cs typeface="Courier"/>
              </a:rPr>
              <a:t>if (a)</a:t>
            </a:r>
          </a:p>
          <a:p>
            <a:pPr>
              <a:buNone/>
            </a:pPr>
            <a:r>
              <a:rPr lang="en-US" dirty="0" smtClean="0">
                <a:latin typeface="Courier"/>
                <a:cs typeface="Courier"/>
              </a:rPr>
              <a:t>   </a:t>
            </a:r>
            <a:r>
              <a:rPr lang="en-US" dirty="0" err="1" smtClean="0">
                <a:latin typeface="Courier"/>
                <a:cs typeface="Courier"/>
              </a:rPr>
              <a:t>y</a:t>
            </a:r>
            <a:r>
              <a:rPr lang="en-US" dirty="0" smtClean="0">
                <a:latin typeface="Courier"/>
                <a:cs typeface="Courier"/>
              </a:rPr>
              <a:t>=</a:t>
            </a:r>
            <a:r>
              <a:rPr lang="en-US" dirty="0" err="1" smtClean="0">
                <a:latin typeface="Courier"/>
                <a:cs typeface="Courier"/>
              </a:rPr>
              <a:t>b</a:t>
            </a:r>
            <a:r>
              <a:rPr lang="en-US" dirty="0" smtClean="0">
                <a:latin typeface="Courier"/>
                <a:cs typeface="Courier"/>
              </a:rPr>
              <a:t>;</a:t>
            </a:r>
          </a:p>
          <a:p>
            <a:pPr>
              <a:buNone/>
            </a:pPr>
            <a:r>
              <a:rPr lang="en-US" dirty="0" smtClean="0">
                <a:latin typeface="Courier"/>
                <a:cs typeface="Courier"/>
              </a:rPr>
              <a:t>else </a:t>
            </a:r>
          </a:p>
          <a:p>
            <a:pPr>
              <a:buNone/>
            </a:pPr>
            <a:r>
              <a:rPr lang="en-US" dirty="0" smtClean="0">
                <a:latin typeface="Courier"/>
                <a:cs typeface="Courier"/>
              </a:rPr>
              <a:t>  </a:t>
            </a:r>
            <a:r>
              <a:rPr lang="en-US" dirty="0" err="1" smtClean="0">
                <a:latin typeface="Courier"/>
                <a:cs typeface="Courier"/>
              </a:rPr>
              <a:t>y</a:t>
            </a:r>
            <a:r>
              <a:rPr lang="en-US" dirty="0" smtClean="0">
                <a:latin typeface="Courier"/>
                <a:cs typeface="Courier"/>
              </a:rPr>
              <a:t>=</a:t>
            </a:r>
            <a:r>
              <a:rPr lang="en-US" dirty="0" err="1" smtClean="0">
                <a:latin typeface="Courier"/>
                <a:cs typeface="Courier"/>
              </a:rPr>
              <a:t>sqrt(b</a:t>
            </a:r>
            <a:r>
              <a:rPr lang="en-US" dirty="0" smtClean="0">
                <a:latin typeface="Courier"/>
                <a:cs typeface="Courier"/>
              </a:rPr>
              <a:t>);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Fall 2018 --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31</a:t>
            </a:fld>
            <a:endParaRPr lang="en-US"/>
          </a:p>
        </p:txBody>
      </p:sp>
      <p:pic>
        <p:nvPicPr>
          <p:cNvPr id="6" name="Picture 5" descr="unbalance_mux_cond.pdf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5105400" y="3048000"/>
            <a:ext cx="2133600" cy="36073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 Call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6600"/>
                </a:solidFill>
              </a:rPr>
              <a:t>What do we do with function calls?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Fall 2018 --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Inline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4495800" cy="4114800"/>
          </a:xfrm>
        </p:spPr>
        <p:txBody>
          <a:bodyPr/>
          <a:lstStyle/>
          <a:p>
            <a:pPr>
              <a:buNone/>
            </a:pP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f(int</a:t>
            </a:r>
            <a:r>
              <a:rPr lang="en-US" dirty="0" smtClean="0"/>
              <a:t> a,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b</a:t>
            </a:r>
            <a:r>
              <a:rPr lang="en-US" dirty="0" smtClean="0"/>
              <a:t>)</a:t>
            </a:r>
          </a:p>
          <a:p>
            <a:pPr lvl="1">
              <a:buNone/>
            </a:pPr>
            <a:r>
              <a:rPr lang="en-US" dirty="0" err="1" smtClean="0"/>
              <a:t>return(sqrt(a</a:t>
            </a:r>
            <a:r>
              <a:rPr lang="en-US" dirty="0" smtClean="0"/>
              <a:t>*</a:t>
            </a:r>
            <a:r>
              <a:rPr lang="en-US" dirty="0" err="1" smtClean="0"/>
              <a:t>a+b</a:t>
            </a:r>
            <a:r>
              <a:rPr lang="en-US" dirty="0" smtClean="0"/>
              <a:t>*</a:t>
            </a:r>
            <a:r>
              <a:rPr lang="en-US" dirty="0" err="1" smtClean="0"/>
              <a:t>b</a:t>
            </a:r>
            <a:r>
              <a:rPr lang="en-US" dirty="0" smtClean="0"/>
              <a:t>));</a:t>
            </a:r>
          </a:p>
          <a:p>
            <a:pPr lvl="1">
              <a:buNone/>
            </a:pPr>
            <a:endParaRPr lang="en-US" dirty="0" smtClean="0"/>
          </a:p>
          <a:p>
            <a:pPr>
              <a:buNone/>
            </a:pPr>
            <a:r>
              <a:rPr lang="en-US" dirty="0" err="1" smtClean="0"/>
              <a:t>for(i</a:t>
            </a:r>
            <a:r>
              <a:rPr lang="en-US" dirty="0" smtClean="0"/>
              <a:t>=0;i&lt;</a:t>
            </a:r>
            <a:r>
              <a:rPr lang="en-US" dirty="0" err="1" smtClean="0"/>
              <a:t>MAX;i</a:t>
            </a:r>
            <a:r>
              <a:rPr lang="en-US" dirty="0" smtClean="0"/>
              <a:t>++)</a:t>
            </a:r>
          </a:p>
          <a:p>
            <a:pPr lvl="1">
              <a:buNone/>
            </a:pPr>
            <a:r>
              <a:rPr lang="en-US" dirty="0" err="1" smtClean="0"/>
              <a:t>D[i</a:t>
            </a:r>
            <a:r>
              <a:rPr lang="en-US" dirty="0" smtClean="0"/>
              <a:t>]=</a:t>
            </a:r>
            <a:r>
              <a:rPr lang="en-US" dirty="0" err="1" smtClean="0"/>
              <a:t>f(A[i],B[i</a:t>
            </a:r>
            <a:r>
              <a:rPr lang="en-US" dirty="0" smtClean="0"/>
              <a:t>]);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half" idx="2"/>
          </p:nvPr>
        </p:nvSpPr>
        <p:spPr>
          <a:xfrm>
            <a:off x="3810000" y="4267200"/>
            <a:ext cx="4953000" cy="1905000"/>
          </a:xfrm>
        </p:spPr>
        <p:txBody>
          <a:bodyPr/>
          <a:lstStyle/>
          <a:p>
            <a:r>
              <a:rPr lang="en-US" dirty="0" err="1" smtClean="0"/>
              <a:t>for(i</a:t>
            </a:r>
            <a:r>
              <a:rPr lang="en-US" dirty="0" smtClean="0"/>
              <a:t>=0;i&lt;</a:t>
            </a:r>
            <a:r>
              <a:rPr lang="en-US" dirty="0" err="1" smtClean="0"/>
              <a:t>MAX;i</a:t>
            </a:r>
            <a:r>
              <a:rPr lang="en-US" dirty="0" smtClean="0"/>
              <a:t>++)</a:t>
            </a:r>
          </a:p>
          <a:p>
            <a:pPr lvl="1">
              <a:buNone/>
            </a:pPr>
            <a:r>
              <a:rPr lang="en-US" dirty="0" smtClean="0"/>
              <a:t>  </a:t>
            </a:r>
            <a:r>
              <a:rPr lang="en-US" dirty="0" err="1" smtClean="0"/>
              <a:t>D[i</a:t>
            </a:r>
            <a:r>
              <a:rPr lang="en-US" dirty="0" smtClean="0"/>
              <a:t>]=</a:t>
            </a:r>
            <a:r>
              <a:rPr lang="en-US" dirty="0" err="1" smtClean="0"/>
              <a:t>sqrt(A[i</a:t>
            </a:r>
            <a:r>
              <a:rPr lang="en-US" dirty="0" smtClean="0"/>
              <a:t>]*</a:t>
            </a:r>
            <a:r>
              <a:rPr lang="en-US" dirty="0" err="1" smtClean="0"/>
              <a:t>A[i]+B[i</a:t>
            </a:r>
            <a:r>
              <a:rPr lang="en-US" dirty="0" smtClean="0"/>
              <a:t>]*</a:t>
            </a:r>
            <a:r>
              <a:rPr lang="en-US" dirty="0" err="1" smtClean="0"/>
              <a:t>B[i</a:t>
            </a:r>
            <a:r>
              <a:rPr lang="en-US" dirty="0" smtClean="0"/>
              <a:t>]);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Fall 2018 --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04800" y="5638800"/>
            <a:ext cx="856767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Functions provide descriptive convenience and compactness.</a:t>
            </a:r>
          </a:p>
          <a:p>
            <a:r>
              <a:rPr lang="en-US" dirty="0" smtClean="0">
                <a:latin typeface="+mn-lt"/>
              </a:rPr>
              <a:t>…but don’t need to force implementation.</a:t>
            </a:r>
            <a:endParaRPr lang="en-US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uild="p"/>
      <p:bldP spid="7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Treat as data flow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Implement function as an operation</a:t>
            </a:r>
          </a:p>
          <a:p>
            <a:r>
              <a:rPr lang="en-US" dirty="0" smtClean="0"/>
              <a:t>Send arguments as input tokens</a:t>
            </a:r>
          </a:p>
          <a:p>
            <a:r>
              <a:rPr lang="en-US" dirty="0" smtClean="0"/>
              <a:t>Get result back as </a:t>
            </a:r>
            <a:r>
              <a:rPr lang="en-US" dirty="0" smtClean="0"/>
              <a:t>token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Functions provide potential division between substrates?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Fall 2018 --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3F1A2-0E21-3245-8003-930CE4961577}" type="slidenum">
              <a:rPr lang="en-US" smtClean="0"/>
              <a:pPr/>
              <a:t>34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76800" y="1828800"/>
            <a:ext cx="3399009" cy="41529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Shared Function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Fall 2018 --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3F1A2-0E21-3245-8003-930CE4961577}" type="slidenum">
              <a:rPr lang="en-US" smtClean="0"/>
              <a:pPr/>
              <a:t>35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2200" y="1447800"/>
            <a:ext cx="4149596" cy="4340069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914400" y="5943600"/>
            <a:ext cx="51800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Functions express shared operators.</a:t>
            </a:r>
            <a:endParaRPr lang="en-US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Recursion?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905000"/>
            <a:ext cx="4114800" cy="4114800"/>
          </a:xfrm>
        </p:spPr>
        <p:txBody>
          <a:bodyPr/>
          <a:lstStyle/>
          <a:p>
            <a:pPr>
              <a:buNone/>
            </a:pP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fib(int</a:t>
            </a:r>
            <a:r>
              <a:rPr lang="en-US" dirty="0" smtClean="0"/>
              <a:t> </a:t>
            </a:r>
            <a:r>
              <a:rPr lang="en-US" dirty="0" err="1" smtClean="0"/>
              <a:t>x</a:t>
            </a:r>
            <a:r>
              <a:rPr lang="en-US" dirty="0" smtClean="0"/>
              <a:t>) {</a:t>
            </a:r>
          </a:p>
          <a:p>
            <a:pPr>
              <a:buNone/>
            </a:pPr>
            <a:r>
              <a:rPr lang="en-US" dirty="0" smtClean="0"/>
              <a:t>	if ((</a:t>
            </a:r>
            <a:r>
              <a:rPr lang="en-US" dirty="0" err="1" smtClean="0"/>
              <a:t>x</a:t>
            </a:r>
            <a:r>
              <a:rPr lang="en-US" dirty="0" smtClean="0"/>
              <a:t>==0) || (</a:t>
            </a:r>
            <a:r>
              <a:rPr lang="en-US" dirty="0" err="1" smtClean="0"/>
              <a:t>x</a:t>
            </a:r>
            <a:r>
              <a:rPr lang="en-US" dirty="0" smtClean="0"/>
              <a:t>==1)) return(1);</a:t>
            </a:r>
          </a:p>
          <a:p>
            <a:pPr>
              <a:buNone/>
            </a:pPr>
            <a:r>
              <a:rPr lang="en-US" dirty="0" smtClean="0"/>
              <a:t>   else return(fib(x-1)+fib(x-2));</a:t>
            </a:r>
          </a:p>
          <a:p>
            <a:pPr>
              <a:buNone/>
            </a:pPr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191000" cy="4114800"/>
          </a:xfrm>
        </p:spPr>
        <p:txBody>
          <a:bodyPr/>
          <a:lstStyle/>
          <a:p>
            <a:r>
              <a:rPr lang="en-US" dirty="0" smtClean="0"/>
              <a:t>In general won’t work.</a:t>
            </a:r>
          </a:p>
          <a:p>
            <a:pPr lvl="1"/>
            <a:r>
              <a:rPr lang="en-US" dirty="0" smtClean="0">
                <a:solidFill>
                  <a:srgbClr val="FF6600"/>
                </a:solidFill>
              </a:rPr>
              <a:t>Problem?</a:t>
            </a:r>
          </a:p>
          <a:p>
            <a:r>
              <a:rPr lang="en-US" dirty="0" smtClean="0"/>
              <a:t>Smart compiler might be able to turn some cases into iterative loop.</a:t>
            </a:r>
          </a:p>
          <a:p>
            <a:r>
              <a:rPr lang="en-US" dirty="0" smtClean="0"/>
              <a:t>…but don’t count on it.</a:t>
            </a:r>
          </a:p>
          <a:p>
            <a:pPr lvl="1"/>
            <a:r>
              <a:rPr lang="en-US" dirty="0" err="1" smtClean="0"/>
              <a:t>VivadoHLS</a:t>
            </a:r>
            <a:r>
              <a:rPr lang="en-US" dirty="0" smtClean="0"/>
              <a:t> will not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Fall 2018 --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3F1A2-0E21-3245-8003-930CE4961577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Loops…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r>
              <a:rPr lang="en-US" dirty="0" smtClean="0"/>
              <a:t>From an </a:t>
            </a:r>
            <a:r>
              <a:rPr lang="en-US" i="1" dirty="0" smtClean="0"/>
              <a:t>express computation </a:t>
            </a:r>
            <a:r>
              <a:rPr lang="en-US" dirty="0" smtClean="0"/>
              <a:t>standpoint, have several roles</a:t>
            </a:r>
          </a:p>
          <a:p>
            <a:pPr lvl="1"/>
            <a:r>
              <a:rPr lang="en-US" dirty="0" smtClean="0"/>
              <a:t>Compact code</a:t>
            </a:r>
          </a:p>
          <a:p>
            <a:pPr lvl="1"/>
            <a:r>
              <a:rPr lang="en-US" dirty="0" smtClean="0"/>
              <a:t>Unbounded computation</a:t>
            </a:r>
          </a:p>
          <a:p>
            <a:r>
              <a:rPr lang="en-US" dirty="0" smtClean="0"/>
              <a:t>From describe hardware</a:t>
            </a:r>
          </a:p>
          <a:p>
            <a:pPr lvl="1"/>
            <a:r>
              <a:rPr lang="en-US" dirty="0" smtClean="0"/>
              <a:t>Compact expression of parallel hardware</a:t>
            </a:r>
          </a:p>
          <a:p>
            <a:pPr lvl="1"/>
            <a:r>
              <a:rPr lang="en-US" dirty="0" smtClean="0"/>
              <a:t>Express pipelines</a:t>
            </a:r>
          </a:p>
          <a:p>
            <a:r>
              <a:rPr lang="en-US" dirty="0" smtClean="0"/>
              <a:t>Express hardware/software tradeoff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Fall 2018 --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Loop Compact Expression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229600" cy="4114800"/>
          </a:xfrm>
        </p:spPr>
        <p:txBody>
          <a:bodyPr/>
          <a:lstStyle/>
          <a:p>
            <a:r>
              <a:rPr lang="en-US" dirty="0" smtClean="0">
                <a:solidFill>
                  <a:srgbClr val="FF6600"/>
                </a:solidFill>
              </a:rPr>
              <a:t>What express?</a:t>
            </a:r>
          </a:p>
          <a:p>
            <a:pPr lvl="1"/>
            <a:r>
              <a:rPr lang="en-US" dirty="0" smtClean="0">
                <a:solidFill>
                  <a:srgbClr val="FF6600"/>
                </a:solidFill>
              </a:rPr>
              <a:t>Sequential, fully unrolled, partially unrolled?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Fall 2018 --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38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8400" y="3517900"/>
            <a:ext cx="5295900" cy="33401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Fall 2018 --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A1A3B-4E41-8944-8532-57BE71D80110}" type="slidenum">
              <a:rPr lang="en-US"/>
              <a:pPr/>
              <a:t>39</a:t>
            </a:fld>
            <a:endParaRPr lang="en-US"/>
          </a:p>
        </p:txBody>
      </p:sp>
      <p:sp>
        <p:nvSpPr>
          <p:cNvPr id="3676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/>
              <a:t>Stream</a:t>
            </a:r>
          </a:p>
        </p:txBody>
      </p:sp>
      <p:sp>
        <p:nvSpPr>
          <p:cNvPr id="367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r>
              <a:rPr lang="en-US" dirty="0"/>
              <a:t>Logical abstraction of a persistent point-to-point communication </a:t>
            </a:r>
            <a:r>
              <a:rPr lang="en-US" dirty="0" smtClean="0"/>
              <a:t>link between operators</a:t>
            </a:r>
          </a:p>
          <a:p>
            <a:pPr lvl="1"/>
            <a:r>
              <a:rPr lang="en-US" dirty="0"/>
              <a:t>Has a (single) source and sink</a:t>
            </a:r>
          </a:p>
          <a:p>
            <a:pPr lvl="1"/>
            <a:r>
              <a:rPr lang="en-US" dirty="0"/>
              <a:t>Carries data presence / flow control</a:t>
            </a:r>
          </a:p>
          <a:p>
            <a:pPr lvl="1"/>
            <a:r>
              <a:rPr lang="en-US" dirty="0"/>
              <a:t>Provides in-order (FIFO) delivery of data from source to sink</a:t>
            </a:r>
          </a:p>
        </p:txBody>
      </p:sp>
      <p:sp>
        <p:nvSpPr>
          <p:cNvPr id="8" name="Oval 4"/>
          <p:cNvSpPr>
            <a:spLocks noChangeArrowheads="1"/>
          </p:cNvSpPr>
          <p:nvPr/>
        </p:nvSpPr>
        <p:spPr bwMode="auto">
          <a:xfrm>
            <a:off x="3124200" y="5257800"/>
            <a:ext cx="1676400" cy="1371600"/>
          </a:xfrm>
          <a:prstGeom prst="ellipse">
            <a:avLst/>
          </a:prstGeom>
          <a:solidFill>
            <a:srgbClr val="66FF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dirty="0">
              <a:latin typeface="+mn-lt"/>
            </a:endParaRPr>
          </a:p>
        </p:txBody>
      </p:sp>
      <p:sp>
        <p:nvSpPr>
          <p:cNvPr id="9" name="Line 5"/>
          <p:cNvSpPr>
            <a:spLocks noChangeShapeType="1"/>
          </p:cNvSpPr>
          <p:nvPr/>
        </p:nvSpPr>
        <p:spPr bwMode="auto">
          <a:xfrm>
            <a:off x="4800600" y="6019800"/>
            <a:ext cx="1066800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Oval 6"/>
          <p:cNvSpPr>
            <a:spLocks noChangeArrowheads="1"/>
          </p:cNvSpPr>
          <p:nvPr/>
        </p:nvSpPr>
        <p:spPr bwMode="auto">
          <a:xfrm>
            <a:off x="5867400" y="5334000"/>
            <a:ext cx="1371600" cy="1295400"/>
          </a:xfrm>
          <a:prstGeom prst="ellipse">
            <a:avLst/>
          </a:prstGeom>
          <a:solidFill>
            <a:srgbClr val="FF99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dirty="0">
              <a:latin typeface="+mn-lt"/>
            </a:endParaRPr>
          </a:p>
        </p:txBody>
      </p:sp>
      <p:sp>
        <p:nvSpPr>
          <p:cNvPr id="11" name="Line 5"/>
          <p:cNvSpPr>
            <a:spLocks noChangeShapeType="1"/>
          </p:cNvSpPr>
          <p:nvPr/>
        </p:nvSpPr>
        <p:spPr bwMode="auto">
          <a:xfrm>
            <a:off x="7239000" y="6019800"/>
            <a:ext cx="685800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4807025" y="5562600"/>
            <a:ext cx="11252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stream</a:t>
            </a:r>
            <a:endParaRPr lang="en-US" dirty="0">
              <a:latin typeface="+mn-l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215741" y="0"/>
            <a:ext cx="9282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3366FF"/>
                </a:solidFill>
              </a:rPr>
              <a:t>Day 5</a:t>
            </a:r>
            <a:endParaRPr lang="en-US" dirty="0">
              <a:solidFill>
                <a:srgbClr val="3366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Coding Accelerators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Want to exploit FPGA logic on </a:t>
            </a:r>
            <a:r>
              <a:rPr lang="en-US" dirty="0" err="1" smtClean="0"/>
              <a:t>Zynq</a:t>
            </a:r>
            <a:r>
              <a:rPr lang="en-US" dirty="0" smtClean="0"/>
              <a:t> to accelerate computations</a:t>
            </a:r>
          </a:p>
          <a:p>
            <a:r>
              <a:rPr lang="en-US" dirty="0" smtClean="0"/>
              <a:t>Traditionally has meant develop accelerators in </a:t>
            </a:r>
          </a:p>
          <a:p>
            <a:pPr lvl="1"/>
            <a:r>
              <a:rPr lang="en-US" dirty="0" smtClean="0"/>
              <a:t>Hardware Description Language (HDL)</a:t>
            </a:r>
          </a:p>
          <a:p>
            <a:pPr lvl="2"/>
            <a:r>
              <a:rPr lang="en-US" dirty="0" smtClean="0"/>
              <a:t>E.g. </a:t>
            </a:r>
            <a:r>
              <a:rPr lang="en-US" dirty="0" err="1" smtClean="0"/>
              <a:t>Verilog</a:t>
            </a:r>
            <a:r>
              <a:rPr lang="en-US" dirty="0" smtClean="0"/>
              <a:t>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undergrads see in CIS371</a:t>
            </a:r>
          </a:p>
          <a:p>
            <a:pPr lvl="1"/>
            <a:r>
              <a:rPr lang="en-US" dirty="0" smtClean="0">
                <a:sym typeface="Wingdings"/>
              </a:rPr>
              <a:t>Directly in schematics</a:t>
            </a:r>
          </a:p>
          <a:p>
            <a:pPr lvl="1"/>
            <a:r>
              <a:rPr lang="en-US" dirty="0" smtClean="0">
                <a:sym typeface="Wingdings"/>
              </a:rPr>
              <a:t>Generator language (constructs logic)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Fall 2018 --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Fall 2018 --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A1A3B-4E41-8944-8532-57BE71D80110}" type="slidenum">
              <a:rPr lang="en-US"/>
              <a:pPr/>
              <a:t>40</a:t>
            </a:fld>
            <a:endParaRPr lang="en-US"/>
          </a:p>
        </p:txBody>
      </p:sp>
      <p:sp>
        <p:nvSpPr>
          <p:cNvPr id="3676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/>
              <a:t>Stream</a:t>
            </a:r>
          </a:p>
        </p:txBody>
      </p:sp>
      <p:sp>
        <p:nvSpPr>
          <p:cNvPr id="367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r>
              <a:rPr lang="en-US" dirty="0" smtClean="0"/>
              <a:t>For the moment assume way to read and write to streams:</a:t>
            </a:r>
          </a:p>
          <a:p>
            <a:pPr lvl="1"/>
            <a:r>
              <a:rPr lang="en-US" dirty="0" err="1" smtClean="0"/>
              <a:t>stream.read</a:t>
            </a:r>
            <a:r>
              <a:rPr lang="en-US" dirty="0" smtClean="0"/>
              <a:t>() – return next value on stream</a:t>
            </a:r>
          </a:p>
          <a:p>
            <a:pPr lvl="1"/>
            <a:r>
              <a:rPr lang="en-US" dirty="0" err="1" smtClean="0"/>
              <a:t>stream.write(val</a:t>
            </a:r>
            <a:r>
              <a:rPr lang="en-US" dirty="0" smtClean="0"/>
              <a:t>); put </a:t>
            </a:r>
            <a:r>
              <a:rPr lang="en-US" dirty="0" err="1" smtClean="0"/>
              <a:t>val</a:t>
            </a:r>
            <a:r>
              <a:rPr lang="en-US" dirty="0" smtClean="0"/>
              <a:t> onto stream</a:t>
            </a:r>
          </a:p>
        </p:txBody>
      </p:sp>
      <p:sp>
        <p:nvSpPr>
          <p:cNvPr id="8" name="Oval 4"/>
          <p:cNvSpPr>
            <a:spLocks noChangeArrowheads="1"/>
          </p:cNvSpPr>
          <p:nvPr/>
        </p:nvSpPr>
        <p:spPr bwMode="auto">
          <a:xfrm>
            <a:off x="3124200" y="5257800"/>
            <a:ext cx="1676400" cy="1371600"/>
          </a:xfrm>
          <a:prstGeom prst="ellipse">
            <a:avLst/>
          </a:prstGeom>
          <a:solidFill>
            <a:srgbClr val="66FF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dirty="0">
              <a:latin typeface="+mn-lt"/>
            </a:endParaRPr>
          </a:p>
        </p:txBody>
      </p:sp>
      <p:sp>
        <p:nvSpPr>
          <p:cNvPr id="9" name="Line 5"/>
          <p:cNvSpPr>
            <a:spLocks noChangeShapeType="1"/>
          </p:cNvSpPr>
          <p:nvPr/>
        </p:nvSpPr>
        <p:spPr bwMode="auto">
          <a:xfrm>
            <a:off x="4800600" y="6019800"/>
            <a:ext cx="1066800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Oval 6"/>
          <p:cNvSpPr>
            <a:spLocks noChangeArrowheads="1"/>
          </p:cNvSpPr>
          <p:nvPr/>
        </p:nvSpPr>
        <p:spPr bwMode="auto">
          <a:xfrm>
            <a:off x="5867400" y="5334000"/>
            <a:ext cx="1371600" cy="1295400"/>
          </a:xfrm>
          <a:prstGeom prst="ellipse">
            <a:avLst/>
          </a:prstGeom>
          <a:solidFill>
            <a:srgbClr val="FF99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dirty="0">
              <a:latin typeface="+mn-lt"/>
            </a:endParaRPr>
          </a:p>
        </p:txBody>
      </p:sp>
      <p:sp>
        <p:nvSpPr>
          <p:cNvPr id="11" name="Line 5"/>
          <p:cNvSpPr>
            <a:spLocks noChangeShapeType="1"/>
          </p:cNvSpPr>
          <p:nvPr/>
        </p:nvSpPr>
        <p:spPr bwMode="auto">
          <a:xfrm>
            <a:off x="7239000" y="6019800"/>
            <a:ext cx="685800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4807025" y="5562600"/>
            <a:ext cx="11252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stream</a:t>
            </a:r>
            <a:endParaRPr lang="en-US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7619" grpId="0" build="p" bldLvl="2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1143000"/>
          </a:xfrm>
        </p:spPr>
        <p:txBody>
          <a:bodyPr/>
          <a:lstStyle/>
          <a:p>
            <a:r>
              <a:rPr lang="en-US" dirty="0" smtClean="0"/>
              <a:t>Unbounded, Pipelined Operator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828800"/>
            <a:ext cx="7772400" cy="4114800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solidFill>
                  <a:srgbClr val="FF6600"/>
                </a:solidFill>
              </a:rPr>
              <a:t>What describe?</a:t>
            </a:r>
          </a:p>
          <a:p>
            <a:pPr>
              <a:buNone/>
            </a:pPr>
            <a:r>
              <a:rPr lang="en-US" dirty="0" err="1" smtClean="0">
                <a:latin typeface="Courier"/>
                <a:cs typeface="Courier"/>
              </a:rPr>
              <a:t>int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 err="1" smtClean="0">
                <a:latin typeface="Courier"/>
                <a:cs typeface="Courier"/>
              </a:rPr>
              <a:t>c</a:t>
            </a:r>
            <a:r>
              <a:rPr lang="en-US" dirty="0" smtClean="0">
                <a:latin typeface="Courier"/>
                <a:cs typeface="Courier"/>
              </a:rPr>
              <a:t>=12;</a:t>
            </a:r>
          </a:p>
          <a:p>
            <a:pPr>
              <a:buNone/>
            </a:pPr>
            <a:r>
              <a:rPr lang="en-US" dirty="0" err="1" smtClean="0">
                <a:latin typeface="Courier"/>
                <a:cs typeface="Courier"/>
              </a:rPr>
              <a:t>while(true</a:t>
            </a:r>
            <a:r>
              <a:rPr lang="en-US" dirty="0" smtClean="0">
                <a:latin typeface="Courier"/>
                <a:cs typeface="Courier"/>
              </a:rPr>
              <a:t>)</a:t>
            </a:r>
          </a:p>
          <a:p>
            <a:pPr lvl="1">
              <a:buNone/>
            </a:pPr>
            <a:r>
              <a:rPr lang="en-US" dirty="0" smtClean="0">
                <a:latin typeface="Courier"/>
                <a:cs typeface="Courier"/>
              </a:rPr>
              <a:t>{</a:t>
            </a:r>
          </a:p>
          <a:p>
            <a:pPr lvl="1">
              <a:buNone/>
            </a:pPr>
            <a:r>
              <a:rPr lang="en-US" dirty="0" smtClean="0">
                <a:latin typeface="Courier"/>
                <a:cs typeface="Courier"/>
              </a:rPr>
              <a:t>	</a:t>
            </a:r>
            <a:r>
              <a:rPr lang="en-US" dirty="0" err="1" smtClean="0">
                <a:latin typeface="Courier"/>
                <a:cs typeface="Courier"/>
              </a:rPr>
              <a:t>int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 err="1" smtClean="0">
                <a:latin typeface="Courier"/>
                <a:cs typeface="Courier"/>
              </a:rPr>
              <a:t>aval</a:t>
            </a:r>
            <a:r>
              <a:rPr lang="en-US" dirty="0" smtClean="0">
                <a:latin typeface="Courier"/>
                <a:cs typeface="Courier"/>
              </a:rPr>
              <a:t>=</a:t>
            </a:r>
            <a:r>
              <a:rPr lang="en-US" dirty="0" err="1" smtClean="0">
                <a:latin typeface="Courier"/>
                <a:cs typeface="Courier"/>
              </a:rPr>
              <a:t>astream.read</a:t>
            </a:r>
            <a:r>
              <a:rPr lang="en-US" dirty="0" smtClean="0">
                <a:latin typeface="Courier"/>
                <a:cs typeface="Courier"/>
              </a:rPr>
              <a:t>();</a:t>
            </a:r>
          </a:p>
          <a:p>
            <a:pPr lvl="1">
              <a:buNone/>
            </a:pPr>
            <a:r>
              <a:rPr lang="en-US" dirty="0" smtClean="0">
                <a:latin typeface="Courier"/>
                <a:cs typeface="Courier"/>
              </a:rPr>
              <a:t>   </a:t>
            </a:r>
            <a:r>
              <a:rPr lang="en-US" dirty="0" err="1" smtClean="0">
                <a:latin typeface="Courier"/>
                <a:cs typeface="Courier"/>
              </a:rPr>
              <a:t>int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 err="1" smtClean="0">
                <a:latin typeface="Courier"/>
                <a:cs typeface="Courier"/>
              </a:rPr>
              <a:t>bval</a:t>
            </a:r>
            <a:r>
              <a:rPr lang="en-US" dirty="0" smtClean="0">
                <a:latin typeface="Courier"/>
                <a:cs typeface="Courier"/>
              </a:rPr>
              <a:t>=</a:t>
            </a:r>
            <a:r>
              <a:rPr lang="en-US" dirty="0" err="1" smtClean="0">
                <a:latin typeface="Courier"/>
                <a:cs typeface="Courier"/>
              </a:rPr>
              <a:t>bstream.read</a:t>
            </a:r>
            <a:r>
              <a:rPr lang="en-US" dirty="0" smtClean="0">
                <a:latin typeface="Courier"/>
                <a:cs typeface="Courier"/>
              </a:rPr>
              <a:t>();</a:t>
            </a:r>
          </a:p>
          <a:p>
            <a:pPr lvl="1">
              <a:buNone/>
            </a:pPr>
            <a:r>
              <a:rPr lang="en-US" dirty="0" smtClean="0">
                <a:latin typeface="Courier"/>
                <a:cs typeface="Courier"/>
              </a:rPr>
              <a:t>   </a:t>
            </a:r>
            <a:r>
              <a:rPr lang="en-US" dirty="0" err="1" smtClean="0">
                <a:latin typeface="Courier"/>
                <a:cs typeface="Courier"/>
              </a:rPr>
              <a:t>int</a:t>
            </a:r>
            <a:r>
              <a:rPr lang="en-US" dirty="0" smtClean="0">
                <a:latin typeface="Courier"/>
                <a:cs typeface="Courier"/>
              </a:rPr>
              <a:t> res=a*</a:t>
            </a:r>
            <a:r>
              <a:rPr lang="en-US" dirty="0" err="1" smtClean="0">
                <a:latin typeface="Courier"/>
                <a:cs typeface="Courier"/>
              </a:rPr>
              <a:t>b+c</a:t>
            </a:r>
            <a:r>
              <a:rPr lang="en-US" dirty="0" smtClean="0">
                <a:latin typeface="Courier"/>
                <a:cs typeface="Courier"/>
              </a:rPr>
              <a:t>;</a:t>
            </a:r>
          </a:p>
          <a:p>
            <a:pPr lvl="1">
              <a:buNone/>
            </a:pPr>
            <a:r>
              <a:rPr lang="en-US" dirty="0" smtClean="0">
                <a:latin typeface="Courier"/>
                <a:cs typeface="Courier"/>
              </a:rPr>
              <a:t>   </a:t>
            </a:r>
            <a:r>
              <a:rPr lang="en-US" dirty="0" err="1" smtClean="0">
                <a:latin typeface="Courier"/>
                <a:cs typeface="Courier"/>
              </a:rPr>
              <a:t>resstream.write(res</a:t>
            </a:r>
            <a:r>
              <a:rPr lang="en-US" dirty="0" smtClean="0">
                <a:latin typeface="Courier"/>
                <a:cs typeface="Courier"/>
              </a:rPr>
              <a:t>);</a:t>
            </a:r>
          </a:p>
          <a:p>
            <a:pPr lvl="2">
              <a:buNone/>
            </a:pPr>
            <a:r>
              <a:rPr lang="en-US" dirty="0" smtClean="0">
                <a:latin typeface="Courier"/>
                <a:cs typeface="Courier"/>
              </a:rPr>
              <a:t>}</a:t>
            </a:r>
            <a:endParaRPr lang="en-US" dirty="0">
              <a:latin typeface="Courier"/>
              <a:cs typeface="Courier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Fall 2018 --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41</a:t>
            </a:fld>
            <a:endParaRPr lang="en-US"/>
          </a:p>
        </p:txBody>
      </p:sp>
      <p:pic>
        <p:nvPicPr>
          <p:cNvPr id="6" name="Picture 5" descr="ab_plus12.pdf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6248400" y="1981200"/>
            <a:ext cx="2108200" cy="426125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1143000"/>
          </a:xfrm>
        </p:spPr>
        <p:txBody>
          <a:bodyPr/>
          <a:lstStyle/>
          <a:p>
            <a:r>
              <a:rPr lang="en-US" dirty="0" smtClean="0"/>
              <a:t>With function call, </a:t>
            </a:r>
            <a:br>
              <a:rPr lang="en-US" dirty="0" smtClean="0"/>
            </a:br>
            <a:r>
              <a:rPr lang="en-US" dirty="0" smtClean="0"/>
              <a:t>loop in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pPr>
              <a:buNone/>
            </a:pP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c</a:t>
            </a:r>
            <a:r>
              <a:rPr lang="en-US" dirty="0" smtClean="0"/>
              <a:t>=12;</a:t>
            </a:r>
          </a:p>
          <a:p>
            <a:pPr>
              <a:buNone/>
            </a:pPr>
            <a:r>
              <a:rPr lang="en-US" dirty="0" err="1" smtClean="0"/>
              <a:t>while(true</a:t>
            </a:r>
            <a:r>
              <a:rPr lang="en-US" dirty="0" smtClean="0"/>
              <a:t>)</a:t>
            </a:r>
          </a:p>
          <a:p>
            <a:pPr lvl="1">
              <a:buNone/>
            </a:pPr>
            <a:r>
              <a:rPr lang="en-US" dirty="0" smtClean="0"/>
              <a:t>{</a:t>
            </a:r>
          </a:p>
          <a:p>
            <a:pPr lvl="1">
              <a:buNone/>
            </a:pPr>
            <a:r>
              <a:rPr lang="en-US" dirty="0" smtClean="0"/>
              <a:t>	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aval</a:t>
            </a:r>
            <a:r>
              <a:rPr lang="en-US" dirty="0" smtClean="0"/>
              <a:t>=</a:t>
            </a:r>
            <a:r>
              <a:rPr lang="en-US" dirty="0" err="1" smtClean="0"/>
              <a:t>astream.read</a:t>
            </a:r>
            <a:r>
              <a:rPr lang="en-US" dirty="0" smtClean="0"/>
              <a:t>();</a:t>
            </a:r>
          </a:p>
          <a:p>
            <a:pPr lvl="1">
              <a:buNone/>
            </a:pPr>
            <a:r>
              <a:rPr lang="en-US" dirty="0" smtClean="0"/>
              <a:t>  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bval</a:t>
            </a:r>
            <a:r>
              <a:rPr lang="en-US" dirty="0" smtClean="0"/>
              <a:t>=</a:t>
            </a:r>
            <a:r>
              <a:rPr lang="en-US" dirty="0" err="1" smtClean="0"/>
              <a:t>bstream.read</a:t>
            </a:r>
            <a:r>
              <a:rPr lang="en-US" dirty="0" smtClean="0"/>
              <a:t>();</a:t>
            </a:r>
          </a:p>
          <a:p>
            <a:pPr lvl="1">
              <a:buNone/>
            </a:pPr>
            <a:r>
              <a:rPr lang="en-US" dirty="0" smtClean="0"/>
              <a:t>   </a:t>
            </a:r>
            <a:r>
              <a:rPr lang="en-US" dirty="0" err="1" smtClean="0"/>
              <a:t>int</a:t>
            </a:r>
            <a:r>
              <a:rPr lang="en-US" dirty="0" smtClean="0"/>
              <a:t> res=</a:t>
            </a:r>
            <a:r>
              <a:rPr lang="en-US" dirty="0" err="1" smtClean="0"/>
              <a:t>multiply(a,b)+c</a:t>
            </a:r>
            <a:r>
              <a:rPr lang="en-US" dirty="0" smtClean="0"/>
              <a:t>;</a:t>
            </a:r>
          </a:p>
          <a:p>
            <a:pPr lvl="1">
              <a:buNone/>
            </a:pPr>
            <a:r>
              <a:rPr lang="en-US" dirty="0" smtClean="0"/>
              <a:t>   </a:t>
            </a:r>
            <a:r>
              <a:rPr lang="en-US" dirty="0" err="1" smtClean="0"/>
              <a:t>resstream.write(res</a:t>
            </a:r>
            <a:r>
              <a:rPr lang="en-US" dirty="0" smtClean="0"/>
              <a:t>);</a:t>
            </a:r>
          </a:p>
          <a:p>
            <a:pPr lvl="2">
              <a:buNone/>
            </a:pPr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Fall 2018 --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42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10200" y="1752600"/>
            <a:ext cx="3581400" cy="225877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Compact Expression: Arrays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Useful to be able to refer to different values (a large number of values) with the same code.</a:t>
            </a:r>
          </a:p>
          <a:p>
            <a:r>
              <a:rPr lang="en-US" dirty="0" smtClean="0"/>
              <a:t>Arrays + Loops: give us a way to do that</a:t>
            </a:r>
          </a:p>
          <a:p>
            <a:endParaRPr lang="en-US" dirty="0" smtClean="0"/>
          </a:p>
          <a:p>
            <a:r>
              <a:rPr lang="en-US" dirty="0" smtClean="0"/>
              <a:t>Useful: general expression, hardware description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Fall 2018 --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43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Compact Expression: </a:t>
            </a:r>
            <a:r>
              <a:rPr lang="en-US" dirty="0" err="1" smtClean="0"/>
              <a:t>Arrays+Logic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286000"/>
            <a:ext cx="8382000" cy="4114800"/>
          </a:xfrm>
        </p:spPr>
        <p:txBody>
          <a:bodyPr/>
          <a:lstStyle/>
          <a:p>
            <a:r>
              <a:rPr lang="en-US" dirty="0" smtClean="0"/>
              <a:t>Vector sum:</a:t>
            </a:r>
          </a:p>
          <a:p>
            <a:pPr lvl="1"/>
            <a:r>
              <a:rPr lang="en-US" dirty="0" smtClean="0"/>
              <a:t>c3=a3+b3; c2=a2+b2; c1=a1+b1; c0=a0+b0;</a:t>
            </a:r>
          </a:p>
          <a:p>
            <a:pPr lvl="1"/>
            <a:r>
              <a:rPr lang="en-US" dirty="0" err="1" smtClean="0"/>
              <a:t>for(i</a:t>
            </a:r>
            <a:r>
              <a:rPr lang="en-US" dirty="0" smtClean="0"/>
              <a:t>=0;i&lt;3;i++) </a:t>
            </a:r>
            <a:r>
              <a:rPr lang="en-US" dirty="0" err="1" smtClean="0"/>
              <a:t>c[i</a:t>
            </a:r>
            <a:r>
              <a:rPr lang="en-US" dirty="0" smtClean="0"/>
              <a:t>]=</a:t>
            </a:r>
            <a:r>
              <a:rPr lang="en-US" dirty="0" err="1" smtClean="0"/>
              <a:t>a[i]+b[i</a:t>
            </a:r>
            <a:r>
              <a:rPr lang="en-US" dirty="0" smtClean="0"/>
              <a:t>];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Chose small length to fit non-array on slide</a:t>
            </a:r>
          </a:p>
          <a:p>
            <a:pPr lvl="1"/>
            <a:r>
              <a:rPr lang="en-US" dirty="0" smtClean="0"/>
              <a:t>#define K 16</a:t>
            </a:r>
          </a:p>
          <a:p>
            <a:pPr lvl="1"/>
            <a:r>
              <a:rPr lang="en-US" dirty="0" err="1" smtClean="0"/>
              <a:t>for(i</a:t>
            </a:r>
            <a:r>
              <a:rPr lang="en-US" dirty="0" smtClean="0"/>
              <a:t>=0;i&lt;</a:t>
            </a:r>
            <a:r>
              <a:rPr lang="en-US" dirty="0" err="1" smtClean="0"/>
              <a:t>K;i</a:t>
            </a:r>
            <a:r>
              <a:rPr lang="en-US" dirty="0" smtClean="0"/>
              <a:t>++) </a:t>
            </a:r>
            <a:r>
              <a:rPr lang="en-US" dirty="0" err="1" smtClean="0"/>
              <a:t>c[i</a:t>
            </a:r>
            <a:r>
              <a:rPr lang="en-US" dirty="0" smtClean="0"/>
              <a:t>]=</a:t>
            </a:r>
            <a:r>
              <a:rPr lang="en-US" dirty="0" err="1" smtClean="0"/>
              <a:t>a[i]+b[i</a:t>
            </a:r>
            <a:r>
              <a:rPr lang="en-US" dirty="0" smtClean="0"/>
              <a:t>];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Fall 2018 --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44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Compact Expression: </a:t>
            </a:r>
            <a:r>
              <a:rPr lang="en-US" dirty="0" err="1" smtClean="0"/>
              <a:t>Arrays+Logic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286000"/>
            <a:ext cx="8077200" cy="4114800"/>
          </a:xfrm>
        </p:spPr>
        <p:txBody>
          <a:bodyPr/>
          <a:lstStyle/>
          <a:p>
            <a:r>
              <a:rPr lang="en-US" dirty="0" smtClean="0"/>
              <a:t>Dot Product:</a:t>
            </a:r>
          </a:p>
          <a:p>
            <a:pPr lvl="1"/>
            <a:r>
              <a:rPr lang="en-US" dirty="0" smtClean="0"/>
              <a:t>Y=a3*b3; c2=a2*b2; c1=a1*b1; c0=a0*b0;</a:t>
            </a:r>
          </a:p>
          <a:p>
            <a:pPr lvl="1"/>
            <a:r>
              <a:rPr lang="en-US" dirty="0" smtClean="0"/>
              <a:t>Y=0; </a:t>
            </a:r>
            <a:r>
              <a:rPr lang="en-US" dirty="0" err="1" smtClean="0"/>
              <a:t>for(i</a:t>
            </a:r>
            <a:r>
              <a:rPr lang="en-US" dirty="0" smtClean="0"/>
              <a:t>=0;i&lt;3;i++) Y+=</a:t>
            </a:r>
            <a:r>
              <a:rPr lang="en-US" dirty="0" err="1" smtClean="0"/>
              <a:t>a[i</a:t>
            </a:r>
            <a:r>
              <a:rPr lang="en-US" dirty="0" smtClean="0"/>
              <a:t>]*</a:t>
            </a:r>
            <a:r>
              <a:rPr lang="en-US" dirty="0" err="1" smtClean="0"/>
              <a:t>b[i</a:t>
            </a:r>
            <a:r>
              <a:rPr lang="en-US" dirty="0" smtClean="0"/>
              <a:t>];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Fall 2018 --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45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Compact Expression: </a:t>
            </a:r>
            <a:r>
              <a:rPr lang="en-US" dirty="0" err="1" smtClean="0"/>
              <a:t>Arrays+Logic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286000"/>
            <a:ext cx="8382000" cy="4114800"/>
          </a:xfrm>
        </p:spPr>
        <p:txBody>
          <a:bodyPr/>
          <a:lstStyle/>
          <a:p>
            <a:r>
              <a:rPr lang="en-US" dirty="0" smtClean="0"/>
              <a:t>Vector sum:</a:t>
            </a:r>
          </a:p>
          <a:p>
            <a:pPr lvl="1"/>
            <a:r>
              <a:rPr lang="en-US" dirty="0" smtClean="0"/>
              <a:t>c3=a3+b3; c2=a2+b2; c1=a1+b1; c0=a0+b0;</a:t>
            </a:r>
          </a:p>
          <a:p>
            <a:pPr lvl="1"/>
            <a:r>
              <a:rPr lang="en-US" dirty="0" err="1" smtClean="0"/>
              <a:t>for(i</a:t>
            </a:r>
            <a:r>
              <a:rPr lang="en-US" dirty="0" smtClean="0"/>
              <a:t>=0;i&lt;3;i++) </a:t>
            </a:r>
            <a:r>
              <a:rPr lang="en-US" dirty="0" err="1" smtClean="0"/>
              <a:t>c[i</a:t>
            </a:r>
            <a:r>
              <a:rPr lang="en-US" dirty="0" smtClean="0"/>
              <a:t>]=</a:t>
            </a:r>
            <a:r>
              <a:rPr lang="en-US" dirty="0" err="1" smtClean="0"/>
              <a:t>a[i]+b[i</a:t>
            </a:r>
            <a:r>
              <a:rPr lang="en-US" dirty="0" smtClean="0"/>
              <a:t>];</a:t>
            </a:r>
          </a:p>
          <a:p>
            <a:r>
              <a:rPr lang="en-US" dirty="0" smtClean="0"/>
              <a:t>These array elements may be nodes in dataflow graph, just like the variables we saw for function </a:t>
            </a:r>
            <a:r>
              <a:rPr lang="en-US" dirty="0" err="1" smtClean="0"/>
              <a:t>f</a:t>
            </a:r>
            <a:endParaRPr lang="en-US" dirty="0" smtClean="0"/>
          </a:p>
          <a:p>
            <a:pPr lvl="1"/>
            <a:r>
              <a:rPr lang="en-US" dirty="0" smtClean="0"/>
              <a:t>Express large dataflow graphs</a:t>
            </a:r>
          </a:p>
          <a:p>
            <a:pPr lvl="1"/>
            <a:r>
              <a:rPr lang="en-US" dirty="0" smtClean="0"/>
              <a:t>Make area-time choices for implementation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Fall 2018 --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46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 smtClean="0"/>
              <a:t>Foreshadowing: </a:t>
            </a:r>
            <a:br>
              <a:rPr lang="en-US" dirty="0" smtClean="0"/>
            </a:br>
            <a:r>
              <a:rPr lang="en-US" dirty="0" smtClean="0"/>
              <a:t>C Array Challenge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Fall 2018 --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47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 programmers think of arrays as memory (or memory as arrays)</a:t>
            </a:r>
          </a:p>
          <a:p>
            <a:pPr lvl="1"/>
            <a:r>
              <a:rPr lang="en-US" dirty="0" smtClean="0"/>
              <a:t>…and sometimes we will want to</a:t>
            </a:r>
          </a:p>
          <a:p>
            <a:endParaRPr lang="en-US" dirty="0" smtClean="0"/>
          </a:p>
          <a:p>
            <a:r>
              <a:rPr lang="en-US" dirty="0" smtClean="0"/>
              <a:t>Be careful understanding (and </a:t>
            </a:r>
            <a:r>
              <a:rPr lang="en-US" dirty="0" smtClean="0"/>
              <a:t>expressing) </a:t>
            </a:r>
            <a:r>
              <a:rPr lang="en-US" dirty="0" smtClean="0"/>
              <a:t>arrays that don’t have to be memories</a:t>
            </a:r>
          </a:p>
          <a:p>
            <a:pPr lvl="1"/>
            <a:r>
              <a:rPr lang="en-US" dirty="0" smtClean="0"/>
              <a:t>…and treated with memory semantics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Loop Interpretations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381000" y="1981200"/>
            <a:ext cx="8458200" cy="4114800"/>
          </a:xfrm>
        </p:spPr>
        <p:txBody>
          <a:bodyPr/>
          <a:lstStyle/>
          <a:p>
            <a:r>
              <a:rPr lang="en-US" dirty="0" smtClean="0"/>
              <a:t>What does a loop describe?</a:t>
            </a:r>
          </a:p>
          <a:p>
            <a:pPr lvl="1"/>
            <a:r>
              <a:rPr lang="en-US" dirty="0" smtClean="0"/>
              <a:t>Sequential behavior  [when</a:t>
            </a:r>
            <a:r>
              <a:rPr lang="en-US" dirty="0" smtClean="0"/>
              <a:t> </a:t>
            </a:r>
            <a:r>
              <a:rPr lang="en-US" dirty="0" smtClean="0"/>
              <a:t>to execute</a:t>
            </a:r>
            <a:r>
              <a:rPr lang="en-US" dirty="0" smtClean="0"/>
              <a:t>]</a:t>
            </a:r>
            <a:endParaRPr lang="en-US" dirty="0" smtClean="0"/>
          </a:p>
          <a:p>
            <a:pPr lvl="1"/>
            <a:r>
              <a:rPr lang="en-US" dirty="0" smtClean="0"/>
              <a:t>Spatial construction  [when create HW]</a:t>
            </a:r>
          </a:p>
          <a:p>
            <a:pPr lvl="1"/>
            <a:r>
              <a:rPr lang="en-US" dirty="0" smtClean="0"/>
              <a:t>Data Parallelism [sameness of compute]</a:t>
            </a:r>
          </a:p>
          <a:p>
            <a:r>
              <a:rPr lang="en-US" dirty="0" smtClean="0"/>
              <a:t>We will want to use for all 3</a:t>
            </a:r>
          </a:p>
          <a:p>
            <a:r>
              <a:rPr lang="en-US" dirty="0" smtClean="0"/>
              <a:t>Sometimes need to help the compiler understand which we want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Fall 2018 --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3F1A2-0E21-3245-8003-930CE4961577}" type="slidenum">
              <a:rPr lang="en-US" smtClean="0"/>
              <a:pPr/>
              <a:t>48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 bldLvl="2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 smtClean="0"/>
              <a:t>Loop Bounds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114800"/>
          </a:xfrm>
        </p:spPr>
        <p:txBody>
          <a:bodyPr/>
          <a:lstStyle/>
          <a:p>
            <a:r>
              <a:rPr lang="en-US" dirty="0" smtClean="0"/>
              <a:t>Loops without constant bounds</a:t>
            </a:r>
          </a:p>
          <a:p>
            <a:pPr lvl="1">
              <a:buNone/>
            </a:pPr>
            <a:r>
              <a:rPr lang="en-US" dirty="0" smtClean="0">
                <a:solidFill>
                  <a:srgbClr val="000000"/>
                </a:solidFill>
                <a:latin typeface="Courier"/>
                <a:cs typeface="Courier"/>
              </a:rPr>
              <a:t>while (</a:t>
            </a:r>
            <a:r>
              <a:rPr lang="en-US" dirty="0" err="1" smtClean="0">
                <a:solidFill>
                  <a:srgbClr val="000000"/>
                </a:solidFill>
                <a:latin typeface="Courier"/>
                <a:cs typeface="Courier"/>
              </a:rPr>
              <a:t>sum+a[i</a:t>
            </a:r>
            <a:r>
              <a:rPr lang="en-US" dirty="0" smtClean="0">
                <a:solidFill>
                  <a:srgbClr val="000000"/>
                </a:solidFill>
                <a:latin typeface="Courier"/>
                <a:cs typeface="Courier"/>
              </a:rPr>
              <a:t>]&lt;100) {</a:t>
            </a:r>
          </a:p>
          <a:p>
            <a:pPr lvl="1">
              <a:buNone/>
            </a:pPr>
            <a:r>
              <a:rPr lang="en-US" dirty="0" smtClean="0">
                <a:solidFill>
                  <a:srgbClr val="000000"/>
                </a:solidFill>
                <a:latin typeface="Courier"/>
                <a:cs typeface="Courier"/>
              </a:rPr>
              <a:t>	sum+=</a:t>
            </a:r>
            <a:r>
              <a:rPr lang="en-US" dirty="0" err="1" smtClean="0">
                <a:solidFill>
                  <a:srgbClr val="000000"/>
                </a:solidFill>
                <a:latin typeface="Courier"/>
                <a:cs typeface="Courier"/>
              </a:rPr>
              <a:t>a[i</a:t>
            </a:r>
            <a:r>
              <a:rPr lang="en-US" dirty="0" smtClean="0">
                <a:solidFill>
                  <a:srgbClr val="000000"/>
                </a:solidFill>
                <a:latin typeface="Courier"/>
                <a:cs typeface="Courier"/>
              </a:rPr>
              <a:t>];</a:t>
            </a:r>
          </a:p>
          <a:p>
            <a:pPr lvl="1">
              <a:buNone/>
            </a:pPr>
            <a:r>
              <a:rPr lang="en-US" dirty="0" smtClean="0">
                <a:solidFill>
                  <a:srgbClr val="000000"/>
                </a:solidFill>
                <a:latin typeface="Courier"/>
                <a:cs typeface="Courier"/>
              </a:rPr>
              <a:t>   </a:t>
            </a:r>
            <a:r>
              <a:rPr lang="en-US" dirty="0" err="1" smtClean="0">
                <a:solidFill>
                  <a:srgbClr val="000000"/>
                </a:solidFill>
                <a:latin typeface="Courier"/>
                <a:cs typeface="Courier"/>
              </a:rPr>
              <a:t>b[i</a:t>
            </a:r>
            <a:r>
              <a:rPr lang="en-US" dirty="0" smtClean="0">
                <a:solidFill>
                  <a:srgbClr val="000000"/>
                </a:solidFill>
                <a:latin typeface="Courier"/>
                <a:cs typeface="Courier"/>
              </a:rPr>
              <a:t>]=</a:t>
            </a:r>
            <a:r>
              <a:rPr lang="en-US" dirty="0" err="1" smtClean="0">
                <a:solidFill>
                  <a:srgbClr val="000000"/>
                </a:solidFill>
                <a:latin typeface="Courier"/>
                <a:cs typeface="Courier"/>
              </a:rPr>
              <a:t>a[i</a:t>
            </a:r>
            <a:r>
              <a:rPr lang="en-US" dirty="0" smtClean="0">
                <a:solidFill>
                  <a:srgbClr val="000000"/>
                </a:solidFill>
                <a:latin typeface="Courier"/>
                <a:cs typeface="Courier"/>
              </a:rPr>
              <a:t>]&gt;&gt;2;</a:t>
            </a:r>
          </a:p>
          <a:p>
            <a:pPr lvl="1">
              <a:buNone/>
            </a:pPr>
            <a:r>
              <a:rPr lang="en-US" dirty="0" smtClean="0">
                <a:solidFill>
                  <a:srgbClr val="000000"/>
                </a:solidFill>
                <a:latin typeface="Courier"/>
                <a:cs typeface="Courier"/>
              </a:rPr>
              <a:t>   </a:t>
            </a:r>
            <a:r>
              <a:rPr lang="en-US" dirty="0" err="1" smtClean="0">
                <a:solidFill>
                  <a:srgbClr val="000000"/>
                </a:solidFill>
                <a:latin typeface="Courier"/>
                <a:cs typeface="Courier"/>
              </a:rPr>
              <a:t>i</a:t>
            </a:r>
            <a:r>
              <a:rPr lang="en-US" dirty="0" smtClean="0">
                <a:solidFill>
                  <a:srgbClr val="000000"/>
                </a:solidFill>
                <a:latin typeface="Courier"/>
                <a:cs typeface="Courier"/>
              </a:rPr>
              <a:t>++; }</a:t>
            </a:r>
            <a:endParaRPr lang="en-US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r>
              <a:rPr lang="en-US" dirty="0" smtClean="0">
                <a:solidFill>
                  <a:srgbClr val="FF6600"/>
                </a:solidFill>
              </a:rPr>
              <a:t>How many times loop execute?</a:t>
            </a:r>
          </a:p>
          <a:p>
            <a:r>
              <a:rPr lang="en-US" dirty="0" smtClean="0"/>
              <a:t>Typically </a:t>
            </a:r>
            <a:r>
              <a:rPr lang="en-US" dirty="0" smtClean="0"/>
              <a:t>force </a:t>
            </a:r>
            <a:r>
              <a:rPr lang="en-US" dirty="0" err="1" smtClean="0"/>
              <a:t>sequentialization</a:t>
            </a:r>
            <a:endParaRPr lang="en-US" dirty="0" smtClean="0"/>
          </a:p>
          <a:p>
            <a:pPr lvl="1"/>
            <a:r>
              <a:rPr lang="en-US" dirty="0" smtClean="0"/>
              <a:t>Cannot unroll into hardware</a:t>
            </a:r>
          </a:p>
          <a:p>
            <a:r>
              <a:rPr lang="en-US" dirty="0" smtClean="0"/>
              <a:t>Bad for Real Time</a:t>
            </a:r>
          </a:p>
          <a:p>
            <a:pPr lvl="1"/>
            <a:r>
              <a:rPr lang="en-US" dirty="0" smtClean="0"/>
              <a:t>Cannot say how long they will run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Fall 2018 --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49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 smtClean="0"/>
              <a:t>Course “Hypothesis”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76400"/>
            <a:ext cx="8458200" cy="4648200"/>
          </a:xfrm>
        </p:spPr>
        <p:txBody>
          <a:bodyPr/>
          <a:lstStyle/>
          <a:p>
            <a:r>
              <a:rPr lang="en-US" dirty="0" smtClean="0"/>
              <a:t>C-to-gates synthesis mature enough to use to specify hardware</a:t>
            </a:r>
          </a:p>
          <a:p>
            <a:pPr lvl="1"/>
            <a:r>
              <a:rPr lang="en-US" dirty="0" smtClean="0"/>
              <a:t>Leverage fact everyone knows C</a:t>
            </a:r>
          </a:p>
          <a:p>
            <a:pPr lvl="2"/>
            <a:r>
              <a:rPr lang="en-US" dirty="0" smtClean="0"/>
              <a:t>(must, at least, know C to develop embedded code)</a:t>
            </a:r>
          </a:p>
          <a:p>
            <a:pPr lvl="1"/>
            <a:r>
              <a:rPr lang="en-US" dirty="0" smtClean="0"/>
              <a:t>Avoid taking time to teach </a:t>
            </a:r>
            <a:r>
              <a:rPr lang="en-US" dirty="0" err="1" smtClean="0"/>
              <a:t>Verilog</a:t>
            </a:r>
            <a:r>
              <a:rPr lang="en-US" dirty="0" smtClean="0"/>
              <a:t> or VHDL</a:t>
            </a:r>
          </a:p>
          <a:p>
            <a:pPr lvl="2"/>
            <a:r>
              <a:rPr lang="en-US" dirty="0" smtClean="0"/>
              <a:t>Or making </a:t>
            </a:r>
            <a:r>
              <a:rPr lang="en-US" dirty="0" err="1" smtClean="0"/>
              <a:t>Verilog</a:t>
            </a:r>
            <a:r>
              <a:rPr lang="en-US" dirty="0" smtClean="0"/>
              <a:t> a pre-</a:t>
            </a:r>
            <a:r>
              <a:rPr lang="en-US" dirty="0" err="1" smtClean="0"/>
              <a:t>req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Focus on teaching how to craft hardware</a:t>
            </a:r>
          </a:p>
          <a:p>
            <a:pPr lvl="2"/>
            <a:r>
              <a:rPr lang="en-US" dirty="0" smtClean="0"/>
              <a:t>Using the C already know</a:t>
            </a:r>
          </a:p>
          <a:p>
            <a:pPr lvl="2"/>
            <a:r>
              <a:rPr lang="en-US" dirty="0" smtClean="0">
                <a:solidFill>
                  <a:srgbClr val="0000FF"/>
                </a:solidFill>
              </a:rPr>
              <a:t>…may require thinking about the C differently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Fall 2018 --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Loop Increment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Loops with variable increment also force </a:t>
            </a:r>
            <a:r>
              <a:rPr lang="en-US" dirty="0" err="1" smtClean="0"/>
              <a:t>sequentialization</a:t>
            </a:r>
            <a:endParaRPr lang="en-US" dirty="0" smtClean="0"/>
          </a:p>
          <a:p>
            <a:pPr lvl="1">
              <a:buNone/>
            </a:pPr>
            <a:r>
              <a:rPr lang="en-US" dirty="0" smtClean="0">
                <a:solidFill>
                  <a:srgbClr val="000000"/>
                </a:solidFill>
                <a:latin typeface="Courier"/>
                <a:cs typeface="Courier"/>
              </a:rPr>
              <a:t>for (</a:t>
            </a:r>
            <a:r>
              <a:rPr lang="en-US" dirty="0" err="1" smtClean="0">
                <a:solidFill>
                  <a:srgbClr val="000000"/>
                </a:solidFill>
                <a:latin typeface="Courier"/>
                <a:cs typeface="Courier"/>
              </a:rPr>
              <a:t>i</a:t>
            </a:r>
            <a:r>
              <a:rPr lang="en-US" dirty="0" smtClean="0">
                <a:solidFill>
                  <a:srgbClr val="000000"/>
                </a:solidFill>
                <a:latin typeface="Courier"/>
                <a:cs typeface="Courier"/>
              </a:rPr>
              <a:t>=0;i&lt;100;i+=</a:t>
            </a:r>
            <a:r>
              <a:rPr lang="en-US" dirty="0" err="1" smtClean="0">
                <a:solidFill>
                  <a:srgbClr val="000000"/>
                </a:solidFill>
                <a:latin typeface="Courier"/>
                <a:cs typeface="Courier"/>
              </a:rPr>
              <a:t>f(i</a:t>
            </a:r>
            <a:r>
              <a:rPr lang="en-US" dirty="0" smtClean="0">
                <a:solidFill>
                  <a:srgbClr val="000000"/>
                </a:solidFill>
                <a:latin typeface="Courier"/>
                <a:cs typeface="Courier"/>
              </a:rPr>
              <a:t>)) </a:t>
            </a:r>
          </a:p>
          <a:p>
            <a:pPr lvl="1">
              <a:buNone/>
            </a:pPr>
            <a:r>
              <a:rPr lang="en-US" dirty="0" smtClean="0">
                <a:solidFill>
                  <a:srgbClr val="000000"/>
                </a:solidFill>
                <a:latin typeface="Courier"/>
                <a:cs typeface="Courier"/>
              </a:rPr>
              <a:t>	{ </a:t>
            </a:r>
            <a:r>
              <a:rPr lang="en-US" dirty="0" err="1" smtClean="0">
                <a:solidFill>
                  <a:srgbClr val="000000"/>
                </a:solidFill>
                <a:latin typeface="Courier"/>
                <a:cs typeface="Courier"/>
              </a:rPr>
              <a:t>b[i</a:t>
            </a:r>
            <a:r>
              <a:rPr lang="en-US" dirty="0" smtClean="0">
                <a:solidFill>
                  <a:srgbClr val="000000"/>
                </a:solidFill>
                <a:latin typeface="Courier"/>
                <a:cs typeface="Courier"/>
              </a:rPr>
              <a:t>]=</a:t>
            </a:r>
            <a:r>
              <a:rPr lang="en-US" dirty="0" err="1" smtClean="0">
                <a:solidFill>
                  <a:srgbClr val="000000"/>
                </a:solidFill>
                <a:latin typeface="Courier"/>
                <a:cs typeface="Courier"/>
              </a:rPr>
              <a:t>a[i</a:t>
            </a:r>
            <a:r>
              <a:rPr lang="en-US" dirty="0" smtClean="0">
                <a:solidFill>
                  <a:srgbClr val="000000"/>
                </a:solidFill>
                <a:latin typeface="Courier"/>
                <a:cs typeface="Courier"/>
              </a:rPr>
              <a:t>]; sum+=</a:t>
            </a:r>
            <a:r>
              <a:rPr lang="en-US" dirty="0" err="1" smtClean="0">
                <a:solidFill>
                  <a:srgbClr val="000000"/>
                </a:solidFill>
                <a:latin typeface="Courier"/>
                <a:cs typeface="Courier"/>
              </a:rPr>
              <a:t>a[i</a:t>
            </a:r>
            <a:r>
              <a:rPr lang="en-US" dirty="0" smtClean="0">
                <a:solidFill>
                  <a:srgbClr val="000000"/>
                </a:solidFill>
                <a:latin typeface="Courier"/>
                <a:cs typeface="Courier"/>
              </a:rPr>
              <a:t>]; </a:t>
            </a:r>
            <a:r>
              <a:rPr lang="en-US" dirty="0" smtClean="0">
                <a:solidFill>
                  <a:srgbClr val="000000"/>
                </a:solidFill>
                <a:latin typeface="Courier"/>
                <a:cs typeface="Courier"/>
              </a:rPr>
              <a:t>}</a:t>
            </a:r>
          </a:p>
          <a:p>
            <a:r>
              <a:rPr lang="en-US" dirty="0" smtClean="0">
                <a:solidFill>
                  <a:srgbClr val="FF6600"/>
                </a:solidFill>
                <a:cs typeface="Courier"/>
              </a:rPr>
              <a:t>What </a:t>
            </a:r>
            <a:r>
              <a:rPr lang="en-US" dirty="0" smtClean="0">
                <a:solidFill>
                  <a:srgbClr val="FF6600"/>
                </a:solidFill>
                <a:cs typeface="Courier"/>
              </a:rPr>
              <a:t>are values of I for which evaluate body?</a:t>
            </a:r>
          </a:p>
          <a:p>
            <a:r>
              <a:rPr lang="en-US" dirty="0" smtClean="0">
                <a:solidFill>
                  <a:srgbClr val="000000"/>
                </a:solidFill>
                <a:cs typeface="Courier"/>
              </a:rPr>
              <a:t>Also </a:t>
            </a:r>
            <a:r>
              <a:rPr lang="en-US" dirty="0" smtClean="0">
                <a:solidFill>
                  <a:srgbClr val="000000"/>
                </a:solidFill>
                <a:cs typeface="Courier"/>
              </a:rPr>
              <a:t>bad for Real Time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Fall 2018 --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50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Loop Interpretations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304800" y="1752600"/>
            <a:ext cx="8382000" cy="4114800"/>
          </a:xfrm>
        </p:spPr>
        <p:txBody>
          <a:bodyPr/>
          <a:lstStyle/>
          <a:p>
            <a:r>
              <a:rPr lang="en-US" dirty="0" smtClean="0">
                <a:solidFill>
                  <a:schemeClr val="bg2"/>
                </a:solidFill>
              </a:rPr>
              <a:t>What does a loop describe?</a:t>
            </a:r>
          </a:p>
          <a:p>
            <a:pPr lvl="1"/>
            <a:r>
              <a:rPr lang="en-US" dirty="0" smtClean="0">
                <a:solidFill>
                  <a:schemeClr val="bg2"/>
                </a:solidFill>
              </a:rPr>
              <a:t>Sequential behavior  [when execute]</a:t>
            </a:r>
          </a:p>
          <a:p>
            <a:pPr lvl="1"/>
            <a:r>
              <a:rPr lang="en-US" dirty="0" smtClean="0">
                <a:solidFill>
                  <a:schemeClr val="bg2"/>
                </a:solidFill>
              </a:rPr>
              <a:t>Spatial construction  [when create HW]</a:t>
            </a:r>
          </a:p>
          <a:p>
            <a:pPr lvl="1"/>
            <a:r>
              <a:rPr lang="en-US" dirty="0" smtClean="0">
                <a:solidFill>
                  <a:schemeClr val="bg2"/>
                </a:solidFill>
              </a:rPr>
              <a:t>Data Parallelism [sameness of compute]</a:t>
            </a:r>
          </a:p>
          <a:p>
            <a:r>
              <a:rPr lang="en-US" dirty="0" smtClean="0">
                <a:solidFill>
                  <a:schemeClr val="bg2"/>
                </a:solidFill>
              </a:rPr>
              <a:t>We will want to use for all 3</a:t>
            </a:r>
          </a:p>
          <a:p>
            <a:r>
              <a:rPr lang="en-US" dirty="0" smtClean="0"/>
              <a:t>C allows expressive loops</a:t>
            </a:r>
          </a:p>
          <a:p>
            <a:pPr lvl="1"/>
            <a:r>
              <a:rPr lang="en-US" dirty="0" smtClean="0"/>
              <a:t>Some expressiveness</a:t>
            </a:r>
          </a:p>
          <a:p>
            <a:pPr lvl="2"/>
            <a:r>
              <a:rPr lang="en-US" dirty="0" smtClean="0"/>
              <a:t>Not compatible with spatial hardware construction</a:t>
            </a:r>
          </a:p>
          <a:p>
            <a:pPr lvl="2"/>
            <a:r>
              <a:rPr lang="en-US" dirty="0" smtClean="0"/>
              <a:t>Same ones typically not compatible with Real Time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Fall 2018 --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3F1A2-0E21-3245-8003-930CE4961577}" type="slidenum">
              <a:rPr lang="en-US" smtClean="0"/>
              <a:pPr/>
              <a:t>51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Unroll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458200" cy="4114800"/>
          </a:xfrm>
        </p:spPr>
        <p:txBody>
          <a:bodyPr/>
          <a:lstStyle/>
          <a:p>
            <a:r>
              <a:rPr lang="en-US" dirty="0" err="1" smtClean="0"/>
              <a:t>Vivado</a:t>
            </a:r>
            <a:r>
              <a:rPr lang="en-US" dirty="0" smtClean="0"/>
              <a:t> HLS has </a:t>
            </a:r>
            <a:r>
              <a:rPr lang="en-US" dirty="0" err="1" smtClean="0"/>
              <a:t>pragmas</a:t>
            </a:r>
            <a:r>
              <a:rPr lang="en-US" dirty="0" smtClean="0"/>
              <a:t> for unrolling</a:t>
            </a:r>
          </a:p>
          <a:p>
            <a:r>
              <a:rPr lang="en-US" dirty="0" smtClean="0"/>
              <a:t>UG901: </a:t>
            </a:r>
            <a:r>
              <a:rPr lang="en-US" dirty="0" err="1" smtClean="0"/>
              <a:t>Vivado</a:t>
            </a:r>
            <a:r>
              <a:rPr lang="en-US" dirty="0" smtClean="0"/>
              <a:t> HLS User’s Guide</a:t>
            </a:r>
          </a:p>
          <a:p>
            <a:pPr lvl="1"/>
            <a:r>
              <a:rPr lang="en-US" dirty="0" smtClean="0"/>
              <a:t>P180—229 for optimization and directives</a:t>
            </a:r>
          </a:p>
          <a:p>
            <a:r>
              <a:rPr lang="en-US" b="1" dirty="0" smtClean="0"/>
              <a:t>#</a:t>
            </a:r>
            <a:r>
              <a:rPr lang="en-US" b="1" dirty="0" err="1" smtClean="0"/>
              <a:t>pragma</a:t>
            </a:r>
            <a:r>
              <a:rPr lang="en-US" b="1" dirty="0" smtClean="0"/>
              <a:t> HLS UNROLL factor=… </a:t>
            </a:r>
          </a:p>
          <a:p>
            <a:endParaRPr lang="en-US" b="1" dirty="0" smtClean="0"/>
          </a:p>
          <a:p>
            <a:r>
              <a:rPr lang="en-US" dirty="0" smtClean="0"/>
              <a:t>Use to control area-time points</a:t>
            </a:r>
          </a:p>
          <a:p>
            <a:pPr lvl="1"/>
            <a:r>
              <a:rPr lang="en-US" dirty="0" smtClean="0"/>
              <a:t>Use of loop for spatial vs. temporal description</a:t>
            </a:r>
          </a:p>
          <a:p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Fall 2018 --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3F1A2-0E21-3245-8003-930CE4961577}" type="slidenum">
              <a:rPr lang="en-US" smtClean="0"/>
              <a:pPr/>
              <a:t>52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 smtClean="0"/>
              <a:t>Arrays as Memory Banks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7772400" cy="4114800"/>
          </a:xfrm>
        </p:spPr>
        <p:txBody>
          <a:bodyPr/>
          <a:lstStyle/>
          <a:p>
            <a:r>
              <a:rPr lang="en-US" dirty="0" smtClean="0"/>
              <a:t>Hardware expression: Sometimes we will want to describe computations with separate memory banks</a:t>
            </a:r>
          </a:p>
          <a:p>
            <a:pPr>
              <a:buNone/>
            </a:pPr>
            <a:r>
              <a:rPr lang="en-US" dirty="0" err="1" smtClean="0">
                <a:solidFill>
                  <a:srgbClr val="000000"/>
                </a:solidFill>
                <a:latin typeface="Courier"/>
                <a:cs typeface="Courier"/>
              </a:rPr>
              <a:t>int</a:t>
            </a:r>
            <a:r>
              <a:rPr lang="en-US" dirty="0" smtClean="0">
                <a:solidFill>
                  <a:srgbClr val="000000"/>
                </a:solidFill>
                <a:latin typeface="Courier"/>
                <a:cs typeface="Courier"/>
              </a:rPr>
              <a:t> a[1024], b[1024], </a:t>
            </a:r>
            <a:br>
              <a:rPr lang="en-US" dirty="0" smtClean="0">
                <a:solidFill>
                  <a:srgbClr val="000000"/>
                </a:solidFill>
                <a:latin typeface="Courier"/>
                <a:cs typeface="Courier"/>
              </a:rPr>
            </a:br>
            <a:r>
              <a:rPr lang="en-US" dirty="0" smtClean="0">
                <a:solidFill>
                  <a:srgbClr val="000000"/>
                </a:solidFill>
                <a:latin typeface="Courier"/>
                <a:cs typeface="Courier"/>
              </a:rPr>
              <a:t>   c[1024];</a:t>
            </a:r>
          </a:p>
          <a:p>
            <a:pPr>
              <a:buNone/>
            </a:pPr>
            <a:r>
              <a:rPr lang="en-US" dirty="0" err="1" smtClean="0">
                <a:solidFill>
                  <a:srgbClr val="000000"/>
                </a:solidFill>
                <a:latin typeface="Courier"/>
                <a:cs typeface="Courier"/>
              </a:rPr>
              <a:t>for(i</a:t>
            </a:r>
            <a:r>
              <a:rPr lang="en-US" dirty="0" smtClean="0">
                <a:solidFill>
                  <a:srgbClr val="000000"/>
                </a:solidFill>
                <a:latin typeface="Courier"/>
                <a:cs typeface="Courier"/>
              </a:rPr>
              <a:t>=0;i&lt;1024;i++)</a:t>
            </a:r>
          </a:p>
          <a:p>
            <a:pPr lvl="1">
              <a:buNone/>
            </a:pPr>
            <a:r>
              <a:rPr lang="en-US" dirty="0" err="1" smtClean="0">
                <a:solidFill>
                  <a:srgbClr val="000000"/>
                </a:solidFill>
                <a:latin typeface="Courier"/>
                <a:cs typeface="Courier"/>
              </a:rPr>
              <a:t>a[i</a:t>
            </a:r>
            <a:r>
              <a:rPr lang="en-US" dirty="0" smtClean="0">
                <a:solidFill>
                  <a:srgbClr val="000000"/>
                </a:solidFill>
                <a:latin typeface="Courier"/>
                <a:cs typeface="Courier"/>
              </a:rPr>
              <a:t>]=</a:t>
            </a:r>
            <a:r>
              <a:rPr lang="en-US" dirty="0" err="1" smtClean="0">
                <a:solidFill>
                  <a:srgbClr val="000000"/>
                </a:solidFill>
                <a:latin typeface="Courier"/>
                <a:cs typeface="Courier"/>
              </a:rPr>
              <a:t>bigmem[offset+i</a:t>
            </a:r>
            <a:r>
              <a:rPr lang="en-US" dirty="0" smtClean="0">
                <a:solidFill>
                  <a:srgbClr val="000000"/>
                </a:solidFill>
                <a:latin typeface="Courier"/>
                <a:cs typeface="Courier"/>
              </a:rPr>
              <a:t>];</a:t>
            </a:r>
          </a:p>
          <a:p>
            <a:pPr>
              <a:buNone/>
            </a:pPr>
            <a:r>
              <a:rPr lang="en-US" dirty="0" smtClean="0">
                <a:solidFill>
                  <a:srgbClr val="000000"/>
                </a:solidFill>
                <a:latin typeface="Courier"/>
                <a:cs typeface="Courier"/>
              </a:rPr>
              <a:t>for (</a:t>
            </a:r>
            <a:r>
              <a:rPr lang="en-US" dirty="0" err="1" smtClean="0">
                <a:solidFill>
                  <a:srgbClr val="000000"/>
                </a:solidFill>
                <a:latin typeface="Courier"/>
                <a:cs typeface="Courier"/>
              </a:rPr>
              <a:t>i</a:t>
            </a:r>
            <a:r>
              <a:rPr lang="en-US" dirty="0" smtClean="0">
                <a:solidFill>
                  <a:srgbClr val="000000"/>
                </a:solidFill>
                <a:latin typeface="Courier"/>
                <a:cs typeface="Courier"/>
              </a:rPr>
              <a:t>=0;i&lt;1024;i++)</a:t>
            </a:r>
          </a:p>
          <a:p>
            <a:pPr lvl="1">
              <a:buNone/>
            </a:pPr>
            <a:r>
              <a:rPr lang="en-US" dirty="0" err="1" smtClean="0">
                <a:solidFill>
                  <a:srgbClr val="000000"/>
                </a:solidFill>
                <a:latin typeface="Courier"/>
                <a:cs typeface="Courier"/>
              </a:rPr>
              <a:t>c[i</a:t>
            </a:r>
            <a:r>
              <a:rPr lang="en-US" dirty="0" smtClean="0">
                <a:solidFill>
                  <a:srgbClr val="000000"/>
                </a:solidFill>
                <a:latin typeface="Courier"/>
                <a:cs typeface="Courier"/>
              </a:rPr>
              <a:t>]=</a:t>
            </a:r>
            <a:r>
              <a:rPr lang="en-US" dirty="0" err="1" smtClean="0">
                <a:solidFill>
                  <a:srgbClr val="000000"/>
                </a:solidFill>
                <a:latin typeface="Courier"/>
                <a:cs typeface="Courier"/>
              </a:rPr>
              <a:t>a[i</a:t>
            </a:r>
            <a:r>
              <a:rPr lang="en-US" dirty="0" smtClean="0">
                <a:solidFill>
                  <a:srgbClr val="000000"/>
                </a:solidFill>
                <a:latin typeface="Courier"/>
                <a:cs typeface="Courier"/>
              </a:rPr>
              <a:t>]*</a:t>
            </a:r>
            <a:r>
              <a:rPr lang="en-US" dirty="0" err="1" smtClean="0">
                <a:solidFill>
                  <a:srgbClr val="000000"/>
                </a:solidFill>
                <a:latin typeface="Courier"/>
                <a:cs typeface="Courier"/>
              </a:rPr>
              <a:t>b[i</a:t>
            </a:r>
            <a:r>
              <a:rPr lang="en-US" dirty="0" smtClean="0">
                <a:solidFill>
                  <a:srgbClr val="000000"/>
                </a:solidFill>
                <a:latin typeface="Courier"/>
                <a:cs typeface="Courier"/>
              </a:rPr>
              <a:t>];</a:t>
            </a:r>
          </a:p>
          <a:p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Fall 2018 --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53</a:t>
            </a:fld>
            <a:endParaRPr lang="en-US"/>
          </a:p>
        </p:txBody>
      </p:sp>
      <p:pic>
        <p:nvPicPr>
          <p:cNvPr id="6" name="Picture 5" descr="bigmem_mbank_demo.pdf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7086600" y="2667000"/>
            <a:ext cx="1143000" cy="386861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 smtClean="0"/>
              <a:t>Arrays as Memory Banks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7772400" cy="4114800"/>
          </a:xfrm>
        </p:spPr>
        <p:txBody>
          <a:bodyPr/>
          <a:lstStyle/>
          <a:p>
            <a:r>
              <a:rPr lang="en-US" dirty="0" smtClean="0"/>
              <a:t>If single memory has only one port</a:t>
            </a:r>
          </a:p>
          <a:p>
            <a:pPr lvl="1"/>
            <a:r>
              <a:rPr lang="en-US" dirty="0" smtClean="0"/>
              <a:t>Can perform only one memory operation per cycle</a:t>
            </a:r>
          </a:p>
          <a:p>
            <a:pPr lvl="1"/>
            <a:r>
              <a:rPr lang="en-US" dirty="0" smtClean="0">
                <a:solidFill>
                  <a:srgbClr val="FF6600"/>
                </a:solidFill>
              </a:rPr>
              <a:t>What happens if a, </a:t>
            </a:r>
            <a:r>
              <a:rPr lang="en-US" dirty="0" err="1" smtClean="0">
                <a:solidFill>
                  <a:srgbClr val="FF6600"/>
                </a:solidFill>
              </a:rPr>
              <a:t>b</a:t>
            </a:r>
            <a:r>
              <a:rPr lang="en-US" dirty="0" smtClean="0">
                <a:solidFill>
                  <a:srgbClr val="FF6600"/>
                </a:solidFill>
              </a:rPr>
              <a:t>, </a:t>
            </a:r>
            <a:r>
              <a:rPr lang="en-US" dirty="0" err="1" smtClean="0">
                <a:solidFill>
                  <a:srgbClr val="FF6600"/>
                </a:solidFill>
              </a:rPr>
              <a:t>c</a:t>
            </a:r>
            <a:r>
              <a:rPr lang="en-US" dirty="0" smtClean="0">
                <a:solidFill>
                  <a:srgbClr val="FF6600"/>
                </a:solidFill>
              </a:rPr>
              <a:t> </a:t>
            </a:r>
            <a:br>
              <a:rPr lang="en-US" dirty="0" smtClean="0">
                <a:solidFill>
                  <a:srgbClr val="FF6600"/>
                </a:solidFill>
              </a:rPr>
            </a:br>
            <a:r>
              <a:rPr lang="en-US" dirty="0" smtClean="0">
                <a:solidFill>
                  <a:srgbClr val="FF6600"/>
                </a:solidFill>
              </a:rPr>
              <a:t>all in </a:t>
            </a:r>
            <a:r>
              <a:rPr lang="en-US" dirty="0" err="1" smtClean="0">
                <a:solidFill>
                  <a:srgbClr val="FF6600"/>
                </a:solidFill>
              </a:rPr>
              <a:t>bigmem</a:t>
            </a:r>
            <a:r>
              <a:rPr lang="en-US" dirty="0" smtClean="0">
                <a:solidFill>
                  <a:srgbClr val="FF6600"/>
                </a:solidFill>
              </a:rPr>
              <a:t>? (II ?)</a:t>
            </a:r>
          </a:p>
          <a:p>
            <a:pPr>
              <a:buNone/>
            </a:pPr>
            <a:r>
              <a:rPr lang="en-US" dirty="0" smtClean="0">
                <a:solidFill>
                  <a:srgbClr val="000000"/>
                </a:solidFill>
                <a:latin typeface="Courier"/>
                <a:cs typeface="Courier"/>
              </a:rPr>
              <a:t>for (</a:t>
            </a:r>
            <a:r>
              <a:rPr lang="en-US" dirty="0" err="1" smtClean="0">
                <a:solidFill>
                  <a:srgbClr val="000000"/>
                </a:solidFill>
                <a:latin typeface="Courier"/>
                <a:cs typeface="Courier"/>
              </a:rPr>
              <a:t>i</a:t>
            </a:r>
            <a:r>
              <a:rPr lang="en-US" dirty="0" smtClean="0">
                <a:solidFill>
                  <a:srgbClr val="000000"/>
                </a:solidFill>
                <a:latin typeface="Courier"/>
                <a:cs typeface="Courier"/>
              </a:rPr>
              <a:t>=0;i&lt;1024;i++)</a:t>
            </a:r>
          </a:p>
          <a:p>
            <a:pPr lvl="1">
              <a:buNone/>
            </a:pPr>
            <a:r>
              <a:rPr lang="en-US" dirty="0" err="1" smtClean="0">
                <a:solidFill>
                  <a:srgbClr val="000000"/>
                </a:solidFill>
                <a:latin typeface="Courier"/>
                <a:cs typeface="Courier"/>
              </a:rPr>
              <a:t>c[i</a:t>
            </a:r>
            <a:r>
              <a:rPr lang="en-US" dirty="0" smtClean="0">
                <a:solidFill>
                  <a:srgbClr val="000000"/>
                </a:solidFill>
                <a:latin typeface="Courier"/>
                <a:cs typeface="Courier"/>
              </a:rPr>
              <a:t>]=</a:t>
            </a:r>
            <a:r>
              <a:rPr lang="en-US" dirty="0" err="1" smtClean="0">
                <a:solidFill>
                  <a:srgbClr val="000000"/>
                </a:solidFill>
                <a:latin typeface="Courier"/>
                <a:cs typeface="Courier"/>
              </a:rPr>
              <a:t>a[i</a:t>
            </a:r>
            <a:r>
              <a:rPr lang="en-US" dirty="0" smtClean="0">
                <a:solidFill>
                  <a:srgbClr val="000000"/>
                </a:solidFill>
                <a:latin typeface="Courier"/>
                <a:cs typeface="Courier"/>
              </a:rPr>
              <a:t>]*</a:t>
            </a:r>
            <a:r>
              <a:rPr lang="en-US" dirty="0" err="1" smtClean="0">
                <a:solidFill>
                  <a:srgbClr val="000000"/>
                </a:solidFill>
                <a:latin typeface="Courier"/>
                <a:cs typeface="Courier"/>
              </a:rPr>
              <a:t>b[i</a:t>
            </a:r>
            <a:r>
              <a:rPr lang="en-US" dirty="0" smtClean="0">
                <a:solidFill>
                  <a:srgbClr val="000000"/>
                </a:solidFill>
                <a:latin typeface="Courier"/>
                <a:cs typeface="Courier"/>
              </a:rPr>
              <a:t>];</a:t>
            </a:r>
          </a:p>
          <a:p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Fall 2018 --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54</a:t>
            </a:fld>
            <a:endParaRPr lang="en-US"/>
          </a:p>
        </p:txBody>
      </p:sp>
      <p:pic>
        <p:nvPicPr>
          <p:cNvPr id="7" name="Picture 6" descr="bigmem_bottleneck.pdf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6096000" y="3124200"/>
            <a:ext cx="1676400" cy="311042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Physical Memory Port as Limited Shared Resource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Typically single memory port</a:t>
            </a:r>
          </a:p>
          <a:p>
            <a:pPr lvl="1"/>
            <a:r>
              <a:rPr lang="en-US" dirty="0" smtClean="0"/>
              <a:t>Must </a:t>
            </a:r>
            <a:r>
              <a:rPr lang="en-US" dirty="0" err="1" smtClean="0"/>
              <a:t>sequentialize</a:t>
            </a:r>
            <a:r>
              <a:rPr lang="en-US" dirty="0" smtClean="0"/>
              <a:t> on use of memory port</a:t>
            </a:r>
          </a:p>
          <a:p>
            <a:pPr lvl="1"/>
            <a:r>
              <a:rPr lang="en-US" dirty="0" smtClean="0"/>
              <a:t>Reason for banking</a:t>
            </a:r>
          </a:p>
          <a:p>
            <a:pPr lvl="2"/>
            <a:r>
              <a:rPr lang="en-US" dirty="0" smtClean="0"/>
              <a:t>Put in separate memories, </a:t>
            </a:r>
            <a:br>
              <a:rPr lang="en-US" dirty="0" smtClean="0"/>
            </a:br>
            <a:r>
              <a:rPr lang="en-US" dirty="0" smtClean="0"/>
              <a:t>so operations can occur simultaneously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Fall 2018 --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55</a:t>
            </a:fld>
            <a:endParaRPr lang="en-US"/>
          </a:p>
        </p:txBody>
      </p:sp>
      <p:pic>
        <p:nvPicPr>
          <p:cNvPr id="6" name="Picture 5" descr="bigmem_bottleneck.pdf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3017322" y="4648200"/>
            <a:ext cx="1190996" cy="2209800"/>
          </a:xfrm>
          <a:prstGeom prst="rect">
            <a:avLst/>
          </a:prstGeom>
        </p:spPr>
      </p:pic>
      <p:pic>
        <p:nvPicPr>
          <p:cNvPr id="7" name="Picture 6" descr="bigmem_mbank_demo.pdf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4"/>
              <a:stretch>
                <a:fillRect/>
              </a:stretch>
            </p:blipFill>
          </mc:Choice>
          <mc:Fallback>
            <p:blipFill>
              <a:blip r:embed="rId5"/>
              <a:stretch>
                <a:fillRect/>
              </a:stretch>
            </p:blipFill>
          </mc:Fallback>
        </mc:AlternateContent>
        <p:spPr>
          <a:xfrm>
            <a:off x="7620000" y="3130060"/>
            <a:ext cx="1101436" cy="372794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0" y="5105400"/>
            <a:ext cx="296697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Zed DRAM 1 port</a:t>
            </a:r>
          </a:p>
          <a:p>
            <a:r>
              <a:rPr lang="en-US" dirty="0" err="1" smtClean="0">
                <a:latin typeface="+mn-lt"/>
              </a:rPr>
              <a:t>Virtex</a:t>
            </a:r>
            <a:r>
              <a:rPr lang="en-US" dirty="0" smtClean="0">
                <a:latin typeface="+mn-lt"/>
              </a:rPr>
              <a:t> BRAM 2 ports</a:t>
            </a:r>
            <a:endParaRPr lang="en-US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Arrays as things to put in Memory Banks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Computational expression: sometimes useful to express computation</a:t>
            </a:r>
          </a:p>
          <a:p>
            <a:pPr lvl="1"/>
            <a:r>
              <a:rPr lang="en-US" dirty="0" smtClean="0"/>
              <a:t>Then decide how to pack array state into memory banks for different </a:t>
            </a:r>
          </a:p>
          <a:p>
            <a:pPr lvl="2"/>
            <a:r>
              <a:rPr lang="en-US" dirty="0" smtClean="0"/>
              <a:t>Hardware availability</a:t>
            </a:r>
          </a:p>
          <a:p>
            <a:pPr lvl="2"/>
            <a:r>
              <a:rPr lang="en-US" dirty="0" smtClean="0"/>
              <a:t>Area-Time tradeoffs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Fall 2018 --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56</a:t>
            </a:fld>
            <a:endParaRPr lang="en-US"/>
          </a:p>
        </p:txBody>
      </p:sp>
      <p:pic>
        <p:nvPicPr>
          <p:cNvPr id="6" name="Picture 5" descr="bigmem_bottleneck.pdf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3222666" y="5029200"/>
            <a:ext cx="985652" cy="1828800"/>
          </a:xfrm>
          <a:prstGeom prst="rect">
            <a:avLst/>
          </a:prstGeom>
        </p:spPr>
      </p:pic>
      <p:pic>
        <p:nvPicPr>
          <p:cNvPr id="7" name="Picture 6" descr="bigmem_mbank_demo.pdf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4"/>
              <a:stretch>
                <a:fillRect/>
              </a:stretch>
            </p:blipFill>
          </mc:Choice>
          <mc:Fallback>
            <p:blipFill>
              <a:blip r:embed="rId5"/>
              <a:stretch>
                <a:fillRect/>
              </a:stretch>
            </p:blipFill>
          </mc:Fallback>
        </mc:AlternateContent>
        <p:spPr>
          <a:xfrm>
            <a:off x="7809902" y="3772808"/>
            <a:ext cx="911533" cy="3085192"/>
          </a:xfrm>
          <a:prstGeom prst="rect">
            <a:avLst/>
          </a:prstGeom>
        </p:spPr>
      </p:pic>
      <p:pic>
        <p:nvPicPr>
          <p:cNvPr id="8" name="Picture 7" descr="bigmem_bcshare.pdf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6"/>
              <a:stretch>
                <a:fillRect/>
              </a:stretch>
            </p:blipFill>
          </mc:Choice>
          <mc:Fallback>
            <p:blipFill>
              <a:blip r:embed="rId7"/>
              <a:stretch>
                <a:fillRect/>
              </a:stretch>
            </p:blipFill>
          </mc:Fallback>
        </mc:AlternateContent>
        <p:spPr>
          <a:xfrm>
            <a:off x="5791200" y="4068948"/>
            <a:ext cx="1130300" cy="278905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04800"/>
            <a:ext cx="7772400" cy="1143000"/>
          </a:xfrm>
        </p:spPr>
        <p:txBody>
          <a:bodyPr/>
          <a:lstStyle/>
          <a:p>
            <a:r>
              <a:rPr lang="en-US" dirty="0" smtClean="0"/>
              <a:t>Implementations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133600"/>
            <a:ext cx="7772400" cy="4114800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solidFill>
                  <a:srgbClr val="000000"/>
                </a:solidFill>
                <a:latin typeface="Courier"/>
                <a:cs typeface="Courier"/>
              </a:rPr>
              <a:t>unsigned char </a:t>
            </a:r>
            <a:r>
              <a:rPr lang="en-US" dirty="0" err="1" smtClean="0">
                <a:solidFill>
                  <a:srgbClr val="000000"/>
                </a:solidFill>
                <a:latin typeface="Courier"/>
                <a:cs typeface="Courier"/>
              </a:rPr>
              <a:t>a[K</a:t>
            </a:r>
            <a:r>
              <a:rPr lang="en-US" dirty="0" smtClean="0">
                <a:solidFill>
                  <a:srgbClr val="000000"/>
                </a:solidFill>
                <a:latin typeface="Courier"/>
                <a:cs typeface="Courier"/>
              </a:rPr>
              <a:t>];</a:t>
            </a:r>
          </a:p>
          <a:p>
            <a:pPr>
              <a:buNone/>
            </a:pPr>
            <a:r>
              <a:rPr lang="en-US" dirty="0" err="1" smtClean="0">
                <a:solidFill>
                  <a:srgbClr val="000000"/>
                </a:solidFill>
                <a:latin typeface="Courier"/>
                <a:cs typeface="Courier"/>
              </a:rPr>
              <a:t>int</a:t>
            </a:r>
            <a:r>
              <a:rPr lang="en-US" dirty="0" smtClean="0">
                <a:solidFill>
                  <a:srgbClr val="000000"/>
                </a:solidFill>
                <a:latin typeface="Courier"/>
                <a:cs typeface="Courier"/>
              </a:rPr>
              <a:t> G[K];</a:t>
            </a:r>
          </a:p>
          <a:p>
            <a:pPr>
              <a:buNone/>
            </a:pPr>
            <a:r>
              <a:rPr lang="en-US" dirty="0" err="1" smtClean="0">
                <a:solidFill>
                  <a:srgbClr val="000000"/>
                </a:solidFill>
                <a:latin typeface="Courier"/>
                <a:cs typeface="Courier"/>
              </a:rPr>
              <a:t>int</a:t>
            </a:r>
            <a:r>
              <a:rPr lang="en-US" dirty="0" smtClean="0">
                <a:solidFill>
                  <a:srgbClr val="000000"/>
                </a:solidFill>
                <a:latin typeface="Courier"/>
                <a:cs typeface="Courier"/>
              </a:rPr>
              <a:t> g1[256], g2[256];</a:t>
            </a:r>
          </a:p>
          <a:p>
            <a:pPr>
              <a:buNone/>
            </a:pPr>
            <a:endParaRPr lang="en-US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pPr>
              <a:buNone/>
            </a:pPr>
            <a:r>
              <a:rPr lang="en-US" dirty="0" smtClean="0">
                <a:solidFill>
                  <a:srgbClr val="000000"/>
                </a:solidFill>
                <a:latin typeface="Courier"/>
                <a:cs typeface="Courier"/>
              </a:rPr>
              <a:t>for (</a:t>
            </a:r>
            <a:r>
              <a:rPr lang="en-US" dirty="0" err="1" smtClean="0">
                <a:solidFill>
                  <a:srgbClr val="000000"/>
                </a:solidFill>
                <a:latin typeface="Courier"/>
                <a:cs typeface="Courier"/>
              </a:rPr>
              <a:t>i</a:t>
            </a:r>
            <a:r>
              <a:rPr lang="en-US" dirty="0" smtClean="0">
                <a:solidFill>
                  <a:srgbClr val="000000"/>
                </a:solidFill>
                <a:latin typeface="Courier"/>
                <a:cs typeface="Courier"/>
              </a:rPr>
              <a:t>=0;i&lt;</a:t>
            </a:r>
            <a:r>
              <a:rPr lang="en-US" dirty="0" err="1" smtClean="0">
                <a:solidFill>
                  <a:srgbClr val="000000"/>
                </a:solidFill>
                <a:latin typeface="Courier"/>
                <a:cs typeface="Courier"/>
              </a:rPr>
              <a:t>K;i</a:t>
            </a:r>
            <a:r>
              <a:rPr lang="en-US" dirty="0" smtClean="0">
                <a:solidFill>
                  <a:srgbClr val="000000"/>
                </a:solidFill>
                <a:latin typeface="Courier"/>
                <a:cs typeface="Courier"/>
              </a:rPr>
              <a:t>++)</a:t>
            </a:r>
          </a:p>
          <a:p>
            <a:pPr lvl="1">
              <a:buNone/>
            </a:pPr>
            <a:r>
              <a:rPr lang="en-US" dirty="0" err="1" smtClean="0">
                <a:solidFill>
                  <a:srgbClr val="000000"/>
                </a:solidFill>
                <a:latin typeface="Courier"/>
                <a:cs typeface="Courier"/>
              </a:rPr>
              <a:t>G[i</a:t>
            </a:r>
            <a:r>
              <a:rPr lang="en-US" dirty="0" smtClean="0">
                <a:solidFill>
                  <a:srgbClr val="000000"/>
                </a:solidFill>
                <a:latin typeface="Courier"/>
                <a:cs typeface="Courier"/>
              </a:rPr>
              <a:t>]=g1(a[i]) ^ g2(a[i]);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Fall 2018 --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57</a:t>
            </a:fld>
            <a:endParaRPr lang="en-US"/>
          </a:p>
        </p:txBody>
      </p:sp>
      <p:pic>
        <p:nvPicPr>
          <p:cNvPr id="7" name="Picture 6" descr="ghash_impls.pdf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6235700" y="1371600"/>
            <a:ext cx="2908300" cy="32893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Arrays as Inputs and Outputs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Computational Expression: arrays are often a natural way of expression set of inputs and outputs</a:t>
            </a:r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Fall 2018 --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58</a:t>
            </a:fld>
            <a:endParaRPr 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381000" y="3657600"/>
            <a:ext cx="45720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"/>
                <a:ea typeface="+mn-ea"/>
                <a:cs typeface="Courier"/>
              </a:rPr>
              <a:t>int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"/>
                <a:ea typeface="+mn-ea"/>
                <a:cs typeface="Courier"/>
              </a:rPr>
              <a:t> </a:t>
            </a:r>
            <a:r>
              <a:rPr kumimoji="0" 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"/>
                <a:ea typeface="+mn-ea"/>
                <a:cs typeface="Courier"/>
              </a:rPr>
              <a:t>c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"/>
                <a:ea typeface="+mn-ea"/>
                <a:cs typeface="Courier"/>
              </a:rPr>
              <a:t>=12;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"/>
                <a:ea typeface="+mn-ea"/>
                <a:cs typeface="Courier"/>
              </a:rPr>
              <a:t>while(true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"/>
                <a:ea typeface="+mn-ea"/>
                <a:cs typeface="Courier"/>
              </a:rPr>
              <a:t>)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"/>
                <a:ea typeface="ＭＳ Ｐゴシック" charset="-128"/>
                <a:cs typeface="Courier"/>
              </a:rPr>
              <a:t>{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"/>
                <a:ea typeface="ＭＳ Ｐゴシック" charset="-128"/>
                <a:cs typeface="Courier"/>
              </a:rPr>
              <a:t>	</a:t>
            </a:r>
            <a:r>
              <a:rPr kumimoji="0" 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"/>
                <a:ea typeface="ＭＳ Ｐゴシック" charset="-128"/>
                <a:cs typeface="Courier"/>
              </a:rPr>
              <a:t>int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"/>
                <a:ea typeface="ＭＳ Ｐゴシック" charset="-128"/>
                <a:cs typeface="Courier"/>
              </a:rPr>
              <a:t> </a:t>
            </a:r>
            <a:r>
              <a:rPr kumimoji="0" 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"/>
                <a:ea typeface="ＭＳ Ｐゴシック" charset="-128"/>
                <a:cs typeface="Courier"/>
              </a:rPr>
              <a:t>aval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"/>
                <a:ea typeface="ＭＳ Ｐゴシック" charset="-128"/>
                <a:cs typeface="Courier"/>
              </a:rPr>
              <a:t>=</a:t>
            </a:r>
            <a:r>
              <a:rPr kumimoji="0" 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"/>
                <a:ea typeface="ＭＳ Ｐゴシック" charset="-128"/>
                <a:cs typeface="Courier"/>
              </a:rPr>
              <a:t>astream.read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"/>
                <a:ea typeface="ＭＳ Ｐゴシック" charset="-128"/>
                <a:cs typeface="Courier"/>
              </a:rPr>
              <a:t>();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"/>
                <a:ea typeface="ＭＳ Ｐゴシック" charset="-128"/>
                <a:cs typeface="Courier"/>
              </a:rPr>
              <a:t>   </a:t>
            </a:r>
            <a:r>
              <a:rPr kumimoji="0" 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"/>
                <a:ea typeface="ＭＳ Ｐゴシック" charset="-128"/>
                <a:cs typeface="Courier"/>
              </a:rPr>
              <a:t>int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"/>
                <a:ea typeface="ＭＳ Ｐゴシック" charset="-128"/>
                <a:cs typeface="Courier"/>
              </a:rPr>
              <a:t> </a:t>
            </a:r>
            <a:r>
              <a:rPr kumimoji="0" 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"/>
                <a:ea typeface="ＭＳ Ｐゴシック" charset="-128"/>
                <a:cs typeface="Courier"/>
              </a:rPr>
              <a:t>bval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"/>
                <a:ea typeface="ＭＳ Ｐゴシック" charset="-128"/>
                <a:cs typeface="Courier"/>
              </a:rPr>
              <a:t>=</a:t>
            </a:r>
            <a:r>
              <a:rPr kumimoji="0" 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"/>
                <a:ea typeface="ＭＳ Ｐゴシック" charset="-128"/>
                <a:cs typeface="Courier"/>
              </a:rPr>
              <a:t>bstream.read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"/>
                <a:ea typeface="ＭＳ Ｐゴシック" charset="-128"/>
                <a:cs typeface="Courier"/>
              </a:rPr>
              <a:t>();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"/>
                <a:ea typeface="ＭＳ Ｐゴシック" charset="-128"/>
                <a:cs typeface="Courier"/>
              </a:rPr>
              <a:t>   </a:t>
            </a:r>
            <a:r>
              <a:rPr kumimoji="0" 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"/>
                <a:ea typeface="ＭＳ Ｐゴシック" charset="-128"/>
                <a:cs typeface="Courier"/>
              </a:rPr>
              <a:t>int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"/>
                <a:ea typeface="ＭＳ Ｐゴシック" charset="-128"/>
                <a:cs typeface="Courier"/>
              </a:rPr>
              <a:t> res=a*</a:t>
            </a:r>
            <a:r>
              <a:rPr kumimoji="0" 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"/>
                <a:ea typeface="ＭＳ Ｐゴシック" charset="-128"/>
                <a:cs typeface="Courier"/>
              </a:rPr>
              <a:t>b+c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"/>
                <a:ea typeface="ＭＳ Ｐゴシック" charset="-128"/>
                <a:cs typeface="Courier"/>
              </a:rPr>
              <a:t>;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"/>
                <a:ea typeface="ＭＳ Ｐゴシック" charset="-128"/>
                <a:cs typeface="Courier"/>
              </a:rPr>
              <a:t>   </a:t>
            </a:r>
            <a:r>
              <a:rPr kumimoji="0" 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"/>
                <a:ea typeface="ＭＳ Ｐゴシック" charset="-128"/>
                <a:cs typeface="Courier"/>
              </a:rPr>
              <a:t>resstream.write(res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"/>
                <a:ea typeface="ＭＳ Ｐゴシック" charset="-128"/>
                <a:cs typeface="Courier"/>
              </a:rPr>
              <a:t>);</a:t>
            </a:r>
          </a:p>
          <a:p>
            <a:pPr marL="1143000" marR="0" lvl="2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"/>
                <a:ea typeface="ＭＳ Ｐゴシック" charset="-128"/>
                <a:cs typeface="Courier"/>
              </a:rPr>
              <a:t>}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"/>
              <a:ea typeface="ＭＳ Ｐゴシック" charset="-128"/>
              <a:cs typeface="Courier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4724400" y="3810000"/>
            <a:ext cx="45720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kern="0" dirty="0" smtClean="0">
                <a:latin typeface="Courier"/>
                <a:cs typeface="Courier"/>
              </a:rPr>
              <a:t>void </a:t>
            </a:r>
            <a:r>
              <a:rPr lang="en-US" sz="1800" kern="0" dirty="0" err="1" smtClean="0">
                <a:latin typeface="Courier"/>
                <a:cs typeface="Courier"/>
              </a:rPr>
              <a:t>op(int</a:t>
            </a:r>
            <a:r>
              <a:rPr lang="en-US" sz="1800" kern="0" dirty="0" smtClean="0">
                <a:latin typeface="Courier"/>
                <a:cs typeface="Courier"/>
              </a:rPr>
              <a:t> </a:t>
            </a:r>
            <a:r>
              <a:rPr lang="en-US" sz="1800" kern="0" dirty="0" err="1" smtClean="0">
                <a:latin typeface="Courier"/>
                <a:cs typeface="Courier"/>
              </a:rPr>
              <a:t>a[BLOCK</a:t>
            </a:r>
            <a:r>
              <a:rPr lang="en-US" sz="1800" kern="0" dirty="0" smtClean="0">
                <a:latin typeface="Courier"/>
                <a:cs typeface="Courier"/>
              </a:rPr>
              <a:t>], </a:t>
            </a:r>
            <a:r>
              <a:rPr lang="en-US" sz="1800" kern="0" dirty="0" err="1" smtClean="0">
                <a:latin typeface="Courier"/>
                <a:cs typeface="Courier"/>
              </a:rPr>
              <a:t>b[BLOCK</a:t>
            </a:r>
            <a:r>
              <a:rPr lang="en-US" sz="1800" kern="0" dirty="0" smtClean="0">
                <a:latin typeface="Courier"/>
                <a:cs typeface="Courier"/>
              </a:rPr>
              <a:t>], </a:t>
            </a:r>
            <a:r>
              <a:rPr lang="en-US" sz="1800" kern="0" dirty="0" err="1" smtClean="0">
                <a:latin typeface="Courier"/>
                <a:cs typeface="Courier"/>
              </a:rPr>
              <a:t>out[BLOCK</a:t>
            </a:r>
            <a:r>
              <a:rPr lang="en-US" sz="1800" kern="0" dirty="0" smtClean="0">
                <a:latin typeface="Courier"/>
                <a:cs typeface="Courier"/>
              </a:rPr>
              <a:t>]) {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"/>
              <a:ea typeface="+mn-ea"/>
              <a:cs typeface="Courier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kern="0" dirty="0" smtClean="0">
                <a:latin typeface="Courier"/>
                <a:cs typeface="Courier"/>
              </a:rPr>
              <a:t>     for (</a:t>
            </a:r>
            <a:r>
              <a:rPr lang="en-US" sz="1800" kern="0" dirty="0" err="1" smtClean="0">
                <a:latin typeface="Courier"/>
                <a:cs typeface="Courier"/>
              </a:rPr>
              <a:t>i</a:t>
            </a:r>
            <a:r>
              <a:rPr lang="en-US" sz="1800" kern="0" dirty="0" smtClean="0">
                <a:latin typeface="Courier"/>
                <a:cs typeface="Courier"/>
              </a:rPr>
              <a:t>=0;i&lt;</a:t>
            </a:r>
            <a:r>
              <a:rPr lang="en-US" sz="1800" kern="0" dirty="0" err="1" smtClean="0">
                <a:latin typeface="Courier"/>
                <a:cs typeface="Courier"/>
              </a:rPr>
              <a:t>BLOCK;i</a:t>
            </a:r>
            <a:r>
              <a:rPr lang="en-US" sz="1800" kern="0" dirty="0" smtClean="0">
                <a:latin typeface="Courier"/>
                <a:cs typeface="Courier"/>
              </a:rPr>
              <a:t>++)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"/>
              <a:ea typeface="+mn-ea"/>
              <a:cs typeface="Courier"/>
            </a:endParaRP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"/>
                <a:ea typeface="ＭＳ Ｐゴシック" charset="-128"/>
                <a:cs typeface="Courier"/>
              </a:rPr>
              <a:t>   {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"/>
                <a:ea typeface="ＭＳ Ｐゴシック" charset="-128"/>
                <a:cs typeface="Courier"/>
              </a:rPr>
              <a:t>	   </a:t>
            </a:r>
            <a:r>
              <a:rPr lang="en-US" sz="1800" kern="0" dirty="0" err="1" smtClean="0">
                <a:latin typeface="Courier"/>
                <a:ea typeface="ＭＳ Ｐゴシック" charset="-128"/>
                <a:cs typeface="Courier"/>
              </a:rPr>
              <a:t>out[i</a:t>
            </a:r>
            <a:r>
              <a:rPr lang="en-US" sz="1800" kern="0" dirty="0" smtClean="0">
                <a:latin typeface="Courier"/>
                <a:ea typeface="ＭＳ Ｐゴシック" charset="-128"/>
                <a:cs typeface="Courier"/>
              </a:rPr>
              <a:t>]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"/>
                <a:ea typeface="ＭＳ Ｐゴシック" charset="-128"/>
                <a:cs typeface="Courier"/>
              </a:rPr>
              <a:t>=</a:t>
            </a:r>
            <a:r>
              <a:rPr kumimoji="0" 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"/>
                <a:ea typeface="ＭＳ Ｐゴシック" charset="-128"/>
                <a:cs typeface="Courier"/>
              </a:rPr>
              <a:t>a[i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"/>
                <a:ea typeface="ＭＳ Ｐゴシック" charset="-128"/>
                <a:cs typeface="Courier"/>
              </a:rPr>
              <a:t>]*</a:t>
            </a:r>
            <a:r>
              <a:rPr kumimoji="0" 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"/>
                <a:ea typeface="ＭＳ Ｐゴシック" charset="-128"/>
                <a:cs typeface="Courier"/>
              </a:rPr>
              <a:t>b[i]+c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"/>
                <a:ea typeface="ＭＳ Ｐゴシック" charset="-128"/>
                <a:cs typeface="Courier"/>
              </a:rPr>
              <a:t>;</a:t>
            </a:r>
          </a:p>
          <a:p>
            <a:pPr marL="1143000" marR="0" lvl="2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"/>
                <a:ea typeface="ＭＳ Ｐゴシック" charset="-128"/>
                <a:cs typeface="Courier"/>
              </a:rPr>
              <a:t>}</a:t>
            </a:r>
          </a:p>
          <a:p>
            <a:pPr marL="685800" lvl="1" indent="-228600">
              <a:spcBef>
                <a:spcPct val="20000"/>
              </a:spcBef>
            </a:pPr>
            <a:r>
              <a:rPr lang="en-US" sz="1800" kern="0" dirty="0" smtClean="0">
                <a:latin typeface="Courier"/>
                <a:ea typeface="ＭＳ Ｐゴシック" charset="-128"/>
                <a:cs typeface="Courier"/>
              </a:rPr>
              <a:t>}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"/>
              <a:ea typeface="ＭＳ Ｐゴシック" charset="-128"/>
              <a:cs typeface="Courier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0"/>
            <a:ext cx="7772400" cy="1143000"/>
          </a:xfrm>
        </p:spPr>
        <p:txBody>
          <a:bodyPr/>
          <a:lstStyle/>
          <a:p>
            <a:r>
              <a:rPr lang="en-US" dirty="0" smtClean="0"/>
              <a:t>Arrays as Local Memory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066800"/>
            <a:ext cx="7772400" cy="4114800"/>
          </a:xfrm>
        </p:spPr>
        <p:txBody>
          <a:bodyPr/>
          <a:lstStyle/>
          <a:p>
            <a:r>
              <a:rPr lang="en-US" dirty="0" smtClean="0"/>
              <a:t>Hardware/Computational expression: natural way of describing local state</a:t>
            </a:r>
          </a:p>
          <a:p>
            <a:pPr>
              <a:buNone/>
            </a:pPr>
            <a:r>
              <a:rPr lang="en-US" sz="2800" dirty="0" err="1" smtClean="0">
                <a:latin typeface="Courier"/>
                <a:cs typeface="Courier"/>
              </a:rPr>
              <a:t>hist(int</a:t>
            </a:r>
            <a:r>
              <a:rPr lang="en-US" sz="2800" dirty="0" smtClean="0">
                <a:latin typeface="Courier"/>
                <a:cs typeface="Courier"/>
              </a:rPr>
              <a:t> </a:t>
            </a:r>
            <a:r>
              <a:rPr lang="en-US" sz="2800" dirty="0" err="1" smtClean="0">
                <a:latin typeface="Courier"/>
                <a:cs typeface="Courier"/>
              </a:rPr>
              <a:t>a[SIZE</a:t>
            </a:r>
            <a:r>
              <a:rPr lang="en-US" sz="2800" dirty="0" smtClean="0">
                <a:latin typeface="Courier"/>
                <a:cs typeface="Courier"/>
              </a:rPr>
              <a:t>], </a:t>
            </a:r>
            <a:r>
              <a:rPr lang="en-US" sz="2800" dirty="0" err="1" smtClean="0">
                <a:latin typeface="Courier"/>
                <a:cs typeface="Courier"/>
              </a:rPr>
              <a:t>out[EVENTS</a:t>
            </a:r>
            <a:r>
              <a:rPr lang="en-US" sz="2800" dirty="0" smtClean="0">
                <a:latin typeface="Courier"/>
                <a:cs typeface="Courier"/>
              </a:rPr>
              <a:t>]) {</a:t>
            </a:r>
          </a:p>
          <a:p>
            <a:pPr>
              <a:buNone/>
            </a:pPr>
            <a:r>
              <a:rPr lang="en-US" sz="2800" dirty="0" smtClean="0">
                <a:latin typeface="Courier"/>
                <a:cs typeface="Courier"/>
              </a:rPr>
              <a:t>    </a:t>
            </a:r>
            <a:r>
              <a:rPr lang="en-US" sz="2800" dirty="0" err="1" smtClean="0">
                <a:latin typeface="Courier"/>
                <a:cs typeface="Courier"/>
              </a:rPr>
              <a:t>int</a:t>
            </a:r>
            <a:r>
              <a:rPr lang="en-US" sz="2800" dirty="0" smtClean="0">
                <a:latin typeface="Courier"/>
                <a:cs typeface="Courier"/>
              </a:rPr>
              <a:t> </a:t>
            </a:r>
            <a:r>
              <a:rPr lang="en-US" sz="2800" dirty="0" err="1" smtClean="0">
                <a:latin typeface="Courier"/>
                <a:cs typeface="Courier"/>
              </a:rPr>
              <a:t>local[EVENTS</a:t>
            </a:r>
            <a:r>
              <a:rPr lang="en-US" sz="2800" dirty="0" smtClean="0">
                <a:latin typeface="Courier"/>
                <a:cs typeface="Courier"/>
              </a:rPr>
              <a:t>];</a:t>
            </a:r>
          </a:p>
          <a:p>
            <a:pPr>
              <a:buNone/>
            </a:pPr>
            <a:r>
              <a:rPr lang="en-US" sz="2800" dirty="0" smtClean="0">
                <a:latin typeface="Courier"/>
                <a:cs typeface="Courier"/>
              </a:rPr>
              <a:t>    </a:t>
            </a:r>
            <a:r>
              <a:rPr lang="en-US" sz="2800" dirty="0" err="1" smtClean="0">
                <a:latin typeface="Courier"/>
                <a:cs typeface="Courier"/>
              </a:rPr>
              <a:t>for(i</a:t>
            </a:r>
            <a:r>
              <a:rPr lang="en-US" sz="2800" dirty="0" smtClean="0">
                <a:latin typeface="Courier"/>
                <a:cs typeface="Courier"/>
              </a:rPr>
              <a:t>=0;i&lt;</a:t>
            </a:r>
            <a:r>
              <a:rPr lang="en-US" sz="2800" dirty="0" err="1" smtClean="0">
                <a:latin typeface="Courier"/>
                <a:cs typeface="Courier"/>
              </a:rPr>
              <a:t>EVENTS;i</a:t>
            </a:r>
            <a:r>
              <a:rPr lang="en-US" sz="2800" dirty="0" smtClean="0">
                <a:latin typeface="Courier"/>
                <a:cs typeface="Courier"/>
              </a:rPr>
              <a:t>++)</a:t>
            </a:r>
          </a:p>
          <a:p>
            <a:pPr>
              <a:buNone/>
            </a:pPr>
            <a:r>
              <a:rPr lang="en-US" sz="2800" dirty="0" smtClean="0">
                <a:latin typeface="Courier"/>
                <a:cs typeface="Courier"/>
              </a:rPr>
              <a:t>      </a:t>
            </a:r>
            <a:r>
              <a:rPr lang="en-US" sz="2800" dirty="0" err="1" smtClean="0">
                <a:latin typeface="Courier"/>
                <a:cs typeface="Courier"/>
              </a:rPr>
              <a:t>local[i</a:t>
            </a:r>
            <a:r>
              <a:rPr lang="en-US" sz="2800" dirty="0" smtClean="0">
                <a:latin typeface="Courier"/>
                <a:cs typeface="Courier"/>
              </a:rPr>
              <a:t>]=0;</a:t>
            </a:r>
          </a:p>
          <a:p>
            <a:pPr>
              <a:buNone/>
            </a:pPr>
            <a:r>
              <a:rPr lang="en-US" sz="2800" dirty="0" smtClean="0">
                <a:latin typeface="Courier"/>
                <a:cs typeface="Courier"/>
              </a:rPr>
              <a:t>    </a:t>
            </a:r>
            <a:r>
              <a:rPr lang="en-US" sz="2800" dirty="0" err="1" smtClean="0">
                <a:latin typeface="Courier"/>
                <a:cs typeface="Courier"/>
              </a:rPr>
              <a:t>for(i</a:t>
            </a:r>
            <a:r>
              <a:rPr lang="en-US" sz="2800" dirty="0" smtClean="0">
                <a:latin typeface="Courier"/>
                <a:cs typeface="Courier"/>
              </a:rPr>
              <a:t>=0;i&lt;</a:t>
            </a:r>
            <a:r>
              <a:rPr lang="en-US" sz="2800" dirty="0" err="1" smtClean="0">
                <a:latin typeface="Courier"/>
                <a:cs typeface="Courier"/>
              </a:rPr>
              <a:t>SIZE;i</a:t>
            </a:r>
            <a:r>
              <a:rPr lang="en-US" sz="2800" dirty="0" smtClean="0">
                <a:latin typeface="Courier"/>
                <a:cs typeface="Courier"/>
              </a:rPr>
              <a:t>++)</a:t>
            </a:r>
          </a:p>
          <a:p>
            <a:pPr>
              <a:buNone/>
            </a:pPr>
            <a:r>
              <a:rPr lang="en-US" sz="2800" dirty="0" smtClean="0">
                <a:latin typeface="Courier"/>
                <a:cs typeface="Courier"/>
              </a:rPr>
              <a:t>      </a:t>
            </a:r>
            <a:r>
              <a:rPr lang="en-US" sz="2800" dirty="0" err="1" smtClean="0">
                <a:latin typeface="Courier"/>
                <a:cs typeface="Courier"/>
              </a:rPr>
              <a:t>local[a[i</a:t>
            </a:r>
            <a:r>
              <a:rPr lang="en-US" sz="2800" dirty="0" smtClean="0">
                <a:latin typeface="Courier"/>
                <a:cs typeface="Courier"/>
              </a:rPr>
              <a:t>]]++;</a:t>
            </a:r>
          </a:p>
          <a:p>
            <a:pPr>
              <a:buNone/>
            </a:pPr>
            <a:r>
              <a:rPr lang="en-US" sz="2800" dirty="0" smtClean="0">
                <a:latin typeface="Courier"/>
                <a:cs typeface="Courier"/>
              </a:rPr>
              <a:t>    </a:t>
            </a:r>
            <a:r>
              <a:rPr lang="en-US" sz="2800" dirty="0" err="1" smtClean="0">
                <a:latin typeface="Courier"/>
                <a:cs typeface="Courier"/>
              </a:rPr>
              <a:t>for(i</a:t>
            </a:r>
            <a:r>
              <a:rPr lang="en-US" sz="2800" dirty="0" smtClean="0">
                <a:latin typeface="Courier"/>
                <a:cs typeface="Courier"/>
              </a:rPr>
              <a:t>=0;i&lt;</a:t>
            </a:r>
            <a:r>
              <a:rPr lang="en-US" sz="2800" dirty="0" err="1" smtClean="0">
                <a:latin typeface="Courier"/>
                <a:cs typeface="Courier"/>
              </a:rPr>
              <a:t>EVENTS;i</a:t>
            </a:r>
            <a:r>
              <a:rPr lang="en-US" sz="2800" dirty="0" smtClean="0">
                <a:latin typeface="Courier"/>
                <a:cs typeface="Courier"/>
              </a:rPr>
              <a:t>++)</a:t>
            </a:r>
          </a:p>
          <a:p>
            <a:pPr>
              <a:buNone/>
            </a:pPr>
            <a:r>
              <a:rPr lang="en-US" sz="2800" dirty="0" smtClean="0">
                <a:latin typeface="Courier"/>
                <a:cs typeface="Courier"/>
              </a:rPr>
              <a:t>      </a:t>
            </a:r>
            <a:r>
              <a:rPr lang="en-US" sz="2800" dirty="0" err="1" smtClean="0">
                <a:latin typeface="Courier"/>
                <a:cs typeface="Courier"/>
              </a:rPr>
              <a:t>out[i</a:t>
            </a:r>
            <a:r>
              <a:rPr lang="en-US" sz="2800" dirty="0" smtClean="0">
                <a:latin typeface="Courier"/>
                <a:cs typeface="Courier"/>
              </a:rPr>
              <a:t>]=</a:t>
            </a:r>
            <a:r>
              <a:rPr lang="en-US" sz="2800" dirty="0" err="1" smtClean="0">
                <a:latin typeface="Courier"/>
                <a:cs typeface="Courier"/>
              </a:rPr>
              <a:t>local[i</a:t>
            </a:r>
            <a:r>
              <a:rPr lang="en-US" sz="2800" dirty="0" smtClean="0">
                <a:latin typeface="Courier"/>
                <a:cs typeface="Courier"/>
              </a:rPr>
              <a:t>];</a:t>
            </a:r>
          </a:p>
          <a:p>
            <a:pPr>
              <a:buNone/>
            </a:pPr>
            <a:r>
              <a:rPr lang="en-US" sz="2800" dirty="0" smtClean="0">
                <a:latin typeface="Courier"/>
                <a:cs typeface="Courier"/>
              </a:rPr>
              <a:t>}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Penn ESE532 Fall 2018 --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59</a:t>
            </a:fld>
            <a:endParaRPr lang="en-US"/>
          </a:p>
        </p:txBody>
      </p:sp>
      <p:pic>
        <p:nvPicPr>
          <p:cNvPr id="6" name="Picture 5" descr="hist_local_mem.pdf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6629400" y="3048000"/>
            <a:ext cx="1828800" cy="307886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[open]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 it obvious we can write C to describe hardware?</a:t>
            </a:r>
          </a:p>
          <a:p>
            <a:r>
              <a:rPr lang="en-US" dirty="0" smtClean="0">
                <a:solidFill>
                  <a:srgbClr val="FF6600"/>
                </a:solidFill>
              </a:rPr>
              <a:t>What parts of C translate naturally to hardware?</a:t>
            </a:r>
          </a:p>
          <a:p>
            <a:r>
              <a:rPr lang="en-US" dirty="0" smtClean="0">
                <a:solidFill>
                  <a:srgbClr val="FF6600"/>
                </a:solidFill>
              </a:rPr>
              <a:t>What parts of C might be problematic?</a:t>
            </a:r>
          </a:p>
          <a:p>
            <a:r>
              <a:rPr lang="en-US" dirty="0" smtClean="0">
                <a:solidFill>
                  <a:srgbClr val="FF6600"/>
                </a:solidFill>
              </a:rPr>
              <a:t>What parts of hardware design might be hard to describe in C?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Fall 2018 --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Fall 2018 -- DeHon</a:t>
            </a:r>
            <a:endParaRPr lang="en-US"/>
          </a:p>
        </p:txBody>
      </p:sp>
      <p:sp>
        <p:nvSpPr>
          <p:cNvPr id="2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71E38-A19B-4247-8A8C-2D433E067EDD}" type="slidenum">
              <a:rPr lang="en-US"/>
              <a:pPr/>
              <a:t>60</a:t>
            </a:fld>
            <a:endParaRPr lang="en-US"/>
          </a:p>
        </p:txBody>
      </p:sp>
      <p:sp>
        <p:nvSpPr>
          <p:cNvPr id="197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 Memory Model</a:t>
            </a:r>
          </a:p>
        </p:txBody>
      </p:sp>
      <p:sp>
        <p:nvSpPr>
          <p:cNvPr id="197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5562600" cy="4114800"/>
          </a:xfrm>
        </p:spPr>
        <p:txBody>
          <a:bodyPr/>
          <a:lstStyle/>
          <a:p>
            <a:r>
              <a:rPr lang="en-US"/>
              <a:t>One big linear address space of locations</a:t>
            </a:r>
          </a:p>
          <a:p>
            <a:r>
              <a:rPr lang="en-US"/>
              <a:t>Most recent definition to location is value</a:t>
            </a:r>
          </a:p>
          <a:p>
            <a:r>
              <a:rPr lang="en-US"/>
              <a:t>Sequential flow of statements</a:t>
            </a:r>
          </a:p>
        </p:txBody>
      </p:sp>
      <p:sp>
        <p:nvSpPr>
          <p:cNvPr id="197636" name="Rectangle 4"/>
          <p:cNvSpPr>
            <a:spLocks noChangeArrowheads="1"/>
          </p:cNvSpPr>
          <p:nvPr/>
        </p:nvSpPr>
        <p:spPr bwMode="auto">
          <a:xfrm>
            <a:off x="7620000" y="3200400"/>
            <a:ext cx="914400" cy="16764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7637" name="Line 5"/>
          <p:cNvSpPr>
            <a:spLocks noChangeShapeType="1"/>
          </p:cNvSpPr>
          <p:nvPr/>
        </p:nvSpPr>
        <p:spPr bwMode="auto">
          <a:xfrm>
            <a:off x="8077200" y="2667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7638" name="Line 6"/>
          <p:cNvSpPr>
            <a:spLocks noChangeShapeType="1"/>
          </p:cNvSpPr>
          <p:nvPr/>
        </p:nvSpPr>
        <p:spPr bwMode="auto">
          <a:xfrm>
            <a:off x="6477000" y="40386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7639" name="Line 7"/>
          <p:cNvSpPr>
            <a:spLocks noChangeShapeType="1"/>
          </p:cNvSpPr>
          <p:nvPr/>
        </p:nvSpPr>
        <p:spPr bwMode="auto">
          <a:xfrm>
            <a:off x="8077200" y="48768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7640" name="Rectangle 8"/>
          <p:cNvSpPr>
            <a:spLocks noChangeArrowheads="1"/>
          </p:cNvSpPr>
          <p:nvPr/>
        </p:nvSpPr>
        <p:spPr bwMode="auto">
          <a:xfrm>
            <a:off x="7239000" y="3200400"/>
            <a:ext cx="381000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000</a:t>
            </a:r>
          </a:p>
        </p:txBody>
      </p:sp>
      <p:sp>
        <p:nvSpPr>
          <p:cNvPr id="197642" name="Rectangle 10"/>
          <p:cNvSpPr>
            <a:spLocks noChangeArrowheads="1"/>
          </p:cNvSpPr>
          <p:nvPr/>
        </p:nvSpPr>
        <p:spPr bwMode="auto">
          <a:xfrm>
            <a:off x="7239000" y="3352800"/>
            <a:ext cx="381000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001</a:t>
            </a:r>
          </a:p>
        </p:txBody>
      </p:sp>
      <p:sp>
        <p:nvSpPr>
          <p:cNvPr id="197643" name="Rectangle 11"/>
          <p:cNvSpPr>
            <a:spLocks noChangeArrowheads="1"/>
          </p:cNvSpPr>
          <p:nvPr/>
        </p:nvSpPr>
        <p:spPr bwMode="auto">
          <a:xfrm>
            <a:off x="7239000" y="3505200"/>
            <a:ext cx="381000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002</a:t>
            </a:r>
          </a:p>
        </p:txBody>
      </p:sp>
      <p:sp>
        <p:nvSpPr>
          <p:cNvPr id="197645" name="Rectangle 13"/>
          <p:cNvSpPr>
            <a:spLocks noChangeArrowheads="1"/>
          </p:cNvSpPr>
          <p:nvPr/>
        </p:nvSpPr>
        <p:spPr bwMode="auto">
          <a:xfrm>
            <a:off x="7239000" y="3810000"/>
            <a:ext cx="381000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005</a:t>
            </a:r>
          </a:p>
        </p:txBody>
      </p:sp>
      <p:sp>
        <p:nvSpPr>
          <p:cNvPr id="197646" name="Rectangle 14"/>
          <p:cNvSpPr>
            <a:spLocks noChangeArrowheads="1"/>
          </p:cNvSpPr>
          <p:nvPr/>
        </p:nvSpPr>
        <p:spPr bwMode="auto">
          <a:xfrm>
            <a:off x="7239000" y="3962400"/>
            <a:ext cx="381000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006</a:t>
            </a:r>
          </a:p>
        </p:txBody>
      </p:sp>
      <p:sp>
        <p:nvSpPr>
          <p:cNvPr id="197647" name="Rectangle 15"/>
          <p:cNvSpPr>
            <a:spLocks noChangeArrowheads="1"/>
          </p:cNvSpPr>
          <p:nvPr/>
        </p:nvSpPr>
        <p:spPr bwMode="auto">
          <a:xfrm>
            <a:off x="7239000" y="4114800"/>
            <a:ext cx="381000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007</a:t>
            </a:r>
          </a:p>
        </p:txBody>
      </p:sp>
      <p:sp>
        <p:nvSpPr>
          <p:cNvPr id="197648" name="Rectangle 16"/>
          <p:cNvSpPr>
            <a:spLocks noChangeArrowheads="1"/>
          </p:cNvSpPr>
          <p:nvPr/>
        </p:nvSpPr>
        <p:spPr bwMode="auto">
          <a:xfrm>
            <a:off x="7239000" y="4267200"/>
            <a:ext cx="381000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008</a:t>
            </a:r>
          </a:p>
        </p:txBody>
      </p:sp>
      <p:sp>
        <p:nvSpPr>
          <p:cNvPr id="197649" name="Rectangle 17"/>
          <p:cNvSpPr>
            <a:spLocks noChangeArrowheads="1"/>
          </p:cNvSpPr>
          <p:nvPr/>
        </p:nvSpPr>
        <p:spPr bwMode="auto">
          <a:xfrm>
            <a:off x="7239000" y="4419600"/>
            <a:ext cx="381000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009</a:t>
            </a:r>
          </a:p>
        </p:txBody>
      </p:sp>
      <p:sp>
        <p:nvSpPr>
          <p:cNvPr id="197650" name="Rectangle 18"/>
          <p:cNvSpPr>
            <a:spLocks noChangeArrowheads="1"/>
          </p:cNvSpPr>
          <p:nvPr/>
        </p:nvSpPr>
        <p:spPr bwMode="auto">
          <a:xfrm>
            <a:off x="7239000" y="4572000"/>
            <a:ext cx="381000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010</a:t>
            </a:r>
          </a:p>
        </p:txBody>
      </p:sp>
      <p:sp>
        <p:nvSpPr>
          <p:cNvPr id="197651" name="Rectangle 19"/>
          <p:cNvSpPr>
            <a:spLocks noChangeArrowheads="1"/>
          </p:cNvSpPr>
          <p:nvPr/>
        </p:nvSpPr>
        <p:spPr bwMode="auto">
          <a:xfrm>
            <a:off x="7239000" y="4724400"/>
            <a:ext cx="381000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011</a:t>
            </a:r>
          </a:p>
        </p:txBody>
      </p:sp>
      <p:sp>
        <p:nvSpPr>
          <p:cNvPr id="197652" name="Rectangle 20"/>
          <p:cNvSpPr>
            <a:spLocks noChangeArrowheads="1"/>
          </p:cNvSpPr>
          <p:nvPr/>
        </p:nvSpPr>
        <p:spPr bwMode="auto">
          <a:xfrm>
            <a:off x="7239000" y="3657600"/>
            <a:ext cx="381000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004</a:t>
            </a:r>
          </a:p>
        </p:txBody>
      </p:sp>
      <p:sp>
        <p:nvSpPr>
          <p:cNvPr id="197653" name="Text Box 21"/>
          <p:cNvSpPr txBox="1">
            <a:spLocks noChangeArrowheads="1"/>
          </p:cNvSpPr>
          <p:nvPr/>
        </p:nvSpPr>
        <p:spPr bwMode="auto">
          <a:xfrm>
            <a:off x="6308725" y="3546475"/>
            <a:ext cx="8112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Addr</a:t>
            </a:r>
          </a:p>
        </p:txBody>
      </p:sp>
      <p:sp>
        <p:nvSpPr>
          <p:cNvPr id="197654" name="Text Box 22"/>
          <p:cNvSpPr txBox="1">
            <a:spLocks noChangeArrowheads="1"/>
          </p:cNvSpPr>
          <p:nvPr/>
        </p:nvSpPr>
        <p:spPr bwMode="auto">
          <a:xfrm>
            <a:off x="7239000" y="2209800"/>
            <a:ext cx="14954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New value</a:t>
            </a:r>
          </a:p>
        </p:txBody>
      </p:sp>
      <p:sp>
        <p:nvSpPr>
          <p:cNvPr id="197655" name="Text Box 23"/>
          <p:cNvSpPr txBox="1">
            <a:spLocks noChangeArrowheads="1"/>
          </p:cNvSpPr>
          <p:nvPr/>
        </p:nvSpPr>
        <p:spPr bwMode="auto">
          <a:xfrm>
            <a:off x="7010400" y="5334000"/>
            <a:ext cx="18494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Current value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7635" grpId="0" build="p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Fall 2018 -- DeHon</a:t>
            </a:r>
            <a:endParaRPr lang="en-US"/>
          </a:p>
        </p:txBody>
      </p:sp>
      <p:sp>
        <p:nvSpPr>
          <p:cNvPr id="2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71E38-A19B-4247-8A8C-2D433E067EDD}" type="slidenum">
              <a:rPr lang="en-US"/>
              <a:pPr/>
              <a:t>61</a:t>
            </a:fld>
            <a:endParaRPr lang="en-US"/>
          </a:p>
        </p:txBody>
      </p:sp>
      <p:sp>
        <p:nvSpPr>
          <p:cNvPr id="197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Challenge: C </a:t>
            </a:r>
            <a:r>
              <a:rPr lang="en-US" dirty="0"/>
              <a:t>Memory Model</a:t>
            </a:r>
          </a:p>
        </p:txBody>
      </p:sp>
      <p:sp>
        <p:nvSpPr>
          <p:cNvPr id="197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5562600" cy="4114800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One big linear address space of locations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Assumes all arrays live in same memory</a:t>
            </a:r>
          </a:p>
          <a:p>
            <a:r>
              <a:rPr lang="en-US" dirty="0" smtClean="0"/>
              <a:t>Assumes arrays may overlap?</a:t>
            </a:r>
          </a:p>
          <a:p>
            <a:endParaRPr lang="en-US" dirty="0"/>
          </a:p>
        </p:txBody>
      </p:sp>
      <p:sp>
        <p:nvSpPr>
          <p:cNvPr id="197636" name="Rectangle 4"/>
          <p:cNvSpPr>
            <a:spLocks noChangeArrowheads="1"/>
          </p:cNvSpPr>
          <p:nvPr/>
        </p:nvSpPr>
        <p:spPr bwMode="auto">
          <a:xfrm>
            <a:off x="7620000" y="3200400"/>
            <a:ext cx="914400" cy="16764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7637" name="Line 5"/>
          <p:cNvSpPr>
            <a:spLocks noChangeShapeType="1"/>
          </p:cNvSpPr>
          <p:nvPr/>
        </p:nvSpPr>
        <p:spPr bwMode="auto">
          <a:xfrm>
            <a:off x="8077200" y="2667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7638" name="Line 6"/>
          <p:cNvSpPr>
            <a:spLocks noChangeShapeType="1"/>
          </p:cNvSpPr>
          <p:nvPr/>
        </p:nvSpPr>
        <p:spPr bwMode="auto">
          <a:xfrm>
            <a:off x="6477000" y="40386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7639" name="Line 7"/>
          <p:cNvSpPr>
            <a:spLocks noChangeShapeType="1"/>
          </p:cNvSpPr>
          <p:nvPr/>
        </p:nvSpPr>
        <p:spPr bwMode="auto">
          <a:xfrm>
            <a:off x="8077200" y="48768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7640" name="Rectangle 8"/>
          <p:cNvSpPr>
            <a:spLocks noChangeArrowheads="1"/>
          </p:cNvSpPr>
          <p:nvPr/>
        </p:nvSpPr>
        <p:spPr bwMode="auto">
          <a:xfrm>
            <a:off x="7239000" y="3200400"/>
            <a:ext cx="381000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000</a:t>
            </a:r>
          </a:p>
        </p:txBody>
      </p:sp>
      <p:sp>
        <p:nvSpPr>
          <p:cNvPr id="197642" name="Rectangle 10"/>
          <p:cNvSpPr>
            <a:spLocks noChangeArrowheads="1"/>
          </p:cNvSpPr>
          <p:nvPr/>
        </p:nvSpPr>
        <p:spPr bwMode="auto">
          <a:xfrm>
            <a:off x="7239000" y="3352800"/>
            <a:ext cx="381000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001</a:t>
            </a:r>
          </a:p>
        </p:txBody>
      </p:sp>
      <p:sp>
        <p:nvSpPr>
          <p:cNvPr id="197643" name="Rectangle 11"/>
          <p:cNvSpPr>
            <a:spLocks noChangeArrowheads="1"/>
          </p:cNvSpPr>
          <p:nvPr/>
        </p:nvSpPr>
        <p:spPr bwMode="auto">
          <a:xfrm>
            <a:off x="7239000" y="3505200"/>
            <a:ext cx="381000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002</a:t>
            </a:r>
          </a:p>
        </p:txBody>
      </p:sp>
      <p:sp>
        <p:nvSpPr>
          <p:cNvPr id="197645" name="Rectangle 13"/>
          <p:cNvSpPr>
            <a:spLocks noChangeArrowheads="1"/>
          </p:cNvSpPr>
          <p:nvPr/>
        </p:nvSpPr>
        <p:spPr bwMode="auto">
          <a:xfrm>
            <a:off x="7239000" y="3810000"/>
            <a:ext cx="381000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005</a:t>
            </a:r>
          </a:p>
        </p:txBody>
      </p:sp>
      <p:sp>
        <p:nvSpPr>
          <p:cNvPr id="197646" name="Rectangle 14"/>
          <p:cNvSpPr>
            <a:spLocks noChangeArrowheads="1"/>
          </p:cNvSpPr>
          <p:nvPr/>
        </p:nvSpPr>
        <p:spPr bwMode="auto">
          <a:xfrm>
            <a:off x="7239000" y="3962400"/>
            <a:ext cx="381000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006</a:t>
            </a:r>
          </a:p>
        </p:txBody>
      </p:sp>
      <p:sp>
        <p:nvSpPr>
          <p:cNvPr id="197647" name="Rectangle 15"/>
          <p:cNvSpPr>
            <a:spLocks noChangeArrowheads="1"/>
          </p:cNvSpPr>
          <p:nvPr/>
        </p:nvSpPr>
        <p:spPr bwMode="auto">
          <a:xfrm>
            <a:off x="7239000" y="4114800"/>
            <a:ext cx="381000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007</a:t>
            </a:r>
          </a:p>
        </p:txBody>
      </p:sp>
      <p:sp>
        <p:nvSpPr>
          <p:cNvPr id="197648" name="Rectangle 16"/>
          <p:cNvSpPr>
            <a:spLocks noChangeArrowheads="1"/>
          </p:cNvSpPr>
          <p:nvPr/>
        </p:nvSpPr>
        <p:spPr bwMode="auto">
          <a:xfrm>
            <a:off x="7239000" y="4267200"/>
            <a:ext cx="381000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008</a:t>
            </a:r>
          </a:p>
        </p:txBody>
      </p:sp>
      <p:sp>
        <p:nvSpPr>
          <p:cNvPr id="197649" name="Rectangle 17"/>
          <p:cNvSpPr>
            <a:spLocks noChangeArrowheads="1"/>
          </p:cNvSpPr>
          <p:nvPr/>
        </p:nvSpPr>
        <p:spPr bwMode="auto">
          <a:xfrm>
            <a:off x="7239000" y="4419600"/>
            <a:ext cx="381000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009</a:t>
            </a:r>
          </a:p>
        </p:txBody>
      </p:sp>
      <p:sp>
        <p:nvSpPr>
          <p:cNvPr id="197650" name="Rectangle 18"/>
          <p:cNvSpPr>
            <a:spLocks noChangeArrowheads="1"/>
          </p:cNvSpPr>
          <p:nvPr/>
        </p:nvSpPr>
        <p:spPr bwMode="auto">
          <a:xfrm>
            <a:off x="7239000" y="4572000"/>
            <a:ext cx="381000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010</a:t>
            </a:r>
          </a:p>
        </p:txBody>
      </p:sp>
      <p:sp>
        <p:nvSpPr>
          <p:cNvPr id="197651" name="Rectangle 19"/>
          <p:cNvSpPr>
            <a:spLocks noChangeArrowheads="1"/>
          </p:cNvSpPr>
          <p:nvPr/>
        </p:nvSpPr>
        <p:spPr bwMode="auto">
          <a:xfrm>
            <a:off x="7239000" y="4724400"/>
            <a:ext cx="381000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011</a:t>
            </a:r>
          </a:p>
        </p:txBody>
      </p:sp>
      <p:sp>
        <p:nvSpPr>
          <p:cNvPr id="197652" name="Rectangle 20"/>
          <p:cNvSpPr>
            <a:spLocks noChangeArrowheads="1"/>
          </p:cNvSpPr>
          <p:nvPr/>
        </p:nvSpPr>
        <p:spPr bwMode="auto">
          <a:xfrm>
            <a:off x="7239000" y="3657600"/>
            <a:ext cx="381000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004</a:t>
            </a:r>
          </a:p>
        </p:txBody>
      </p:sp>
      <p:sp>
        <p:nvSpPr>
          <p:cNvPr id="197653" name="Text Box 21"/>
          <p:cNvSpPr txBox="1">
            <a:spLocks noChangeArrowheads="1"/>
          </p:cNvSpPr>
          <p:nvPr/>
        </p:nvSpPr>
        <p:spPr bwMode="auto">
          <a:xfrm>
            <a:off x="6308725" y="3546475"/>
            <a:ext cx="8112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Addr</a:t>
            </a:r>
          </a:p>
        </p:txBody>
      </p:sp>
      <p:sp>
        <p:nvSpPr>
          <p:cNvPr id="197654" name="Text Box 22"/>
          <p:cNvSpPr txBox="1">
            <a:spLocks noChangeArrowheads="1"/>
          </p:cNvSpPr>
          <p:nvPr/>
        </p:nvSpPr>
        <p:spPr bwMode="auto">
          <a:xfrm>
            <a:off x="7239000" y="2209800"/>
            <a:ext cx="14954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New value</a:t>
            </a:r>
          </a:p>
        </p:txBody>
      </p:sp>
      <p:sp>
        <p:nvSpPr>
          <p:cNvPr id="197655" name="Text Box 23"/>
          <p:cNvSpPr txBox="1">
            <a:spLocks noChangeArrowheads="1"/>
          </p:cNvSpPr>
          <p:nvPr/>
        </p:nvSpPr>
        <p:spPr bwMode="auto">
          <a:xfrm>
            <a:off x="7010400" y="5334000"/>
            <a:ext cx="18494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Current value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7635" grpId="0" build="p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76400"/>
            <a:ext cx="7772400" cy="4114800"/>
          </a:xfrm>
        </p:spPr>
        <p:txBody>
          <a:bodyPr/>
          <a:lstStyle/>
          <a:p>
            <a:r>
              <a:rPr lang="en-US" dirty="0" smtClean="0"/>
              <a:t>Assume a, b live in same memory</a:t>
            </a:r>
          </a:p>
          <a:p>
            <a:r>
              <a:rPr lang="en-US" dirty="0" smtClean="0"/>
              <a:t>Placed in sequence as shown</a:t>
            </a:r>
          </a:p>
          <a:p>
            <a:r>
              <a:rPr lang="en-US" dirty="0" smtClean="0"/>
              <a:t>What happens when</a:t>
            </a:r>
          </a:p>
          <a:p>
            <a:pPr lvl="1">
              <a:buNone/>
            </a:pPr>
            <a:r>
              <a:rPr lang="en-US" dirty="0" err="1" smtClean="0">
                <a:latin typeface="Courier"/>
                <a:cs typeface="Courier"/>
              </a:rPr>
              <a:t>int</a:t>
            </a:r>
            <a:r>
              <a:rPr lang="en-US" dirty="0" smtClean="0">
                <a:latin typeface="Courier"/>
                <a:cs typeface="Courier"/>
              </a:rPr>
              <a:t> a[16];</a:t>
            </a:r>
          </a:p>
          <a:p>
            <a:pPr lvl="1">
              <a:buNone/>
            </a:pPr>
            <a:r>
              <a:rPr lang="en-US" dirty="0" err="1" smtClean="0">
                <a:latin typeface="Courier"/>
                <a:cs typeface="Courier"/>
              </a:rPr>
              <a:t>int</a:t>
            </a:r>
            <a:r>
              <a:rPr lang="en-US" dirty="0" smtClean="0">
                <a:latin typeface="Courier"/>
                <a:cs typeface="Courier"/>
              </a:rPr>
              <a:t> b[16];</a:t>
            </a:r>
          </a:p>
          <a:p>
            <a:pPr lvl="1"/>
            <a:r>
              <a:rPr lang="en-US" dirty="0" smtClean="0">
                <a:solidFill>
                  <a:srgbClr val="FF6600"/>
                </a:solidFill>
              </a:rPr>
              <a:t>Write to a[17]</a:t>
            </a:r>
          </a:p>
          <a:p>
            <a:pPr lvl="1"/>
            <a:r>
              <a:rPr lang="en-US" dirty="0" smtClean="0">
                <a:solidFill>
                  <a:srgbClr val="FF6600"/>
                </a:solidFill>
              </a:rPr>
              <a:t> Read from b[-2]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Fall 2018 --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62</a:t>
            </a:fld>
            <a:endParaRPr lang="en-US"/>
          </a:p>
        </p:txBody>
      </p:sp>
      <p:pic>
        <p:nvPicPr>
          <p:cNvPr id="6" name="Picture 5" descr="c_common_memory.pdf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6705600" y="2590800"/>
            <a:ext cx="1778000" cy="374207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Fall 2018 --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97314-6D8B-3448-A71D-1AEA80AE1398}" type="slidenum">
              <a:rPr lang="en-US"/>
              <a:pPr/>
              <a:t>63</a:t>
            </a:fld>
            <a:endParaRPr lang="en-US"/>
          </a:p>
        </p:txBody>
      </p:sp>
      <p:sp>
        <p:nvSpPr>
          <p:cNvPr id="202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Memory Operation Challenge</a:t>
            </a:r>
          </a:p>
        </p:txBody>
      </p:sp>
      <p:sp>
        <p:nvSpPr>
          <p:cNvPr id="202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Memory is </a:t>
            </a:r>
            <a:r>
              <a:rPr lang="en-US" dirty="0"/>
              <a:t>just </a:t>
            </a:r>
            <a:r>
              <a:rPr lang="en-US" dirty="0" smtClean="0"/>
              <a:t>a set of </a:t>
            </a:r>
            <a:r>
              <a:rPr lang="en-US" dirty="0"/>
              <a:t>location</a:t>
            </a:r>
          </a:p>
          <a:p>
            <a:r>
              <a:rPr lang="en-US" dirty="0"/>
              <a:t>But </a:t>
            </a:r>
            <a:r>
              <a:rPr lang="en-US" b="1" dirty="0"/>
              <a:t>memory expressions</a:t>
            </a:r>
            <a:r>
              <a:rPr lang="en-US" dirty="0" smtClean="0"/>
              <a:t> in C can </a:t>
            </a:r>
            <a:r>
              <a:rPr lang="en-US" dirty="0"/>
              <a:t>refer to variable locations</a:t>
            </a:r>
            <a:endParaRPr lang="en-US" dirty="0" smtClean="0"/>
          </a:p>
          <a:p>
            <a:pPr lvl="1"/>
            <a:r>
              <a:rPr lang="en-US" dirty="0" smtClean="0"/>
              <a:t>Does </a:t>
            </a:r>
            <a:r>
              <a:rPr lang="en-US" dirty="0" err="1" smtClean="0"/>
              <a:t>A[i</a:t>
            </a:r>
            <a:r>
              <a:rPr lang="en-US" dirty="0" smtClean="0"/>
              <a:t>], </a:t>
            </a:r>
            <a:r>
              <a:rPr lang="en-US" dirty="0" err="1" smtClean="0"/>
              <a:t>B[j</a:t>
            </a:r>
            <a:r>
              <a:rPr lang="en-US" dirty="0" smtClean="0"/>
              <a:t>] refer </a:t>
            </a:r>
            <a:r>
              <a:rPr lang="en-US" dirty="0"/>
              <a:t>to same location</a:t>
            </a:r>
            <a:r>
              <a:rPr lang="en-US" dirty="0" smtClean="0"/>
              <a:t>?</a:t>
            </a:r>
          </a:p>
          <a:p>
            <a:pPr lvl="1"/>
            <a:r>
              <a:rPr lang="en-US" dirty="0" err="1" smtClean="0"/>
              <a:t>A[f(i</a:t>
            </a:r>
            <a:r>
              <a:rPr lang="en-US" dirty="0" smtClean="0"/>
              <a:t>)], </a:t>
            </a:r>
            <a:r>
              <a:rPr lang="en-US" dirty="0" err="1" smtClean="0"/>
              <a:t>B[g(j</a:t>
            </a:r>
            <a:r>
              <a:rPr lang="en-US" dirty="0" smtClean="0"/>
              <a:t>)] 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2755" grpId="0" build="p" bldLvl="2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Fall 2018 --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21C88-4837-3C4A-AC82-1E87769F1C26}" type="slidenum">
              <a:rPr lang="en-US"/>
              <a:pPr/>
              <a:t>64</a:t>
            </a:fld>
            <a:endParaRPr lang="en-US"/>
          </a:p>
        </p:txBody>
      </p:sp>
      <p:sp>
        <p:nvSpPr>
          <p:cNvPr id="2099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sz="4000" dirty="0"/>
              <a:t>C Memory/Pointer </a:t>
            </a:r>
            <a:r>
              <a:rPr lang="en-US" sz="4000" dirty="0" err="1"/>
              <a:t>Sequentialization</a:t>
            </a:r>
            <a:endParaRPr lang="en-US" sz="4000" dirty="0"/>
          </a:p>
        </p:txBody>
      </p:sp>
      <p:sp>
        <p:nvSpPr>
          <p:cNvPr id="209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648200"/>
          </a:xfrm>
        </p:spPr>
        <p:txBody>
          <a:bodyPr/>
          <a:lstStyle/>
          <a:p>
            <a:r>
              <a:rPr lang="en-US" dirty="0"/>
              <a:t>Must preserve ordering of memory operations</a:t>
            </a:r>
          </a:p>
          <a:p>
            <a:pPr lvl="1"/>
            <a:r>
              <a:rPr lang="en-US" dirty="0"/>
              <a:t>A read cannot be moved before write to memory which may redefine the location of the read</a:t>
            </a:r>
          </a:p>
          <a:p>
            <a:pPr lvl="2"/>
            <a:r>
              <a:rPr lang="en-US" dirty="0"/>
              <a:t>Conservative: any write to memory</a:t>
            </a:r>
          </a:p>
          <a:p>
            <a:pPr lvl="2"/>
            <a:r>
              <a:rPr lang="en-US" dirty="0"/>
              <a:t>Sophisticated analysis may allow us to prove independence of read and write</a:t>
            </a:r>
          </a:p>
          <a:p>
            <a:pPr lvl="1"/>
            <a:r>
              <a:rPr lang="en-US" dirty="0"/>
              <a:t>Writes which may redefine the same location cannot be </a:t>
            </a:r>
            <a:r>
              <a:rPr lang="en-US" dirty="0" smtClean="0"/>
              <a:t>reordered</a:t>
            </a:r>
          </a:p>
          <a:p>
            <a:pPr lvl="3"/>
            <a:endParaRPr lang="en-US" dirty="0" smtClean="0"/>
          </a:p>
          <a:p>
            <a:pPr lvl="2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9923" grpId="0" build="p" bldLvl="3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Fall 2018 --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21C88-4837-3C4A-AC82-1E87769F1C26}" type="slidenum">
              <a:rPr lang="en-US"/>
              <a:pPr/>
              <a:t>65</a:t>
            </a:fld>
            <a:endParaRPr lang="en-US"/>
          </a:p>
        </p:txBody>
      </p:sp>
      <p:sp>
        <p:nvSpPr>
          <p:cNvPr id="2099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sz="4000" dirty="0"/>
              <a:t>C Memory/Pointer </a:t>
            </a:r>
            <a:r>
              <a:rPr lang="en-US" sz="4000" dirty="0" err="1"/>
              <a:t>Sequentialization</a:t>
            </a:r>
            <a:endParaRPr lang="en-US" sz="4000" dirty="0"/>
          </a:p>
        </p:txBody>
      </p:sp>
      <p:sp>
        <p:nvSpPr>
          <p:cNvPr id="209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648200"/>
          </a:xfrm>
        </p:spPr>
        <p:txBody>
          <a:bodyPr/>
          <a:lstStyle/>
          <a:p>
            <a:r>
              <a:rPr lang="en-US" dirty="0"/>
              <a:t>Must preserve ordering of memory operations</a:t>
            </a:r>
          </a:p>
          <a:p>
            <a:pPr lvl="1"/>
            <a:r>
              <a:rPr lang="en-US" dirty="0"/>
              <a:t>A read cannot be moved before write to memory which may redefine the location of the read</a:t>
            </a:r>
            <a:endParaRPr lang="en-US" dirty="0" smtClean="0"/>
          </a:p>
          <a:p>
            <a:pPr lvl="1"/>
            <a:r>
              <a:rPr lang="en-US" dirty="0" smtClean="0"/>
              <a:t>Writes </a:t>
            </a:r>
            <a:r>
              <a:rPr lang="en-US" dirty="0"/>
              <a:t>which may redefine the same location cannot be </a:t>
            </a:r>
            <a:r>
              <a:rPr lang="en-US" dirty="0" smtClean="0"/>
              <a:t>reordered</a:t>
            </a:r>
          </a:p>
          <a:p>
            <a:r>
              <a:rPr lang="en-US" dirty="0" smtClean="0"/>
              <a:t>True for read/write to single array even if know arrays isolated</a:t>
            </a:r>
          </a:p>
          <a:p>
            <a:pPr lvl="1"/>
            <a:r>
              <a:rPr lang="en-US" dirty="0" smtClean="0"/>
              <a:t>So expression issue broader than C</a:t>
            </a:r>
          </a:p>
          <a:p>
            <a:pPr lvl="3"/>
            <a:endParaRPr lang="en-US" dirty="0" smtClean="0"/>
          </a:p>
          <a:p>
            <a:pPr lvl="2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Fall 2018 --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8D920-0677-724B-AB73-D6206FA40F41}" type="slidenum">
              <a:rPr lang="en-US"/>
              <a:pPr/>
              <a:t>66</a:t>
            </a:fld>
            <a:endParaRPr lang="en-US"/>
          </a:p>
        </p:txBody>
      </p:sp>
      <p:sp>
        <p:nvSpPr>
          <p:cNvPr id="214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Consequence</a:t>
            </a:r>
          </a:p>
        </p:txBody>
      </p:sp>
      <p:sp>
        <p:nvSpPr>
          <p:cNvPr id="214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495800"/>
          </a:xfrm>
        </p:spPr>
        <p:txBody>
          <a:bodyPr/>
          <a:lstStyle/>
          <a:p>
            <a:r>
              <a:rPr lang="en-US" b="1" dirty="0"/>
              <a:t>Expressions and operations </a:t>
            </a:r>
            <a:r>
              <a:rPr lang="en-US" dirty="0"/>
              <a:t>through variables (whose address is never taken) can be executed at any time</a:t>
            </a:r>
          </a:p>
          <a:p>
            <a:pPr lvl="1"/>
            <a:r>
              <a:rPr lang="en-US" dirty="0"/>
              <a:t>Just preserve the dataflow </a:t>
            </a:r>
          </a:p>
          <a:p>
            <a:r>
              <a:rPr lang="en-US" b="1" dirty="0"/>
              <a:t>Memory assignments </a:t>
            </a:r>
            <a:r>
              <a:rPr lang="en-US" dirty="0"/>
              <a:t>must execute in strict order</a:t>
            </a:r>
          </a:p>
          <a:p>
            <a:pPr lvl="1"/>
            <a:r>
              <a:rPr lang="en-US" dirty="0"/>
              <a:t>Ideally: partial order</a:t>
            </a:r>
          </a:p>
          <a:p>
            <a:pPr lvl="1"/>
            <a:r>
              <a:rPr lang="en-US" dirty="0"/>
              <a:t>Conservatively: strict sequential order of 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4019" grpId="0" build="p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Fall 2018 --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DC8B5-8548-2349-8663-A3B94C4DF57C}" type="slidenum">
              <a:rPr lang="en-US"/>
              <a:pPr/>
              <a:t>67</a:t>
            </a:fld>
            <a:endParaRPr lang="en-US"/>
          </a:p>
        </p:txBody>
      </p:sp>
      <p:sp>
        <p:nvSpPr>
          <p:cNvPr id="216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Forcing Sequencing</a:t>
            </a:r>
          </a:p>
        </p:txBody>
      </p:sp>
      <p:sp>
        <p:nvSpPr>
          <p:cNvPr id="216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343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Demands we introduce some discipline for deciding when operations occur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Could be a FSM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Could be an explicit dataflow token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Callahan (reading) </a:t>
            </a:r>
            <a:r>
              <a:rPr lang="en-US" dirty="0"/>
              <a:t>uses control register</a:t>
            </a:r>
          </a:p>
          <a:p>
            <a:pPr>
              <a:lnSpc>
                <a:spcPct val="90000"/>
              </a:lnSpc>
            </a:pPr>
            <a:r>
              <a:rPr lang="en-US" dirty="0"/>
              <a:t>Other uses for timing </a:t>
            </a:r>
            <a:r>
              <a:rPr lang="en-US" dirty="0" smtClean="0"/>
              <a:t>control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Control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Variable </a:t>
            </a:r>
            <a:r>
              <a:rPr lang="en-US" dirty="0"/>
              <a:t>delay blocks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Looping</a:t>
            </a:r>
            <a:r>
              <a:rPr lang="en-US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6067" grpId="0" build="p"/>
    </p:bldLst>
  </p:timing>
</p:sld>
</file>

<file path=ppt/slides/slide6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Fall 2018 -- DeHon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1677B-5336-6A45-8232-688985F0B55A}" type="slidenum">
              <a:rPr lang="en-US"/>
              <a:pPr/>
              <a:t>68</a:t>
            </a:fld>
            <a:endParaRPr lang="en-US"/>
          </a:p>
        </p:txBody>
      </p:sp>
      <p:sp>
        <p:nvSpPr>
          <p:cNvPr id="2119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sz="4000"/>
              <a:t>Scheduled Memory Operations</a:t>
            </a:r>
          </a:p>
        </p:txBody>
      </p:sp>
      <p:sp>
        <p:nvSpPr>
          <p:cNvPr id="211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11972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" y="1327150"/>
            <a:ext cx="8305800" cy="5235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11974" name="Text Box 6"/>
          <p:cNvSpPr txBox="1">
            <a:spLocks noChangeArrowheads="1"/>
          </p:cNvSpPr>
          <p:nvPr/>
        </p:nvSpPr>
        <p:spPr bwMode="auto">
          <a:xfrm>
            <a:off x="288925" y="5830888"/>
            <a:ext cx="25257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chemeClr val="accent2"/>
                </a:solidFill>
                <a:latin typeface="Arial" charset="0"/>
              </a:rPr>
              <a:t>Source: Callahan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609600"/>
            <a:ext cx="8458200" cy="1143000"/>
          </a:xfrm>
        </p:spPr>
        <p:txBody>
          <a:bodyPr/>
          <a:lstStyle/>
          <a:p>
            <a:r>
              <a:rPr lang="en-US" dirty="0" smtClean="0"/>
              <a:t>Hardware/Parallelism Challenge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we give enough information to the compiler to </a:t>
            </a:r>
          </a:p>
          <a:p>
            <a:pPr lvl="1"/>
            <a:r>
              <a:rPr lang="en-US" dirty="0" smtClean="0"/>
              <a:t>allow it to reorder?</a:t>
            </a:r>
          </a:p>
          <a:p>
            <a:pPr lvl="1"/>
            <a:r>
              <a:rPr lang="en-US" dirty="0" smtClean="0"/>
              <a:t>allow to put in separate embedded memories (separate banks)?</a:t>
            </a:r>
          </a:p>
          <a:p>
            <a:r>
              <a:rPr lang="en-US" dirty="0" smtClean="0"/>
              <a:t>Is the compiler smart enough to exploit?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Fall 2018 --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69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 smtClean="0"/>
              <a:t>Three Perspectives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7772400" cy="41148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How express spatial/hardware computations in C</a:t>
            </a:r>
          </a:p>
          <a:p>
            <a:pPr marL="971550" lvl="1" indent="-514350"/>
            <a:r>
              <a:rPr lang="en-US" dirty="0" smtClean="0"/>
              <a:t>May want to avoid some constructs in C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How express computations</a:t>
            </a:r>
          </a:p>
          <a:p>
            <a:pPr marL="971550" lvl="1" indent="-514350"/>
            <a:r>
              <a:rPr lang="en-US" dirty="0" smtClean="0"/>
              <a:t>Hopefully agnostic to spatial vs. sequential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Given C code: how could we implement in spatial hardware</a:t>
            </a:r>
          </a:p>
          <a:p>
            <a:pPr marL="914400" lvl="1" indent="-514350"/>
            <a:r>
              <a:rPr lang="en-US" dirty="0" smtClean="0"/>
              <a:t>Some corner cases and technicalities make tricky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Fall 2018 --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248400" y="6396335"/>
            <a:ext cx="20819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[</a:t>
            </a:r>
            <a:r>
              <a:rPr lang="en-US" dirty="0" smtClean="0">
                <a:solidFill>
                  <a:srgbClr val="3366FF"/>
                </a:solidFill>
              </a:rPr>
              <a:t>copy to board</a:t>
            </a:r>
            <a:r>
              <a:rPr lang="en-US" dirty="0" smtClean="0"/>
              <a:t>]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Mux</a:t>
            </a:r>
            <a:r>
              <a:rPr lang="en-US" dirty="0" smtClean="0"/>
              <a:t> Conversion and Memory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6600"/>
                </a:solidFill>
              </a:rPr>
              <a:t>What might go wrong if we </a:t>
            </a:r>
            <a:r>
              <a:rPr lang="en-US" dirty="0" err="1" smtClean="0">
                <a:solidFill>
                  <a:srgbClr val="FF6600"/>
                </a:solidFill>
              </a:rPr>
              <a:t>mux</a:t>
            </a:r>
            <a:r>
              <a:rPr lang="en-US" dirty="0" smtClean="0">
                <a:solidFill>
                  <a:srgbClr val="FF6600"/>
                </a:solidFill>
              </a:rPr>
              <a:t>-converted the following</a:t>
            </a:r>
            <a:r>
              <a:rPr lang="en-US" dirty="0" smtClean="0">
                <a:solidFill>
                  <a:schemeClr val="accent4"/>
                </a:solidFill>
              </a:rPr>
              <a:t>:</a:t>
            </a:r>
          </a:p>
          <a:p>
            <a:pPr>
              <a:buNone/>
            </a:pPr>
            <a:r>
              <a:rPr lang="en-US" dirty="0" smtClean="0">
                <a:solidFill>
                  <a:schemeClr val="accent4"/>
                </a:solidFill>
                <a:latin typeface="Courier"/>
                <a:cs typeface="Courier"/>
              </a:rPr>
              <a:t>if (</a:t>
            </a:r>
            <a:r>
              <a:rPr lang="en-US" dirty="0" err="1" smtClean="0">
                <a:solidFill>
                  <a:schemeClr val="accent4"/>
                </a:solidFill>
                <a:latin typeface="Courier"/>
                <a:cs typeface="Courier"/>
              </a:rPr>
              <a:t>cond</a:t>
            </a:r>
            <a:r>
              <a:rPr lang="en-US" dirty="0" smtClean="0">
                <a:solidFill>
                  <a:schemeClr val="accent4"/>
                </a:solidFill>
                <a:latin typeface="Courier"/>
                <a:cs typeface="Courier"/>
              </a:rPr>
              <a:t>)</a:t>
            </a:r>
          </a:p>
          <a:p>
            <a:pPr lvl="1">
              <a:buNone/>
            </a:pPr>
            <a:r>
              <a:rPr lang="en-US" dirty="0" smtClean="0">
                <a:solidFill>
                  <a:schemeClr val="accent4"/>
                </a:solidFill>
                <a:latin typeface="Courier"/>
                <a:cs typeface="Courier"/>
              </a:rPr>
              <a:t> </a:t>
            </a:r>
            <a:r>
              <a:rPr lang="en-US" dirty="0" err="1" smtClean="0">
                <a:solidFill>
                  <a:schemeClr val="accent4"/>
                </a:solidFill>
                <a:latin typeface="Courier"/>
                <a:cs typeface="Courier"/>
              </a:rPr>
              <a:t>a[i</a:t>
            </a:r>
            <a:r>
              <a:rPr lang="en-US" dirty="0" smtClean="0">
                <a:solidFill>
                  <a:schemeClr val="accent4"/>
                </a:solidFill>
                <a:latin typeface="Courier"/>
                <a:cs typeface="Courier"/>
              </a:rPr>
              <a:t>]=0;</a:t>
            </a:r>
          </a:p>
          <a:p>
            <a:pPr>
              <a:buNone/>
            </a:pPr>
            <a:r>
              <a:rPr lang="en-US" dirty="0" smtClean="0">
                <a:solidFill>
                  <a:schemeClr val="accent4"/>
                </a:solidFill>
                <a:latin typeface="Courier"/>
                <a:cs typeface="Courier"/>
              </a:rPr>
              <a:t>else</a:t>
            </a:r>
          </a:p>
          <a:p>
            <a:pPr lvl="1">
              <a:buNone/>
            </a:pPr>
            <a:r>
              <a:rPr lang="en-US" dirty="0" smtClean="0">
                <a:solidFill>
                  <a:schemeClr val="accent4"/>
                </a:solidFill>
                <a:latin typeface="Courier"/>
                <a:cs typeface="Courier"/>
              </a:rPr>
              <a:t> </a:t>
            </a:r>
            <a:r>
              <a:rPr lang="en-US" dirty="0" err="1" smtClean="0">
                <a:solidFill>
                  <a:schemeClr val="accent4"/>
                </a:solidFill>
                <a:latin typeface="Courier"/>
                <a:cs typeface="Courier"/>
              </a:rPr>
              <a:t>b[i</a:t>
            </a:r>
            <a:r>
              <a:rPr lang="en-US" dirty="0" smtClean="0">
                <a:solidFill>
                  <a:schemeClr val="accent4"/>
                </a:solidFill>
                <a:latin typeface="Courier"/>
                <a:cs typeface="Courier"/>
              </a:rPr>
              <a:t>]=0;</a:t>
            </a:r>
            <a:endParaRPr lang="en-US" dirty="0">
              <a:solidFill>
                <a:schemeClr val="accent4"/>
              </a:solidFill>
              <a:latin typeface="Courier"/>
              <a:cs typeface="Courier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Fall 2018 --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70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Mux</a:t>
            </a:r>
            <a:r>
              <a:rPr lang="en-US" dirty="0" smtClean="0"/>
              <a:t> Conversion and Memory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572000"/>
          </a:xfrm>
        </p:spPr>
        <p:txBody>
          <a:bodyPr/>
          <a:lstStyle/>
          <a:p>
            <a:r>
              <a:rPr lang="en-US" dirty="0" smtClean="0">
                <a:solidFill>
                  <a:schemeClr val="accent4"/>
                </a:solidFill>
              </a:rPr>
              <a:t>What might go wrong if we </a:t>
            </a:r>
            <a:r>
              <a:rPr lang="en-US" dirty="0" err="1" smtClean="0">
                <a:solidFill>
                  <a:schemeClr val="accent4"/>
                </a:solidFill>
              </a:rPr>
              <a:t>mux</a:t>
            </a:r>
            <a:r>
              <a:rPr lang="en-US" dirty="0" smtClean="0">
                <a:solidFill>
                  <a:schemeClr val="accent4"/>
                </a:solidFill>
              </a:rPr>
              <a:t>-converted the following:</a:t>
            </a:r>
          </a:p>
          <a:p>
            <a:pPr>
              <a:buNone/>
            </a:pPr>
            <a:r>
              <a:rPr lang="en-US" dirty="0" smtClean="0">
                <a:solidFill>
                  <a:schemeClr val="accent4"/>
                </a:solidFill>
                <a:latin typeface="Courier"/>
                <a:cs typeface="Courier"/>
              </a:rPr>
              <a:t>if (</a:t>
            </a:r>
            <a:r>
              <a:rPr lang="en-US" dirty="0" err="1" smtClean="0">
                <a:solidFill>
                  <a:schemeClr val="accent4"/>
                </a:solidFill>
                <a:latin typeface="Courier"/>
                <a:cs typeface="Courier"/>
              </a:rPr>
              <a:t>cond</a:t>
            </a:r>
            <a:r>
              <a:rPr lang="en-US" dirty="0" smtClean="0">
                <a:solidFill>
                  <a:schemeClr val="accent4"/>
                </a:solidFill>
                <a:latin typeface="Courier"/>
                <a:cs typeface="Courier"/>
              </a:rPr>
              <a:t>)</a:t>
            </a:r>
          </a:p>
          <a:p>
            <a:pPr lvl="1">
              <a:buNone/>
            </a:pPr>
            <a:r>
              <a:rPr lang="en-US" dirty="0" smtClean="0">
                <a:solidFill>
                  <a:schemeClr val="accent4"/>
                </a:solidFill>
                <a:latin typeface="Courier"/>
                <a:cs typeface="Courier"/>
              </a:rPr>
              <a:t> </a:t>
            </a:r>
            <a:r>
              <a:rPr lang="en-US" dirty="0" err="1" smtClean="0">
                <a:solidFill>
                  <a:schemeClr val="accent4"/>
                </a:solidFill>
                <a:latin typeface="Courier"/>
                <a:cs typeface="Courier"/>
              </a:rPr>
              <a:t>a[i</a:t>
            </a:r>
            <a:r>
              <a:rPr lang="en-US" dirty="0" smtClean="0">
                <a:solidFill>
                  <a:schemeClr val="accent4"/>
                </a:solidFill>
                <a:latin typeface="Courier"/>
                <a:cs typeface="Courier"/>
              </a:rPr>
              <a:t>]=0;</a:t>
            </a:r>
          </a:p>
          <a:p>
            <a:pPr>
              <a:buNone/>
            </a:pPr>
            <a:r>
              <a:rPr lang="en-US" dirty="0" smtClean="0">
                <a:solidFill>
                  <a:schemeClr val="accent4"/>
                </a:solidFill>
                <a:latin typeface="Courier"/>
                <a:cs typeface="Courier"/>
              </a:rPr>
              <a:t>else</a:t>
            </a:r>
          </a:p>
          <a:p>
            <a:pPr lvl="1">
              <a:buNone/>
            </a:pPr>
            <a:r>
              <a:rPr lang="en-US" dirty="0" smtClean="0">
                <a:solidFill>
                  <a:schemeClr val="accent4"/>
                </a:solidFill>
                <a:latin typeface="Courier"/>
                <a:cs typeface="Courier"/>
              </a:rPr>
              <a:t> </a:t>
            </a:r>
            <a:r>
              <a:rPr lang="en-US" dirty="0" err="1" smtClean="0">
                <a:solidFill>
                  <a:schemeClr val="accent4"/>
                </a:solidFill>
                <a:latin typeface="Courier"/>
                <a:cs typeface="Courier"/>
              </a:rPr>
              <a:t>b[i</a:t>
            </a:r>
            <a:r>
              <a:rPr lang="en-US" dirty="0" smtClean="0">
                <a:solidFill>
                  <a:schemeClr val="accent4"/>
                </a:solidFill>
                <a:latin typeface="Courier"/>
                <a:cs typeface="Courier"/>
              </a:rPr>
              <a:t>]=0;</a:t>
            </a:r>
            <a:endParaRPr lang="en-US" dirty="0" smtClean="0">
              <a:solidFill>
                <a:schemeClr val="accent4"/>
              </a:solidFill>
            </a:endParaRPr>
          </a:p>
          <a:p>
            <a:r>
              <a:rPr lang="en-US" dirty="0" smtClean="0">
                <a:solidFill>
                  <a:schemeClr val="accent2"/>
                </a:solidFill>
              </a:rPr>
              <a:t>Don’t want memory operations in non-taken branch to occur.</a:t>
            </a:r>
          </a:p>
          <a:p>
            <a:endParaRPr lang="en-US" dirty="0">
              <a:solidFill>
                <a:schemeClr val="accent4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Fall 2018 --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71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Mux</a:t>
            </a:r>
            <a:r>
              <a:rPr lang="en-US" dirty="0" smtClean="0"/>
              <a:t> Conversion and Memory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981200"/>
            <a:ext cx="8534400" cy="4572000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accent4"/>
                </a:solidFill>
                <a:latin typeface="Courier"/>
                <a:cs typeface="Courier"/>
              </a:rPr>
              <a:t>if (</a:t>
            </a:r>
            <a:r>
              <a:rPr lang="en-US" dirty="0" err="1" smtClean="0">
                <a:solidFill>
                  <a:schemeClr val="accent4"/>
                </a:solidFill>
                <a:latin typeface="Courier"/>
                <a:cs typeface="Courier"/>
              </a:rPr>
              <a:t>cond</a:t>
            </a:r>
            <a:r>
              <a:rPr lang="en-US" dirty="0" smtClean="0">
                <a:solidFill>
                  <a:schemeClr val="accent4"/>
                </a:solidFill>
                <a:latin typeface="Courier"/>
                <a:cs typeface="Courier"/>
              </a:rPr>
              <a:t>)</a:t>
            </a:r>
          </a:p>
          <a:p>
            <a:pPr lvl="1">
              <a:buNone/>
            </a:pPr>
            <a:r>
              <a:rPr lang="en-US" dirty="0" smtClean="0">
                <a:solidFill>
                  <a:schemeClr val="accent4"/>
                </a:solidFill>
                <a:latin typeface="Courier"/>
                <a:cs typeface="Courier"/>
              </a:rPr>
              <a:t> </a:t>
            </a:r>
            <a:r>
              <a:rPr lang="en-US" dirty="0" err="1" smtClean="0">
                <a:solidFill>
                  <a:schemeClr val="accent4"/>
                </a:solidFill>
                <a:latin typeface="Courier"/>
                <a:cs typeface="Courier"/>
              </a:rPr>
              <a:t>a[i</a:t>
            </a:r>
            <a:r>
              <a:rPr lang="en-US" dirty="0" smtClean="0">
                <a:solidFill>
                  <a:schemeClr val="accent4"/>
                </a:solidFill>
                <a:latin typeface="Courier"/>
                <a:cs typeface="Courier"/>
              </a:rPr>
              <a:t>]=0;</a:t>
            </a:r>
          </a:p>
          <a:p>
            <a:pPr>
              <a:buNone/>
            </a:pPr>
            <a:r>
              <a:rPr lang="en-US" dirty="0" smtClean="0">
                <a:solidFill>
                  <a:schemeClr val="accent4"/>
                </a:solidFill>
                <a:latin typeface="Courier"/>
                <a:cs typeface="Courier"/>
              </a:rPr>
              <a:t>else</a:t>
            </a:r>
          </a:p>
          <a:p>
            <a:pPr lvl="1">
              <a:buNone/>
            </a:pPr>
            <a:r>
              <a:rPr lang="en-US" dirty="0" smtClean="0">
                <a:solidFill>
                  <a:schemeClr val="accent4"/>
                </a:solidFill>
                <a:latin typeface="Courier"/>
                <a:cs typeface="Courier"/>
              </a:rPr>
              <a:t> </a:t>
            </a:r>
            <a:r>
              <a:rPr lang="en-US" dirty="0" err="1" smtClean="0">
                <a:solidFill>
                  <a:schemeClr val="accent4"/>
                </a:solidFill>
                <a:latin typeface="Courier"/>
                <a:cs typeface="Courier"/>
              </a:rPr>
              <a:t>b[i</a:t>
            </a:r>
            <a:r>
              <a:rPr lang="en-US" dirty="0" smtClean="0">
                <a:solidFill>
                  <a:schemeClr val="accent4"/>
                </a:solidFill>
                <a:latin typeface="Courier"/>
                <a:cs typeface="Courier"/>
              </a:rPr>
              <a:t>]=0;</a:t>
            </a:r>
          </a:p>
          <a:p>
            <a:pPr lvl="1">
              <a:buNone/>
            </a:pPr>
            <a:r>
              <a:rPr lang="en-US" dirty="0" smtClean="0">
                <a:solidFill>
                  <a:schemeClr val="accent2"/>
                </a:solidFill>
              </a:rPr>
              <a:t>Don’t want memory operations in non-taken branch to occur.</a:t>
            </a:r>
          </a:p>
          <a:p>
            <a:r>
              <a:rPr lang="en-US" b="1" dirty="0" smtClean="0">
                <a:solidFill>
                  <a:schemeClr val="accent4"/>
                </a:solidFill>
              </a:rPr>
              <a:t>Conclude: </a:t>
            </a:r>
            <a:r>
              <a:rPr lang="en-US" dirty="0" smtClean="0">
                <a:solidFill>
                  <a:schemeClr val="accent4"/>
                </a:solidFill>
              </a:rPr>
              <a:t>cannot </a:t>
            </a:r>
            <a:r>
              <a:rPr lang="en-US" dirty="0" err="1" smtClean="0">
                <a:solidFill>
                  <a:schemeClr val="accent4"/>
                </a:solidFill>
              </a:rPr>
              <a:t>mux</a:t>
            </a:r>
            <a:r>
              <a:rPr lang="en-US" dirty="0" smtClean="0">
                <a:solidFill>
                  <a:schemeClr val="accent4"/>
                </a:solidFill>
              </a:rPr>
              <a:t>-convert blocks with memory operations (without additional care)</a:t>
            </a:r>
          </a:p>
          <a:p>
            <a:endParaRPr lang="en-US" dirty="0">
              <a:solidFill>
                <a:schemeClr val="accent4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Fall 2018 --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72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Conditions and Memory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981200"/>
            <a:ext cx="8534400" cy="4572000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accent4"/>
                </a:solidFill>
                <a:latin typeface="Courier"/>
                <a:cs typeface="Courier"/>
              </a:rPr>
              <a:t>if (</a:t>
            </a:r>
            <a:r>
              <a:rPr lang="en-US" dirty="0" err="1" smtClean="0">
                <a:solidFill>
                  <a:schemeClr val="accent4"/>
                </a:solidFill>
                <a:latin typeface="Courier"/>
                <a:cs typeface="Courier"/>
              </a:rPr>
              <a:t>cond</a:t>
            </a:r>
            <a:r>
              <a:rPr lang="en-US" dirty="0" smtClean="0">
                <a:solidFill>
                  <a:schemeClr val="accent4"/>
                </a:solidFill>
                <a:latin typeface="Courier"/>
                <a:cs typeface="Courier"/>
              </a:rPr>
              <a:t>)</a:t>
            </a:r>
          </a:p>
          <a:p>
            <a:pPr lvl="1">
              <a:buNone/>
            </a:pPr>
            <a:r>
              <a:rPr lang="en-US" dirty="0" smtClean="0">
                <a:solidFill>
                  <a:schemeClr val="accent4"/>
                </a:solidFill>
                <a:latin typeface="Courier"/>
                <a:cs typeface="Courier"/>
              </a:rPr>
              <a:t> </a:t>
            </a:r>
            <a:r>
              <a:rPr lang="en-US" dirty="0" err="1" smtClean="0">
                <a:solidFill>
                  <a:schemeClr val="accent4"/>
                </a:solidFill>
                <a:latin typeface="Courier"/>
                <a:cs typeface="Courier"/>
              </a:rPr>
              <a:t>a[i</a:t>
            </a:r>
            <a:r>
              <a:rPr lang="en-US" dirty="0" smtClean="0">
                <a:solidFill>
                  <a:schemeClr val="accent4"/>
                </a:solidFill>
                <a:latin typeface="Courier"/>
                <a:cs typeface="Courier"/>
              </a:rPr>
              <a:t>]=0;</a:t>
            </a:r>
          </a:p>
          <a:p>
            <a:pPr>
              <a:buNone/>
            </a:pPr>
            <a:r>
              <a:rPr lang="en-US" dirty="0" smtClean="0">
                <a:solidFill>
                  <a:schemeClr val="accent4"/>
                </a:solidFill>
                <a:latin typeface="Courier"/>
                <a:cs typeface="Courier"/>
              </a:rPr>
              <a:t>else</a:t>
            </a:r>
          </a:p>
          <a:p>
            <a:pPr lvl="1">
              <a:buNone/>
            </a:pPr>
            <a:r>
              <a:rPr lang="en-US" dirty="0" smtClean="0">
                <a:solidFill>
                  <a:schemeClr val="accent4"/>
                </a:solidFill>
                <a:latin typeface="Courier"/>
                <a:cs typeface="Courier"/>
              </a:rPr>
              <a:t> </a:t>
            </a:r>
            <a:r>
              <a:rPr lang="en-US" dirty="0" err="1" smtClean="0">
                <a:solidFill>
                  <a:schemeClr val="accent4"/>
                </a:solidFill>
                <a:latin typeface="Courier"/>
                <a:cs typeface="Courier"/>
              </a:rPr>
              <a:t>b[i</a:t>
            </a:r>
            <a:r>
              <a:rPr lang="en-US" dirty="0" smtClean="0">
                <a:solidFill>
                  <a:schemeClr val="accent4"/>
                </a:solidFill>
                <a:latin typeface="Courier"/>
                <a:cs typeface="Courier"/>
              </a:rPr>
              <a:t>]=0;</a:t>
            </a:r>
          </a:p>
          <a:p>
            <a:endParaRPr lang="en-US" dirty="0">
              <a:solidFill>
                <a:schemeClr val="accent4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Fall 2018 --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73</a:t>
            </a:fld>
            <a:endParaRPr lang="en-US"/>
          </a:p>
        </p:txBody>
      </p:sp>
      <p:pic>
        <p:nvPicPr>
          <p:cNvPr id="6" name="Picture 5" descr="write_select.pdf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4648200" y="2057400"/>
            <a:ext cx="3314700" cy="384084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Dependence in Loops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>
                <a:latin typeface="Courier"/>
                <a:cs typeface="Courier"/>
              </a:rPr>
              <a:t>for(i</a:t>
            </a:r>
            <a:r>
              <a:rPr lang="en-US" dirty="0" smtClean="0">
                <a:latin typeface="Courier"/>
                <a:cs typeface="Courier"/>
              </a:rPr>
              <a:t>=0;i&lt;</a:t>
            </a:r>
            <a:r>
              <a:rPr lang="en-US" dirty="0" err="1" smtClean="0">
                <a:latin typeface="Courier"/>
                <a:cs typeface="Courier"/>
              </a:rPr>
              <a:t>K;i</a:t>
            </a:r>
            <a:r>
              <a:rPr lang="en-US" dirty="0" smtClean="0">
                <a:latin typeface="Courier"/>
                <a:cs typeface="Courier"/>
              </a:rPr>
              <a:t>++)</a:t>
            </a:r>
          </a:p>
          <a:p>
            <a:pPr>
              <a:buNone/>
            </a:pPr>
            <a:r>
              <a:rPr lang="en-US" dirty="0" smtClean="0">
                <a:latin typeface="Courier"/>
                <a:cs typeface="Courier"/>
              </a:rPr>
              <a:t>   </a:t>
            </a:r>
            <a:r>
              <a:rPr lang="en-US" dirty="0" err="1" smtClean="0">
                <a:latin typeface="Courier"/>
                <a:cs typeface="Courier"/>
              </a:rPr>
              <a:t>Y[i</a:t>
            </a:r>
            <a:r>
              <a:rPr lang="en-US" dirty="0" smtClean="0">
                <a:latin typeface="Courier"/>
                <a:cs typeface="Courier"/>
              </a:rPr>
              <a:t>]=</a:t>
            </a:r>
            <a:r>
              <a:rPr lang="en-US" dirty="0" err="1" smtClean="0">
                <a:latin typeface="Courier"/>
                <a:cs typeface="Courier"/>
              </a:rPr>
              <a:t>a[i</a:t>
            </a:r>
            <a:r>
              <a:rPr lang="en-US" dirty="0" smtClean="0">
                <a:latin typeface="Courier"/>
                <a:cs typeface="Courier"/>
              </a:rPr>
              <a:t>]*Y[i-1];</a:t>
            </a:r>
          </a:p>
          <a:p>
            <a:pPr>
              <a:buNone/>
            </a:pPr>
            <a:endParaRPr lang="en-US" dirty="0" smtClean="0">
              <a:latin typeface="Courier"/>
              <a:cs typeface="Courier"/>
            </a:endParaRPr>
          </a:p>
          <a:p>
            <a:pPr>
              <a:buNone/>
            </a:pPr>
            <a:endParaRPr lang="en-US" dirty="0" smtClean="0">
              <a:latin typeface="Courier"/>
              <a:cs typeface="Courier"/>
            </a:endParaRPr>
          </a:p>
          <a:p>
            <a:pPr>
              <a:buNone/>
            </a:pPr>
            <a:r>
              <a:rPr lang="en-US" dirty="0" smtClean="0">
                <a:cs typeface="Courier"/>
              </a:rPr>
              <a:t>If a value needed by one instance of the loop is written by another instance, can create cyclic dependence. </a:t>
            </a:r>
          </a:p>
          <a:p>
            <a:pPr>
              <a:buNone/>
            </a:pPr>
            <a:r>
              <a:rPr lang="en-US" dirty="0" smtClean="0">
                <a:cs typeface="Courier"/>
                <a:sym typeface="Wingdings"/>
              </a:rPr>
              <a:t>	</a:t>
            </a:r>
            <a:r>
              <a:rPr lang="en-US" dirty="0" err="1" smtClean="0">
                <a:cs typeface="Courier"/>
                <a:sym typeface="Wingdings"/>
              </a:rPr>
              <a:t></a:t>
            </a:r>
            <a:r>
              <a:rPr lang="en-US" dirty="0" smtClean="0">
                <a:cs typeface="Courier"/>
                <a:sym typeface="Wingdings"/>
              </a:rPr>
              <a:t> limit parallelism (pipeline II)</a:t>
            </a:r>
            <a:r>
              <a:rPr lang="en-US" dirty="0" smtClean="0">
                <a:cs typeface="Courier"/>
              </a:rPr>
              <a:t> </a:t>
            </a:r>
          </a:p>
          <a:p>
            <a:pPr>
              <a:buNone/>
            </a:pPr>
            <a:endParaRPr lang="en-US" dirty="0" smtClean="0">
              <a:latin typeface="Courier"/>
              <a:cs typeface="Courier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Fall 2018 --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74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7772400" cy="1143000"/>
          </a:xfrm>
        </p:spPr>
        <p:txBody>
          <a:bodyPr/>
          <a:lstStyle/>
          <a:p>
            <a:r>
              <a:rPr lang="en-US" dirty="0" smtClean="0"/>
              <a:t>Dependence in Loops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981200"/>
            <a:ext cx="8534400" cy="4114800"/>
          </a:xfrm>
        </p:spPr>
        <p:txBody>
          <a:bodyPr/>
          <a:lstStyle/>
          <a:p>
            <a:pPr>
              <a:buNone/>
            </a:pPr>
            <a:r>
              <a:rPr lang="en-US" dirty="0" err="1" smtClean="0">
                <a:latin typeface="Courier"/>
                <a:cs typeface="Courier"/>
              </a:rPr>
              <a:t>for(i</a:t>
            </a:r>
            <a:r>
              <a:rPr lang="en-US" dirty="0" smtClean="0">
                <a:latin typeface="Courier"/>
                <a:cs typeface="Courier"/>
              </a:rPr>
              <a:t>=0;i&lt;</a:t>
            </a:r>
            <a:r>
              <a:rPr lang="en-US" dirty="0" err="1" smtClean="0">
                <a:latin typeface="Courier"/>
                <a:cs typeface="Courier"/>
              </a:rPr>
              <a:t>K;i</a:t>
            </a:r>
            <a:r>
              <a:rPr lang="en-US" dirty="0" smtClean="0">
                <a:latin typeface="Courier"/>
                <a:cs typeface="Courier"/>
              </a:rPr>
              <a:t>++)</a:t>
            </a:r>
          </a:p>
          <a:p>
            <a:pPr>
              <a:buNone/>
            </a:pPr>
            <a:r>
              <a:rPr lang="en-US" dirty="0" smtClean="0">
                <a:latin typeface="Courier"/>
                <a:cs typeface="Courier"/>
              </a:rPr>
              <a:t>   </a:t>
            </a:r>
            <a:r>
              <a:rPr lang="en-US" dirty="0" err="1" smtClean="0">
                <a:latin typeface="Courier"/>
                <a:cs typeface="Courier"/>
              </a:rPr>
              <a:t>Y[i</a:t>
            </a:r>
            <a:r>
              <a:rPr lang="en-US" dirty="0" smtClean="0">
                <a:latin typeface="Courier"/>
                <a:cs typeface="Courier"/>
              </a:rPr>
              <a:t>]=</a:t>
            </a:r>
            <a:r>
              <a:rPr lang="en-US" dirty="0" err="1" smtClean="0">
                <a:latin typeface="Courier"/>
                <a:cs typeface="Courier"/>
              </a:rPr>
              <a:t>a[i</a:t>
            </a:r>
            <a:r>
              <a:rPr lang="en-US" dirty="0" smtClean="0">
                <a:latin typeface="Courier"/>
                <a:cs typeface="Courier"/>
              </a:rPr>
              <a:t>]*Y[i-1];</a:t>
            </a:r>
          </a:p>
          <a:p>
            <a:pPr>
              <a:buNone/>
            </a:pPr>
            <a:endParaRPr lang="en-US" dirty="0" smtClean="0">
              <a:latin typeface="Courier"/>
              <a:cs typeface="Courier"/>
            </a:endParaRPr>
          </a:p>
          <a:p>
            <a:pPr>
              <a:buNone/>
            </a:pPr>
            <a:r>
              <a:rPr lang="en-US" dirty="0" err="1" smtClean="0">
                <a:latin typeface="Courier"/>
                <a:cs typeface="Courier"/>
              </a:rPr>
              <a:t>for(i</a:t>
            </a:r>
            <a:r>
              <a:rPr lang="en-US" dirty="0" smtClean="0">
                <a:latin typeface="Courier"/>
                <a:cs typeface="Courier"/>
              </a:rPr>
              <a:t>=0;i&lt;</a:t>
            </a:r>
            <a:r>
              <a:rPr lang="en-US" dirty="0" err="1" smtClean="0">
                <a:latin typeface="Courier"/>
                <a:cs typeface="Courier"/>
              </a:rPr>
              <a:t>K;i</a:t>
            </a:r>
            <a:r>
              <a:rPr lang="en-US" dirty="0" smtClean="0">
                <a:latin typeface="Courier"/>
                <a:cs typeface="Courier"/>
              </a:rPr>
              <a:t>++)</a:t>
            </a:r>
          </a:p>
          <a:p>
            <a:pPr>
              <a:buNone/>
            </a:pPr>
            <a:r>
              <a:rPr lang="en-US" dirty="0" smtClean="0">
                <a:latin typeface="Courier"/>
                <a:cs typeface="Courier"/>
              </a:rPr>
              <a:t>   </a:t>
            </a:r>
            <a:r>
              <a:rPr lang="en-US" dirty="0" err="1" smtClean="0">
                <a:latin typeface="Courier"/>
                <a:cs typeface="Courier"/>
              </a:rPr>
              <a:t>Y[i</a:t>
            </a:r>
            <a:r>
              <a:rPr lang="en-US" dirty="0" smtClean="0">
                <a:latin typeface="Courier"/>
                <a:cs typeface="Courier"/>
              </a:rPr>
              <a:t>]=</a:t>
            </a:r>
            <a:r>
              <a:rPr lang="en-US" dirty="0" err="1" smtClean="0">
                <a:latin typeface="Courier"/>
                <a:cs typeface="Courier"/>
              </a:rPr>
              <a:t>a[i</a:t>
            </a:r>
            <a:r>
              <a:rPr lang="en-US" dirty="0" smtClean="0">
                <a:latin typeface="Courier"/>
                <a:cs typeface="Courier"/>
              </a:rPr>
              <a:t>]*Y[i-2];</a:t>
            </a:r>
          </a:p>
          <a:p>
            <a:pPr>
              <a:buNone/>
            </a:pPr>
            <a:endParaRPr lang="en-US" dirty="0" smtClean="0">
              <a:latin typeface="Courier"/>
              <a:cs typeface="Courier"/>
            </a:endParaRPr>
          </a:p>
          <a:p>
            <a:pPr>
              <a:buNone/>
            </a:pPr>
            <a:r>
              <a:rPr lang="en-US" dirty="0" smtClean="0">
                <a:cs typeface="Courier"/>
              </a:rPr>
              <a:t>Dependence distance same as </a:t>
            </a:r>
          </a:p>
          <a:p>
            <a:pPr>
              <a:buNone/>
            </a:pPr>
            <a:r>
              <a:rPr lang="en-US" dirty="0" smtClean="0">
                <a:cs typeface="Courier"/>
              </a:rPr>
              <a:t> # registers in cycle.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Fall 2018 --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75</a:t>
            </a:fld>
            <a:endParaRPr lang="en-US"/>
          </a:p>
        </p:txBody>
      </p:sp>
      <p:pic>
        <p:nvPicPr>
          <p:cNvPr id="6" name="Picture 5" descr="loop_depend_yi-1.pdf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7010400" y="457200"/>
            <a:ext cx="1752600" cy="2852271"/>
          </a:xfrm>
          <a:prstGeom prst="rect">
            <a:avLst/>
          </a:prstGeom>
        </p:spPr>
      </p:pic>
      <p:pic>
        <p:nvPicPr>
          <p:cNvPr id="7" name="Picture 6" descr="loop_depend_yi-2.pdf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4"/>
              <a:stretch>
                <a:fillRect/>
              </a:stretch>
            </p:blipFill>
          </mc:Choice>
          <mc:Fallback>
            <p:blipFill>
              <a:blip r:embed="rId5"/>
              <a:stretch>
                <a:fillRect/>
              </a:stretch>
            </p:blipFill>
          </mc:Fallback>
        </mc:AlternateContent>
        <p:spPr>
          <a:xfrm>
            <a:off x="6705600" y="3657600"/>
            <a:ext cx="1828800" cy="297628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Dependence Fixed/Predictable?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981200"/>
            <a:ext cx="8534400" cy="4114800"/>
          </a:xfrm>
        </p:spPr>
        <p:txBody>
          <a:bodyPr/>
          <a:lstStyle/>
          <a:p>
            <a:pPr>
              <a:buNone/>
            </a:pPr>
            <a:r>
              <a:rPr lang="en-US" dirty="0" err="1" smtClean="0">
                <a:latin typeface="Courier"/>
                <a:cs typeface="Courier"/>
              </a:rPr>
              <a:t>for(i</a:t>
            </a:r>
            <a:r>
              <a:rPr lang="en-US" dirty="0" smtClean="0">
                <a:latin typeface="Courier"/>
                <a:cs typeface="Courier"/>
              </a:rPr>
              <a:t>=0;i&lt;</a:t>
            </a:r>
            <a:r>
              <a:rPr lang="en-US" dirty="0" err="1" smtClean="0">
                <a:latin typeface="Courier"/>
                <a:cs typeface="Courier"/>
              </a:rPr>
              <a:t>K;i</a:t>
            </a:r>
            <a:r>
              <a:rPr lang="en-US" dirty="0" smtClean="0">
                <a:latin typeface="Courier"/>
                <a:cs typeface="Courier"/>
              </a:rPr>
              <a:t>++)</a:t>
            </a:r>
          </a:p>
          <a:p>
            <a:pPr>
              <a:buNone/>
            </a:pPr>
            <a:r>
              <a:rPr lang="en-US" dirty="0" smtClean="0">
                <a:latin typeface="Courier"/>
                <a:cs typeface="Courier"/>
              </a:rPr>
              <a:t>   </a:t>
            </a:r>
            <a:r>
              <a:rPr lang="en-US" dirty="0" err="1" smtClean="0">
                <a:latin typeface="Courier"/>
                <a:cs typeface="Courier"/>
              </a:rPr>
              <a:t>Y[i</a:t>
            </a:r>
            <a:r>
              <a:rPr lang="en-US" dirty="0" smtClean="0">
                <a:latin typeface="Courier"/>
                <a:cs typeface="Courier"/>
              </a:rPr>
              <a:t>]=</a:t>
            </a:r>
            <a:r>
              <a:rPr lang="en-US" dirty="0" err="1" smtClean="0">
                <a:latin typeface="Courier"/>
                <a:cs typeface="Courier"/>
              </a:rPr>
              <a:t>a[i</a:t>
            </a:r>
            <a:r>
              <a:rPr lang="en-US" dirty="0" smtClean="0">
                <a:latin typeface="Courier"/>
                <a:cs typeface="Courier"/>
              </a:rPr>
              <a:t>]*Y[i-1]+Y[i-2];</a:t>
            </a:r>
          </a:p>
          <a:p>
            <a:pPr>
              <a:buNone/>
            </a:pPr>
            <a:endParaRPr lang="en-US" dirty="0" smtClean="0">
              <a:latin typeface="Courier"/>
              <a:cs typeface="Courier"/>
            </a:endParaRPr>
          </a:p>
          <a:p>
            <a:pPr>
              <a:buNone/>
            </a:pPr>
            <a:r>
              <a:rPr lang="en-US" dirty="0" err="1" smtClean="0">
                <a:latin typeface="Courier"/>
                <a:cs typeface="Courier"/>
              </a:rPr>
              <a:t>for(i</a:t>
            </a:r>
            <a:r>
              <a:rPr lang="en-US" dirty="0" smtClean="0">
                <a:latin typeface="Courier"/>
                <a:cs typeface="Courier"/>
              </a:rPr>
              <a:t>=0;i&lt;</a:t>
            </a:r>
            <a:r>
              <a:rPr lang="en-US" dirty="0" err="1" smtClean="0">
                <a:latin typeface="Courier"/>
                <a:cs typeface="Courier"/>
              </a:rPr>
              <a:t>K;i</a:t>
            </a:r>
            <a:r>
              <a:rPr lang="en-US" dirty="0" smtClean="0">
                <a:latin typeface="Courier"/>
                <a:cs typeface="Courier"/>
              </a:rPr>
              <a:t>++)</a:t>
            </a:r>
          </a:p>
          <a:p>
            <a:pPr>
              <a:buNone/>
            </a:pPr>
            <a:r>
              <a:rPr lang="en-US" dirty="0" smtClean="0">
                <a:latin typeface="Courier"/>
                <a:cs typeface="Courier"/>
              </a:rPr>
              <a:t>   </a:t>
            </a:r>
            <a:r>
              <a:rPr lang="en-US" dirty="0" err="1" smtClean="0">
                <a:latin typeface="Courier"/>
                <a:cs typeface="Courier"/>
              </a:rPr>
              <a:t>Y[i</a:t>
            </a:r>
            <a:r>
              <a:rPr lang="en-US" dirty="0" smtClean="0">
                <a:latin typeface="Courier"/>
                <a:cs typeface="Courier"/>
              </a:rPr>
              <a:t>]=</a:t>
            </a:r>
            <a:r>
              <a:rPr lang="en-US" dirty="0" err="1" smtClean="0">
                <a:latin typeface="Courier"/>
                <a:cs typeface="Courier"/>
              </a:rPr>
              <a:t>a[i</a:t>
            </a:r>
            <a:r>
              <a:rPr lang="en-US" dirty="0" smtClean="0">
                <a:latin typeface="Courier"/>
                <a:cs typeface="Courier"/>
              </a:rPr>
              <a:t>]*</a:t>
            </a:r>
            <a:r>
              <a:rPr lang="en-US" dirty="0" err="1" smtClean="0">
                <a:latin typeface="Courier"/>
                <a:cs typeface="Courier"/>
              </a:rPr>
              <a:t>Y[b[i</a:t>
            </a:r>
            <a:r>
              <a:rPr lang="en-US" dirty="0" smtClean="0">
                <a:latin typeface="Courier"/>
                <a:cs typeface="Courier"/>
              </a:rPr>
              <a:t>]];</a:t>
            </a:r>
          </a:p>
          <a:p>
            <a:pPr>
              <a:buNone/>
            </a:pPr>
            <a:endParaRPr lang="en-US" dirty="0" smtClean="0">
              <a:latin typeface="Courier"/>
              <a:cs typeface="Courier"/>
            </a:endParaRPr>
          </a:p>
          <a:p>
            <a:pPr>
              <a:buNone/>
            </a:pPr>
            <a:r>
              <a:rPr lang="en-US" dirty="0" smtClean="0">
                <a:cs typeface="Courier"/>
              </a:rPr>
              <a:t>If dependence data-dependent, forced to </a:t>
            </a:r>
            <a:r>
              <a:rPr lang="en-US" dirty="0" err="1" smtClean="0">
                <a:cs typeface="Courier"/>
              </a:rPr>
              <a:t>sequentialize</a:t>
            </a:r>
            <a:r>
              <a:rPr lang="en-US" dirty="0" smtClean="0">
                <a:cs typeface="Courier"/>
              </a:rPr>
              <a:t>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Fall 2018 --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76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Dependence Fixed/Predictable?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981200"/>
            <a:ext cx="8534400" cy="4114800"/>
          </a:xfrm>
        </p:spPr>
        <p:txBody>
          <a:bodyPr/>
          <a:lstStyle/>
          <a:p>
            <a:pPr>
              <a:buNone/>
            </a:pPr>
            <a:r>
              <a:rPr lang="en-US" dirty="0" err="1" smtClean="0">
                <a:latin typeface="Courier"/>
                <a:cs typeface="Courier"/>
              </a:rPr>
              <a:t>for(i</a:t>
            </a:r>
            <a:r>
              <a:rPr lang="en-US" dirty="0" smtClean="0">
                <a:latin typeface="Courier"/>
                <a:cs typeface="Courier"/>
              </a:rPr>
              <a:t>=0;i&lt;</a:t>
            </a:r>
            <a:r>
              <a:rPr lang="en-US" dirty="0" err="1" smtClean="0">
                <a:latin typeface="Courier"/>
                <a:cs typeface="Courier"/>
              </a:rPr>
              <a:t>K;i</a:t>
            </a:r>
            <a:r>
              <a:rPr lang="en-US" dirty="0" smtClean="0">
                <a:latin typeface="Courier"/>
                <a:cs typeface="Courier"/>
              </a:rPr>
              <a:t>++)</a:t>
            </a:r>
          </a:p>
          <a:p>
            <a:pPr>
              <a:buNone/>
            </a:pPr>
            <a:r>
              <a:rPr lang="en-US" dirty="0" smtClean="0">
                <a:latin typeface="Courier"/>
                <a:cs typeface="Courier"/>
              </a:rPr>
              <a:t>   </a:t>
            </a:r>
            <a:r>
              <a:rPr lang="en-US" dirty="0" err="1" smtClean="0">
                <a:latin typeface="Courier"/>
                <a:cs typeface="Courier"/>
              </a:rPr>
              <a:t>Y[i</a:t>
            </a:r>
            <a:r>
              <a:rPr lang="en-US" dirty="0" smtClean="0">
                <a:latin typeface="Courier"/>
                <a:cs typeface="Courier"/>
              </a:rPr>
              <a:t>]=</a:t>
            </a:r>
            <a:r>
              <a:rPr lang="en-US" dirty="0" err="1" smtClean="0">
                <a:latin typeface="Courier"/>
                <a:cs typeface="Courier"/>
              </a:rPr>
              <a:t>a[i</a:t>
            </a:r>
            <a:r>
              <a:rPr lang="en-US" dirty="0" smtClean="0">
                <a:latin typeface="Courier"/>
                <a:cs typeface="Courier"/>
              </a:rPr>
              <a:t>]*Y[i-1]+Y[i-2];</a:t>
            </a:r>
          </a:p>
          <a:p>
            <a:pPr>
              <a:buNone/>
            </a:pPr>
            <a:endParaRPr lang="en-US" dirty="0" smtClean="0">
              <a:latin typeface="Courier"/>
              <a:cs typeface="Courier"/>
            </a:endParaRPr>
          </a:p>
          <a:p>
            <a:pPr>
              <a:buNone/>
            </a:pPr>
            <a:r>
              <a:rPr lang="en-US" dirty="0" err="1" smtClean="0">
                <a:latin typeface="Courier"/>
                <a:cs typeface="Courier"/>
              </a:rPr>
              <a:t>for(i</a:t>
            </a:r>
            <a:r>
              <a:rPr lang="en-US" dirty="0" smtClean="0">
                <a:latin typeface="Courier"/>
                <a:cs typeface="Courier"/>
              </a:rPr>
              <a:t>=0;i&lt;</a:t>
            </a:r>
            <a:r>
              <a:rPr lang="en-US" dirty="0" err="1" smtClean="0">
                <a:latin typeface="Courier"/>
                <a:cs typeface="Courier"/>
              </a:rPr>
              <a:t>K;i</a:t>
            </a:r>
            <a:r>
              <a:rPr lang="en-US" dirty="0" smtClean="0">
                <a:latin typeface="Courier"/>
                <a:cs typeface="Courier"/>
              </a:rPr>
              <a:t>++)</a:t>
            </a:r>
          </a:p>
          <a:p>
            <a:pPr>
              <a:buNone/>
            </a:pPr>
            <a:r>
              <a:rPr lang="en-US" dirty="0" smtClean="0">
                <a:latin typeface="Courier"/>
                <a:cs typeface="Courier"/>
              </a:rPr>
              <a:t>   </a:t>
            </a:r>
            <a:r>
              <a:rPr lang="en-US" dirty="0" err="1" smtClean="0">
                <a:latin typeface="Courier"/>
                <a:cs typeface="Courier"/>
              </a:rPr>
              <a:t>Y[i</a:t>
            </a:r>
            <a:r>
              <a:rPr lang="en-US" dirty="0" smtClean="0">
                <a:latin typeface="Courier"/>
                <a:cs typeface="Courier"/>
              </a:rPr>
              <a:t>]=</a:t>
            </a:r>
            <a:r>
              <a:rPr lang="en-US" dirty="0" err="1" smtClean="0">
                <a:latin typeface="Courier"/>
                <a:cs typeface="Courier"/>
              </a:rPr>
              <a:t>a[i</a:t>
            </a:r>
            <a:r>
              <a:rPr lang="en-US" dirty="0" smtClean="0">
                <a:latin typeface="Courier"/>
                <a:cs typeface="Courier"/>
              </a:rPr>
              <a:t>]*Y[2*i+3];</a:t>
            </a:r>
          </a:p>
          <a:p>
            <a:pPr>
              <a:buNone/>
            </a:pPr>
            <a:endParaRPr lang="en-US" dirty="0" smtClean="0">
              <a:latin typeface="Courier"/>
              <a:cs typeface="Courier"/>
            </a:endParaRPr>
          </a:p>
          <a:p>
            <a:pPr>
              <a:buNone/>
            </a:pPr>
            <a:r>
              <a:rPr lang="en-US" dirty="0" smtClean="0">
                <a:cs typeface="Courier"/>
              </a:rPr>
              <a:t>If dependence linear, aggressive compliers may be able to resolve.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Fall 2018 --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77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Dependence Fixed/Predictable?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981200"/>
            <a:ext cx="8534400" cy="4114800"/>
          </a:xfrm>
        </p:spPr>
        <p:txBody>
          <a:bodyPr/>
          <a:lstStyle/>
          <a:p>
            <a:pPr>
              <a:buNone/>
            </a:pPr>
            <a:r>
              <a:rPr lang="en-US" dirty="0" err="1" smtClean="0">
                <a:latin typeface="Courier"/>
                <a:cs typeface="Courier"/>
              </a:rPr>
              <a:t>for(i</a:t>
            </a:r>
            <a:r>
              <a:rPr lang="en-US" dirty="0" smtClean="0">
                <a:latin typeface="Courier"/>
                <a:cs typeface="Courier"/>
              </a:rPr>
              <a:t>=0;i&lt;</a:t>
            </a:r>
            <a:r>
              <a:rPr lang="en-US" dirty="0" err="1" smtClean="0">
                <a:latin typeface="Courier"/>
                <a:cs typeface="Courier"/>
              </a:rPr>
              <a:t>K;i</a:t>
            </a:r>
            <a:r>
              <a:rPr lang="en-US" dirty="0" smtClean="0">
                <a:latin typeface="Courier"/>
                <a:cs typeface="Courier"/>
              </a:rPr>
              <a:t>++)</a:t>
            </a:r>
          </a:p>
          <a:p>
            <a:pPr>
              <a:buNone/>
            </a:pPr>
            <a:r>
              <a:rPr lang="en-US" dirty="0" smtClean="0">
                <a:latin typeface="Courier"/>
                <a:cs typeface="Courier"/>
              </a:rPr>
              <a:t>   </a:t>
            </a:r>
            <a:r>
              <a:rPr lang="en-US" dirty="0" err="1" smtClean="0">
                <a:latin typeface="Courier"/>
                <a:cs typeface="Courier"/>
              </a:rPr>
              <a:t>Y[i</a:t>
            </a:r>
            <a:r>
              <a:rPr lang="en-US" dirty="0" smtClean="0">
                <a:latin typeface="Courier"/>
                <a:cs typeface="Courier"/>
              </a:rPr>
              <a:t>]=</a:t>
            </a:r>
          </a:p>
          <a:p>
            <a:pPr>
              <a:buNone/>
            </a:pPr>
            <a:r>
              <a:rPr lang="en-US" dirty="0" smtClean="0">
                <a:latin typeface="Courier"/>
                <a:cs typeface="Courier"/>
              </a:rPr>
              <a:t>  </a:t>
            </a:r>
            <a:r>
              <a:rPr lang="en-US" dirty="0" err="1" smtClean="0">
                <a:latin typeface="Courier"/>
                <a:cs typeface="Courier"/>
              </a:rPr>
              <a:t>a[i</a:t>
            </a:r>
            <a:r>
              <a:rPr lang="en-US" dirty="0" smtClean="0">
                <a:latin typeface="Courier"/>
                <a:cs typeface="Courier"/>
              </a:rPr>
              <a:t>]*</a:t>
            </a:r>
            <a:r>
              <a:rPr lang="en-US" dirty="0" err="1" smtClean="0">
                <a:latin typeface="Courier"/>
                <a:cs typeface="Courier"/>
              </a:rPr>
              <a:t>Y[ceil(sqrt(i</a:t>
            </a:r>
            <a:r>
              <a:rPr lang="en-US" dirty="0" smtClean="0">
                <a:latin typeface="Courier"/>
                <a:cs typeface="Courier"/>
              </a:rPr>
              <a:t>)*sin(2i))];</a:t>
            </a:r>
          </a:p>
          <a:p>
            <a:pPr>
              <a:buNone/>
            </a:pPr>
            <a:endParaRPr lang="en-US" dirty="0" smtClean="0">
              <a:latin typeface="Courier"/>
              <a:cs typeface="Courier"/>
            </a:endParaRPr>
          </a:p>
          <a:p>
            <a:pPr>
              <a:buNone/>
            </a:pPr>
            <a:r>
              <a:rPr lang="en-US" dirty="0" smtClean="0">
                <a:cs typeface="Courier"/>
              </a:rPr>
              <a:t>If dependence too complicated, compiler not solve and will force sequential execution.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Fall 2018 --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78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Memory Allocation?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6600"/>
                </a:solidFill>
              </a:rPr>
              <a:t>How support </a:t>
            </a:r>
            <a:r>
              <a:rPr lang="en-US" dirty="0" err="1" smtClean="0">
                <a:solidFill>
                  <a:srgbClr val="FF6600"/>
                </a:solidFill>
              </a:rPr>
              <a:t>malloc</a:t>
            </a:r>
            <a:r>
              <a:rPr lang="en-US" dirty="0" smtClean="0">
                <a:solidFill>
                  <a:srgbClr val="FF6600"/>
                </a:solidFill>
              </a:rPr>
              <a:t>() in hardware?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Fall 2018 --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79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Advantage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C for hardware and software</a:t>
            </a:r>
          </a:p>
          <a:p>
            <a:pPr lvl="1"/>
            <a:r>
              <a:rPr lang="en-US" dirty="0" smtClean="0"/>
              <a:t>Test out functionality entirely in software</a:t>
            </a:r>
          </a:p>
          <a:p>
            <a:pPr lvl="2"/>
            <a:r>
              <a:rPr lang="en-US" dirty="0" smtClean="0"/>
              <a:t>Debug code before put on hardware where harder to observe what’s happening</a:t>
            </a:r>
          </a:p>
          <a:p>
            <a:pPr lvl="2"/>
            <a:r>
              <a:rPr lang="en-US" dirty="0" smtClean="0"/>
              <a:t>…without spending time in place and route</a:t>
            </a:r>
          </a:p>
          <a:p>
            <a:pPr lvl="1"/>
            <a:r>
              <a:rPr lang="en-US" dirty="0" smtClean="0"/>
              <a:t>Explore hardware/software tradeoffs by targeting same code to either hardware or software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Fall 2018 --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/>
    </p:bldLst>
  </p:timing>
</p:sld>
</file>

<file path=ppt/slides/slide8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 smtClean="0"/>
              <a:t>Hardware Memory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76400"/>
            <a:ext cx="8382000" cy="4724400"/>
          </a:xfrm>
        </p:spPr>
        <p:txBody>
          <a:bodyPr/>
          <a:lstStyle/>
          <a:p>
            <a:r>
              <a:rPr lang="en-US" dirty="0" smtClean="0"/>
              <a:t>Typically small, fixed, local memory blocks</a:t>
            </a:r>
          </a:p>
          <a:p>
            <a:pPr lvl="1"/>
            <a:r>
              <a:rPr lang="en-US" dirty="0" smtClean="0"/>
              <a:t>E.g. 36Kb </a:t>
            </a:r>
            <a:r>
              <a:rPr lang="en-US" dirty="0" err="1" smtClean="0"/>
              <a:t>BRAMs</a:t>
            </a:r>
            <a:endParaRPr lang="en-US" dirty="0" smtClean="0"/>
          </a:p>
          <a:p>
            <a:r>
              <a:rPr lang="en-US" dirty="0" smtClean="0"/>
              <a:t>Reuse memory blocks</a:t>
            </a:r>
          </a:p>
          <a:p>
            <a:pPr lvl="1"/>
            <a:r>
              <a:rPr lang="en-US" dirty="0" smtClean="0"/>
              <a:t>Not allocate new blocks</a:t>
            </a:r>
          </a:p>
          <a:p>
            <a:pPr lvl="1"/>
            <a:r>
              <a:rPr lang="en-US" dirty="0" smtClean="0"/>
              <a:t>Cannot make data-dependent memory sized blocks</a:t>
            </a:r>
          </a:p>
          <a:p>
            <a:pPr lvl="1"/>
            <a:r>
              <a:rPr lang="en-US" dirty="0" smtClean="0"/>
              <a:t>Cannot hold arbitrary-sized data</a:t>
            </a:r>
          </a:p>
          <a:p>
            <a:pPr lvl="1"/>
            <a:r>
              <a:rPr lang="en-US" dirty="0" smtClean="0"/>
              <a:t>…and processing on arbitrary-sized data not Real Time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Fall 2018 --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80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of </a:t>
            </a:r>
            <a:r>
              <a:rPr lang="en-US" dirty="0" err="1" smtClean="0"/>
              <a:t>malloc</a:t>
            </a:r>
            <a:r>
              <a:rPr lang="en-US" dirty="0" smtClean="0"/>
              <a:t>()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Data-dependent object (array) size</a:t>
            </a:r>
          </a:p>
          <a:p>
            <a:r>
              <a:rPr lang="en-US" dirty="0" smtClean="0"/>
              <a:t>Data-dependent number of objects</a:t>
            </a:r>
          </a:p>
          <a:p>
            <a:r>
              <a:rPr lang="en-US" dirty="0" smtClean="0"/>
              <a:t>Processing data-dependent sizes or objects not consistent with Real Time</a:t>
            </a:r>
            <a:endParaRPr lang="en-US" dirty="0" smtClean="0"/>
          </a:p>
          <a:p>
            <a:r>
              <a:rPr lang="en-US" dirty="0" smtClean="0"/>
              <a:t>For Real </a:t>
            </a:r>
            <a:r>
              <a:rPr lang="en-US" dirty="0" smtClean="0"/>
              <a:t>Time</a:t>
            </a:r>
          </a:p>
          <a:p>
            <a:pPr lvl="1"/>
            <a:r>
              <a:rPr lang="en-US" dirty="0" smtClean="0"/>
              <a:t>Statically allocate maximum size will need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Fall 2018 --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81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 </a:t>
            </a:r>
            <a:r>
              <a:rPr lang="en-US" dirty="0" err="1" smtClean="0"/>
              <a:t>malloc</a:t>
            </a:r>
            <a:r>
              <a:rPr lang="en-US" dirty="0" smtClean="0"/>
              <a:t>()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Generally don’t want to use </a:t>
            </a:r>
            <a:r>
              <a:rPr lang="en-US" dirty="0" err="1" smtClean="0"/>
              <a:t>malloc</a:t>
            </a:r>
            <a:r>
              <a:rPr lang="en-US" dirty="0" smtClean="0"/>
              <a:t> with </a:t>
            </a:r>
          </a:p>
          <a:p>
            <a:pPr lvl="1"/>
            <a:r>
              <a:rPr lang="en-US" dirty="0" smtClean="0"/>
              <a:t>Hardware Accelerated functions</a:t>
            </a:r>
          </a:p>
          <a:p>
            <a:pPr lvl="1"/>
            <a:r>
              <a:rPr lang="en-US" dirty="0" smtClean="0"/>
              <a:t>Real Time computations</a:t>
            </a:r>
          </a:p>
          <a:p>
            <a:r>
              <a:rPr lang="en-US" dirty="0" err="1" smtClean="0"/>
              <a:t>Vivado</a:t>
            </a:r>
            <a:r>
              <a:rPr lang="en-US" dirty="0" smtClean="0"/>
              <a:t> HLS won’t let you use </a:t>
            </a:r>
            <a:r>
              <a:rPr lang="en-US" dirty="0" err="1" smtClean="0"/>
              <a:t>malloc</a:t>
            </a:r>
            <a:r>
              <a:rPr lang="en-US" dirty="0" smtClean="0"/>
              <a:t>()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Fall 2018 --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82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Pointer Passing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6600"/>
                </a:solidFill>
              </a:rPr>
              <a:t>What does it mean to pass a pointer into a function?</a:t>
            </a:r>
          </a:p>
          <a:p>
            <a:endParaRPr lang="en-US" dirty="0" smtClean="0">
              <a:solidFill>
                <a:srgbClr val="FF6600"/>
              </a:solidFill>
            </a:endParaRPr>
          </a:p>
          <a:p>
            <a:r>
              <a:rPr lang="en-US" dirty="0" smtClean="0">
                <a:solidFill>
                  <a:srgbClr val="FF6600"/>
                </a:solidFill>
              </a:rPr>
              <a:t>What if accelerator doesn’t have access to the memory holding the data pointed to by the pointer?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Fall 2018 --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83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2400" cy="1143000"/>
          </a:xfrm>
        </p:spPr>
        <p:txBody>
          <a:bodyPr/>
          <a:lstStyle/>
          <a:p>
            <a:r>
              <a:rPr lang="en-US" dirty="0" smtClean="0"/>
              <a:t>Pointer Passing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r>
              <a:rPr lang="en-US" dirty="0" smtClean="0">
                <a:solidFill>
                  <a:srgbClr val="FF6600"/>
                </a:solidFill>
              </a:rPr>
              <a:t>What happens if we give accelerators access to common memory holding data for pointer, but</a:t>
            </a:r>
          </a:p>
          <a:p>
            <a:pPr lvl="1"/>
            <a:r>
              <a:rPr lang="en-US" dirty="0" smtClean="0">
                <a:solidFill>
                  <a:srgbClr val="FF6600"/>
                </a:solidFill>
              </a:rPr>
              <a:t>There’s only one port into memory</a:t>
            </a:r>
          </a:p>
          <a:p>
            <a:pPr lvl="1"/>
            <a:r>
              <a:rPr lang="en-US" dirty="0" smtClean="0">
                <a:solidFill>
                  <a:srgbClr val="FF6600"/>
                </a:solidFill>
              </a:rPr>
              <a:t>Memory is 10 cycles away</a:t>
            </a:r>
          </a:p>
          <a:p>
            <a:pPr lvl="1"/>
            <a:r>
              <a:rPr lang="en-US" dirty="0" smtClean="0">
                <a:solidFill>
                  <a:srgbClr val="FF6600"/>
                </a:solidFill>
              </a:rPr>
              <a:t>And there are 100 accelerators that may need access</a:t>
            </a:r>
          </a:p>
          <a:p>
            <a:pPr lvl="1"/>
            <a:r>
              <a:rPr lang="en-US" dirty="0" smtClean="0">
                <a:solidFill>
                  <a:srgbClr val="FF6600"/>
                </a:solidFill>
              </a:rPr>
              <a:t>Memory can only handle one memory op per cycle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Fall 2018 --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84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Avoid Pointer Passing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Tend to copy data into / move data among hardware accelerator memories rather than passing pointers.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Fall 2018 --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85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Fall 2018 --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3DCAD-0B53-F14F-A447-898E31D69773}" type="slidenum">
              <a:rPr lang="en-US"/>
              <a:pPr/>
              <a:t>86</a:t>
            </a:fld>
            <a:endParaRPr lang="en-US"/>
          </a:p>
        </p:txBody>
      </p:sp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914400"/>
          </a:xfrm>
        </p:spPr>
        <p:txBody>
          <a:bodyPr/>
          <a:lstStyle/>
          <a:p>
            <a:r>
              <a:rPr lang="en-US" dirty="0"/>
              <a:t>Big Ideas: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914400"/>
            <a:ext cx="8077200" cy="5105400"/>
          </a:xfrm>
        </p:spPr>
        <p:txBody>
          <a:bodyPr/>
          <a:lstStyle/>
          <a:p>
            <a:r>
              <a:rPr lang="en-US" dirty="0" smtClean="0"/>
              <a:t>C (any </a:t>
            </a:r>
            <a:r>
              <a:rPr lang="en-US" dirty="0" err="1" smtClean="0"/>
              <a:t>prog</a:t>
            </a:r>
            <a:r>
              <a:rPr lang="en-US" dirty="0" smtClean="0"/>
              <a:t> </a:t>
            </a:r>
            <a:r>
              <a:rPr lang="en-US" dirty="0" err="1" smtClean="0"/>
              <a:t>lang</a:t>
            </a:r>
            <a:r>
              <a:rPr lang="en-US" dirty="0" smtClean="0"/>
              <a:t>) specifies a computation</a:t>
            </a:r>
          </a:p>
          <a:p>
            <a:r>
              <a:rPr lang="en-US" dirty="0" smtClean="0"/>
              <a:t>Can describe spatial computation</a:t>
            </a:r>
          </a:p>
          <a:p>
            <a:pPr lvl="1"/>
            <a:r>
              <a:rPr lang="en-US" dirty="0" smtClean="0"/>
              <a:t>Has some capabilities that don’t make sense in hardware</a:t>
            </a:r>
          </a:p>
          <a:p>
            <a:pPr lvl="2"/>
            <a:r>
              <a:rPr lang="en-US" dirty="0" smtClean="0"/>
              <a:t>Shared memory pool, </a:t>
            </a:r>
            <a:r>
              <a:rPr lang="en-US" dirty="0" err="1" smtClean="0"/>
              <a:t>malloc</a:t>
            </a:r>
            <a:r>
              <a:rPr lang="en-US" dirty="0" smtClean="0"/>
              <a:t>, recursion</a:t>
            </a:r>
          </a:p>
          <a:p>
            <a:pPr lvl="1"/>
            <a:r>
              <a:rPr lang="en-US" dirty="0" smtClean="0"/>
              <a:t>Watch for unintended </a:t>
            </a:r>
            <a:r>
              <a:rPr lang="en-US" dirty="0" err="1" smtClean="0"/>
              <a:t>sequentialization</a:t>
            </a:r>
            <a:endParaRPr lang="en-US" dirty="0" smtClean="0"/>
          </a:p>
          <a:p>
            <a:r>
              <a:rPr lang="en-US" dirty="0" smtClean="0"/>
              <a:t>C for spatial is coded differently from C for processor</a:t>
            </a:r>
          </a:p>
          <a:p>
            <a:pPr lvl="1"/>
            <a:r>
              <a:rPr lang="en-US" dirty="0" smtClean="0"/>
              <a:t>…but can still run on processor</a:t>
            </a:r>
          </a:p>
          <a:p>
            <a:r>
              <a:rPr lang="en-US" dirty="0" smtClean="0"/>
              <a:t>Good for leaf functions (operations)</a:t>
            </a:r>
          </a:p>
          <a:p>
            <a:pPr lvl="1"/>
            <a:r>
              <a:rPr lang="en-US" dirty="0" smtClean="0"/>
              <a:t>Limiting for full task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8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8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8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8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81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81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81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81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81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81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1" grpId="0" build="p" autoUpdateAnimBg="0"/>
    </p:bldLst>
  </p:timing>
</p:sld>
</file>

<file path=ppt/slides/slide8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Fall 2018 --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411AA-D846-F243-B06C-C2EC19EEFD1B}" type="slidenum">
              <a:rPr lang="en-US"/>
              <a:pPr/>
              <a:t>87</a:t>
            </a:fld>
            <a:endParaRPr lang="en-US"/>
          </a:p>
        </p:txBody>
      </p:sp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Admin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Reading for Monday on Web</a:t>
            </a:r>
          </a:p>
          <a:p>
            <a:pPr lvl="1"/>
            <a:r>
              <a:rPr lang="en-US" dirty="0" smtClean="0"/>
              <a:t>Xilinx HLS documents</a:t>
            </a:r>
          </a:p>
          <a:p>
            <a:r>
              <a:rPr lang="en-US" dirty="0" smtClean="0"/>
              <a:t>No homework due Friday (10/5)</a:t>
            </a:r>
          </a:p>
          <a:p>
            <a:pPr lvl="1"/>
            <a:r>
              <a:rPr lang="en-US" dirty="0" smtClean="0"/>
              <a:t>Enjoy Fall Break</a:t>
            </a:r>
          </a:p>
          <a:p>
            <a:r>
              <a:rPr lang="en-US" dirty="0" smtClean="0"/>
              <a:t>HW5 due next Friday (10/12</a:t>
            </a:r>
            <a:r>
              <a:rPr lang="en-US" dirty="0" smtClean="0"/>
              <a:t>)</a:t>
            </a:r>
          </a:p>
          <a:p>
            <a:r>
              <a:rPr lang="en-US" dirty="0" smtClean="0"/>
              <a:t>Return feedback</a:t>
            </a:r>
          </a:p>
          <a:p>
            <a:r>
              <a:rPr lang="en-US" dirty="0" smtClean="0"/>
              <a:t>Class in here at noon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 most useful for describing behavior of leaf operators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C alone doesn’t naturally capture task parallelism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Fall 2018 --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3276600"/>
            <a:ext cx="8077200" cy="78146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12609</TotalTime>
  <Words>5142</Words>
  <Application>Microsoft Macintosh PowerPoint</Application>
  <PresentationFormat>On-screen Show (4:3)</PresentationFormat>
  <Paragraphs>875</Paragraphs>
  <Slides>87</Slides>
  <Notes>29</Notes>
  <HiddenSlides>1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87</vt:i4>
      </vt:variant>
    </vt:vector>
  </HeadingPairs>
  <TitlesOfParts>
    <vt:vector size="88" baseType="lpstr">
      <vt:lpstr>Blank Presentation</vt:lpstr>
      <vt:lpstr>ESE532: System-on-a-Chip Architecture</vt:lpstr>
      <vt:lpstr>Today</vt:lpstr>
      <vt:lpstr>Message</vt:lpstr>
      <vt:lpstr>Coding Accelerators</vt:lpstr>
      <vt:lpstr>Course “Hypothesis”</vt:lpstr>
      <vt:lpstr>Discussion [open]</vt:lpstr>
      <vt:lpstr>Three Perspectives</vt:lpstr>
      <vt:lpstr>Advantage</vt:lpstr>
      <vt:lpstr>Context</vt:lpstr>
      <vt:lpstr>Preclass F</vt:lpstr>
      <vt:lpstr>C Primitives Arithmetic Operators</vt:lpstr>
      <vt:lpstr>C Primitives Bitwise Operators</vt:lpstr>
      <vt:lpstr>C Primitives Comparison Operators</vt:lpstr>
      <vt:lpstr>Expressions:  combine operators</vt:lpstr>
      <vt:lpstr>Expressions:  combine operators</vt:lpstr>
      <vt:lpstr>C Assignment</vt:lpstr>
      <vt:lpstr>Straight-line code</vt:lpstr>
      <vt:lpstr>Variable Reuse</vt:lpstr>
      <vt:lpstr>Variable Reuse</vt:lpstr>
      <vt:lpstr>Dataflow</vt:lpstr>
      <vt:lpstr>Dataflow Height</vt:lpstr>
      <vt:lpstr>Lecture Checkpoint</vt:lpstr>
      <vt:lpstr>Straight Line Code</vt:lpstr>
      <vt:lpstr>Optimizations can probably expect compiler to do</vt:lpstr>
      <vt:lpstr>Conditionals</vt:lpstr>
      <vt:lpstr>Simple Control Flow</vt:lpstr>
      <vt:lpstr>Simple Conditionals</vt:lpstr>
      <vt:lpstr>Simple Conditionals</vt:lpstr>
      <vt:lpstr>Simple Conditionals</vt:lpstr>
      <vt:lpstr>Preclass G</vt:lpstr>
      <vt:lpstr>Mux-Conversion and Real Time</vt:lpstr>
      <vt:lpstr>Function Call</vt:lpstr>
      <vt:lpstr>Inline</vt:lpstr>
      <vt:lpstr>Treat as data flow</vt:lpstr>
      <vt:lpstr>Shared Function</vt:lpstr>
      <vt:lpstr>Recursion?</vt:lpstr>
      <vt:lpstr>Loops…</vt:lpstr>
      <vt:lpstr>Loop Compact Expression</vt:lpstr>
      <vt:lpstr>Stream</vt:lpstr>
      <vt:lpstr>Stream</vt:lpstr>
      <vt:lpstr>Unbounded, Pipelined Operator</vt:lpstr>
      <vt:lpstr>With function call,  loop in function</vt:lpstr>
      <vt:lpstr>Compact Expression: Arrays</vt:lpstr>
      <vt:lpstr>Compact Expression: Arrays+Logic</vt:lpstr>
      <vt:lpstr>Compact Expression: Arrays+Logic</vt:lpstr>
      <vt:lpstr>Compact Expression: Arrays+Logic</vt:lpstr>
      <vt:lpstr>Foreshadowing:  C Array Challenge</vt:lpstr>
      <vt:lpstr>Loop Interpretations</vt:lpstr>
      <vt:lpstr>Loop Bounds</vt:lpstr>
      <vt:lpstr>Loop Increment</vt:lpstr>
      <vt:lpstr>Loop Interpretations</vt:lpstr>
      <vt:lpstr>Unroll</vt:lpstr>
      <vt:lpstr>Arrays as Memory Banks</vt:lpstr>
      <vt:lpstr>Arrays as Memory Banks</vt:lpstr>
      <vt:lpstr>Physical Memory Port as Limited Shared Resource</vt:lpstr>
      <vt:lpstr>Arrays as things to put in Memory Banks</vt:lpstr>
      <vt:lpstr>Implementations</vt:lpstr>
      <vt:lpstr>Arrays as Inputs and Outputs</vt:lpstr>
      <vt:lpstr>Arrays as Local Memory</vt:lpstr>
      <vt:lpstr>C Memory Model</vt:lpstr>
      <vt:lpstr>Challenge: C Memory Model</vt:lpstr>
      <vt:lpstr>Example</vt:lpstr>
      <vt:lpstr>Memory Operation Challenge</vt:lpstr>
      <vt:lpstr>C Memory/Pointer Sequentialization</vt:lpstr>
      <vt:lpstr>C Memory/Pointer Sequentialization</vt:lpstr>
      <vt:lpstr>Consequence</vt:lpstr>
      <vt:lpstr>Forcing Sequencing</vt:lpstr>
      <vt:lpstr>Scheduled Memory Operations</vt:lpstr>
      <vt:lpstr>Hardware/Parallelism Challenge</vt:lpstr>
      <vt:lpstr>Mux Conversion and Memory</vt:lpstr>
      <vt:lpstr>Mux Conversion and Memory</vt:lpstr>
      <vt:lpstr>Mux Conversion and Memory</vt:lpstr>
      <vt:lpstr>Conditions and Memory</vt:lpstr>
      <vt:lpstr>Dependence in Loops</vt:lpstr>
      <vt:lpstr>Dependence in Loops</vt:lpstr>
      <vt:lpstr>Dependence Fixed/Predictable?</vt:lpstr>
      <vt:lpstr>Dependence Fixed/Predictable?</vt:lpstr>
      <vt:lpstr>Dependence Fixed/Predictable?</vt:lpstr>
      <vt:lpstr>Memory Allocation?</vt:lpstr>
      <vt:lpstr>Hardware Memory</vt:lpstr>
      <vt:lpstr>Use of malloc()</vt:lpstr>
      <vt:lpstr>No malloc()</vt:lpstr>
      <vt:lpstr>Pointer Passing</vt:lpstr>
      <vt:lpstr>Pointer Passing</vt:lpstr>
      <vt:lpstr>Avoid Pointer Passing</vt:lpstr>
      <vt:lpstr>Big Ideas:</vt:lpstr>
      <vt:lpstr>Admin</vt:lpstr>
    </vt:vector>
  </TitlesOfParts>
  <Company>California Institute of Technology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Andre' DeHon</dc:creator>
  <cp:lastModifiedBy>Andre DeHon</cp:lastModifiedBy>
  <cp:revision>103</cp:revision>
  <cp:lastPrinted>2018-10-03T13:22:29Z</cp:lastPrinted>
  <dcterms:created xsi:type="dcterms:W3CDTF">2018-10-03T03:32:03Z</dcterms:created>
  <dcterms:modified xsi:type="dcterms:W3CDTF">2018-10-03T13:48:28Z</dcterms:modified>
</cp:coreProperties>
</file>