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68.xml" ContentType="application/vnd.openxmlformats-officedocument.presentationml.slide+xml"/>
  <Override PartName="/ppt/slides/slide33.xml" ContentType="application/vnd.openxmlformats-officedocument.presentationml.slide+xml"/>
  <Override PartName="/ppt/slides/slide87.xml" ContentType="application/vnd.openxmlformats-officedocument.presentationml.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7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slides/slide80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65.xml" ContentType="application/vnd.openxmlformats-officedocument.presentationml.slide+xml"/>
  <Override PartName="/ppt/slides/slide84.xml" ContentType="application/vnd.openxmlformats-officedocument.presentationml.slide+xml"/>
  <Override PartName="/ppt/slides/slide46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26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slides/slide69.xml" ContentType="application/vnd.openxmlformats-officedocument.presentationml.slide+xml"/>
  <Override PartName="/ppt/slides/slide72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slides/slide81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12.xml" ContentType="application/vnd.openxmlformats-officedocument.presentationml.slide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66.xml" ContentType="application/vnd.openxmlformats-officedocument.presentationml.slide+xml"/>
  <Override PartName="/ppt/slides/slide85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73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slides/slide7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s/slide82.xml" ContentType="application/vnd.openxmlformats-officedocument.presentationml.slide+xml"/>
  <Override PartName="/ppt/slides/slide63.xml" ContentType="application/vnd.openxmlformats-officedocument.presentationml.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67.xml" ContentType="application/vnd.openxmlformats-officedocument.presentationml.slide+xml"/>
  <Override PartName="/ppt/slides/slide48.xml" ContentType="application/vnd.openxmlformats-officedocument.presentationml.slide+xml"/>
  <Override PartName="/ppt/slides/slide32.xml" ContentType="application/vnd.openxmlformats-officedocument.presentationml.slide+xml"/>
  <Override PartName="/ppt/slideLayouts/slideLayout7.xml" ContentType="application/vnd.openxmlformats-officedocument.presentationml.slideLayout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slides/slide86.xml" ContentType="application/vnd.openxmlformats-officedocument.presentationml.slide+xml"/>
  <Override PartName="/ppt/notesSlides/notesSlide10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slides/slide74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59.xml" ContentType="application/vnd.openxmlformats-officedocument.presentationml.slide+xml"/>
  <Override PartName="/ppt/slides/slide78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4.xml" ContentType="application/vnd.openxmlformats-officedocument.presentationml.slide+xml"/>
  <Override PartName="/ppt/slides/slide83.xml" ContentType="application/vnd.openxmlformats-officedocument.presentationml.slide+xml"/>
  <Override PartName="/ppt/notesSlides/notesSlide21.xml" ContentType="application/vnd.openxmlformats-officedocument.presentationml.notesSlide+xml"/>
  <Default Extension="pdf" ContentType="application/pdf"/>
  <Default Extension="png" ContentType="image/png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9"/>
  </p:notesMasterIdLst>
  <p:handoutMasterIdLst>
    <p:handoutMasterId r:id="rId90"/>
  </p:handoutMasterIdLst>
  <p:sldIdLst>
    <p:sldId id="381" r:id="rId2"/>
    <p:sldId id="382" r:id="rId3"/>
    <p:sldId id="383" r:id="rId4"/>
    <p:sldId id="385" r:id="rId5"/>
    <p:sldId id="384" r:id="rId6"/>
    <p:sldId id="386" r:id="rId7"/>
    <p:sldId id="429" r:id="rId8"/>
    <p:sldId id="398" r:id="rId9"/>
    <p:sldId id="404" r:id="rId10"/>
    <p:sldId id="400" r:id="rId11"/>
    <p:sldId id="305" r:id="rId12"/>
    <p:sldId id="306" r:id="rId13"/>
    <p:sldId id="307" r:id="rId14"/>
    <p:sldId id="309" r:id="rId15"/>
    <p:sldId id="345" r:id="rId16"/>
    <p:sldId id="310" r:id="rId17"/>
    <p:sldId id="308" r:id="rId18"/>
    <p:sldId id="311" r:id="rId19"/>
    <p:sldId id="312" r:id="rId20"/>
    <p:sldId id="313" r:id="rId21"/>
    <p:sldId id="342" r:id="rId22"/>
    <p:sldId id="343" r:id="rId23"/>
    <p:sldId id="414" r:id="rId24"/>
    <p:sldId id="456" r:id="rId25"/>
    <p:sldId id="421" r:id="rId26"/>
    <p:sldId id="415" r:id="rId27"/>
    <p:sldId id="416" r:id="rId28"/>
    <p:sldId id="417" r:id="rId29"/>
    <p:sldId id="418" r:id="rId30"/>
    <p:sldId id="419" r:id="rId31"/>
    <p:sldId id="430" r:id="rId32"/>
    <p:sldId id="422" r:id="rId33"/>
    <p:sldId id="423" r:id="rId34"/>
    <p:sldId id="424" r:id="rId35"/>
    <p:sldId id="425" r:id="rId36"/>
    <p:sldId id="426" r:id="rId37"/>
    <p:sldId id="431" r:id="rId38"/>
    <p:sldId id="432" r:id="rId39"/>
    <p:sldId id="435" r:id="rId40"/>
    <p:sldId id="436" r:id="rId41"/>
    <p:sldId id="433" r:id="rId42"/>
    <p:sldId id="437" r:id="rId43"/>
    <p:sldId id="438" r:id="rId44"/>
    <p:sldId id="460" r:id="rId45"/>
    <p:sldId id="461" r:id="rId46"/>
    <p:sldId id="462" r:id="rId47"/>
    <p:sldId id="439" r:id="rId48"/>
    <p:sldId id="444" r:id="rId49"/>
    <p:sldId id="458" r:id="rId50"/>
    <p:sldId id="463" r:id="rId51"/>
    <p:sldId id="464" r:id="rId52"/>
    <p:sldId id="445" r:id="rId53"/>
    <p:sldId id="441" r:id="rId54"/>
    <p:sldId id="476" r:id="rId55"/>
    <p:sldId id="475" r:id="rId56"/>
    <p:sldId id="446" r:id="rId57"/>
    <p:sldId id="465" r:id="rId58"/>
    <p:sldId id="442" r:id="rId59"/>
    <p:sldId id="443" r:id="rId60"/>
    <p:sldId id="318" r:id="rId61"/>
    <p:sldId id="447" r:id="rId62"/>
    <p:sldId id="448" r:id="rId63"/>
    <p:sldId id="320" r:id="rId64"/>
    <p:sldId id="323" r:id="rId65"/>
    <p:sldId id="449" r:id="rId66"/>
    <p:sldId id="325" r:id="rId67"/>
    <p:sldId id="326" r:id="rId68"/>
    <p:sldId id="324" r:id="rId69"/>
    <p:sldId id="387" r:id="rId70"/>
    <p:sldId id="452" r:id="rId71"/>
    <p:sldId id="453" r:id="rId72"/>
    <p:sldId id="454" r:id="rId73"/>
    <p:sldId id="477" r:id="rId74"/>
    <p:sldId id="450" r:id="rId75"/>
    <p:sldId id="466" r:id="rId76"/>
    <p:sldId id="467" r:id="rId77"/>
    <p:sldId id="468" r:id="rId78"/>
    <p:sldId id="469" r:id="rId79"/>
    <p:sldId id="389" r:id="rId80"/>
    <p:sldId id="392" r:id="rId81"/>
    <p:sldId id="470" r:id="rId82"/>
    <p:sldId id="471" r:id="rId83"/>
    <p:sldId id="472" r:id="rId84"/>
    <p:sldId id="473" r:id="rId85"/>
    <p:sldId id="474" r:id="rId86"/>
    <p:sldId id="299" r:id="rId87"/>
    <p:sldId id="300" r:id="rId8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19" autoAdjust="0"/>
    <p:restoredTop sz="94617" autoAdjust="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handoutMaster" Target="handoutMasters/handoutMaster1.xml"/><Relationship Id="rId91" Type="http://schemas.openxmlformats.org/officeDocument/2006/relationships/printerSettings" Target="printerSettings/printerSettings1.bin"/><Relationship Id="rId92" Type="http://schemas.openxmlformats.org/officeDocument/2006/relationships/presProps" Target="presProps.xml"/><Relationship Id="rId93" Type="http://schemas.openxmlformats.org/officeDocument/2006/relationships/viewProps" Target="viewProps.xml"/><Relationship Id="rId94" Type="http://schemas.openxmlformats.org/officeDocument/2006/relationships/theme" Target="theme/theme1.xml"/><Relationship Id="rId95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5D832-C039-4F4A-8610-B2C6318D6DA3}" type="slidenum">
              <a:rPr lang="en-US"/>
              <a:pPr/>
              <a:t>11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ED27D-FFCA-FF46-AF98-2577CDC4CBB5}" type="slidenum">
              <a:rPr lang="en-US"/>
              <a:pPr/>
              <a:t>20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0DAE2-3C80-BE49-A7D8-ED1D393C4D32}" type="slidenum">
              <a:rPr lang="en-US"/>
              <a:pPr/>
              <a:t>21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22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A9F8-4B2A-F949-995B-FAC8F16A717D}" type="slidenum">
              <a:rPr lang="en-US"/>
              <a:pPr/>
              <a:t>24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C8EF0-83E9-0C42-8463-E389EA8A38F2}" type="slidenum">
              <a:rPr lang="en-US"/>
              <a:pPr/>
              <a:t>26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E2309-3C8A-B344-AA24-CAD6A631C5F4}" type="slidenum">
              <a:rPr lang="en-US"/>
              <a:pPr/>
              <a:t>27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E291A-47B9-C445-A546-8E5B93DCF0BA}" type="slidenum">
              <a:rPr lang="en-US"/>
              <a:pPr/>
              <a:t>28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8F45-7EB1-D743-975B-71A54E3B4F54}" type="slidenum">
              <a:rPr lang="en-US"/>
              <a:pPr/>
              <a:t>29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39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40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F4FA7-E560-094A-87A7-38DEFDEA5F40}" type="slidenum">
              <a:rPr lang="en-US"/>
              <a:pPr/>
              <a:t>12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AE638-D235-8B40-9934-232E674D0593}" type="slidenum">
              <a:rPr lang="en-US"/>
              <a:pPr/>
              <a:t>60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AE638-D235-8B40-9934-232E674D0593}" type="slidenum">
              <a:rPr lang="en-US"/>
              <a:pPr/>
              <a:t>61</a:t>
            </a:fld>
            <a:endParaRPr lang="en-US"/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61F4CC-7ECE-8B48-9176-F2BF22C92BC0}" type="slidenum">
              <a:rPr lang="en-US"/>
              <a:pPr/>
              <a:t>63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C4546-9004-C443-8D9F-4E1FB33B75CA}" type="slidenum">
              <a:rPr lang="en-US"/>
              <a:pPr/>
              <a:t>64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C4546-9004-C443-8D9F-4E1FB33B75CA}" type="slidenum">
              <a:rPr lang="en-US"/>
              <a:pPr/>
              <a:t>65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68215F-0765-DF46-81F5-9A262DAC9D2B}" type="slidenum">
              <a:rPr lang="en-US"/>
              <a:pPr/>
              <a:t>66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F4BA3C-F0C4-5C46-9578-C9E0AEB1C801}" type="slidenum">
              <a:rPr lang="en-US"/>
              <a:pPr/>
              <a:t>67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FCAC5B-4B36-964B-914B-7622613D8C47}" type="slidenum">
              <a:rPr lang="en-US"/>
              <a:pPr/>
              <a:t>68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86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87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8E45D-598D-7E4D-BEA2-BD9D1666A6A5}" type="slidenum">
              <a:rPr lang="en-US"/>
              <a:pPr/>
              <a:t>13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14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15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5C3BA-74B4-D84F-BACB-C6D3BBB47045}" type="slidenum">
              <a:rPr lang="en-US"/>
              <a:pPr/>
              <a:t>16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FAB8C-B255-7C4D-A1F5-77EE346B6409}" type="slidenum">
              <a:rPr lang="en-US"/>
              <a:pPr/>
              <a:t>17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CF8EA-DB2F-0F43-B686-DAB296463C0C}" type="slidenum">
              <a:rPr lang="en-US"/>
              <a:pPr/>
              <a:t>18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FDE6C-A7B0-094D-8EC0-5D05998C137C}" type="slidenum">
              <a:rPr lang="en-US"/>
              <a:pPr/>
              <a:t>19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Relationship Id="rId3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df"/><Relationship Id="rId3" Type="http://schemas.openxmlformats.org/officeDocument/2006/relationships/image" Target="../media/image11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df"/><Relationship Id="rId3" Type="http://schemas.openxmlformats.org/officeDocument/2006/relationships/image" Target="../media/image13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df"/><Relationship Id="rId3" Type="http://schemas.openxmlformats.org/officeDocument/2006/relationships/image" Target="../media/image15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2.pdf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d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2.pdf"/><Relationship Id="rId5" Type="http://schemas.openxmlformats.org/officeDocument/2006/relationships/image" Target="../media/image13.png"/><Relationship Id="rId6" Type="http://schemas.openxmlformats.org/officeDocument/2006/relationships/image" Target="../media/image16.pdf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d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df"/><Relationship Id="rId3" Type="http://schemas.openxmlformats.org/officeDocument/2006/relationships/image" Target="../media/image19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df"/><Relationship Id="rId3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df"/><Relationship Id="rId3" Type="http://schemas.openxmlformats.org/officeDocument/2006/relationships/image" Target="../media/image23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4.wmf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df"/><Relationship Id="rId3" Type="http://schemas.openxmlformats.org/officeDocument/2006/relationships/image" Target="../media/image26.png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df"/><Relationship Id="rId5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df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10:  October 3, 2018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High Level Synthesis (HLS)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C-to-gates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Maybe: C-for-gates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Ready for preclass f?</a:t>
            </a:r>
            <a:endParaRPr lang="en-US" dirty="0" smtClean="0">
              <a:solidFill>
                <a:srgbClr val="FF6600"/>
              </a:solidFill>
              <a:hlinkClick r:id="rId2" action="ppaction://hlinksldjump"/>
            </a:endParaRPr>
          </a:p>
          <a:p>
            <a:pPr>
              <a:buNone/>
            </a:pPr>
            <a:endParaRPr lang="en-US" dirty="0" smtClean="0">
              <a:hlinkClick r:id="rId2" action="ppaction://hlinksldjump"/>
            </a:endParaRPr>
          </a:p>
          <a:p>
            <a:r>
              <a:rPr lang="en-US" dirty="0" smtClean="0">
                <a:hlinkClick r:id="rId2" action="ppaction://hlinksldjump"/>
              </a:rPr>
              <a:t>Skip to preclass 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45D-A0FE-FF43-B6CD-C07DBA67AEC5}" type="slidenum">
              <a:rPr lang="en-US"/>
              <a:pPr/>
              <a:t>11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Primitives</a:t>
            </a:r>
            <a:br>
              <a:rPr lang="en-US" dirty="0" smtClean="0"/>
            </a:br>
            <a:r>
              <a:rPr lang="en-US" dirty="0" smtClean="0"/>
              <a:t>Arithmetic </a:t>
            </a:r>
            <a:r>
              <a:rPr lang="en-US" dirty="0"/>
              <a:t>Operators</a:t>
            </a:r>
          </a:p>
        </p:txBody>
      </p:sp>
      <p:sp>
        <p:nvSpPr>
          <p:cNvPr id="169102" name="Rectangle 1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Unary Minus (Negation) 	-a 	</a:t>
            </a:r>
          </a:p>
          <a:p>
            <a:r>
              <a:rPr lang="en-US"/>
              <a:t>Addition (Sum) 	                a + b 	</a:t>
            </a:r>
          </a:p>
          <a:p>
            <a:r>
              <a:rPr lang="en-US"/>
              <a:t>Subtraction (Difference) 	a - b</a:t>
            </a:r>
          </a:p>
          <a:p>
            <a:r>
              <a:rPr lang="en-US"/>
              <a:t>Multiplication (Product) 	a * b 	</a:t>
            </a:r>
          </a:p>
          <a:p>
            <a:r>
              <a:rPr lang="en-US"/>
              <a:t>Division (Quotient) 	        a / b 	</a:t>
            </a:r>
          </a:p>
          <a:p>
            <a:r>
              <a:rPr lang="en-US"/>
              <a:t>Modulus (Remainder) 	        a % b 	</a:t>
            </a:r>
          </a:p>
          <a:p>
            <a:endParaRPr lang="en-US"/>
          </a:p>
        </p:txBody>
      </p:sp>
      <p:sp>
        <p:nvSpPr>
          <p:cNvPr id="169103" name="Text Box 143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have </a:t>
            </a:r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2885-722A-5D49-85AC-AEDF46FC568B}" type="slidenum">
              <a:rPr lang="en-US"/>
              <a:pPr/>
              <a:t>12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Primitives</a:t>
            </a:r>
            <a:br>
              <a:rPr lang="en-US" dirty="0" smtClean="0"/>
            </a:br>
            <a:r>
              <a:rPr lang="en-US" dirty="0" smtClean="0"/>
              <a:t>Bitwise </a:t>
            </a:r>
            <a:r>
              <a:rPr lang="en-US" dirty="0"/>
              <a:t>Operators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Bitwise Left Shift 	             a &lt;&lt; b 	</a:t>
            </a:r>
          </a:p>
          <a:p>
            <a:r>
              <a:rPr lang="en-US"/>
              <a:t>Bitwise Right Shift 	     a &gt;&gt; b 	</a:t>
            </a:r>
          </a:p>
          <a:p>
            <a:r>
              <a:rPr lang="en-US"/>
              <a:t>Bitwise One's Complement 	~a 	</a:t>
            </a:r>
          </a:p>
          <a:p>
            <a:r>
              <a:rPr lang="en-US"/>
              <a:t>Bitwise AND 	                     a &amp; b 	</a:t>
            </a:r>
          </a:p>
          <a:p>
            <a:r>
              <a:rPr lang="en-US"/>
              <a:t>Bitwise OR 	                     a | b 	</a:t>
            </a:r>
          </a:p>
          <a:p>
            <a:r>
              <a:rPr lang="en-US"/>
              <a:t>Bitwise XOR 	                     a ^ b 	</a:t>
            </a:r>
          </a:p>
          <a:p>
            <a:endParaRPr lang="en-US"/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have </a:t>
            </a:r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45FD-2249-B843-A2CF-7B0ABE176C64}" type="slidenum">
              <a:rPr lang="en-US"/>
              <a:pPr/>
              <a:t>13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Primitives</a:t>
            </a:r>
            <a:br>
              <a:rPr lang="en-US" dirty="0" smtClean="0"/>
            </a:br>
            <a:r>
              <a:rPr lang="en-US" dirty="0" smtClean="0"/>
              <a:t>Comparison </a:t>
            </a:r>
            <a:r>
              <a:rPr lang="en-US" dirty="0"/>
              <a:t>Operators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Less Than 	                   a &lt; b 	</a:t>
            </a:r>
          </a:p>
          <a:p>
            <a:pPr>
              <a:lnSpc>
                <a:spcPct val="80000"/>
              </a:lnSpc>
            </a:pPr>
            <a:r>
              <a:rPr lang="en-US" sz="2800"/>
              <a:t>Less Than or Equal To 	a &lt;=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	                   a &gt;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or Equal To 	a &gt;= b 	</a:t>
            </a:r>
          </a:p>
          <a:p>
            <a:pPr>
              <a:lnSpc>
                <a:spcPct val="80000"/>
              </a:lnSpc>
            </a:pPr>
            <a:r>
              <a:rPr lang="en-US" sz="2800"/>
              <a:t>Not Equal To 	                   a != b 	</a:t>
            </a:r>
          </a:p>
          <a:p>
            <a:pPr>
              <a:lnSpc>
                <a:spcPct val="80000"/>
              </a:lnSpc>
            </a:pPr>
            <a:r>
              <a:rPr lang="en-US" sz="2800"/>
              <a:t>Equal To 	                   a ==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Negation 	          !a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AND 	                   a &amp;&amp;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OR 	                   a || b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914400" y="59436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have </a:t>
            </a:r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14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Expressions: </a:t>
            </a:r>
            <a:br>
              <a:rPr lang="en-US" dirty="0" smtClean="0"/>
            </a:br>
            <a:r>
              <a:rPr lang="en-US" dirty="0" smtClean="0"/>
              <a:t>combine operators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 smtClean="0"/>
              <a:t>a*</a:t>
            </a:r>
            <a:r>
              <a:rPr lang="en-US" dirty="0" err="1" smtClean="0"/>
              <a:t>x+b</a:t>
            </a:r>
            <a:endParaRPr lang="en-US" dirty="0" smtClean="0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 Graph of operators</a:t>
            </a:r>
            <a:endParaRPr lang="en-US" sz="320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0" y="1981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Arrow Connector 10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5" name="Straight Arrow Connector 14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7" name="Straight Arrow Connector 16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a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2" name="Straight Arrow Connector 21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  <p:bldP spid="1792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15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Expressions: </a:t>
            </a:r>
            <a:br>
              <a:rPr lang="en-US" dirty="0" smtClean="0"/>
            </a:br>
            <a:r>
              <a:rPr lang="en-US" dirty="0" smtClean="0"/>
              <a:t>combine operators</a:t>
            </a:r>
            <a:endParaRPr lang="en-US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a*</a:t>
            </a:r>
            <a:r>
              <a:rPr lang="en-US" dirty="0" err="1" smtClean="0"/>
              <a:t>x+b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a*(</a:t>
            </a:r>
            <a:r>
              <a:rPr lang="en-US" dirty="0" err="1"/>
              <a:t>x+b</a:t>
            </a:r>
            <a:r>
              <a:rPr lang="en-US" dirty="0"/>
              <a:t>)*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((a+10)*</a:t>
            </a:r>
            <a:r>
              <a:rPr lang="en-US" dirty="0" err="1"/>
              <a:t>b</a:t>
            </a:r>
            <a:r>
              <a:rPr lang="en-US" dirty="0"/>
              <a:t> &lt; 100)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 dirty="0" err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</a:t>
            </a:r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 Graph of operators</a:t>
            </a:r>
            <a:endParaRPr lang="en-US" sz="3200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B30E-6818-834C-BA02-2F183FBA10A3}" type="slidenum">
              <a:rPr lang="en-US"/>
              <a:pPr/>
              <a:t>16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Assignment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assignment </a:t>
            </a:r>
            <a:r>
              <a:rPr lang="en-US" dirty="0" smtClean="0"/>
              <a:t>statement is:</a:t>
            </a:r>
          </a:p>
          <a:p>
            <a:pPr>
              <a:buNone/>
            </a:pPr>
            <a:r>
              <a:rPr lang="en-US" dirty="0" smtClean="0"/>
              <a:t>         Location </a:t>
            </a:r>
            <a:r>
              <a:rPr lang="en-US" dirty="0"/>
              <a:t>= expression</a:t>
            </a:r>
            <a:endParaRPr lang="en-US" dirty="0" smtClean="0"/>
          </a:p>
          <a:p>
            <a:r>
              <a:rPr lang="en-US" dirty="0" err="1" smtClean="0"/>
              <a:t>f</a:t>
            </a:r>
            <a:r>
              <a:rPr lang="en-US" dirty="0" smtClean="0"/>
              <a:t>=</a:t>
            </a:r>
            <a:r>
              <a:rPr lang="en-US" dirty="0"/>
              <a:t>a*</a:t>
            </a:r>
            <a:r>
              <a:rPr lang="en-US" dirty="0" err="1" smtClean="0"/>
              <a:t>x+b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172200" y="3124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1" name="Straight Arrow Connector 10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2" name="Straight Arrow Connector 11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+mn-lt"/>
                </a:rPr>
                <a:t>a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17" name="Straight Arrow Connector 16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7315200" y="5943600"/>
            <a:ext cx="32573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+mn-lt"/>
              </a:rPr>
              <a:t>f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1281-6C1E-DB46-A409-FCEF4E3E6932}" type="slidenum">
              <a:rPr lang="en-US"/>
              <a:pPr/>
              <a:t>17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Straight-line code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638800" cy="4114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sequence of assignments</a:t>
            </a:r>
          </a:p>
          <a:p>
            <a:r>
              <a:rPr lang="en-US" dirty="0">
                <a:solidFill>
                  <a:srgbClr val="FF6600"/>
                </a:solidFill>
              </a:rPr>
              <a:t>What does this mean?</a:t>
            </a:r>
          </a:p>
          <a:p>
            <a:pPr lvl="1">
              <a:buFontTx/>
              <a:buNone/>
            </a:pPr>
            <a:r>
              <a:rPr lang="en-US" dirty="0" err="1"/>
              <a:t>g</a:t>
            </a:r>
            <a:r>
              <a:rPr lang="en-US" dirty="0"/>
              <a:t>=a*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h</a:t>
            </a:r>
            <a:r>
              <a:rPr lang="en-US" dirty="0"/>
              <a:t>=</a:t>
            </a:r>
            <a:r>
              <a:rPr lang="en-US" dirty="0" err="1"/>
              <a:t>b+g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i</a:t>
            </a:r>
            <a:r>
              <a:rPr lang="en-US" dirty="0"/>
              <a:t>=</a:t>
            </a:r>
            <a:r>
              <a:rPr lang="en-US" dirty="0" err="1"/>
              <a:t>h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j</a:t>
            </a:r>
            <a:r>
              <a:rPr lang="en-US" dirty="0"/>
              <a:t>=</a:t>
            </a:r>
            <a:r>
              <a:rPr lang="en-US" dirty="0" err="1"/>
              <a:t>i+c</a:t>
            </a:r>
            <a:r>
              <a:rPr lang="en-US" dirty="0"/>
              <a:t>;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086600" y="2971800"/>
            <a:ext cx="685800" cy="1756430"/>
            <a:chOff x="7086600" y="2971800"/>
            <a:chExt cx="685800" cy="1756430"/>
          </a:xfrm>
        </p:grpSpPr>
        <p:sp>
          <p:nvSpPr>
            <p:cNvPr id="16" name="TextBox 15"/>
            <p:cNvSpPr txBox="1"/>
            <p:nvPr/>
          </p:nvSpPr>
          <p:spPr>
            <a:xfrm>
              <a:off x="72390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4" name="Straight Arrow Connector 23"/>
            <p:cNvCxnSpPr>
              <a:stCxn id="16" idx="2"/>
              <a:endCxn id="9" idx="7"/>
            </p:cNvCxnSpPr>
            <p:nvPr/>
          </p:nvCxnSpPr>
          <p:spPr bwMode="auto">
            <a:xfrm rot="5400000">
              <a:off x="6710323" y="3932853"/>
              <a:ext cx="1171654" cy="419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8153400" y="2971800"/>
            <a:ext cx="533400" cy="3051830"/>
            <a:chOff x="8153400" y="2971800"/>
            <a:chExt cx="533400" cy="3051830"/>
          </a:xfrm>
        </p:grpSpPr>
        <p:sp>
          <p:nvSpPr>
            <p:cNvPr id="23" name="TextBox 22"/>
            <p:cNvSpPr txBox="1"/>
            <p:nvPr/>
          </p:nvSpPr>
          <p:spPr>
            <a:xfrm>
              <a:off x="81534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c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33" name="Straight Arrow Connector 32"/>
            <p:cNvCxnSpPr>
              <a:stCxn id="23" idx="2"/>
              <a:endCxn id="19" idx="7"/>
            </p:cNvCxnSpPr>
            <p:nvPr/>
          </p:nvCxnSpPr>
          <p:spPr bwMode="auto">
            <a:xfrm rot="5400000">
              <a:off x="7053223" y="4656753"/>
              <a:ext cx="2467054" cy="2667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cxnSp>
        <p:nvCxnSpPr>
          <p:cNvPr id="36" name="Straight Arrow Connector 35"/>
          <p:cNvCxnSpPr>
            <a:stCxn id="15" idx="2"/>
            <a:endCxn id="18" idx="7"/>
          </p:cNvCxnSpPr>
          <p:nvPr/>
        </p:nvCxnSpPr>
        <p:spPr bwMode="auto">
          <a:xfrm rot="16200000" flipH="1">
            <a:off x="6329323" y="4123353"/>
            <a:ext cx="1857454" cy="7239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51" name="Group 50"/>
          <p:cNvGrpSpPr/>
          <p:nvPr/>
        </p:nvGrpSpPr>
        <p:grpSpPr>
          <a:xfrm>
            <a:off x="5410200" y="2971800"/>
            <a:ext cx="1752600" cy="1756430"/>
            <a:chOff x="5410200" y="2971800"/>
            <a:chExt cx="1752600" cy="1756430"/>
          </a:xfrm>
        </p:grpSpPr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400800" y="4419600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grpSp>
          <p:nvGrpSpPr>
            <p:cNvPr id="50" name="Group 49"/>
            <p:cNvGrpSpPr/>
            <p:nvPr/>
          </p:nvGrpSpPr>
          <p:grpSpPr>
            <a:xfrm>
              <a:off x="5410200" y="2971800"/>
              <a:ext cx="1752600" cy="1525915"/>
              <a:chOff x="5410200" y="2971800"/>
              <a:chExt cx="1752600" cy="1525915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5945515" y="3964315"/>
                <a:ext cx="533400" cy="533400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*</a:t>
                </a:r>
                <a:endPara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2" name="Straight Arrow Connector 11"/>
              <p:cNvCxnSpPr>
                <a:endCxn id="8" idx="1"/>
              </p:cNvCxnSpPr>
              <p:nvPr/>
            </p:nvCxnSpPr>
            <p:spPr bwMode="auto">
              <a:xfrm rot="16200000" flipH="1">
                <a:off x="5602615" y="3621414"/>
                <a:ext cx="535315" cy="3067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13" name="Straight Arrow Connector 12"/>
              <p:cNvCxnSpPr>
                <a:endCxn id="8" idx="7"/>
              </p:cNvCxnSpPr>
              <p:nvPr/>
            </p:nvCxnSpPr>
            <p:spPr bwMode="auto">
              <a:xfrm rot="5400000">
                <a:off x="6324601" y="3583315"/>
                <a:ext cx="535315" cy="3829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54102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+mn-lt"/>
                  </a:rPr>
                  <a:t>a</a:t>
                </a:r>
                <a:endParaRPr lang="en-US" sz="3200" dirty="0">
                  <a:latin typeface="+mn-lt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294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 smtClean="0">
                    <a:latin typeface="+mn-lt"/>
                  </a:rPr>
                  <a:t>x</a:t>
                </a:r>
                <a:endParaRPr lang="en-US" sz="3200" dirty="0">
                  <a:latin typeface="+mn-lt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6474642" y="404933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g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31315" y="4650115"/>
            <a:ext cx="1064885" cy="763915"/>
            <a:chOff x="6631315" y="4650115"/>
            <a:chExt cx="1064885" cy="763915"/>
          </a:xfrm>
        </p:grpSpPr>
        <p:sp>
          <p:nvSpPr>
            <p:cNvPr id="9" name="Oval 8"/>
            <p:cNvSpPr/>
            <p:nvPr/>
          </p:nvSpPr>
          <p:spPr bwMode="auto">
            <a:xfrm>
              <a:off x="6631315" y="46501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7" name="Straight Arrow Connector 26"/>
            <p:cNvCxnSpPr>
              <a:stCxn id="9" idx="5"/>
              <a:endCxn id="18" idx="1"/>
            </p:cNvCxnSpPr>
            <p:nvPr/>
          </p:nvCxnSpPr>
          <p:spPr bwMode="auto">
            <a:xfrm rot="16200000" flipH="1">
              <a:off x="7010400" y="51816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7162800" y="48006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h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164715" y="5334000"/>
            <a:ext cx="1064885" cy="689630"/>
            <a:chOff x="7164715" y="5334000"/>
            <a:chExt cx="1064885" cy="689630"/>
          </a:xfrm>
        </p:grpSpPr>
        <p:sp>
          <p:nvSpPr>
            <p:cNvPr id="18" name="Oval 17"/>
            <p:cNvSpPr/>
            <p:nvPr/>
          </p:nvSpPr>
          <p:spPr bwMode="auto">
            <a:xfrm>
              <a:off x="7164715" y="53359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dirty="0"/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0" name="Straight Arrow Connector 29"/>
            <p:cNvCxnSpPr>
              <a:stCxn id="18" idx="5"/>
              <a:endCxn id="19" idx="1"/>
            </p:cNvCxnSpPr>
            <p:nvPr/>
          </p:nvCxnSpPr>
          <p:spPr bwMode="auto">
            <a:xfrm rot="16200000" flipH="1">
              <a:off x="7581900" y="5829300"/>
              <a:ext cx="2324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696200" y="53340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i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698115" y="5945515"/>
            <a:ext cx="1141085" cy="912485"/>
            <a:chOff x="7698115" y="5945515"/>
            <a:chExt cx="1141085" cy="912485"/>
          </a:xfrm>
        </p:grpSpPr>
        <p:sp>
          <p:nvSpPr>
            <p:cNvPr id="19" name="Oval 18"/>
            <p:cNvSpPr/>
            <p:nvPr/>
          </p:nvSpPr>
          <p:spPr bwMode="auto">
            <a:xfrm>
              <a:off x="7698115" y="59455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05800" y="6273224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+mn-lt"/>
                </a:rPr>
                <a:t>j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43" name="Straight Arrow Connector 42"/>
            <p:cNvCxnSpPr>
              <a:stCxn id="19" idx="5"/>
            </p:cNvCxnSpPr>
            <p:nvPr/>
          </p:nvCxnSpPr>
          <p:spPr bwMode="auto">
            <a:xfrm rot="16200000" flipH="1">
              <a:off x="8077200" y="64770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2381-D4C9-1B4E-8F38-4AB571DCC02D}" type="slidenum">
              <a:rPr lang="en-US"/>
              <a:pPr/>
              <a:t>18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Variables (locations) define flow between computations</a:t>
            </a:r>
          </a:p>
          <a:p>
            <a:r>
              <a:rPr lang="en-US"/>
              <a:t>Locations (variables) are reusable</a:t>
            </a:r>
          </a:p>
          <a:p>
            <a:pPr lvl="1">
              <a:buFontTx/>
              <a:buNone/>
            </a:pPr>
            <a:r>
              <a:rPr lang="en-US"/>
              <a:t>t=a*x; </a:t>
            </a:r>
          </a:p>
          <a:p>
            <a:pPr lvl="1">
              <a:buFontTx/>
              <a:buNone/>
            </a:pPr>
            <a:r>
              <a:rPr lang="en-US"/>
              <a:t>r=t*x; </a:t>
            </a:r>
          </a:p>
          <a:p>
            <a:pPr lvl="1">
              <a:buFontTx/>
              <a:buNone/>
            </a:pPr>
            <a:r>
              <a:rPr lang="en-US"/>
              <a:t>t=b*x; 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</a:p>
          <a:p>
            <a:pPr lvl="1">
              <a:buFontTx/>
              <a:buNone/>
            </a:pPr>
            <a:r>
              <a:rPr lang="en-US"/>
              <a:t>r=r+c;          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0A5-D737-234A-ADDA-40C8876838B5}" type="slidenum">
              <a:rPr lang="en-US"/>
              <a:pPr/>
              <a:t>19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Variables (locations) define flow between computations</a:t>
            </a:r>
          </a:p>
          <a:p>
            <a:pPr>
              <a:lnSpc>
                <a:spcPct val="80000"/>
              </a:lnSpc>
            </a:pPr>
            <a:r>
              <a:rPr lang="en-US" sz="2800"/>
              <a:t>Locations (variables) are reusable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t=a*x;   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=a*x;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r=t*x;    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t=b*x;                    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=b*x;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r=r+t;            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+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r=r+c;           r=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+c;</a:t>
            </a:r>
          </a:p>
          <a:p>
            <a:pPr>
              <a:lnSpc>
                <a:spcPct val="80000"/>
              </a:lnSpc>
            </a:pPr>
            <a:r>
              <a:rPr lang="en-US" sz="2800"/>
              <a:t>Sequential assignment semantics tell us which definition goes with which use.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Use</a:t>
            </a:r>
            <a:r>
              <a:rPr lang="en-US" sz="2400"/>
              <a:t> gets most recent preceding </a:t>
            </a:r>
            <a:r>
              <a:rPr lang="en-US" sz="2400" b="1"/>
              <a:t>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7244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Motivation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Spatial Computations from C specification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Variables and expression (skip?)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Simple Conditionals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Loops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Functions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Arrays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Memories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Complexities from C semantics</a:t>
            </a:r>
          </a:p>
          <a:p>
            <a:pPr lvl="1"/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E2D8-8DEB-2E46-A5F0-0389EBD3FCF5}" type="slidenum">
              <a:rPr lang="en-US"/>
              <a:pPr/>
              <a:t>20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76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turn sequential assignments into dataflow graph through def</a:t>
            </a:r>
            <a:r>
              <a:rPr lang="en-US">
                <a:sym typeface="Wingdings" charset="2"/>
              </a:rPr>
              <a:t>use connections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</p:txBody>
      </p:sp>
      <p:grpSp>
        <p:nvGrpSpPr>
          <p:cNvPr id="187416" name="Group 2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187396" name="Oval 4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7" name="Oval 5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8" name="Oval 6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9" name="Oval 7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0" name="Oval 8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1" name="Line 9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2" name="Line 10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3" name="Line 11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4" name="Line 12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5" name="Text Box 13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87406" name="Text Box 14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87407" name="Text Box 15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87408" name="Text Box 16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87409" name="Line 17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0" name="Line 18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1" name="Line 19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2" name="Line 20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3" name="Line 21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4" name="Line 22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5" name="Line 23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7B65-9833-0A4A-801F-EA2E1F9A7CD9}" type="slidenum">
              <a:rPr lang="en-US"/>
              <a:pPr/>
              <a:t>21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Height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4343400"/>
          </a:xfrm>
        </p:spPr>
        <p:txBody>
          <a:bodyPr/>
          <a:lstStyle/>
          <a:p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  <a:p>
            <a:r>
              <a:rPr lang="en-US"/>
              <a:t>Height (delay) of DF graph may be less than # sequential instructions.</a:t>
            </a:r>
          </a:p>
        </p:txBody>
      </p:sp>
      <p:grpSp>
        <p:nvGrpSpPr>
          <p:cNvPr id="249860" name="Group 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249861" name="Oval 5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2" name="Oval 6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3" name="Oval 7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4" name="Oval 8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5" name="Oval 9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6" name="Line 10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7" name="Line 11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8" name="Line 12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9" name="Line 13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0" name="Text Box 14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9871" name="Text Box 15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49872" name="Text Box 16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49873" name="Text Box 17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49874" name="Line 18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5" name="Line 19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6" name="Line 20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7" name="Line 21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8" name="Line 22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9" name="Line 23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80" name="Line 24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22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Lecture Checkpoint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with</a:t>
            </a:r>
            <a:r>
              <a:rPr lang="en-US" dirty="0" smtClean="0"/>
              <a:t> ?</a:t>
            </a:r>
          </a:p>
          <a:p>
            <a:pPr lvl="1"/>
            <a:r>
              <a:rPr lang="en-US" dirty="0"/>
              <a:t>Straight-line code</a:t>
            </a:r>
          </a:p>
          <a:p>
            <a:pPr lvl="1"/>
            <a:r>
              <a:rPr lang="en-US" dirty="0"/>
              <a:t>Variables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Graph for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err="1" smtClean="0">
                <a:solidFill>
                  <a:srgbClr val="FF6600"/>
                </a:solidFill>
              </a:rPr>
              <a:t>f</a:t>
            </a:r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278916"/>
            <a:ext cx="4445000" cy="55790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Straight Line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is fine for expressing straight-line code and </a:t>
            </a:r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Has limited data types</a:t>
            </a:r>
          </a:p>
          <a:p>
            <a:pPr lvl="2"/>
            <a:r>
              <a:rPr lang="en-US" dirty="0" smtClean="0"/>
              <a:t>Address with tricks like masking</a:t>
            </a:r>
          </a:p>
          <a:p>
            <a:pPr lvl="2"/>
            <a:r>
              <a:rPr lang="en-US" dirty="0" smtClean="0"/>
              <a:t>Address with user-defined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D277-80D3-9940-B87D-F2152A3B5C59}" type="slidenum">
              <a:rPr lang="en-US"/>
              <a:pPr/>
              <a:t>24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Optimizations can probably expect compiler to do</a:t>
            </a:r>
            <a:endParaRPr lang="en-US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Constant propagation:  a=10; b=c[a];</a:t>
            </a:r>
          </a:p>
          <a:p>
            <a:pPr>
              <a:lnSpc>
                <a:spcPct val="90000"/>
              </a:lnSpc>
            </a:pPr>
            <a:r>
              <a:rPr lang="en-US" sz="2800"/>
              <a:t>Copy propagation:  </a:t>
            </a:r>
            <a:r>
              <a:rPr lang="en-US" sz="2400"/>
              <a:t>a=b; c=a+d; </a:t>
            </a:r>
            <a:r>
              <a:rPr lang="en-US" sz="2400">
                <a:sym typeface="Wingdings" charset="2"/>
              </a:rPr>
              <a:t> c=b+d;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Constant folding:  c[10*10+4]; </a:t>
            </a:r>
            <a:r>
              <a:rPr lang="en-US" sz="2800">
                <a:sym typeface="Wingdings" charset="2"/>
              </a:rPr>
              <a:t> c[104];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Identity Simplification: c=1*a+0; </a:t>
            </a:r>
            <a:r>
              <a:rPr lang="en-US" sz="2800">
                <a:sym typeface="Wingdings" charset="2"/>
              </a:rPr>
              <a:t> c=a;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Strength Reduction: c=b*2; </a:t>
            </a:r>
            <a:r>
              <a:rPr lang="en-US" sz="2800">
                <a:sym typeface="Wingdings" charset="2"/>
              </a:rPr>
              <a:t> c=b&lt;&lt;1;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Dead code elimination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Common Subexpression Elimination: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C[x*100+y]=A[x*100+y]+B[x*100+y]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t=x*100+y;  C[t]=A[t]+B[t];</a:t>
            </a:r>
          </a:p>
          <a:p>
            <a:pPr>
              <a:lnSpc>
                <a:spcPct val="90000"/>
              </a:lnSpc>
            </a:pPr>
            <a:r>
              <a:rPr lang="en-US" sz="2800"/>
              <a:t>Operator sizing:  </a:t>
            </a:r>
            <a:r>
              <a:rPr lang="en-US" sz="2400"/>
              <a:t>for (i=0; i&lt;100; i++) b[i]=(a&amp;0xff+i);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can we do for simple conditionals?</a:t>
            </a:r>
          </a:p>
          <a:p>
            <a:pPr>
              <a:buNone/>
            </a:pPr>
            <a:r>
              <a:rPr lang="en-US" dirty="0" smtClean="0"/>
              <a:t>if (a&lt;</a:t>
            </a:r>
            <a:r>
              <a:rPr lang="en-US" dirty="0" err="1" smtClean="0"/>
              <a:t>b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res=</a:t>
            </a:r>
            <a:r>
              <a:rPr lang="en-US" dirty="0" err="1" smtClean="0"/>
              <a:t>b</a:t>
            </a:r>
            <a:r>
              <a:rPr lang="en-US" dirty="0" smtClean="0"/>
              <a:t>-a</a:t>
            </a:r>
          </a:p>
          <a:p>
            <a:pPr>
              <a:buNone/>
            </a:pPr>
            <a:r>
              <a:rPr lang="en-US" dirty="0" smtClean="0"/>
              <a:t>Else</a:t>
            </a:r>
          </a:p>
          <a:p>
            <a:pPr lvl="1">
              <a:buNone/>
            </a:pPr>
            <a:r>
              <a:rPr lang="en-US" dirty="0" smtClean="0"/>
              <a:t>res=a-</a:t>
            </a:r>
            <a:r>
              <a:rPr lang="en-US" dirty="0" err="1" smtClean="0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3371-60B8-954D-A1DF-6481E3702002}" type="slidenum">
              <a:rPr lang="en-US"/>
              <a:pPr/>
              <a:t>26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Control Flow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(</a:t>
            </a:r>
            <a:r>
              <a:rPr lang="en-US" dirty="0" err="1"/>
              <a:t>cond</a:t>
            </a:r>
            <a:r>
              <a:rPr lang="en-US" dirty="0"/>
              <a:t>) { … } else { …}</a:t>
            </a:r>
          </a:p>
          <a:p>
            <a:endParaRPr lang="en-US" dirty="0"/>
          </a:p>
          <a:p>
            <a:r>
              <a:rPr lang="en-US" dirty="0"/>
              <a:t>Assignments become conditional</a:t>
            </a:r>
          </a:p>
          <a:p>
            <a:r>
              <a:rPr lang="en-US" dirty="0"/>
              <a:t>In simplest </a:t>
            </a:r>
            <a:r>
              <a:rPr lang="en-US" dirty="0" smtClean="0"/>
              <a:t>cases (no memory ops), </a:t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treat as dataflow node</a:t>
            </a:r>
          </a:p>
        </p:txBody>
      </p:sp>
      <p:sp>
        <p:nvSpPr>
          <p:cNvPr id="189444" name="Oval 4"/>
          <p:cNvSpPr>
            <a:spLocks noChangeArrowheads="1"/>
          </p:cNvSpPr>
          <p:nvPr/>
        </p:nvSpPr>
        <p:spPr bwMode="auto">
          <a:xfrm>
            <a:off x="3733800" y="5029200"/>
            <a:ext cx="914400" cy="4572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cond</a:t>
            </a:r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5334000" y="56388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choose</a:t>
            </a:r>
            <a:endParaRPr lang="en-US" dirty="0"/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4953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then</a:t>
            </a:r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6096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else</a:t>
            </a:r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4191000" y="5486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5410200" y="5486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 flipH="1">
            <a:off x="6096000" y="5486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08-7076-8545-A947-D512111035CC}" type="slidenum">
              <a:rPr lang="en-US"/>
              <a:pPr/>
              <a:t>27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if (a&gt;b)</a:t>
            </a:r>
          </a:p>
          <a:p>
            <a:pPr>
              <a:buFontTx/>
              <a:buNone/>
            </a:pPr>
            <a:r>
              <a:rPr lang="en-US"/>
              <a:t>  c=b*c;</a:t>
            </a:r>
          </a:p>
          <a:p>
            <a:pPr>
              <a:buFontTx/>
              <a:buNone/>
            </a:pPr>
            <a:r>
              <a:rPr lang="en-US"/>
              <a:t>else</a:t>
            </a:r>
          </a:p>
          <a:p>
            <a:pPr>
              <a:buFontTx/>
              <a:buNone/>
            </a:pPr>
            <a:r>
              <a:rPr lang="en-US"/>
              <a:t>  c=a*c;</a:t>
            </a:r>
          </a:p>
          <a:p>
            <a:pPr>
              <a:buFontTx/>
              <a:buNone/>
            </a:pPr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133600"/>
            <a:ext cx="3048000" cy="1981200"/>
            <a:chOff x="2880" y="1344"/>
            <a:chExt cx="1920" cy="1248"/>
          </a:xfrm>
        </p:grpSpPr>
        <p:sp>
          <p:nvSpPr>
            <p:cNvPr id="191492" name="Oval 4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sp>
          <p:nvSpPr>
            <p:cNvPr id="191493" name="Oval 5"/>
            <p:cNvSpPr>
              <a:spLocks noChangeArrowheads="1"/>
            </p:cNvSpPr>
            <p:nvPr/>
          </p:nvSpPr>
          <p:spPr bwMode="auto">
            <a:xfrm>
              <a:off x="3552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b*c</a:t>
              </a:r>
            </a:p>
          </p:txBody>
        </p:sp>
        <p:sp>
          <p:nvSpPr>
            <p:cNvPr id="191494" name="Oval 6"/>
            <p:cNvSpPr>
              <a:spLocks noChangeArrowheads="1"/>
            </p:cNvSpPr>
            <p:nvPr/>
          </p:nvSpPr>
          <p:spPr bwMode="auto">
            <a:xfrm>
              <a:off x="4224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a*c</a:t>
              </a:r>
            </a:p>
          </p:txBody>
        </p:sp>
        <p:sp>
          <p:nvSpPr>
            <p:cNvPr id="191495" name="AutoShape 7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1498" name="AutoShape 10"/>
            <p:cNvCxnSpPr>
              <a:cxnSpLocks noChangeShapeType="1"/>
              <a:stCxn id="191492" idx="4"/>
              <a:endCxn id="191495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1" name="AutoShape 13"/>
            <p:cNvCxnSpPr>
              <a:cxnSpLocks noChangeShapeType="1"/>
              <a:stCxn id="191493" idx="4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2" name="AutoShape 14"/>
            <p:cNvCxnSpPr>
              <a:cxnSpLocks noChangeShapeType="1"/>
              <a:stCxn id="191494" idx="4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1503" name="Line 15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1505" name="Text Box 17"/>
          <p:cNvSpPr txBox="1">
            <a:spLocks noChangeArrowheads="1"/>
          </p:cNvSpPr>
          <p:nvPr/>
        </p:nvSpPr>
        <p:spPr bwMode="auto">
          <a:xfrm>
            <a:off x="6477000" y="4114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0CF4-CE05-B84A-98D2-49D4A13CCC10}" type="slidenum">
              <a:rPr lang="en-US"/>
              <a:pPr/>
              <a:t>28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v=a;</a:t>
            </a:r>
          </a:p>
          <a:p>
            <a:pPr>
              <a:buFontTx/>
              <a:buNone/>
            </a:pPr>
            <a:r>
              <a:rPr lang="en-US" sz="2800"/>
              <a:t>if (b&gt;a)</a:t>
            </a:r>
          </a:p>
          <a:p>
            <a:pPr>
              <a:buFontTx/>
              <a:buNone/>
            </a:pPr>
            <a:r>
              <a:rPr lang="en-US" sz="2800"/>
              <a:t>   v=b;</a:t>
            </a:r>
          </a:p>
          <a:p>
            <a:pPr>
              <a:buFontTx/>
              <a:buNone/>
            </a:pP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If not assigned, value flows from before assignment</a:t>
            </a:r>
          </a:p>
          <a:p>
            <a:endParaRPr lang="en-US" sz="280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098675"/>
            <a:ext cx="2741613" cy="2438400"/>
            <a:chOff x="2880" y="1322"/>
            <a:chExt cx="1727" cy="1536"/>
          </a:xfrm>
        </p:grpSpPr>
        <p:sp>
          <p:nvSpPr>
            <p:cNvPr id="193541" name="Oval 5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b&gt;a</a:t>
              </a:r>
            </a:p>
          </p:txBody>
        </p:sp>
        <p:sp>
          <p:nvSpPr>
            <p:cNvPr id="193544" name="AutoShape 8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3545" name="AutoShape 9"/>
            <p:cNvCxnSpPr>
              <a:cxnSpLocks noChangeShapeType="1"/>
              <a:stCxn id="193541" idx="4"/>
              <a:endCxn id="193544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6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7" name="AutoShape 11"/>
            <p:cNvCxnSpPr>
              <a:cxnSpLocks noChangeShapeType="1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3548" name="Line 12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49" name="Text Box 13"/>
            <p:cNvSpPr txBox="1">
              <a:spLocks noChangeArrowheads="1"/>
            </p:cNvSpPr>
            <p:nvPr/>
          </p:nvSpPr>
          <p:spPr bwMode="auto">
            <a:xfrm>
              <a:off x="3734" y="132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3550" name="Text Box 14"/>
            <p:cNvSpPr txBox="1">
              <a:spLocks noChangeArrowheads="1"/>
            </p:cNvSpPr>
            <p:nvPr/>
          </p:nvSpPr>
          <p:spPr bwMode="auto">
            <a:xfrm>
              <a:off x="4406" y="1322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3551" name="Text Box 15"/>
            <p:cNvSpPr txBox="1">
              <a:spLocks noChangeArrowheads="1"/>
            </p:cNvSpPr>
            <p:nvPr/>
          </p:nvSpPr>
          <p:spPr bwMode="auto">
            <a:xfrm>
              <a:off x="4070" y="2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7C57-3347-4942-B543-FCF8F5799CFE}" type="slidenum">
              <a:rPr lang="en-US"/>
              <a:pPr/>
              <a:t>29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max=a;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min=a;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if (a&gt;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{min</a:t>
            </a:r>
            <a:r>
              <a:rPr lang="en-US" sz="2800" dirty="0">
                <a:latin typeface="Courier"/>
                <a:cs typeface="Courier"/>
              </a:rPr>
              <a:t>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 </a:t>
            </a:r>
            <a:r>
              <a:rPr lang="en-US" sz="2800" dirty="0" err="1" smtClean="0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=1</a:t>
            </a:r>
            <a:r>
              <a:rPr lang="en-US" sz="2800" dirty="0" smtClean="0">
                <a:latin typeface="Courier"/>
                <a:cs typeface="Courier"/>
              </a:rPr>
              <a:t>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{max</a:t>
            </a:r>
            <a:r>
              <a:rPr lang="en-US" sz="2800" dirty="0">
                <a:latin typeface="Courier"/>
                <a:cs typeface="Courier"/>
              </a:rPr>
              <a:t>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</a:t>
            </a:r>
            <a:r>
              <a:rPr lang="en-US" sz="2800" dirty="0" smtClean="0">
                <a:latin typeface="Courier"/>
                <a:cs typeface="Courier"/>
              </a:rPr>
              <a:t>  </a:t>
            </a:r>
            <a:r>
              <a:rPr lang="en-US" sz="2800" dirty="0" err="1" smtClean="0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=0</a:t>
            </a:r>
            <a:r>
              <a:rPr lang="en-US" sz="2800" dirty="0" smtClean="0">
                <a:latin typeface="Courier"/>
                <a:cs typeface="Courier"/>
              </a:rPr>
              <a:t>;}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May (</a:t>
            </a:r>
            <a:r>
              <a:rPr lang="en-US" sz="2800" dirty="0" err="1"/>
              <a:t>re)define</a:t>
            </a:r>
            <a:r>
              <a:rPr lang="en-US" sz="2800" dirty="0"/>
              <a:t> many values on each branch.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667000" y="1905000"/>
            <a:ext cx="5100638" cy="2590800"/>
            <a:chOff x="1680" y="1200"/>
            <a:chExt cx="3213" cy="1632"/>
          </a:xfrm>
        </p:grpSpPr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>
              <a:off x="3744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>
              <a:off x="4512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89" name="Oval 5"/>
            <p:cNvSpPr>
              <a:spLocks noChangeArrowheads="1"/>
            </p:cNvSpPr>
            <p:nvPr/>
          </p:nvSpPr>
          <p:spPr bwMode="auto">
            <a:xfrm>
              <a:off x="1680" y="1318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cxnSp>
          <p:nvCxnSpPr>
            <p:cNvPr id="195591" name="AutoShape 7"/>
            <p:cNvCxnSpPr>
              <a:cxnSpLocks noChangeShapeType="1"/>
              <a:stCxn id="195589" idx="4"/>
              <a:endCxn id="195590" idx="2"/>
            </p:cNvCxnSpPr>
            <p:nvPr/>
          </p:nvCxnSpPr>
          <p:spPr bwMode="auto">
            <a:xfrm rot="16200000" flipH="1">
              <a:off x="2051" y="1523"/>
              <a:ext cx="554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5594" name="Line 10"/>
            <p:cNvSpPr>
              <a:spLocks noChangeShapeType="1"/>
            </p:cNvSpPr>
            <p:nvPr/>
          </p:nvSpPr>
          <p:spPr bwMode="auto">
            <a:xfrm>
              <a:off x="2976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95" name="Text Box 11"/>
            <p:cNvSpPr txBox="1">
              <a:spLocks noChangeArrowheads="1"/>
            </p:cNvSpPr>
            <p:nvPr/>
          </p:nvSpPr>
          <p:spPr bwMode="auto">
            <a:xfrm>
              <a:off x="2534" y="12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5596" name="Text Box 12"/>
            <p:cNvSpPr txBox="1">
              <a:spLocks noChangeArrowheads="1"/>
            </p:cNvSpPr>
            <p:nvPr/>
          </p:nvSpPr>
          <p:spPr bwMode="auto">
            <a:xfrm>
              <a:off x="3216" y="120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5597" name="Text Box 13"/>
            <p:cNvSpPr txBox="1">
              <a:spLocks noChangeArrowheads="1"/>
            </p:cNvSpPr>
            <p:nvPr/>
          </p:nvSpPr>
          <p:spPr bwMode="auto">
            <a:xfrm>
              <a:off x="2784" y="2544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min</a:t>
              </a:r>
            </a:p>
          </p:txBody>
        </p:sp>
        <p:sp>
          <p:nvSpPr>
            <p:cNvPr id="195598" name="AutoShape 14"/>
            <p:cNvSpPr>
              <a:spLocks noChangeArrowheads="1"/>
            </p:cNvSpPr>
            <p:nvPr/>
          </p:nvSpPr>
          <p:spPr bwMode="auto">
            <a:xfrm>
              <a:off x="3360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9" name="AutoShape 15"/>
            <p:cNvSpPr>
              <a:spLocks noChangeArrowheads="1"/>
            </p:cNvSpPr>
            <p:nvPr/>
          </p:nvSpPr>
          <p:spPr bwMode="auto">
            <a:xfrm>
              <a:off x="4128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0" name="AutoShape 6"/>
            <p:cNvSpPr>
              <a:spLocks noChangeArrowheads="1"/>
            </p:cNvSpPr>
            <p:nvPr/>
          </p:nvSpPr>
          <p:spPr bwMode="auto">
            <a:xfrm>
              <a:off x="25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4224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4656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2592" y="1584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2592" y="1584"/>
              <a:ext cx="96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 flipH="1">
              <a:off x="3024" y="148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>
              <a:off x="4320" y="18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flipH="1">
              <a:off x="4656" y="182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1" name="Line 27"/>
            <p:cNvSpPr>
              <a:spLocks noChangeShapeType="1"/>
            </p:cNvSpPr>
            <p:nvPr/>
          </p:nvSpPr>
          <p:spPr bwMode="auto">
            <a:xfrm>
              <a:off x="2160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2" name="Line 28"/>
            <p:cNvSpPr>
              <a:spLocks noChangeShapeType="1"/>
            </p:cNvSpPr>
            <p:nvPr/>
          </p:nvSpPr>
          <p:spPr bwMode="auto">
            <a:xfrm>
              <a:off x="2160" y="216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3" name="Text Box 29"/>
            <p:cNvSpPr txBox="1">
              <a:spLocks noChangeArrowheads="1"/>
            </p:cNvSpPr>
            <p:nvPr/>
          </p:nvSpPr>
          <p:spPr bwMode="auto">
            <a:xfrm>
              <a:off x="3552" y="2544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</a:t>
              </a:r>
            </a:p>
          </p:txBody>
        </p:sp>
        <p:sp>
          <p:nvSpPr>
            <p:cNvPr id="195614" name="Text Box 30"/>
            <p:cNvSpPr txBox="1">
              <a:spLocks noChangeArrowheads="1"/>
            </p:cNvSpPr>
            <p:nvPr/>
          </p:nvSpPr>
          <p:spPr bwMode="auto">
            <a:xfrm>
              <a:off x="4416" y="254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C (or any programming language) specifies a computation</a:t>
            </a:r>
          </a:p>
          <a:p>
            <a:r>
              <a:rPr lang="en-US" dirty="0" smtClean="0"/>
              <a:t>Can describe spatial computation</a:t>
            </a:r>
          </a:p>
          <a:p>
            <a:r>
              <a:rPr lang="en-US" dirty="0" smtClean="0"/>
              <a:t>Underlying semantics is sequential</a:t>
            </a:r>
          </a:p>
          <a:p>
            <a:pPr lvl="1"/>
            <a:r>
              <a:rPr lang="en-US" dirty="0" smtClean="0"/>
              <a:t>Watch for unintended </a:t>
            </a:r>
            <a:r>
              <a:rPr lang="en-US" dirty="0" err="1" smtClean="0"/>
              <a:t>sequentialization</a:t>
            </a:r>
            <a:endParaRPr lang="en-US" dirty="0" smtClean="0"/>
          </a:p>
          <a:p>
            <a:pPr lvl="1"/>
            <a:r>
              <a:rPr lang="en-US" dirty="0" smtClean="0"/>
              <a:t>Write C for spatial differently than you write C for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Graph for </a:t>
            </a:r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G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as </a:t>
            </a:r>
            <a:r>
              <a:rPr lang="en-US" dirty="0" err="1" smtClean="0">
                <a:solidFill>
                  <a:srgbClr val="FF6600"/>
                </a:solidFill>
              </a:rPr>
              <a:t>mux</a:t>
            </a:r>
            <a:r>
              <a:rPr lang="en-US" dirty="0" smtClean="0">
                <a:solidFill>
                  <a:srgbClr val="FF6600"/>
                </a:solidFill>
              </a:rPr>
              <a:t>-conversion?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219200"/>
            <a:ext cx="3699915" cy="538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1143000"/>
          </a:xfrm>
        </p:spPr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-Conversion and Real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does </a:t>
            </a:r>
            <a:r>
              <a:rPr lang="en-US" dirty="0" err="1" smtClean="0">
                <a:solidFill>
                  <a:srgbClr val="FF6600"/>
                </a:solidFill>
              </a:rPr>
              <a:t>mux</a:t>
            </a:r>
            <a:r>
              <a:rPr lang="en-US" dirty="0" smtClean="0">
                <a:solidFill>
                  <a:srgbClr val="FF6600"/>
                </a:solidFill>
              </a:rPr>
              <a:t> conversion of 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if/then/else interact with Real Time?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if (a)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y</a:t>
            </a:r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err="1" smtClean="0">
                <a:latin typeface="Courier"/>
                <a:cs typeface="Courier"/>
              </a:rPr>
              <a:t>b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else 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y</a:t>
            </a:r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err="1" smtClean="0">
                <a:latin typeface="Courier"/>
                <a:cs typeface="Courier"/>
              </a:rPr>
              <a:t>sqrt(b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5" descr="unbalance_mux_cond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105400" y="3048000"/>
            <a:ext cx="2133600" cy="36073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 we do with function calls?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495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f(int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err="1" smtClean="0"/>
              <a:t>return(sqrt(a</a:t>
            </a:r>
            <a:r>
              <a:rPr lang="en-US" dirty="0" smtClean="0"/>
              <a:t>*</a:t>
            </a:r>
            <a:r>
              <a:rPr lang="en-US" dirty="0" err="1" smtClean="0"/>
              <a:t>a+b</a:t>
            </a:r>
            <a:r>
              <a:rPr lang="en-US" dirty="0" smtClean="0"/>
              <a:t>*</a:t>
            </a:r>
            <a:r>
              <a:rPr lang="en-US" dirty="0" err="1" smtClean="0"/>
              <a:t>b</a:t>
            </a:r>
            <a:r>
              <a:rPr lang="en-US" dirty="0" smtClean="0"/>
              <a:t>));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for(i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f(A[i],B[i</a:t>
            </a:r>
            <a:r>
              <a:rPr lang="en-US" dirty="0" smtClean="0"/>
              <a:t>]);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3810000" y="4267200"/>
            <a:ext cx="4953000" cy="1905000"/>
          </a:xfrm>
        </p:spPr>
        <p:txBody>
          <a:bodyPr/>
          <a:lstStyle/>
          <a:p>
            <a:r>
              <a:rPr lang="en-US" dirty="0" err="1" smtClean="0"/>
              <a:t>for(i</a:t>
            </a:r>
            <a:r>
              <a:rPr lang="en-US" dirty="0" smtClean="0"/>
              <a:t>=0;i&lt;</a:t>
            </a:r>
            <a:r>
              <a:rPr lang="en-US" dirty="0" err="1" smtClean="0"/>
              <a:t>MAX;i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D[i</a:t>
            </a:r>
            <a:r>
              <a:rPr lang="en-US" dirty="0" smtClean="0"/>
              <a:t>]=</a:t>
            </a:r>
            <a:r>
              <a:rPr lang="en-US" dirty="0" err="1" smtClean="0"/>
              <a:t>sqrt(A[i</a:t>
            </a:r>
            <a:r>
              <a:rPr lang="en-US" dirty="0" smtClean="0"/>
              <a:t>]*</a:t>
            </a:r>
            <a:r>
              <a:rPr lang="en-US" dirty="0" err="1" smtClean="0"/>
              <a:t>A[i]+B[i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]);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5638800"/>
            <a:ext cx="8567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Functions provide descriptive convenience and compactness.</a:t>
            </a:r>
          </a:p>
          <a:p>
            <a:r>
              <a:rPr lang="en-US" dirty="0" smtClean="0">
                <a:latin typeface="+mn-lt"/>
              </a:rPr>
              <a:t>…but don’t need to force implementation.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as data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Implement function as an operation</a:t>
            </a:r>
          </a:p>
          <a:p>
            <a:r>
              <a:rPr lang="en-US" dirty="0" smtClean="0"/>
              <a:t>Send arguments as input tokens</a:t>
            </a:r>
          </a:p>
          <a:p>
            <a:r>
              <a:rPr lang="en-US" dirty="0" smtClean="0"/>
              <a:t>Get result back as </a:t>
            </a:r>
            <a:r>
              <a:rPr lang="en-US" dirty="0" smtClean="0"/>
              <a:t>token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Functions provide potential division between substrates?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Shared Function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447800"/>
            <a:ext cx="4149596" cy="43400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4400" y="5943600"/>
            <a:ext cx="5180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Functions express shared operators.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41148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fib(int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if ((</a:t>
            </a:r>
            <a:r>
              <a:rPr lang="en-US" dirty="0" err="1" smtClean="0"/>
              <a:t>x</a:t>
            </a:r>
            <a:r>
              <a:rPr lang="en-US" dirty="0" smtClean="0"/>
              <a:t>==0) || (</a:t>
            </a:r>
            <a:r>
              <a:rPr lang="en-US" dirty="0" err="1" smtClean="0"/>
              <a:t>x</a:t>
            </a:r>
            <a:r>
              <a:rPr lang="en-US" dirty="0" smtClean="0"/>
              <a:t>==1)) return(1);</a:t>
            </a:r>
          </a:p>
          <a:p>
            <a:pPr>
              <a:buNone/>
            </a:pPr>
            <a:r>
              <a:rPr lang="en-US" dirty="0" smtClean="0"/>
              <a:t>   else return(fib(x-1)+fib(x-2));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r>
              <a:rPr lang="en-US" dirty="0" smtClean="0"/>
              <a:t>In general won’t work.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Problem?</a:t>
            </a:r>
          </a:p>
          <a:p>
            <a:r>
              <a:rPr lang="en-US" dirty="0" smtClean="0"/>
              <a:t>Smart compiler might be able to turn some cases into iterative loop.</a:t>
            </a:r>
          </a:p>
          <a:p>
            <a:r>
              <a:rPr lang="en-US" dirty="0" smtClean="0"/>
              <a:t>…but don’t count on it.</a:t>
            </a:r>
          </a:p>
          <a:p>
            <a:pPr lvl="1"/>
            <a:r>
              <a:rPr lang="en-US" dirty="0" err="1" smtClean="0"/>
              <a:t>VivadoHLS</a:t>
            </a:r>
            <a:r>
              <a:rPr lang="en-US" dirty="0" smtClean="0"/>
              <a:t> will not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From an </a:t>
            </a:r>
            <a:r>
              <a:rPr lang="en-US" i="1" dirty="0" smtClean="0"/>
              <a:t>express computation </a:t>
            </a:r>
            <a:r>
              <a:rPr lang="en-US" dirty="0" smtClean="0"/>
              <a:t>standpoint, have several roles</a:t>
            </a:r>
          </a:p>
          <a:p>
            <a:pPr lvl="1"/>
            <a:r>
              <a:rPr lang="en-US" dirty="0" smtClean="0"/>
              <a:t>Compact code</a:t>
            </a:r>
          </a:p>
          <a:p>
            <a:pPr lvl="1"/>
            <a:r>
              <a:rPr lang="en-US" dirty="0" smtClean="0"/>
              <a:t>Unbounded computation</a:t>
            </a:r>
          </a:p>
          <a:p>
            <a:r>
              <a:rPr lang="en-US" dirty="0" smtClean="0"/>
              <a:t>From describe hardware</a:t>
            </a:r>
          </a:p>
          <a:p>
            <a:pPr lvl="1"/>
            <a:r>
              <a:rPr lang="en-US" dirty="0" smtClean="0"/>
              <a:t>Compact expression of parallel hardware</a:t>
            </a:r>
          </a:p>
          <a:p>
            <a:pPr lvl="1"/>
            <a:r>
              <a:rPr lang="en-US" dirty="0" smtClean="0"/>
              <a:t>Express pipelines</a:t>
            </a:r>
          </a:p>
          <a:p>
            <a:r>
              <a:rPr lang="en-US" dirty="0" smtClean="0"/>
              <a:t>Express hardware/software tradeoff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Compact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express?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Sequential, fully unrolled, partially unrolled?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517900"/>
            <a:ext cx="5295900" cy="334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39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Logical abstraction of a persistent point-to-point communication </a:t>
            </a:r>
            <a:r>
              <a:rPr lang="en-US" dirty="0" smtClean="0"/>
              <a:t>link between operators</a:t>
            </a:r>
          </a:p>
          <a:p>
            <a:pPr lvl="1"/>
            <a:r>
              <a:rPr lang="en-US" dirty="0"/>
              <a:t>Has a (single) source and sink</a:t>
            </a:r>
          </a:p>
          <a:p>
            <a:pPr lvl="1"/>
            <a:r>
              <a:rPr lang="en-US" dirty="0"/>
              <a:t>Carries data presence / flow control</a:t>
            </a:r>
          </a:p>
          <a:p>
            <a:pPr lvl="1"/>
            <a:r>
              <a:rPr lang="en-US" dirty="0"/>
              <a:t>Provides in-order (FIFO) delivery of data from source to sink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stream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15741" y="0"/>
            <a:ext cx="928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Day 5</a:t>
            </a:r>
            <a:endParaRPr lang="en-US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Accelerators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to exploit FPGA logic on </a:t>
            </a:r>
            <a:r>
              <a:rPr lang="en-US" dirty="0" err="1" smtClean="0"/>
              <a:t>Zynq</a:t>
            </a:r>
            <a:r>
              <a:rPr lang="en-US" dirty="0" smtClean="0"/>
              <a:t> to accelerate computations</a:t>
            </a:r>
          </a:p>
          <a:p>
            <a:r>
              <a:rPr lang="en-US" dirty="0" smtClean="0"/>
              <a:t>Traditionally has meant develop accelerators in </a:t>
            </a:r>
          </a:p>
          <a:p>
            <a:pPr lvl="1"/>
            <a:r>
              <a:rPr lang="en-US" dirty="0" smtClean="0"/>
              <a:t>Hardware Description Language (HDL)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/>
              <a:t>Verilog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undergrads see in CIS371</a:t>
            </a:r>
          </a:p>
          <a:p>
            <a:pPr lvl="1"/>
            <a:r>
              <a:rPr lang="en-US" dirty="0" smtClean="0">
                <a:sym typeface="Wingdings"/>
              </a:rPr>
              <a:t>Directly in schematics</a:t>
            </a:r>
          </a:p>
          <a:p>
            <a:pPr lvl="1"/>
            <a:r>
              <a:rPr lang="en-US" dirty="0" smtClean="0">
                <a:sym typeface="Wingdings"/>
              </a:rPr>
              <a:t>Generator language (constructs logic)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40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For the moment assume way to read and write to streams:</a:t>
            </a:r>
          </a:p>
          <a:p>
            <a:pPr lvl="1"/>
            <a:r>
              <a:rPr lang="en-US" dirty="0" err="1" smtClean="0"/>
              <a:t>stream.read</a:t>
            </a:r>
            <a:r>
              <a:rPr lang="en-US" dirty="0" smtClean="0"/>
              <a:t>() – return next value on stream</a:t>
            </a:r>
          </a:p>
          <a:p>
            <a:pPr lvl="1"/>
            <a:r>
              <a:rPr lang="en-US" dirty="0" err="1" smtClean="0"/>
              <a:t>stream.write(val</a:t>
            </a:r>
            <a:r>
              <a:rPr lang="en-US" dirty="0" smtClean="0"/>
              <a:t>); put </a:t>
            </a:r>
            <a:r>
              <a:rPr lang="en-US" dirty="0" err="1" smtClean="0"/>
              <a:t>val</a:t>
            </a:r>
            <a:r>
              <a:rPr lang="en-US" dirty="0" smtClean="0"/>
              <a:t> onto stream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stream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Unbounded, Pipelined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6600"/>
                </a:solidFill>
              </a:rPr>
              <a:t>What describe?</a:t>
            </a: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c</a:t>
            </a:r>
            <a:r>
              <a:rPr lang="en-US" dirty="0" smtClean="0">
                <a:latin typeface="Courier"/>
                <a:cs typeface="Courier"/>
              </a:rPr>
              <a:t>=12;</a:t>
            </a: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while(true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lvl="1">
              <a:buNone/>
            </a:pPr>
            <a:r>
              <a:rPr lang="en-US" dirty="0" smtClean="0">
                <a:latin typeface="Courier"/>
                <a:cs typeface="Courier"/>
              </a:rPr>
              <a:t>{</a:t>
            </a:r>
          </a:p>
          <a:p>
            <a:pPr lvl="1">
              <a:buNone/>
            </a:pPr>
            <a:r>
              <a:rPr lang="en-US" dirty="0" smtClean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aval</a:t>
            </a:r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err="1" smtClean="0">
                <a:latin typeface="Courier"/>
                <a:cs typeface="Courier"/>
              </a:rPr>
              <a:t>astream.read</a:t>
            </a:r>
            <a:r>
              <a:rPr lang="en-US" dirty="0" smtClean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bval</a:t>
            </a:r>
            <a:r>
              <a:rPr lang="en-US" dirty="0" smtClean="0">
                <a:latin typeface="Courier"/>
                <a:cs typeface="Courier"/>
              </a:rPr>
              <a:t>=</a:t>
            </a:r>
            <a:r>
              <a:rPr lang="en-US" dirty="0" err="1" smtClean="0">
                <a:latin typeface="Courier"/>
                <a:cs typeface="Courier"/>
              </a:rPr>
              <a:t>bstream.read</a:t>
            </a:r>
            <a:r>
              <a:rPr lang="en-US" dirty="0" smtClean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res=a*</a:t>
            </a:r>
            <a:r>
              <a:rPr lang="en-US" dirty="0" err="1" smtClean="0">
                <a:latin typeface="Courier"/>
                <a:cs typeface="Courier"/>
              </a:rPr>
              <a:t>b+c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lvl="1"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resstream.write(res</a:t>
            </a:r>
            <a:r>
              <a:rPr lang="en-US" dirty="0" smtClean="0">
                <a:latin typeface="Courier"/>
                <a:cs typeface="Courier"/>
              </a:rPr>
              <a:t>);</a:t>
            </a:r>
          </a:p>
          <a:p>
            <a:pPr lvl="2">
              <a:buNone/>
            </a:pP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6" name="Picture 5" descr="ab_plus1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248400" y="1981200"/>
            <a:ext cx="2108200" cy="42612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With function call, </a:t>
            </a:r>
            <a:br>
              <a:rPr lang="en-US" dirty="0" smtClean="0"/>
            </a:br>
            <a:r>
              <a:rPr lang="en-US" dirty="0" smtClean="0"/>
              <a:t>loop in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dirty="0" smtClean="0"/>
              <a:t>=12;</a:t>
            </a:r>
          </a:p>
          <a:p>
            <a:pPr>
              <a:buNone/>
            </a:pPr>
            <a:r>
              <a:rPr lang="en-US" dirty="0" err="1" smtClean="0"/>
              <a:t>while(true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{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aval</a:t>
            </a:r>
            <a:r>
              <a:rPr lang="en-US" dirty="0" smtClean="0"/>
              <a:t>=</a:t>
            </a:r>
            <a:r>
              <a:rPr lang="en-US" dirty="0" err="1" smtClean="0"/>
              <a:t>astream.read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bval</a:t>
            </a:r>
            <a:r>
              <a:rPr lang="en-US" dirty="0" smtClean="0"/>
              <a:t>=</a:t>
            </a:r>
            <a:r>
              <a:rPr lang="en-US" dirty="0" err="1" smtClean="0"/>
              <a:t>bstream.read</a:t>
            </a:r>
            <a:r>
              <a:rPr lang="en-US" dirty="0" smtClean="0"/>
              <a:t>();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res=</a:t>
            </a:r>
            <a:r>
              <a:rPr lang="en-US" dirty="0" err="1" smtClean="0"/>
              <a:t>multiply(a,b)+c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resstream.write(res</a:t>
            </a:r>
            <a:r>
              <a:rPr lang="en-US" dirty="0" smtClean="0"/>
              <a:t>);</a:t>
            </a:r>
          </a:p>
          <a:p>
            <a:pPr lvl="2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752600"/>
            <a:ext cx="3581400" cy="22587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 Expression: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to be able to refer to different values (a large number of values) with the same code.</a:t>
            </a:r>
          </a:p>
          <a:p>
            <a:r>
              <a:rPr lang="en-US" dirty="0" smtClean="0"/>
              <a:t>Arrays + Loops: give us a way to do that</a:t>
            </a:r>
          </a:p>
          <a:p>
            <a:endParaRPr lang="en-US" dirty="0" smtClean="0"/>
          </a:p>
          <a:p>
            <a:r>
              <a:rPr lang="en-US" dirty="0" smtClean="0"/>
              <a:t>Useful: general expression, hardware description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 Expression: </a:t>
            </a:r>
            <a:r>
              <a:rPr lang="en-US" dirty="0" err="1" smtClean="0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 smtClean="0"/>
              <a:t>Vector sum:</a:t>
            </a:r>
          </a:p>
          <a:p>
            <a:pPr lvl="1"/>
            <a:r>
              <a:rPr lang="en-US" dirty="0" smtClean="0"/>
              <a:t>c3=a3+b3; c2=a2+b2; c1=a1+b1; c0=a0+b0;</a:t>
            </a:r>
          </a:p>
          <a:p>
            <a:pPr lvl="1"/>
            <a:r>
              <a:rPr lang="en-US" dirty="0" err="1" smtClean="0"/>
              <a:t>for(i</a:t>
            </a:r>
            <a:r>
              <a:rPr lang="en-US" dirty="0" smtClean="0"/>
              <a:t>=0;i&lt;3;i++) </a:t>
            </a:r>
            <a:r>
              <a:rPr lang="en-US" dirty="0" err="1" smtClean="0"/>
              <a:t>c[i</a:t>
            </a:r>
            <a:r>
              <a:rPr lang="en-US" dirty="0" smtClean="0"/>
              <a:t>]=</a:t>
            </a:r>
            <a:r>
              <a:rPr lang="en-US" dirty="0" err="1" smtClean="0"/>
              <a:t>a[i]+b[i</a:t>
            </a:r>
            <a:r>
              <a:rPr lang="en-US" dirty="0" smtClean="0"/>
              <a:t>];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Chose small length to fit non-array on slide</a:t>
            </a:r>
          </a:p>
          <a:p>
            <a:pPr lvl="1"/>
            <a:r>
              <a:rPr lang="en-US" dirty="0" smtClean="0"/>
              <a:t>#define K 16</a:t>
            </a:r>
          </a:p>
          <a:p>
            <a:pPr lvl="1"/>
            <a:r>
              <a:rPr lang="en-US" dirty="0" err="1" smtClean="0"/>
              <a:t>for(i</a:t>
            </a:r>
            <a:r>
              <a:rPr lang="en-US" dirty="0" smtClean="0"/>
              <a:t>=0;i&lt;</a:t>
            </a:r>
            <a:r>
              <a:rPr lang="en-US" dirty="0" err="1" smtClean="0"/>
              <a:t>K;i</a:t>
            </a:r>
            <a:r>
              <a:rPr lang="en-US" dirty="0" smtClean="0"/>
              <a:t>++) </a:t>
            </a:r>
            <a:r>
              <a:rPr lang="en-US" dirty="0" err="1" smtClean="0"/>
              <a:t>c[i</a:t>
            </a:r>
            <a:r>
              <a:rPr lang="en-US" dirty="0" smtClean="0"/>
              <a:t>]=</a:t>
            </a:r>
            <a:r>
              <a:rPr lang="en-US" dirty="0" err="1" smtClean="0"/>
              <a:t>a[i]+b[i</a:t>
            </a:r>
            <a:r>
              <a:rPr lang="en-US" dirty="0" smtClean="0"/>
              <a:t>];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 Expression: </a:t>
            </a:r>
            <a:r>
              <a:rPr lang="en-US" dirty="0" err="1" smtClean="0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4114800"/>
          </a:xfrm>
        </p:spPr>
        <p:txBody>
          <a:bodyPr/>
          <a:lstStyle/>
          <a:p>
            <a:r>
              <a:rPr lang="en-US" dirty="0" smtClean="0"/>
              <a:t>Dot Product:</a:t>
            </a:r>
          </a:p>
          <a:p>
            <a:pPr lvl="1"/>
            <a:r>
              <a:rPr lang="en-US" dirty="0" smtClean="0"/>
              <a:t>Y=a3*b3; c2=a2*b2; c1=a1*b1; c0=a0*b0;</a:t>
            </a:r>
          </a:p>
          <a:p>
            <a:pPr lvl="1"/>
            <a:r>
              <a:rPr lang="en-US" dirty="0" smtClean="0"/>
              <a:t>Y=0; </a:t>
            </a:r>
            <a:r>
              <a:rPr lang="en-US" dirty="0" err="1" smtClean="0"/>
              <a:t>for(i</a:t>
            </a:r>
            <a:r>
              <a:rPr lang="en-US" dirty="0" smtClean="0"/>
              <a:t>=0;i&lt;3;i++) Y+=</a:t>
            </a:r>
            <a:r>
              <a:rPr lang="en-US" dirty="0" err="1" smtClean="0"/>
              <a:t>a[i</a:t>
            </a:r>
            <a:r>
              <a:rPr lang="en-US" dirty="0" smtClean="0"/>
              <a:t>]*</a:t>
            </a:r>
            <a:r>
              <a:rPr lang="en-US" dirty="0" err="1" smtClean="0"/>
              <a:t>b[i</a:t>
            </a:r>
            <a:r>
              <a:rPr lang="en-US" dirty="0" smtClean="0"/>
              <a:t>];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 Expression: </a:t>
            </a:r>
            <a:r>
              <a:rPr lang="en-US" dirty="0" err="1" smtClean="0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 smtClean="0"/>
              <a:t>Vector sum:</a:t>
            </a:r>
          </a:p>
          <a:p>
            <a:pPr lvl="1"/>
            <a:r>
              <a:rPr lang="en-US" dirty="0" smtClean="0"/>
              <a:t>c3=a3+b3; c2=a2+b2; c1=a1+b1; c0=a0+b0;</a:t>
            </a:r>
          </a:p>
          <a:p>
            <a:pPr lvl="1"/>
            <a:r>
              <a:rPr lang="en-US" dirty="0" err="1" smtClean="0"/>
              <a:t>for(i</a:t>
            </a:r>
            <a:r>
              <a:rPr lang="en-US" dirty="0" smtClean="0"/>
              <a:t>=0;i&lt;3;i++) </a:t>
            </a:r>
            <a:r>
              <a:rPr lang="en-US" dirty="0" err="1" smtClean="0"/>
              <a:t>c[i</a:t>
            </a:r>
            <a:r>
              <a:rPr lang="en-US" dirty="0" smtClean="0"/>
              <a:t>]=</a:t>
            </a:r>
            <a:r>
              <a:rPr lang="en-US" dirty="0" err="1" smtClean="0"/>
              <a:t>a[i]+b[i</a:t>
            </a:r>
            <a:r>
              <a:rPr lang="en-US" dirty="0" smtClean="0"/>
              <a:t>];</a:t>
            </a:r>
          </a:p>
          <a:p>
            <a:r>
              <a:rPr lang="en-US" dirty="0" smtClean="0"/>
              <a:t>These array elements may be nodes in dataflow graph, just like the variables we saw for function </a:t>
            </a:r>
            <a:r>
              <a:rPr lang="en-US" dirty="0" err="1" smtClean="0"/>
              <a:t>f</a:t>
            </a:r>
            <a:endParaRPr lang="en-US" dirty="0" smtClean="0"/>
          </a:p>
          <a:p>
            <a:pPr lvl="1"/>
            <a:r>
              <a:rPr lang="en-US" dirty="0" smtClean="0"/>
              <a:t>Express large dataflow graphs</a:t>
            </a:r>
          </a:p>
          <a:p>
            <a:pPr lvl="1"/>
            <a:r>
              <a:rPr lang="en-US" dirty="0" smtClean="0"/>
              <a:t>Make area-time choices for implementation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Foreshadowing: </a:t>
            </a:r>
            <a:br>
              <a:rPr lang="en-US" dirty="0" smtClean="0"/>
            </a:br>
            <a:r>
              <a:rPr lang="en-US" dirty="0" smtClean="0"/>
              <a:t>C Array Challenge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programmers think of arrays as memory (or memory as arrays)</a:t>
            </a:r>
          </a:p>
          <a:p>
            <a:pPr lvl="1"/>
            <a:r>
              <a:rPr lang="en-US" dirty="0" smtClean="0"/>
              <a:t>…and sometimes we will want to</a:t>
            </a:r>
          </a:p>
          <a:p>
            <a:endParaRPr lang="en-US" dirty="0" smtClean="0"/>
          </a:p>
          <a:p>
            <a:r>
              <a:rPr lang="en-US" dirty="0" smtClean="0"/>
              <a:t>Be careful understanding (and </a:t>
            </a:r>
            <a:r>
              <a:rPr lang="en-US" dirty="0" smtClean="0"/>
              <a:t>expressing) </a:t>
            </a:r>
            <a:r>
              <a:rPr lang="en-US" dirty="0" smtClean="0"/>
              <a:t>arrays that don’t have to be memories</a:t>
            </a:r>
          </a:p>
          <a:p>
            <a:pPr lvl="1"/>
            <a:r>
              <a:rPr lang="en-US" dirty="0" smtClean="0"/>
              <a:t>…and treated with memory semantics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Interpretations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 smtClean="0"/>
              <a:t>What does a loop describe?</a:t>
            </a:r>
          </a:p>
          <a:p>
            <a:pPr lvl="1"/>
            <a:r>
              <a:rPr lang="en-US" dirty="0" smtClean="0"/>
              <a:t>Sequential behavior  [when</a:t>
            </a:r>
            <a:r>
              <a:rPr lang="en-US" dirty="0" smtClean="0"/>
              <a:t> </a:t>
            </a:r>
            <a:r>
              <a:rPr lang="en-US" dirty="0" smtClean="0"/>
              <a:t>to execute</a:t>
            </a:r>
            <a:r>
              <a:rPr lang="en-US" dirty="0" smtClean="0"/>
              <a:t>]</a:t>
            </a:r>
            <a:endParaRPr lang="en-US" dirty="0" smtClean="0"/>
          </a:p>
          <a:p>
            <a:pPr lvl="1"/>
            <a:r>
              <a:rPr lang="en-US" dirty="0" smtClean="0"/>
              <a:t>Spatial construction  [when create HW]</a:t>
            </a:r>
          </a:p>
          <a:p>
            <a:pPr lvl="1"/>
            <a:r>
              <a:rPr lang="en-US" dirty="0" smtClean="0"/>
              <a:t>Data Parallelism [sameness of compute]</a:t>
            </a:r>
          </a:p>
          <a:p>
            <a:r>
              <a:rPr lang="en-US" dirty="0" smtClean="0"/>
              <a:t>We will want to use for all 3</a:t>
            </a:r>
          </a:p>
          <a:p>
            <a:r>
              <a:rPr lang="en-US" dirty="0" smtClean="0"/>
              <a:t>Sometimes need to help the compiler understand which we want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Loop Bounds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/>
              <a:t>Loops without constant bounds</a:t>
            </a:r>
          </a:p>
          <a:p>
            <a:pPr lvl="1">
              <a:buNone/>
            </a:pP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while (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sum+a[i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]&lt;100) {</a:t>
            </a:r>
          </a:p>
          <a:p>
            <a:pPr lvl="1">
              <a:buNone/>
            </a:pP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	sum+=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pPr lvl="1">
              <a:buNone/>
            </a:pP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]&gt;&gt;2;</a:t>
            </a:r>
          </a:p>
          <a:p>
            <a:pPr lvl="1">
              <a:buNone/>
            </a:pP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++; }</a:t>
            </a: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How many times loop execute?</a:t>
            </a:r>
          </a:p>
          <a:p>
            <a:r>
              <a:rPr lang="en-US" dirty="0" smtClean="0"/>
              <a:t>Typically </a:t>
            </a:r>
            <a:r>
              <a:rPr lang="en-US" dirty="0" smtClean="0"/>
              <a:t>force </a:t>
            </a:r>
            <a:r>
              <a:rPr lang="en-US" dirty="0" err="1" smtClean="0"/>
              <a:t>sequentialization</a:t>
            </a:r>
            <a:endParaRPr lang="en-US" dirty="0" smtClean="0"/>
          </a:p>
          <a:p>
            <a:pPr lvl="1"/>
            <a:r>
              <a:rPr lang="en-US" dirty="0" smtClean="0"/>
              <a:t>Cannot unroll into hardware</a:t>
            </a:r>
          </a:p>
          <a:p>
            <a:r>
              <a:rPr lang="en-US" dirty="0" smtClean="0"/>
              <a:t>Bad for Real Time</a:t>
            </a:r>
          </a:p>
          <a:p>
            <a:pPr lvl="1"/>
            <a:r>
              <a:rPr lang="en-US" dirty="0" smtClean="0"/>
              <a:t>Cannot say how long they will run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Course “Hypothesis”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648200"/>
          </a:xfrm>
        </p:spPr>
        <p:txBody>
          <a:bodyPr/>
          <a:lstStyle/>
          <a:p>
            <a:r>
              <a:rPr lang="en-US" dirty="0" smtClean="0"/>
              <a:t>C-to-gates synthesis mature enough to use to specify hardware</a:t>
            </a:r>
          </a:p>
          <a:p>
            <a:pPr lvl="1"/>
            <a:r>
              <a:rPr lang="en-US" dirty="0" smtClean="0"/>
              <a:t>Leverage fact everyone knows C</a:t>
            </a:r>
          </a:p>
          <a:p>
            <a:pPr lvl="2"/>
            <a:r>
              <a:rPr lang="en-US" dirty="0" smtClean="0"/>
              <a:t>(must, at least, know C to develop embedded code)</a:t>
            </a:r>
          </a:p>
          <a:p>
            <a:pPr lvl="1"/>
            <a:r>
              <a:rPr lang="en-US" dirty="0" smtClean="0"/>
              <a:t>Avoid taking time to teach </a:t>
            </a:r>
            <a:r>
              <a:rPr lang="en-US" dirty="0" err="1" smtClean="0"/>
              <a:t>Verilog</a:t>
            </a:r>
            <a:r>
              <a:rPr lang="en-US" dirty="0" smtClean="0"/>
              <a:t> or VHDL</a:t>
            </a:r>
          </a:p>
          <a:p>
            <a:pPr lvl="2"/>
            <a:r>
              <a:rPr lang="en-US" dirty="0" smtClean="0"/>
              <a:t>Or making </a:t>
            </a:r>
            <a:r>
              <a:rPr lang="en-US" dirty="0" err="1" smtClean="0"/>
              <a:t>Verilog</a:t>
            </a:r>
            <a:r>
              <a:rPr lang="en-US" dirty="0" smtClean="0"/>
              <a:t> a pre-</a:t>
            </a:r>
            <a:r>
              <a:rPr lang="en-US" dirty="0" err="1" smtClean="0"/>
              <a:t>req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Focus on teaching how to craft hardware</a:t>
            </a:r>
          </a:p>
          <a:p>
            <a:pPr lvl="2"/>
            <a:r>
              <a:rPr lang="en-US" dirty="0" smtClean="0"/>
              <a:t>Using the C already know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…may require thinking about the C differently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Increment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Loops with variable increment also force </a:t>
            </a:r>
            <a:r>
              <a:rPr lang="en-US" dirty="0" err="1" smtClean="0"/>
              <a:t>sequentialization</a:t>
            </a:r>
            <a:endParaRPr lang="en-US" dirty="0" smtClean="0"/>
          </a:p>
          <a:p>
            <a:pPr lvl="1">
              <a:buNone/>
            </a:pP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=0;i&lt;100;i+=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f(i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)) </a:t>
            </a:r>
          </a:p>
          <a:p>
            <a:pPr lvl="1">
              <a:buNone/>
            </a:pP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	{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]; sum+=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]; 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}</a:t>
            </a:r>
          </a:p>
          <a:p>
            <a:r>
              <a:rPr lang="en-US" dirty="0" smtClean="0">
                <a:solidFill>
                  <a:srgbClr val="FF6600"/>
                </a:solidFill>
                <a:cs typeface="Courier"/>
              </a:rPr>
              <a:t>What </a:t>
            </a:r>
            <a:r>
              <a:rPr lang="en-US" dirty="0" smtClean="0">
                <a:solidFill>
                  <a:srgbClr val="FF6600"/>
                </a:solidFill>
                <a:cs typeface="Courier"/>
              </a:rPr>
              <a:t>are values of I for which evaluate body?</a:t>
            </a:r>
          </a:p>
          <a:p>
            <a:r>
              <a:rPr lang="en-US" dirty="0" smtClean="0">
                <a:solidFill>
                  <a:srgbClr val="000000"/>
                </a:solidFill>
                <a:cs typeface="Courier"/>
              </a:rPr>
              <a:t>Also </a:t>
            </a:r>
            <a:r>
              <a:rPr lang="en-US" dirty="0" smtClean="0">
                <a:solidFill>
                  <a:srgbClr val="000000"/>
                </a:solidFill>
                <a:cs typeface="Courier"/>
              </a:rPr>
              <a:t>bad for Real Time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Interpretations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114800"/>
          </a:xfr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What does a loop describe?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Sequential behavior  [when execute]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Spatial construction  [when create HW]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Data Parallelism [sameness of compute]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We will want to use for all 3</a:t>
            </a:r>
          </a:p>
          <a:p>
            <a:r>
              <a:rPr lang="en-US" dirty="0" smtClean="0"/>
              <a:t>C allows expressive loops</a:t>
            </a:r>
          </a:p>
          <a:p>
            <a:pPr lvl="1"/>
            <a:r>
              <a:rPr lang="en-US" dirty="0" smtClean="0"/>
              <a:t>Some expressiveness</a:t>
            </a:r>
          </a:p>
          <a:p>
            <a:pPr lvl="2"/>
            <a:r>
              <a:rPr lang="en-US" dirty="0" smtClean="0"/>
              <a:t>Not compatible with spatial hardware construction</a:t>
            </a:r>
          </a:p>
          <a:p>
            <a:pPr lvl="2"/>
            <a:r>
              <a:rPr lang="en-US" dirty="0" smtClean="0"/>
              <a:t>Same ones typically not compatible with Real Time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dirty="0" err="1" smtClean="0"/>
              <a:t>Vivado</a:t>
            </a:r>
            <a:r>
              <a:rPr lang="en-US" dirty="0" smtClean="0"/>
              <a:t> HLS has </a:t>
            </a:r>
            <a:r>
              <a:rPr lang="en-US" dirty="0" err="1" smtClean="0"/>
              <a:t>pragmas</a:t>
            </a:r>
            <a:r>
              <a:rPr lang="en-US" dirty="0" smtClean="0"/>
              <a:t> for unrolling</a:t>
            </a:r>
          </a:p>
          <a:p>
            <a:r>
              <a:rPr lang="en-US" dirty="0" smtClean="0"/>
              <a:t>UG901: </a:t>
            </a:r>
            <a:r>
              <a:rPr lang="en-US" dirty="0" err="1" smtClean="0"/>
              <a:t>Vivado</a:t>
            </a:r>
            <a:r>
              <a:rPr lang="en-US" dirty="0" smtClean="0"/>
              <a:t> HLS User’s Guide</a:t>
            </a:r>
          </a:p>
          <a:p>
            <a:pPr lvl="1"/>
            <a:r>
              <a:rPr lang="en-US" dirty="0" smtClean="0"/>
              <a:t>P180—229 for optimization and directives</a:t>
            </a:r>
          </a:p>
          <a:p>
            <a:r>
              <a:rPr lang="en-US" b="1" dirty="0" smtClean="0"/>
              <a:t>#</a:t>
            </a:r>
            <a:r>
              <a:rPr lang="en-US" b="1" dirty="0" err="1" smtClean="0"/>
              <a:t>pragma</a:t>
            </a:r>
            <a:r>
              <a:rPr lang="en-US" b="1" dirty="0" smtClean="0"/>
              <a:t> HLS UNROLL factor=… </a:t>
            </a:r>
          </a:p>
          <a:p>
            <a:endParaRPr lang="en-US" b="1" dirty="0" smtClean="0"/>
          </a:p>
          <a:p>
            <a:r>
              <a:rPr lang="en-US" dirty="0" smtClean="0"/>
              <a:t>Use to control area-time points</a:t>
            </a:r>
          </a:p>
          <a:p>
            <a:pPr lvl="1"/>
            <a:r>
              <a:rPr lang="en-US" dirty="0" smtClean="0"/>
              <a:t>Use of loop for spatial vs. temporal description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Arrays as Memory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Hardware expression: Sometimes we will want to describe computations with separate memory banks</a:t>
            </a:r>
          </a:p>
          <a:p>
            <a:pPr>
              <a:buNone/>
            </a:pP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a[1024], b[1024], </a:t>
            </a:r>
            <a:b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  c[1024];</a:t>
            </a:r>
          </a:p>
          <a:p>
            <a:pPr>
              <a:buNone/>
            </a:pP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for(i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=0;i&lt;1024;i++)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bigmem[offset+i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=0;i&lt;1024;i++)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c[i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]*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6" name="Picture 5" descr="bigmem_mbank_demo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086600" y="2667000"/>
            <a:ext cx="1143000" cy="3868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Arrays as Memory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If single memory has only one port</a:t>
            </a:r>
          </a:p>
          <a:p>
            <a:pPr lvl="1"/>
            <a:r>
              <a:rPr lang="en-US" dirty="0" smtClean="0"/>
              <a:t>Can perform only one memory operation per cycle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What happens if a, </a:t>
            </a:r>
            <a:r>
              <a:rPr lang="en-US" dirty="0" err="1" smtClean="0">
                <a:solidFill>
                  <a:srgbClr val="FF6600"/>
                </a:solidFill>
              </a:rPr>
              <a:t>b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c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</a:rPr>
              <a:t>all in </a:t>
            </a:r>
            <a:r>
              <a:rPr lang="en-US" dirty="0" err="1" smtClean="0">
                <a:solidFill>
                  <a:srgbClr val="FF6600"/>
                </a:solidFill>
              </a:rPr>
              <a:t>bigmem</a:t>
            </a:r>
            <a:r>
              <a:rPr lang="en-US" dirty="0" smtClean="0">
                <a:solidFill>
                  <a:srgbClr val="FF6600"/>
                </a:solidFill>
              </a:rPr>
              <a:t>? (II ?)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=0;i&lt;1024;i++)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c[i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]*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7" name="Picture 6" descr="bigmem_bottleneck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096000" y="3124200"/>
            <a:ext cx="1676400" cy="3110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Memory Port as Limited Shared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single memory port</a:t>
            </a:r>
          </a:p>
          <a:p>
            <a:pPr lvl="1"/>
            <a:r>
              <a:rPr lang="en-US" dirty="0" smtClean="0"/>
              <a:t>Must </a:t>
            </a:r>
            <a:r>
              <a:rPr lang="en-US" dirty="0" err="1" smtClean="0"/>
              <a:t>sequentialize</a:t>
            </a:r>
            <a:r>
              <a:rPr lang="en-US" dirty="0" smtClean="0"/>
              <a:t> on use of memory port</a:t>
            </a:r>
          </a:p>
          <a:p>
            <a:pPr lvl="1"/>
            <a:r>
              <a:rPr lang="en-US" dirty="0" smtClean="0"/>
              <a:t>Reason for banking</a:t>
            </a:r>
          </a:p>
          <a:p>
            <a:pPr lvl="2"/>
            <a:r>
              <a:rPr lang="en-US" dirty="0" smtClean="0"/>
              <a:t>Put in separate memories, </a:t>
            </a:r>
            <a:br>
              <a:rPr lang="en-US" dirty="0" smtClean="0"/>
            </a:br>
            <a:r>
              <a:rPr lang="en-US" dirty="0" smtClean="0"/>
              <a:t>so operations can occur simultaneously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6" name="Picture 5" descr="bigmem_bottleneck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017322" y="4648200"/>
            <a:ext cx="1190996" cy="2209800"/>
          </a:xfrm>
          <a:prstGeom prst="rect">
            <a:avLst/>
          </a:prstGeom>
        </p:spPr>
      </p:pic>
      <p:pic>
        <p:nvPicPr>
          <p:cNvPr id="7" name="Picture 6" descr="bigmem_mbank_demo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7620000" y="3130060"/>
            <a:ext cx="1101436" cy="3727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105400"/>
            <a:ext cx="29669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Zed DRAM 1 port</a:t>
            </a:r>
          </a:p>
          <a:p>
            <a:r>
              <a:rPr lang="en-US" dirty="0" err="1" smtClean="0">
                <a:latin typeface="+mn-lt"/>
              </a:rPr>
              <a:t>Virtex</a:t>
            </a:r>
            <a:r>
              <a:rPr lang="en-US" dirty="0" smtClean="0">
                <a:latin typeface="+mn-lt"/>
              </a:rPr>
              <a:t> BRAM 2 ports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as things to put in Memory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Computational expression: sometimes useful to express computation</a:t>
            </a:r>
          </a:p>
          <a:p>
            <a:pPr lvl="1"/>
            <a:r>
              <a:rPr lang="en-US" dirty="0" smtClean="0"/>
              <a:t>Then decide how to pack array state into memory banks for different </a:t>
            </a:r>
          </a:p>
          <a:p>
            <a:pPr lvl="2"/>
            <a:r>
              <a:rPr lang="en-US" dirty="0" smtClean="0"/>
              <a:t>Hardware availability</a:t>
            </a:r>
          </a:p>
          <a:p>
            <a:pPr lvl="2"/>
            <a:r>
              <a:rPr lang="en-US" dirty="0" smtClean="0"/>
              <a:t>Area-Time tradeoffs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6" name="Picture 5" descr="bigmem_bottleneck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222666" y="5029200"/>
            <a:ext cx="985652" cy="1828800"/>
          </a:xfrm>
          <a:prstGeom prst="rect">
            <a:avLst/>
          </a:prstGeom>
        </p:spPr>
      </p:pic>
      <p:pic>
        <p:nvPicPr>
          <p:cNvPr id="7" name="Picture 6" descr="bigmem_mbank_demo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7809902" y="3772808"/>
            <a:ext cx="911533" cy="3085192"/>
          </a:xfrm>
          <a:prstGeom prst="rect">
            <a:avLst/>
          </a:prstGeom>
        </p:spPr>
      </p:pic>
      <p:pic>
        <p:nvPicPr>
          <p:cNvPr id="8" name="Picture 7" descr="bigmem_bcshare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5791200" y="4068948"/>
            <a:ext cx="1130300" cy="27890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 smtClean="0"/>
              <a:t>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unsigned char 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a[K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pPr>
              <a:buNone/>
            </a:pP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G[K];</a:t>
            </a:r>
          </a:p>
          <a:p>
            <a:pPr>
              <a:buNone/>
            </a:pP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 g1[256], g2[256];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=0;i&lt;</a:t>
            </a: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K;i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++)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000000"/>
                </a:solidFill>
                <a:latin typeface="Courier"/>
                <a:cs typeface="Courier"/>
              </a:rPr>
              <a:t>G[i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]=g1(a[i]) ^ g2(a[i]);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  <p:pic>
        <p:nvPicPr>
          <p:cNvPr id="7" name="Picture 6" descr="ghash_impls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235700" y="1371600"/>
            <a:ext cx="2908300" cy="32893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as Inputs and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Computational Expression: arrays are often a natural way of expression set of inputs and outputs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3657600"/>
            <a:ext cx="4572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c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=12;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while(true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+mn-ea"/>
                <a:cs typeface="Courier"/>
              </a:rPr>
              <a:t>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{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	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aval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=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astream.read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();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bval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=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bstream.read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();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int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res=a*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b+c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resstream.write(res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);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}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ＭＳ Ｐゴシック" charset="-128"/>
              <a:cs typeface="Courier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724400" y="3810000"/>
            <a:ext cx="4572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 smtClean="0">
                <a:latin typeface="Courier"/>
                <a:cs typeface="Courier"/>
              </a:rPr>
              <a:t>void </a:t>
            </a:r>
            <a:r>
              <a:rPr lang="en-US" sz="1800" kern="0" dirty="0" err="1" smtClean="0">
                <a:latin typeface="Courier"/>
                <a:cs typeface="Courier"/>
              </a:rPr>
              <a:t>op(int</a:t>
            </a:r>
            <a:r>
              <a:rPr lang="en-US" sz="1800" kern="0" dirty="0" smtClean="0">
                <a:latin typeface="Courier"/>
                <a:cs typeface="Courier"/>
              </a:rPr>
              <a:t> </a:t>
            </a:r>
            <a:r>
              <a:rPr lang="en-US" sz="1800" kern="0" dirty="0" err="1" smtClean="0">
                <a:latin typeface="Courier"/>
                <a:cs typeface="Courier"/>
              </a:rPr>
              <a:t>a[BLOCK</a:t>
            </a:r>
            <a:r>
              <a:rPr lang="en-US" sz="1800" kern="0" dirty="0" smtClean="0">
                <a:latin typeface="Courier"/>
                <a:cs typeface="Courier"/>
              </a:rPr>
              <a:t>], </a:t>
            </a:r>
            <a:r>
              <a:rPr lang="en-US" sz="1800" kern="0" dirty="0" err="1" smtClean="0">
                <a:latin typeface="Courier"/>
                <a:cs typeface="Courier"/>
              </a:rPr>
              <a:t>b[BLOCK</a:t>
            </a:r>
            <a:r>
              <a:rPr lang="en-US" sz="1800" kern="0" dirty="0" smtClean="0">
                <a:latin typeface="Courier"/>
                <a:cs typeface="Courier"/>
              </a:rPr>
              <a:t>], </a:t>
            </a:r>
            <a:r>
              <a:rPr lang="en-US" sz="1800" kern="0" dirty="0" err="1" smtClean="0">
                <a:latin typeface="Courier"/>
                <a:cs typeface="Courier"/>
              </a:rPr>
              <a:t>out[BLOCK</a:t>
            </a:r>
            <a:r>
              <a:rPr lang="en-US" sz="1800" kern="0" dirty="0" smtClean="0">
                <a:latin typeface="Courier"/>
                <a:cs typeface="Courier"/>
              </a:rPr>
              <a:t>]) {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 smtClean="0">
                <a:latin typeface="Courier"/>
                <a:cs typeface="Courier"/>
              </a:rPr>
              <a:t>     for (</a:t>
            </a:r>
            <a:r>
              <a:rPr lang="en-US" sz="1800" kern="0" dirty="0" err="1" smtClean="0">
                <a:latin typeface="Courier"/>
                <a:cs typeface="Courier"/>
              </a:rPr>
              <a:t>i</a:t>
            </a:r>
            <a:r>
              <a:rPr lang="en-US" sz="1800" kern="0" dirty="0" smtClean="0">
                <a:latin typeface="Courier"/>
                <a:cs typeface="Courier"/>
              </a:rPr>
              <a:t>=0;i&lt;</a:t>
            </a:r>
            <a:r>
              <a:rPr lang="en-US" sz="1800" kern="0" dirty="0" err="1" smtClean="0">
                <a:latin typeface="Courier"/>
                <a:cs typeface="Courier"/>
              </a:rPr>
              <a:t>BLOCK;i</a:t>
            </a:r>
            <a:r>
              <a:rPr lang="en-US" sz="1800" kern="0" dirty="0" smtClean="0">
                <a:latin typeface="Courier"/>
                <a:cs typeface="Courier"/>
              </a:rPr>
              <a:t>++)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+mn-ea"/>
              <a:cs typeface="Courier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   {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	   </a:t>
            </a:r>
            <a:r>
              <a:rPr lang="en-US" sz="1800" kern="0" dirty="0" err="1" smtClean="0">
                <a:latin typeface="Courier"/>
                <a:ea typeface="ＭＳ Ｐゴシック" charset="-128"/>
                <a:cs typeface="Courier"/>
              </a:rPr>
              <a:t>out[i</a:t>
            </a:r>
            <a:r>
              <a:rPr lang="en-US" sz="1800" kern="0" dirty="0" smtClean="0">
                <a:latin typeface="Courier"/>
                <a:ea typeface="ＭＳ Ｐゴシック" charset="-128"/>
                <a:cs typeface="Courier"/>
              </a:rPr>
              <a:t>]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=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a[i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]*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b[i]+c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;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"/>
                <a:ea typeface="ＭＳ Ｐゴシック" charset="-128"/>
                <a:cs typeface="Courier"/>
              </a:rPr>
              <a:t>}</a:t>
            </a:r>
          </a:p>
          <a:p>
            <a:pPr marL="685800" lvl="1" indent="-228600">
              <a:spcBef>
                <a:spcPct val="20000"/>
              </a:spcBef>
            </a:pPr>
            <a:r>
              <a:rPr lang="en-US" sz="1800" kern="0" dirty="0" smtClean="0">
                <a:latin typeface="Courier"/>
                <a:ea typeface="ＭＳ Ｐゴシック" charset="-128"/>
                <a:cs typeface="Courier"/>
              </a:rPr>
              <a:t>}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"/>
              <a:ea typeface="ＭＳ Ｐゴシック" charset="-128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Arrays as Local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4114800"/>
          </a:xfrm>
        </p:spPr>
        <p:txBody>
          <a:bodyPr/>
          <a:lstStyle/>
          <a:p>
            <a:r>
              <a:rPr lang="en-US" dirty="0" smtClean="0"/>
              <a:t>Hardware/Computational expression: natural way of describing local state</a:t>
            </a:r>
          </a:p>
          <a:p>
            <a:pPr>
              <a:buNone/>
            </a:pPr>
            <a:r>
              <a:rPr lang="en-US" sz="2800" dirty="0" err="1" smtClean="0">
                <a:latin typeface="Courier"/>
                <a:cs typeface="Courier"/>
              </a:rPr>
              <a:t>hist(int</a:t>
            </a:r>
            <a:r>
              <a:rPr lang="en-US" sz="2800" dirty="0" smtClean="0">
                <a:latin typeface="Courier"/>
                <a:cs typeface="Courier"/>
              </a:rPr>
              <a:t> </a:t>
            </a:r>
            <a:r>
              <a:rPr lang="en-US" sz="2800" dirty="0" err="1" smtClean="0">
                <a:latin typeface="Courier"/>
                <a:cs typeface="Courier"/>
              </a:rPr>
              <a:t>a[SIZE</a:t>
            </a:r>
            <a:r>
              <a:rPr lang="en-US" sz="2800" dirty="0" smtClean="0">
                <a:latin typeface="Courier"/>
                <a:cs typeface="Courier"/>
              </a:rPr>
              <a:t>], </a:t>
            </a:r>
            <a:r>
              <a:rPr lang="en-US" sz="2800" dirty="0" err="1" smtClean="0">
                <a:latin typeface="Courier"/>
                <a:cs typeface="Courier"/>
              </a:rPr>
              <a:t>out[EVENTS</a:t>
            </a:r>
            <a:r>
              <a:rPr lang="en-US" sz="2800" dirty="0" smtClean="0">
                <a:latin typeface="Courier"/>
                <a:cs typeface="Courier"/>
              </a:rPr>
              <a:t>]) {</a:t>
            </a:r>
          </a:p>
          <a:p>
            <a:pPr>
              <a:buNone/>
            </a:pPr>
            <a:r>
              <a:rPr lang="en-US" sz="2800" dirty="0" smtClean="0">
                <a:latin typeface="Courier"/>
                <a:cs typeface="Courier"/>
              </a:rPr>
              <a:t>    </a:t>
            </a:r>
            <a:r>
              <a:rPr lang="en-US" sz="2800" dirty="0" err="1" smtClean="0">
                <a:latin typeface="Courier"/>
                <a:cs typeface="Courier"/>
              </a:rPr>
              <a:t>int</a:t>
            </a:r>
            <a:r>
              <a:rPr lang="en-US" sz="2800" dirty="0" smtClean="0">
                <a:latin typeface="Courier"/>
                <a:cs typeface="Courier"/>
              </a:rPr>
              <a:t> </a:t>
            </a:r>
            <a:r>
              <a:rPr lang="en-US" sz="2800" dirty="0" err="1" smtClean="0">
                <a:latin typeface="Courier"/>
                <a:cs typeface="Courier"/>
              </a:rPr>
              <a:t>local[EVENTS</a:t>
            </a:r>
            <a:r>
              <a:rPr lang="en-US" sz="2800" dirty="0" smtClean="0">
                <a:latin typeface="Courier"/>
                <a:cs typeface="Courier"/>
              </a:rPr>
              <a:t>];</a:t>
            </a:r>
          </a:p>
          <a:p>
            <a:pPr>
              <a:buNone/>
            </a:pPr>
            <a:r>
              <a:rPr lang="en-US" sz="2800" dirty="0" smtClean="0">
                <a:latin typeface="Courier"/>
                <a:cs typeface="Courier"/>
              </a:rPr>
              <a:t>    </a:t>
            </a:r>
            <a:r>
              <a:rPr lang="en-US" sz="2800" dirty="0" err="1" smtClean="0">
                <a:latin typeface="Courier"/>
                <a:cs typeface="Courier"/>
              </a:rPr>
              <a:t>for(i</a:t>
            </a:r>
            <a:r>
              <a:rPr lang="en-US" sz="2800" dirty="0" smtClean="0">
                <a:latin typeface="Courier"/>
                <a:cs typeface="Courier"/>
              </a:rPr>
              <a:t>=0;i&lt;</a:t>
            </a:r>
            <a:r>
              <a:rPr lang="en-US" sz="2800" dirty="0" err="1" smtClean="0">
                <a:latin typeface="Courier"/>
                <a:cs typeface="Courier"/>
              </a:rPr>
              <a:t>EVENTS;i</a:t>
            </a:r>
            <a:r>
              <a:rPr lang="en-US" sz="2800" dirty="0" smtClean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sz="2800" dirty="0" smtClean="0">
                <a:latin typeface="Courier"/>
                <a:cs typeface="Courier"/>
              </a:rPr>
              <a:t>      </a:t>
            </a:r>
            <a:r>
              <a:rPr lang="en-US" sz="2800" dirty="0" err="1" smtClean="0">
                <a:latin typeface="Courier"/>
                <a:cs typeface="Courier"/>
              </a:rPr>
              <a:t>local[i</a:t>
            </a:r>
            <a:r>
              <a:rPr lang="en-US" sz="2800" dirty="0" smtClean="0">
                <a:latin typeface="Courier"/>
                <a:cs typeface="Courier"/>
              </a:rPr>
              <a:t>]=0;</a:t>
            </a:r>
          </a:p>
          <a:p>
            <a:pPr>
              <a:buNone/>
            </a:pPr>
            <a:r>
              <a:rPr lang="en-US" sz="2800" dirty="0" smtClean="0">
                <a:latin typeface="Courier"/>
                <a:cs typeface="Courier"/>
              </a:rPr>
              <a:t>    </a:t>
            </a:r>
            <a:r>
              <a:rPr lang="en-US" sz="2800" dirty="0" err="1" smtClean="0">
                <a:latin typeface="Courier"/>
                <a:cs typeface="Courier"/>
              </a:rPr>
              <a:t>for(i</a:t>
            </a:r>
            <a:r>
              <a:rPr lang="en-US" sz="2800" dirty="0" smtClean="0">
                <a:latin typeface="Courier"/>
                <a:cs typeface="Courier"/>
              </a:rPr>
              <a:t>=0;i&lt;</a:t>
            </a:r>
            <a:r>
              <a:rPr lang="en-US" sz="2800" dirty="0" err="1" smtClean="0">
                <a:latin typeface="Courier"/>
                <a:cs typeface="Courier"/>
              </a:rPr>
              <a:t>SIZE;i</a:t>
            </a:r>
            <a:r>
              <a:rPr lang="en-US" sz="2800" dirty="0" smtClean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sz="2800" dirty="0" smtClean="0">
                <a:latin typeface="Courier"/>
                <a:cs typeface="Courier"/>
              </a:rPr>
              <a:t>      </a:t>
            </a:r>
            <a:r>
              <a:rPr lang="en-US" sz="2800" dirty="0" err="1" smtClean="0">
                <a:latin typeface="Courier"/>
                <a:cs typeface="Courier"/>
              </a:rPr>
              <a:t>local[a[i</a:t>
            </a:r>
            <a:r>
              <a:rPr lang="en-US" sz="2800" dirty="0" smtClean="0">
                <a:latin typeface="Courier"/>
                <a:cs typeface="Courier"/>
              </a:rPr>
              <a:t>]]++;</a:t>
            </a:r>
          </a:p>
          <a:p>
            <a:pPr>
              <a:buNone/>
            </a:pPr>
            <a:r>
              <a:rPr lang="en-US" sz="2800" dirty="0" smtClean="0">
                <a:latin typeface="Courier"/>
                <a:cs typeface="Courier"/>
              </a:rPr>
              <a:t>    </a:t>
            </a:r>
            <a:r>
              <a:rPr lang="en-US" sz="2800" dirty="0" err="1" smtClean="0">
                <a:latin typeface="Courier"/>
                <a:cs typeface="Courier"/>
              </a:rPr>
              <a:t>for(i</a:t>
            </a:r>
            <a:r>
              <a:rPr lang="en-US" sz="2800" dirty="0" smtClean="0">
                <a:latin typeface="Courier"/>
                <a:cs typeface="Courier"/>
              </a:rPr>
              <a:t>=0;i&lt;</a:t>
            </a:r>
            <a:r>
              <a:rPr lang="en-US" sz="2800" dirty="0" err="1" smtClean="0">
                <a:latin typeface="Courier"/>
                <a:cs typeface="Courier"/>
              </a:rPr>
              <a:t>EVENTS;i</a:t>
            </a:r>
            <a:r>
              <a:rPr lang="en-US" sz="2800" dirty="0" smtClean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sz="2800" dirty="0" smtClean="0">
                <a:latin typeface="Courier"/>
                <a:cs typeface="Courier"/>
              </a:rPr>
              <a:t>      </a:t>
            </a:r>
            <a:r>
              <a:rPr lang="en-US" sz="2800" dirty="0" err="1" smtClean="0">
                <a:latin typeface="Courier"/>
                <a:cs typeface="Courier"/>
              </a:rPr>
              <a:t>out[i</a:t>
            </a:r>
            <a:r>
              <a:rPr lang="en-US" sz="2800" dirty="0" smtClean="0">
                <a:latin typeface="Courier"/>
                <a:cs typeface="Courier"/>
              </a:rPr>
              <a:t>]=</a:t>
            </a:r>
            <a:r>
              <a:rPr lang="en-US" sz="2800" dirty="0" err="1" smtClean="0">
                <a:latin typeface="Courier"/>
                <a:cs typeface="Courier"/>
              </a:rPr>
              <a:t>local[i</a:t>
            </a:r>
            <a:r>
              <a:rPr lang="en-US" sz="2800" dirty="0" smtClean="0">
                <a:latin typeface="Courier"/>
                <a:cs typeface="Courier"/>
              </a:rPr>
              <a:t>];</a:t>
            </a:r>
          </a:p>
          <a:p>
            <a:pPr>
              <a:buNone/>
            </a:pPr>
            <a:r>
              <a:rPr lang="en-US" sz="2800" dirty="0" smtClean="0">
                <a:latin typeface="Courier"/>
                <a:cs typeface="Courier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  <p:pic>
        <p:nvPicPr>
          <p:cNvPr id="6" name="Picture 5" descr="hist_local_mem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629400" y="3048000"/>
            <a:ext cx="1828800" cy="30788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[open]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obvious we can write C to describe hardware?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parts of C translate naturally to hardware?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parts of C might be problematic?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parts of hardware design might be hard to describe in C?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E38-A19B-4247-8A8C-2D433E067EDD}" type="slidenum">
              <a:rPr lang="en-US"/>
              <a:pPr/>
              <a:t>60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Memory Model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562600" cy="4114800"/>
          </a:xfrm>
        </p:spPr>
        <p:txBody>
          <a:bodyPr/>
          <a:lstStyle/>
          <a:p>
            <a:r>
              <a:rPr lang="en-US"/>
              <a:t>One big linear address space of locations</a:t>
            </a:r>
          </a:p>
          <a:p>
            <a:r>
              <a:rPr lang="en-US"/>
              <a:t>Most recent definition to location is value</a:t>
            </a:r>
          </a:p>
          <a:p>
            <a:r>
              <a:rPr lang="en-US"/>
              <a:t>Sequential flow of statements</a:t>
            </a: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7620000" y="3200400"/>
            <a:ext cx="914400" cy="167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7" name="Line 5"/>
          <p:cNvSpPr>
            <a:spLocks noChangeShapeType="1"/>
          </p:cNvSpPr>
          <p:nvPr/>
        </p:nvSpPr>
        <p:spPr bwMode="auto">
          <a:xfrm>
            <a:off x="8077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8" name="Line 6"/>
          <p:cNvSpPr>
            <a:spLocks noChangeShapeType="1"/>
          </p:cNvSpPr>
          <p:nvPr/>
        </p:nvSpPr>
        <p:spPr bwMode="auto">
          <a:xfrm>
            <a:off x="64770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9" name="Line 7"/>
          <p:cNvSpPr>
            <a:spLocks noChangeShapeType="1"/>
          </p:cNvSpPr>
          <p:nvPr/>
        </p:nvSpPr>
        <p:spPr bwMode="auto">
          <a:xfrm>
            <a:off x="8077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7239000" y="3200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000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7239000" y="3352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001</a:t>
            </a:r>
          </a:p>
        </p:txBody>
      </p:sp>
      <p:sp>
        <p:nvSpPr>
          <p:cNvPr id="197643" name="Rectangle 11"/>
          <p:cNvSpPr>
            <a:spLocks noChangeArrowheads="1"/>
          </p:cNvSpPr>
          <p:nvPr/>
        </p:nvSpPr>
        <p:spPr bwMode="auto">
          <a:xfrm>
            <a:off x="7239000" y="3505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002</a:t>
            </a:r>
          </a:p>
        </p:txBody>
      </p:sp>
      <p:sp>
        <p:nvSpPr>
          <p:cNvPr id="197645" name="Rectangle 13"/>
          <p:cNvSpPr>
            <a:spLocks noChangeArrowheads="1"/>
          </p:cNvSpPr>
          <p:nvPr/>
        </p:nvSpPr>
        <p:spPr bwMode="auto">
          <a:xfrm>
            <a:off x="7239000" y="3810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005</a:t>
            </a:r>
          </a:p>
        </p:txBody>
      </p:sp>
      <p:sp>
        <p:nvSpPr>
          <p:cNvPr id="197646" name="Rectangle 14"/>
          <p:cNvSpPr>
            <a:spLocks noChangeArrowheads="1"/>
          </p:cNvSpPr>
          <p:nvPr/>
        </p:nvSpPr>
        <p:spPr bwMode="auto">
          <a:xfrm>
            <a:off x="7239000" y="3962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006</a:t>
            </a:r>
          </a:p>
        </p:txBody>
      </p:sp>
      <p:sp>
        <p:nvSpPr>
          <p:cNvPr id="197647" name="Rectangle 15"/>
          <p:cNvSpPr>
            <a:spLocks noChangeArrowheads="1"/>
          </p:cNvSpPr>
          <p:nvPr/>
        </p:nvSpPr>
        <p:spPr bwMode="auto">
          <a:xfrm>
            <a:off x="7239000" y="4114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007</a:t>
            </a:r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7239000" y="4267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008</a:t>
            </a:r>
          </a:p>
        </p:txBody>
      </p:sp>
      <p:sp>
        <p:nvSpPr>
          <p:cNvPr id="197649" name="Rectangle 17"/>
          <p:cNvSpPr>
            <a:spLocks noChangeArrowheads="1"/>
          </p:cNvSpPr>
          <p:nvPr/>
        </p:nvSpPr>
        <p:spPr bwMode="auto">
          <a:xfrm>
            <a:off x="7239000" y="4419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009</a:t>
            </a:r>
          </a:p>
        </p:txBody>
      </p:sp>
      <p:sp>
        <p:nvSpPr>
          <p:cNvPr id="197650" name="Rectangle 18"/>
          <p:cNvSpPr>
            <a:spLocks noChangeArrowheads="1"/>
          </p:cNvSpPr>
          <p:nvPr/>
        </p:nvSpPr>
        <p:spPr bwMode="auto">
          <a:xfrm>
            <a:off x="7239000" y="4572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010</a:t>
            </a:r>
          </a:p>
        </p:txBody>
      </p:sp>
      <p:sp>
        <p:nvSpPr>
          <p:cNvPr id="197651" name="Rectangle 19"/>
          <p:cNvSpPr>
            <a:spLocks noChangeArrowheads="1"/>
          </p:cNvSpPr>
          <p:nvPr/>
        </p:nvSpPr>
        <p:spPr bwMode="auto">
          <a:xfrm>
            <a:off x="7239000" y="4724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011</a:t>
            </a:r>
          </a:p>
        </p:txBody>
      </p:sp>
      <p:sp>
        <p:nvSpPr>
          <p:cNvPr id="197652" name="Rectangle 20"/>
          <p:cNvSpPr>
            <a:spLocks noChangeArrowheads="1"/>
          </p:cNvSpPr>
          <p:nvPr/>
        </p:nvSpPr>
        <p:spPr bwMode="auto">
          <a:xfrm>
            <a:off x="7239000" y="3657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004</a:t>
            </a:r>
          </a:p>
        </p:txBody>
      </p:sp>
      <p:sp>
        <p:nvSpPr>
          <p:cNvPr id="197653" name="Text Box 21"/>
          <p:cNvSpPr txBox="1">
            <a:spLocks noChangeArrowheads="1"/>
          </p:cNvSpPr>
          <p:nvPr/>
        </p:nvSpPr>
        <p:spPr bwMode="auto">
          <a:xfrm>
            <a:off x="6308725" y="35464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Addr</a:t>
            </a:r>
          </a:p>
        </p:txBody>
      </p:sp>
      <p:sp>
        <p:nvSpPr>
          <p:cNvPr id="197654" name="Text Box 22"/>
          <p:cNvSpPr txBox="1">
            <a:spLocks noChangeArrowheads="1"/>
          </p:cNvSpPr>
          <p:nvPr/>
        </p:nvSpPr>
        <p:spPr bwMode="auto">
          <a:xfrm>
            <a:off x="7239000" y="2209800"/>
            <a:ext cx="149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New value</a:t>
            </a:r>
          </a:p>
        </p:txBody>
      </p:sp>
      <p:sp>
        <p:nvSpPr>
          <p:cNvPr id="197655" name="Text Box 23"/>
          <p:cNvSpPr txBox="1">
            <a:spLocks noChangeArrowheads="1"/>
          </p:cNvSpPr>
          <p:nvPr/>
        </p:nvSpPr>
        <p:spPr bwMode="auto">
          <a:xfrm>
            <a:off x="7010400" y="53340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Current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71E38-A19B-4247-8A8C-2D433E067EDD}" type="slidenum">
              <a:rPr lang="en-US"/>
              <a:pPr/>
              <a:t>61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C </a:t>
            </a:r>
            <a:r>
              <a:rPr lang="en-US" dirty="0"/>
              <a:t>Memory Model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562600" cy="41148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One big linear address space of locations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Assumes all arrays live in same memory</a:t>
            </a:r>
          </a:p>
          <a:p>
            <a:r>
              <a:rPr lang="en-US" dirty="0" smtClean="0"/>
              <a:t>Assumes arrays may overlap?</a:t>
            </a:r>
          </a:p>
          <a:p>
            <a:endParaRPr lang="en-US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7620000" y="3200400"/>
            <a:ext cx="914400" cy="167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7" name="Line 5"/>
          <p:cNvSpPr>
            <a:spLocks noChangeShapeType="1"/>
          </p:cNvSpPr>
          <p:nvPr/>
        </p:nvSpPr>
        <p:spPr bwMode="auto">
          <a:xfrm>
            <a:off x="8077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8" name="Line 6"/>
          <p:cNvSpPr>
            <a:spLocks noChangeShapeType="1"/>
          </p:cNvSpPr>
          <p:nvPr/>
        </p:nvSpPr>
        <p:spPr bwMode="auto">
          <a:xfrm>
            <a:off x="64770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39" name="Line 7"/>
          <p:cNvSpPr>
            <a:spLocks noChangeShapeType="1"/>
          </p:cNvSpPr>
          <p:nvPr/>
        </p:nvSpPr>
        <p:spPr bwMode="auto">
          <a:xfrm>
            <a:off x="8077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7239000" y="3200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000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7239000" y="3352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001</a:t>
            </a:r>
          </a:p>
        </p:txBody>
      </p:sp>
      <p:sp>
        <p:nvSpPr>
          <p:cNvPr id="197643" name="Rectangle 11"/>
          <p:cNvSpPr>
            <a:spLocks noChangeArrowheads="1"/>
          </p:cNvSpPr>
          <p:nvPr/>
        </p:nvSpPr>
        <p:spPr bwMode="auto">
          <a:xfrm>
            <a:off x="7239000" y="3505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002</a:t>
            </a:r>
          </a:p>
        </p:txBody>
      </p:sp>
      <p:sp>
        <p:nvSpPr>
          <p:cNvPr id="197645" name="Rectangle 13"/>
          <p:cNvSpPr>
            <a:spLocks noChangeArrowheads="1"/>
          </p:cNvSpPr>
          <p:nvPr/>
        </p:nvSpPr>
        <p:spPr bwMode="auto">
          <a:xfrm>
            <a:off x="7239000" y="3810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005</a:t>
            </a:r>
          </a:p>
        </p:txBody>
      </p:sp>
      <p:sp>
        <p:nvSpPr>
          <p:cNvPr id="197646" name="Rectangle 14"/>
          <p:cNvSpPr>
            <a:spLocks noChangeArrowheads="1"/>
          </p:cNvSpPr>
          <p:nvPr/>
        </p:nvSpPr>
        <p:spPr bwMode="auto">
          <a:xfrm>
            <a:off x="7239000" y="3962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006</a:t>
            </a:r>
          </a:p>
        </p:txBody>
      </p:sp>
      <p:sp>
        <p:nvSpPr>
          <p:cNvPr id="197647" name="Rectangle 15"/>
          <p:cNvSpPr>
            <a:spLocks noChangeArrowheads="1"/>
          </p:cNvSpPr>
          <p:nvPr/>
        </p:nvSpPr>
        <p:spPr bwMode="auto">
          <a:xfrm>
            <a:off x="7239000" y="41148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007</a:t>
            </a:r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7239000" y="42672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008</a:t>
            </a:r>
          </a:p>
        </p:txBody>
      </p:sp>
      <p:sp>
        <p:nvSpPr>
          <p:cNvPr id="197649" name="Rectangle 17"/>
          <p:cNvSpPr>
            <a:spLocks noChangeArrowheads="1"/>
          </p:cNvSpPr>
          <p:nvPr/>
        </p:nvSpPr>
        <p:spPr bwMode="auto">
          <a:xfrm>
            <a:off x="7239000" y="4419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009</a:t>
            </a:r>
          </a:p>
        </p:txBody>
      </p:sp>
      <p:sp>
        <p:nvSpPr>
          <p:cNvPr id="197650" name="Rectangle 18"/>
          <p:cNvSpPr>
            <a:spLocks noChangeArrowheads="1"/>
          </p:cNvSpPr>
          <p:nvPr/>
        </p:nvSpPr>
        <p:spPr bwMode="auto">
          <a:xfrm>
            <a:off x="7239000" y="45720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010</a:t>
            </a:r>
          </a:p>
        </p:txBody>
      </p:sp>
      <p:sp>
        <p:nvSpPr>
          <p:cNvPr id="197651" name="Rectangle 19"/>
          <p:cNvSpPr>
            <a:spLocks noChangeArrowheads="1"/>
          </p:cNvSpPr>
          <p:nvPr/>
        </p:nvSpPr>
        <p:spPr bwMode="auto">
          <a:xfrm>
            <a:off x="7239000" y="47244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011</a:t>
            </a:r>
          </a:p>
        </p:txBody>
      </p:sp>
      <p:sp>
        <p:nvSpPr>
          <p:cNvPr id="197652" name="Rectangle 20"/>
          <p:cNvSpPr>
            <a:spLocks noChangeArrowheads="1"/>
          </p:cNvSpPr>
          <p:nvPr/>
        </p:nvSpPr>
        <p:spPr bwMode="auto">
          <a:xfrm>
            <a:off x="7239000" y="3657600"/>
            <a:ext cx="381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000"/>
              <a:t>004</a:t>
            </a:r>
          </a:p>
        </p:txBody>
      </p:sp>
      <p:sp>
        <p:nvSpPr>
          <p:cNvPr id="197653" name="Text Box 21"/>
          <p:cNvSpPr txBox="1">
            <a:spLocks noChangeArrowheads="1"/>
          </p:cNvSpPr>
          <p:nvPr/>
        </p:nvSpPr>
        <p:spPr bwMode="auto">
          <a:xfrm>
            <a:off x="6308725" y="3546475"/>
            <a:ext cx="811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Addr</a:t>
            </a:r>
          </a:p>
        </p:txBody>
      </p:sp>
      <p:sp>
        <p:nvSpPr>
          <p:cNvPr id="197654" name="Text Box 22"/>
          <p:cNvSpPr txBox="1">
            <a:spLocks noChangeArrowheads="1"/>
          </p:cNvSpPr>
          <p:nvPr/>
        </p:nvSpPr>
        <p:spPr bwMode="auto">
          <a:xfrm>
            <a:off x="7239000" y="2209800"/>
            <a:ext cx="1495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New value</a:t>
            </a:r>
          </a:p>
        </p:txBody>
      </p:sp>
      <p:sp>
        <p:nvSpPr>
          <p:cNvPr id="197655" name="Text Box 23"/>
          <p:cNvSpPr txBox="1">
            <a:spLocks noChangeArrowheads="1"/>
          </p:cNvSpPr>
          <p:nvPr/>
        </p:nvSpPr>
        <p:spPr bwMode="auto">
          <a:xfrm>
            <a:off x="7010400" y="53340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Current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Assume a, b live in same memory</a:t>
            </a:r>
          </a:p>
          <a:p>
            <a:r>
              <a:rPr lang="en-US" dirty="0" smtClean="0"/>
              <a:t>Placed in sequence as shown</a:t>
            </a:r>
          </a:p>
          <a:p>
            <a:r>
              <a:rPr lang="en-US" dirty="0" smtClean="0"/>
              <a:t>What happens when</a:t>
            </a:r>
          </a:p>
          <a:p>
            <a:pPr lvl="1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a[16];</a:t>
            </a:r>
          </a:p>
          <a:p>
            <a:pPr lvl="1">
              <a:buNone/>
            </a:pP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b[16];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Write to a[17]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 Read from b[-2]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  <p:pic>
        <p:nvPicPr>
          <p:cNvPr id="6" name="Picture 5" descr="c_common_memory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705600" y="2590800"/>
            <a:ext cx="1778000" cy="37420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97314-6D8B-3448-A71D-1AEA80AE1398}" type="slidenum">
              <a:rPr lang="en-US"/>
              <a:pPr/>
              <a:t>63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Operation Challenge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Memory is </a:t>
            </a:r>
            <a:r>
              <a:rPr lang="en-US" dirty="0"/>
              <a:t>just </a:t>
            </a:r>
            <a:r>
              <a:rPr lang="en-US" dirty="0" smtClean="0"/>
              <a:t>a set of </a:t>
            </a:r>
            <a:r>
              <a:rPr lang="en-US" dirty="0"/>
              <a:t>location</a:t>
            </a:r>
          </a:p>
          <a:p>
            <a:r>
              <a:rPr lang="en-US" dirty="0"/>
              <a:t>But </a:t>
            </a:r>
            <a:r>
              <a:rPr lang="en-US" b="1" dirty="0"/>
              <a:t>memory expressions</a:t>
            </a:r>
            <a:r>
              <a:rPr lang="en-US" dirty="0" smtClean="0"/>
              <a:t> in C can </a:t>
            </a:r>
            <a:r>
              <a:rPr lang="en-US" dirty="0"/>
              <a:t>refer to variable locations</a:t>
            </a:r>
            <a:endParaRPr lang="en-US" dirty="0" smtClean="0"/>
          </a:p>
          <a:p>
            <a:pPr lvl="1"/>
            <a:r>
              <a:rPr lang="en-US" dirty="0" smtClean="0"/>
              <a:t>Does </a:t>
            </a:r>
            <a:r>
              <a:rPr lang="en-US" dirty="0" err="1" smtClean="0"/>
              <a:t>A[i</a:t>
            </a:r>
            <a:r>
              <a:rPr lang="en-US" dirty="0" smtClean="0"/>
              <a:t>], </a:t>
            </a:r>
            <a:r>
              <a:rPr lang="en-US" dirty="0" err="1" smtClean="0"/>
              <a:t>B[j</a:t>
            </a:r>
            <a:r>
              <a:rPr lang="en-US" dirty="0" smtClean="0"/>
              <a:t>] refer </a:t>
            </a:r>
            <a:r>
              <a:rPr lang="en-US" dirty="0"/>
              <a:t>to same location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A[f(i</a:t>
            </a:r>
            <a:r>
              <a:rPr lang="en-US" dirty="0" smtClean="0"/>
              <a:t>)], </a:t>
            </a:r>
            <a:r>
              <a:rPr lang="en-US" dirty="0" err="1" smtClean="0"/>
              <a:t>B[g(j</a:t>
            </a:r>
            <a:r>
              <a:rPr lang="en-US" dirty="0" smtClean="0"/>
              <a:t>)]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 bldLvl="2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C88-4837-3C4A-AC82-1E87769F1C26}" type="slidenum">
              <a:rPr lang="en-US"/>
              <a:pPr/>
              <a:t>64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/>
              <a:t>C Memory/Pointer </a:t>
            </a:r>
            <a:r>
              <a:rPr lang="en-US" sz="4000" dirty="0" err="1"/>
              <a:t>Sequentialization</a:t>
            </a:r>
            <a:endParaRPr lang="en-US" sz="4000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r>
              <a:rPr lang="en-US" dirty="0"/>
              <a:t>Must preserve ordering of memory operations</a:t>
            </a:r>
          </a:p>
          <a:p>
            <a:pPr lvl="1"/>
            <a:r>
              <a:rPr lang="en-US" dirty="0"/>
              <a:t>A read cannot be moved before write to memory which may redefine the location of the read</a:t>
            </a:r>
          </a:p>
          <a:p>
            <a:pPr lvl="2"/>
            <a:r>
              <a:rPr lang="en-US" dirty="0"/>
              <a:t>Conservative: any write to memory</a:t>
            </a:r>
          </a:p>
          <a:p>
            <a:pPr lvl="2"/>
            <a:r>
              <a:rPr lang="en-US" dirty="0"/>
              <a:t>Sophisticated analysis may allow us to prove independence of read and write</a:t>
            </a:r>
          </a:p>
          <a:p>
            <a:pPr lvl="1"/>
            <a:r>
              <a:rPr lang="en-US" dirty="0"/>
              <a:t>Writes which may redefine the same location cannot be </a:t>
            </a:r>
            <a:r>
              <a:rPr lang="en-US" dirty="0" smtClean="0"/>
              <a:t>reordered</a:t>
            </a:r>
          </a:p>
          <a:p>
            <a:pPr lvl="3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build="p" bldLvl="3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21C88-4837-3C4A-AC82-1E87769F1C26}" type="slidenum">
              <a:rPr lang="en-US"/>
              <a:pPr/>
              <a:t>65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/>
              <a:t>C Memory/Pointer </a:t>
            </a:r>
            <a:r>
              <a:rPr lang="en-US" sz="4000" dirty="0" err="1"/>
              <a:t>Sequentialization</a:t>
            </a:r>
            <a:endParaRPr lang="en-US" sz="4000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r>
              <a:rPr lang="en-US" dirty="0"/>
              <a:t>Must preserve ordering of memory operations</a:t>
            </a:r>
          </a:p>
          <a:p>
            <a:pPr lvl="1"/>
            <a:r>
              <a:rPr lang="en-US" dirty="0"/>
              <a:t>A read cannot be moved before write to memory which may redefine the location of the read</a:t>
            </a:r>
            <a:endParaRPr lang="en-US" dirty="0" smtClean="0"/>
          </a:p>
          <a:p>
            <a:pPr lvl="1"/>
            <a:r>
              <a:rPr lang="en-US" dirty="0" smtClean="0"/>
              <a:t>Writes </a:t>
            </a:r>
            <a:r>
              <a:rPr lang="en-US" dirty="0"/>
              <a:t>which may redefine the same location cannot be </a:t>
            </a:r>
            <a:r>
              <a:rPr lang="en-US" dirty="0" smtClean="0"/>
              <a:t>reordered</a:t>
            </a:r>
          </a:p>
          <a:p>
            <a:r>
              <a:rPr lang="en-US" dirty="0" smtClean="0"/>
              <a:t>True for read/write to single array even if know arrays isolated</a:t>
            </a:r>
          </a:p>
          <a:p>
            <a:pPr lvl="1"/>
            <a:r>
              <a:rPr lang="en-US" dirty="0" smtClean="0"/>
              <a:t>So expression issue broader than C</a:t>
            </a:r>
          </a:p>
          <a:p>
            <a:pPr lvl="3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D920-0677-724B-AB73-D6206FA40F41}" type="slidenum">
              <a:rPr lang="en-US"/>
              <a:pPr/>
              <a:t>66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b="1" dirty="0"/>
              <a:t>Expressions and operations </a:t>
            </a:r>
            <a:r>
              <a:rPr lang="en-US" dirty="0"/>
              <a:t>through variables (whose address is never taken) can be executed at any time</a:t>
            </a:r>
          </a:p>
          <a:p>
            <a:pPr lvl="1"/>
            <a:r>
              <a:rPr lang="en-US" dirty="0"/>
              <a:t>Just preserve the dataflow </a:t>
            </a:r>
          </a:p>
          <a:p>
            <a:r>
              <a:rPr lang="en-US" b="1" dirty="0"/>
              <a:t>Memory assignments </a:t>
            </a:r>
            <a:r>
              <a:rPr lang="en-US" dirty="0"/>
              <a:t>must execute in strict order</a:t>
            </a:r>
          </a:p>
          <a:p>
            <a:pPr lvl="1"/>
            <a:r>
              <a:rPr lang="en-US" dirty="0"/>
              <a:t>Ideally: partial order</a:t>
            </a:r>
          </a:p>
          <a:p>
            <a:pPr lvl="1"/>
            <a:r>
              <a:rPr lang="en-US" dirty="0"/>
              <a:t>Conservatively: strict sequential order of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C8B5-8548-2349-8663-A3B94C4DF57C}" type="slidenum">
              <a:rPr lang="en-US"/>
              <a:pPr/>
              <a:t>67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Forcing Sequencing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Demands we introduce some discipline for deciding when operations occur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Could be a FSM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Could be an explicit dataflow token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Callahan (reading) </a:t>
            </a:r>
            <a:r>
              <a:rPr lang="en-US" dirty="0"/>
              <a:t>uses control register</a:t>
            </a:r>
          </a:p>
          <a:p>
            <a:pPr>
              <a:lnSpc>
                <a:spcPct val="90000"/>
              </a:lnSpc>
            </a:pPr>
            <a:r>
              <a:rPr lang="en-US" dirty="0"/>
              <a:t>Other uses for timing </a:t>
            </a:r>
            <a:r>
              <a:rPr lang="en-US" dirty="0" smtClean="0"/>
              <a:t>control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Control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Variable </a:t>
            </a:r>
            <a:r>
              <a:rPr lang="en-US" dirty="0"/>
              <a:t>delay blocks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Looping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1677B-5336-6A45-8232-688985F0B55A}" type="slidenum">
              <a:rPr lang="en-US"/>
              <a:pPr/>
              <a:t>68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/>
              <a:t>Scheduled Memory Operations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19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327150"/>
            <a:ext cx="8305800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1974" name="Text Box 6"/>
          <p:cNvSpPr txBox="1">
            <a:spLocks noChangeArrowheads="1"/>
          </p:cNvSpPr>
          <p:nvPr/>
        </p:nvSpPr>
        <p:spPr bwMode="auto">
          <a:xfrm>
            <a:off x="288925" y="5830888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Source: Callahan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dirty="0" smtClean="0"/>
              <a:t>Hardware/Parallelism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give enough information to the compiler to </a:t>
            </a:r>
          </a:p>
          <a:p>
            <a:pPr lvl="1"/>
            <a:r>
              <a:rPr lang="en-US" dirty="0" smtClean="0"/>
              <a:t>allow it to reorder?</a:t>
            </a:r>
          </a:p>
          <a:p>
            <a:pPr lvl="1"/>
            <a:r>
              <a:rPr lang="en-US" dirty="0" smtClean="0"/>
              <a:t>allow to put in separate embedded memories (separate banks)?</a:t>
            </a:r>
          </a:p>
          <a:p>
            <a:r>
              <a:rPr lang="en-US" dirty="0" smtClean="0"/>
              <a:t>Is the compiler smart enough to exploit?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Three 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express spatial/hardware computations in C</a:t>
            </a:r>
          </a:p>
          <a:p>
            <a:pPr marL="971550" lvl="1" indent="-514350"/>
            <a:r>
              <a:rPr lang="en-US" dirty="0" smtClean="0"/>
              <a:t>May want to avoid some constructs in 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express computations</a:t>
            </a:r>
          </a:p>
          <a:p>
            <a:pPr marL="971550" lvl="1" indent="-514350"/>
            <a:r>
              <a:rPr lang="en-US" dirty="0" smtClean="0"/>
              <a:t>Hopefully agnostic to spatial vs. sequential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Given C code: how could we implement in spatial hardware</a:t>
            </a:r>
          </a:p>
          <a:p>
            <a:pPr marL="914400" lvl="1" indent="-514350"/>
            <a:r>
              <a:rPr lang="en-US" dirty="0" smtClean="0"/>
              <a:t>Some corner cases and technicalities make tricky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6396335"/>
            <a:ext cx="2081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smtClean="0">
                <a:solidFill>
                  <a:srgbClr val="3366FF"/>
                </a:solidFill>
              </a:rPr>
              <a:t>copy to board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might go wrong if we </a:t>
            </a:r>
            <a:r>
              <a:rPr lang="en-US" dirty="0" err="1" smtClean="0">
                <a:solidFill>
                  <a:srgbClr val="FF6600"/>
                </a:solidFill>
              </a:rPr>
              <a:t>mux</a:t>
            </a:r>
            <a:r>
              <a:rPr lang="en-US" dirty="0" smtClean="0">
                <a:solidFill>
                  <a:srgbClr val="FF6600"/>
                </a:solidFill>
              </a:rPr>
              <a:t>-converted the following</a:t>
            </a:r>
            <a:r>
              <a:rPr lang="en-US" dirty="0" smtClean="0">
                <a:solidFill>
                  <a:schemeClr val="accent4"/>
                </a:solidFill>
              </a:rPr>
              <a:t>:</a:t>
            </a:r>
          </a:p>
          <a:p>
            <a:pPr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cond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)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a[i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]=0;</a:t>
            </a:r>
          </a:p>
          <a:p>
            <a:pPr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else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b[i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]=0;</a:t>
            </a:r>
            <a:endParaRPr lang="en-US" dirty="0">
              <a:solidFill>
                <a:schemeClr val="accent4"/>
              </a:solidFill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What might go wrong if we </a:t>
            </a:r>
            <a:r>
              <a:rPr lang="en-US" dirty="0" err="1" smtClean="0">
                <a:solidFill>
                  <a:schemeClr val="accent4"/>
                </a:solidFill>
              </a:rPr>
              <a:t>mux</a:t>
            </a:r>
            <a:r>
              <a:rPr lang="en-US" dirty="0" smtClean="0">
                <a:solidFill>
                  <a:schemeClr val="accent4"/>
                </a:solidFill>
              </a:rPr>
              <a:t>-converted the following:</a:t>
            </a:r>
          </a:p>
          <a:p>
            <a:pPr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cond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)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a[i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]=0;</a:t>
            </a:r>
          </a:p>
          <a:p>
            <a:pPr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else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b[i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]=0;</a:t>
            </a:r>
            <a:endParaRPr lang="en-US" dirty="0" smtClean="0">
              <a:solidFill>
                <a:schemeClr val="accent4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Don’t want memory operations in non-taken branch to occur.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Mux</a:t>
            </a:r>
            <a:r>
              <a:rPr lang="en-US" dirty="0" smtClean="0"/>
              <a:t> Conversion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cond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)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a[i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]=0;</a:t>
            </a:r>
          </a:p>
          <a:p>
            <a:pPr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else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b[i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]=0;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2"/>
                </a:solidFill>
              </a:rPr>
              <a:t>Don’t want memory operations in non-taken branch to occur.</a:t>
            </a:r>
          </a:p>
          <a:p>
            <a:r>
              <a:rPr lang="en-US" b="1" dirty="0" smtClean="0">
                <a:solidFill>
                  <a:schemeClr val="accent4"/>
                </a:solidFill>
              </a:rPr>
              <a:t>Conclude: </a:t>
            </a:r>
            <a:r>
              <a:rPr lang="en-US" dirty="0" smtClean="0">
                <a:solidFill>
                  <a:schemeClr val="accent4"/>
                </a:solidFill>
              </a:rPr>
              <a:t>cannot </a:t>
            </a:r>
            <a:r>
              <a:rPr lang="en-US" dirty="0" err="1" smtClean="0">
                <a:solidFill>
                  <a:schemeClr val="accent4"/>
                </a:solidFill>
              </a:rPr>
              <a:t>mux</a:t>
            </a:r>
            <a:r>
              <a:rPr lang="en-US" dirty="0" smtClean="0">
                <a:solidFill>
                  <a:schemeClr val="accent4"/>
                </a:solidFill>
              </a:rPr>
              <a:t>-convert blocks with memory operations (without additional care)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and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if (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cond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)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a[i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]=0;</a:t>
            </a:r>
          </a:p>
          <a:p>
            <a:pPr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else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Courier"/>
                <a:cs typeface="Courier"/>
              </a:rPr>
              <a:t>b[i</a:t>
            </a:r>
            <a:r>
              <a:rPr lang="en-US" dirty="0" smtClean="0">
                <a:solidFill>
                  <a:schemeClr val="accent4"/>
                </a:solidFill>
                <a:latin typeface="Courier"/>
                <a:cs typeface="Courier"/>
              </a:rPr>
              <a:t>]=0;</a:t>
            </a:r>
          </a:p>
          <a:p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73</a:t>
            </a:fld>
            <a:endParaRPr lang="en-US"/>
          </a:p>
        </p:txBody>
      </p:sp>
      <p:pic>
        <p:nvPicPr>
          <p:cNvPr id="6" name="Picture 5" descr="write_select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648200" y="2057400"/>
            <a:ext cx="3314700" cy="38408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in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for(i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K;i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Y[i</a:t>
            </a:r>
            <a:r>
              <a:rPr lang="en-US" dirty="0" smtClean="0">
                <a:latin typeface="Courier"/>
                <a:cs typeface="Courier"/>
              </a:rPr>
              <a:t>]=</a:t>
            </a:r>
            <a:r>
              <a:rPr lang="en-US" dirty="0" err="1" smtClean="0">
                <a:latin typeface="Courier"/>
                <a:cs typeface="Courier"/>
              </a:rPr>
              <a:t>a[i</a:t>
            </a:r>
            <a:r>
              <a:rPr lang="en-US" dirty="0" smtClean="0">
                <a:latin typeface="Courier"/>
                <a:cs typeface="Courier"/>
              </a:rPr>
              <a:t>]*Y[i-1];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smtClean="0">
                <a:cs typeface="Courier"/>
              </a:rPr>
              <a:t>If a value needed by one instance of the loop is written by another instance, can create cyclic dependence. </a:t>
            </a:r>
          </a:p>
          <a:p>
            <a:pPr>
              <a:buNone/>
            </a:pPr>
            <a:r>
              <a:rPr lang="en-US" dirty="0" smtClean="0">
                <a:cs typeface="Courier"/>
                <a:sym typeface="Wingdings"/>
              </a:rPr>
              <a:t>	</a:t>
            </a:r>
            <a:r>
              <a:rPr lang="en-US" dirty="0" err="1" smtClean="0">
                <a:cs typeface="Courier"/>
                <a:sym typeface="Wingdings"/>
              </a:rPr>
              <a:t></a:t>
            </a:r>
            <a:r>
              <a:rPr lang="en-US" dirty="0" smtClean="0">
                <a:cs typeface="Courier"/>
                <a:sym typeface="Wingdings"/>
              </a:rPr>
              <a:t> limit parallelism (pipeline II)</a:t>
            </a:r>
            <a:r>
              <a:rPr lang="en-US" dirty="0" smtClean="0">
                <a:cs typeface="Courier"/>
              </a:rPr>
              <a:t> 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Dependence in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for(i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K;i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Y[i</a:t>
            </a:r>
            <a:r>
              <a:rPr lang="en-US" dirty="0" smtClean="0">
                <a:latin typeface="Courier"/>
                <a:cs typeface="Courier"/>
              </a:rPr>
              <a:t>]=</a:t>
            </a:r>
            <a:r>
              <a:rPr lang="en-US" dirty="0" err="1" smtClean="0">
                <a:latin typeface="Courier"/>
                <a:cs typeface="Courier"/>
              </a:rPr>
              <a:t>a[i</a:t>
            </a:r>
            <a:r>
              <a:rPr lang="en-US" dirty="0" smtClean="0">
                <a:latin typeface="Courier"/>
                <a:cs typeface="Courier"/>
              </a:rPr>
              <a:t>]*Y[i-1];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for(i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K;i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Y[i</a:t>
            </a:r>
            <a:r>
              <a:rPr lang="en-US" dirty="0" smtClean="0">
                <a:latin typeface="Courier"/>
                <a:cs typeface="Courier"/>
              </a:rPr>
              <a:t>]=</a:t>
            </a:r>
            <a:r>
              <a:rPr lang="en-US" dirty="0" err="1" smtClean="0">
                <a:latin typeface="Courier"/>
                <a:cs typeface="Courier"/>
              </a:rPr>
              <a:t>a[i</a:t>
            </a:r>
            <a:r>
              <a:rPr lang="en-US" dirty="0" smtClean="0">
                <a:latin typeface="Courier"/>
                <a:cs typeface="Courier"/>
              </a:rPr>
              <a:t>]*Y[i-2];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smtClean="0">
                <a:cs typeface="Courier"/>
              </a:rPr>
              <a:t>Dependence distance same as </a:t>
            </a:r>
          </a:p>
          <a:p>
            <a:pPr>
              <a:buNone/>
            </a:pPr>
            <a:r>
              <a:rPr lang="en-US" dirty="0" smtClean="0">
                <a:cs typeface="Courier"/>
              </a:rPr>
              <a:t> # registers in cycle.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75</a:t>
            </a:fld>
            <a:endParaRPr lang="en-US"/>
          </a:p>
        </p:txBody>
      </p:sp>
      <p:pic>
        <p:nvPicPr>
          <p:cNvPr id="6" name="Picture 5" descr="loop_depend_yi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7010400" y="457200"/>
            <a:ext cx="1752600" cy="2852271"/>
          </a:xfrm>
          <a:prstGeom prst="rect">
            <a:avLst/>
          </a:prstGeom>
        </p:spPr>
      </p:pic>
      <p:pic>
        <p:nvPicPr>
          <p:cNvPr id="7" name="Picture 6" descr="loop_depend_yi-2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6705600" y="3657600"/>
            <a:ext cx="1828800" cy="29762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Fixed/Predictable?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for(i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K;i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Y[i</a:t>
            </a:r>
            <a:r>
              <a:rPr lang="en-US" dirty="0" smtClean="0">
                <a:latin typeface="Courier"/>
                <a:cs typeface="Courier"/>
              </a:rPr>
              <a:t>]=</a:t>
            </a:r>
            <a:r>
              <a:rPr lang="en-US" dirty="0" err="1" smtClean="0">
                <a:latin typeface="Courier"/>
                <a:cs typeface="Courier"/>
              </a:rPr>
              <a:t>a[i</a:t>
            </a:r>
            <a:r>
              <a:rPr lang="en-US" dirty="0" smtClean="0">
                <a:latin typeface="Courier"/>
                <a:cs typeface="Courier"/>
              </a:rPr>
              <a:t>]*Y[i-1]+Y[i-2];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for(i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K;i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Y[i</a:t>
            </a:r>
            <a:r>
              <a:rPr lang="en-US" dirty="0" smtClean="0">
                <a:latin typeface="Courier"/>
                <a:cs typeface="Courier"/>
              </a:rPr>
              <a:t>]=</a:t>
            </a:r>
            <a:r>
              <a:rPr lang="en-US" dirty="0" err="1" smtClean="0">
                <a:latin typeface="Courier"/>
                <a:cs typeface="Courier"/>
              </a:rPr>
              <a:t>a[i</a:t>
            </a:r>
            <a:r>
              <a:rPr lang="en-US" dirty="0" smtClean="0">
                <a:latin typeface="Courier"/>
                <a:cs typeface="Courier"/>
              </a:rPr>
              <a:t>]*</a:t>
            </a:r>
            <a:r>
              <a:rPr lang="en-US" dirty="0" err="1" smtClean="0">
                <a:latin typeface="Courier"/>
                <a:cs typeface="Courier"/>
              </a:rPr>
              <a:t>Y[b[i</a:t>
            </a:r>
            <a:r>
              <a:rPr lang="en-US" dirty="0" smtClean="0">
                <a:latin typeface="Courier"/>
                <a:cs typeface="Courier"/>
              </a:rPr>
              <a:t>]];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smtClean="0">
                <a:cs typeface="Courier"/>
              </a:rPr>
              <a:t>If dependence data-dependent, forced to </a:t>
            </a:r>
            <a:r>
              <a:rPr lang="en-US" dirty="0" err="1" smtClean="0">
                <a:cs typeface="Courier"/>
              </a:rPr>
              <a:t>sequentialize</a:t>
            </a:r>
            <a:r>
              <a:rPr lang="en-US" dirty="0" smtClean="0">
                <a:cs typeface="Courier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Fixed/Predictable?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for(i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K;i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Y[i</a:t>
            </a:r>
            <a:r>
              <a:rPr lang="en-US" dirty="0" smtClean="0">
                <a:latin typeface="Courier"/>
                <a:cs typeface="Courier"/>
              </a:rPr>
              <a:t>]=</a:t>
            </a:r>
            <a:r>
              <a:rPr lang="en-US" dirty="0" err="1" smtClean="0">
                <a:latin typeface="Courier"/>
                <a:cs typeface="Courier"/>
              </a:rPr>
              <a:t>a[i</a:t>
            </a:r>
            <a:r>
              <a:rPr lang="en-US" dirty="0" smtClean="0">
                <a:latin typeface="Courier"/>
                <a:cs typeface="Courier"/>
              </a:rPr>
              <a:t>]*Y[i-1]+Y[i-2];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for(i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K;i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Y[i</a:t>
            </a:r>
            <a:r>
              <a:rPr lang="en-US" dirty="0" smtClean="0">
                <a:latin typeface="Courier"/>
                <a:cs typeface="Courier"/>
              </a:rPr>
              <a:t>]=</a:t>
            </a:r>
            <a:r>
              <a:rPr lang="en-US" dirty="0" err="1" smtClean="0">
                <a:latin typeface="Courier"/>
                <a:cs typeface="Courier"/>
              </a:rPr>
              <a:t>a[i</a:t>
            </a:r>
            <a:r>
              <a:rPr lang="en-US" dirty="0" smtClean="0">
                <a:latin typeface="Courier"/>
                <a:cs typeface="Courier"/>
              </a:rPr>
              <a:t>]*Y[2*i+3];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smtClean="0">
                <a:cs typeface="Courier"/>
              </a:rPr>
              <a:t>If dependence linear, aggressive compliers may be able to resolve.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Fixed/Predictable?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Courier"/>
                <a:cs typeface="Courier"/>
              </a:rPr>
              <a:t>for(i</a:t>
            </a:r>
            <a:r>
              <a:rPr lang="en-US" dirty="0" smtClean="0">
                <a:latin typeface="Courier"/>
                <a:cs typeface="Courier"/>
              </a:rPr>
              <a:t>=0;i&lt;</a:t>
            </a:r>
            <a:r>
              <a:rPr lang="en-US" dirty="0" err="1" smtClean="0">
                <a:latin typeface="Courier"/>
                <a:cs typeface="Courier"/>
              </a:rPr>
              <a:t>K;i</a:t>
            </a:r>
            <a:r>
              <a:rPr lang="en-US" dirty="0" smtClean="0">
                <a:latin typeface="Courier"/>
                <a:cs typeface="Courier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Y[i</a:t>
            </a:r>
            <a:r>
              <a:rPr lang="en-US" dirty="0" smtClean="0">
                <a:latin typeface="Courier"/>
                <a:cs typeface="Courier"/>
              </a:rPr>
              <a:t>]=</a:t>
            </a:r>
          </a:p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a[i</a:t>
            </a:r>
            <a:r>
              <a:rPr lang="en-US" dirty="0" smtClean="0">
                <a:latin typeface="Courier"/>
                <a:cs typeface="Courier"/>
              </a:rPr>
              <a:t>]*</a:t>
            </a:r>
            <a:r>
              <a:rPr lang="en-US" dirty="0" err="1" smtClean="0">
                <a:latin typeface="Courier"/>
                <a:cs typeface="Courier"/>
              </a:rPr>
              <a:t>Y[ceil(sqrt(i</a:t>
            </a:r>
            <a:r>
              <a:rPr lang="en-US" dirty="0" smtClean="0">
                <a:latin typeface="Courier"/>
                <a:cs typeface="Courier"/>
              </a:rPr>
              <a:t>)*sin(2i))];</a:t>
            </a:r>
          </a:p>
          <a:p>
            <a:pPr>
              <a:buNone/>
            </a:pPr>
            <a:endParaRPr lang="en-US" dirty="0" smtClean="0">
              <a:latin typeface="Courier"/>
              <a:cs typeface="Courier"/>
            </a:endParaRPr>
          </a:p>
          <a:p>
            <a:pPr>
              <a:buNone/>
            </a:pPr>
            <a:r>
              <a:rPr lang="en-US" dirty="0" smtClean="0">
                <a:cs typeface="Courier"/>
              </a:rPr>
              <a:t>If dependence too complicated, compiler not solve and will force sequential execution.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Allocation?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support </a:t>
            </a:r>
            <a:r>
              <a:rPr lang="en-US" dirty="0" err="1" smtClean="0">
                <a:solidFill>
                  <a:srgbClr val="FF6600"/>
                </a:solidFill>
              </a:rPr>
              <a:t>malloc</a:t>
            </a:r>
            <a:r>
              <a:rPr lang="en-US" dirty="0" smtClean="0">
                <a:solidFill>
                  <a:srgbClr val="FF6600"/>
                </a:solidFill>
              </a:rPr>
              <a:t>() in hardware?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 for hardware and software</a:t>
            </a:r>
          </a:p>
          <a:p>
            <a:pPr lvl="1"/>
            <a:r>
              <a:rPr lang="en-US" dirty="0" smtClean="0"/>
              <a:t>Test out functionality entirely in software</a:t>
            </a:r>
          </a:p>
          <a:p>
            <a:pPr lvl="2"/>
            <a:r>
              <a:rPr lang="en-US" dirty="0" smtClean="0"/>
              <a:t>Debug code before put on hardware where harder to observe what’s happening</a:t>
            </a:r>
          </a:p>
          <a:p>
            <a:pPr lvl="2"/>
            <a:r>
              <a:rPr lang="en-US" dirty="0" smtClean="0"/>
              <a:t>…without spending time in place and route</a:t>
            </a:r>
          </a:p>
          <a:p>
            <a:pPr lvl="1"/>
            <a:r>
              <a:rPr lang="en-US" dirty="0" smtClean="0"/>
              <a:t>Explore hardware/software tradeoffs by targeting same code to either hardware or software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Hardware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724400"/>
          </a:xfrm>
        </p:spPr>
        <p:txBody>
          <a:bodyPr/>
          <a:lstStyle/>
          <a:p>
            <a:r>
              <a:rPr lang="en-US" dirty="0" smtClean="0"/>
              <a:t>Typically small, fixed, local memory blocks</a:t>
            </a:r>
          </a:p>
          <a:p>
            <a:pPr lvl="1"/>
            <a:r>
              <a:rPr lang="en-US" dirty="0" smtClean="0"/>
              <a:t>E.g. 36Kb </a:t>
            </a:r>
            <a:r>
              <a:rPr lang="en-US" dirty="0" err="1" smtClean="0"/>
              <a:t>BRAMs</a:t>
            </a:r>
            <a:endParaRPr lang="en-US" dirty="0" smtClean="0"/>
          </a:p>
          <a:p>
            <a:r>
              <a:rPr lang="en-US" dirty="0" smtClean="0"/>
              <a:t>Reuse memory blocks</a:t>
            </a:r>
          </a:p>
          <a:p>
            <a:pPr lvl="1"/>
            <a:r>
              <a:rPr lang="en-US" dirty="0" smtClean="0"/>
              <a:t>Not allocate new blocks</a:t>
            </a:r>
          </a:p>
          <a:p>
            <a:pPr lvl="1"/>
            <a:r>
              <a:rPr lang="en-US" dirty="0" smtClean="0"/>
              <a:t>Cannot make data-dependent memory sized blocks</a:t>
            </a:r>
          </a:p>
          <a:p>
            <a:pPr lvl="1"/>
            <a:r>
              <a:rPr lang="en-US" dirty="0" smtClean="0"/>
              <a:t>Cannot hold arbitrary-sized data</a:t>
            </a:r>
          </a:p>
          <a:p>
            <a:pPr lvl="1"/>
            <a:r>
              <a:rPr lang="en-US" dirty="0" smtClean="0"/>
              <a:t>…and processing on arbitrary-sized data not Real Time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</a:t>
            </a:r>
            <a:r>
              <a:rPr lang="en-US" dirty="0" err="1" smtClean="0"/>
              <a:t>malloc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Data-dependent object (array) size</a:t>
            </a:r>
          </a:p>
          <a:p>
            <a:r>
              <a:rPr lang="en-US" dirty="0" smtClean="0"/>
              <a:t>Data-dependent number of objects</a:t>
            </a:r>
          </a:p>
          <a:p>
            <a:r>
              <a:rPr lang="en-US" dirty="0" smtClean="0"/>
              <a:t>Processing data-dependent sizes or objects not consistent with Real Time</a:t>
            </a:r>
            <a:endParaRPr lang="en-US" dirty="0" smtClean="0"/>
          </a:p>
          <a:p>
            <a:r>
              <a:rPr lang="en-US" dirty="0" smtClean="0"/>
              <a:t>For Real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Statically allocate maximum size will need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malloc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don’t want to use </a:t>
            </a:r>
            <a:r>
              <a:rPr lang="en-US" dirty="0" err="1" smtClean="0"/>
              <a:t>malloc</a:t>
            </a:r>
            <a:r>
              <a:rPr lang="en-US" dirty="0" smtClean="0"/>
              <a:t> with </a:t>
            </a:r>
          </a:p>
          <a:p>
            <a:pPr lvl="1"/>
            <a:r>
              <a:rPr lang="en-US" dirty="0" smtClean="0"/>
              <a:t>Hardware Accelerated functions</a:t>
            </a:r>
          </a:p>
          <a:p>
            <a:pPr lvl="1"/>
            <a:r>
              <a:rPr lang="en-US" dirty="0" smtClean="0"/>
              <a:t>Real Time computations</a:t>
            </a:r>
          </a:p>
          <a:p>
            <a:r>
              <a:rPr lang="en-US" dirty="0" err="1" smtClean="0"/>
              <a:t>Vivado</a:t>
            </a:r>
            <a:r>
              <a:rPr lang="en-US" dirty="0" smtClean="0"/>
              <a:t> HLS won’t let you use </a:t>
            </a:r>
            <a:r>
              <a:rPr lang="en-US" dirty="0" err="1" smtClean="0"/>
              <a:t>malloc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does it mean to pass a pointer into a function?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What if accelerator doesn’t have access to the memory holding the data pointed to by the pointer?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 smtClean="0"/>
              <a:t>Pointer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happens if we give accelerators access to common memory holding data for pointer, but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There’s only one port into memory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Memory is 10 cycles away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And there are 100 accelerators that may need access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Memory can only handle one memory op per cycle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Pointer Passing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Tend to copy data into / move data among hardware accelerator memories rather than passing pointers.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86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077200" cy="5105400"/>
          </a:xfrm>
        </p:spPr>
        <p:txBody>
          <a:bodyPr/>
          <a:lstStyle/>
          <a:p>
            <a:r>
              <a:rPr lang="en-US" dirty="0" smtClean="0"/>
              <a:t>C (any </a:t>
            </a:r>
            <a:r>
              <a:rPr lang="en-US" dirty="0" err="1" smtClean="0"/>
              <a:t>prog</a:t>
            </a:r>
            <a:r>
              <a:rPr lang="en-US" dirty="0" smtClean="0"/>
              <a:t> </a:t>
            </a:r>
            <a:r>
              <a:rPr lang="en-US" dirty="0" err="1" smtClean="0"/>
              <a:t>lang</a:t>
            </a:r>
            <a:r>
              <a:rPr lang="en-US" dirty="0" smtClean="0"/>
              <a:t>) specifies a computation</a:t>
            </a:r>
          </a:p>
          <a:p>
            <a:r>
              <a:rPr lang="en-US" dirty="0" smtClean="0"/>
              <a:t>Can describe spatial computation</a:t>
            </a:r>
          </a:p>
          <a:p>
            <a:pPr lvl="1"/>
            <a:r>
              <a:rPr lang="en-US" dirty="0" smtClean="0"/>
              <a:t>Has some capabilities that don’t make sense in hardware</a:t>
            </a:r>
          </a:p>
          <a:p>
            <a:pPr lvl="2"/>
            <a:r>
              <a:rPr lang="en-US" dirty="0" smtClean="0"/>
              <a:t>Shared memory pool, </a:t>
            </a:r>
            <a:r>
              <a:rPr lang="en-US" dirty="0" err="1" smtClean="0"/>
              <a:t>malloc</a:t>
            </a:r>
            <a:r>
              <a:rPr lang="en-US" dirty="0" smtClean="0"/>
              <a:t>, recursion</a:t>
            </a:r>
          </a:p>
          <a:p>
            <a:pPr lvl="1"/>
            <a:r>
              <a:rPr lang="en-US" dirty="0" smtClean="0"/>
              <a:t>Watch for unintended </a:t>
            </a:r>
            <a:r>
              <a:rPr lang="en-US" dirty="0" err="1" smtClean="0"/>
              <a:t>sequentialization</a:t>
            </a:r>
            <a:endParaRPr lang="en-US" dirty="0" smtClean="0"/>
          </a:p>
          <a:p>
            <a:r>
              <a:rPr lang="en-US" dirty="0" smtClean="0"/>
              <a:t>C for spatial is coded differently from C for processor</a:t>
            </a:r>
          </a:p>
          <a:p>
            <a:pPr lvl="1"/>
            <a:r>
              <a:rPr lang="en-US" dirty="0" smtClean="0"/>
              <a:t>…but can still run on processor</a:t>
            </a:r>
          </a:p>
          <a:p>
            <a:r>
              <a:rPr lang="en-US" dirty="0" smtClean="0"/>
              <a:t>Good for leaf functions (operations)</a:t>
            </a:r>
          </a:p>
          <a:p>
            <a:pPr lvl="1"/>
            <a:r>
              <a:rPr lang="en-US" dirty="0" smtClean="0"/>
              <a:t>Limiting for full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87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Reading for Monday on Web</a:t>
            </a:r>
          </a:p>
          <a:p>
            <a:pPr lvl="1"/>
            <a:r>
              <a:rPr lang="en-US" dirty="0" smtClean="0"/>
              <a:t>Xilinx HLS documents</a:t>
            </a:r>
          </a:p>
          <a:p>
            <a:r>
              <a:rPr lang="en-US" dirty="0" smtClean="0"/>
              <a:t>No homework due Friday (10/5)</a:t>
            </a:r>
          </a:p>
          <a:p>
            <a:pPr lvl="1"/>
            <a:r>
              <a:rPr lang="en-US" dirty="0" smtClean="0"/>
              <a:t>Enjoy Fall Break</a:t>
            </a:r>
          </a:p>
          <a:p>
            <a:r>
              <a:rPr lang="en-US" dirty="0" smtClean="0"/>
              <a:t>HW5 due next Friday (10/12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Return feedback</a:t>
            </a:r>
          </a:p>
          <a:p>
            <a:r>
              <a:rPr lang="en-US" dirty="0" smtClean="0"/>
              <a:t>Class in here at noon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 most useful for describing behavior of leaf operators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 alone doesn’t naturally capture task parallelism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276600"/>
            <a:ext cx="8077200" cy="781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12609</TotalTime>
  <Words>5142</Words>
  <Application>Microsoft Macintosh PowerPoint</Application>
  <PresentationFormat>On-screen Show (4:3)</PresentationFormat>
  <Paragraphs>875</Paragraphs>
  <Slides>87</Slides>
  <Notes>29</Notes>
  <HiddenSlides>1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88" baseType="lpstr">
      <vt:lpstr>Blank Presentation</vt:lpstr>
      <vt:lpstr>ESE532: System-on-a-Chip Architecture</vt:lpstr>
      <vt:lpstr>Today</vt:lpstr>
      <vt:lpstr>Message</vt:lpstr>
      <vt:lpstr>Coding Accelerators</vt:lpstr>
      <vt:lpstr>Course “Hypothesis”</vt:lpstr>
      <vt:lpstr>Discussion [open]</vt:lpstr>
      <vt:lpstr>Three Perspectives</vt:lpstr>
      <vt:lpstr>Advantage</vt:lpstr>
      <vt:lpstr>Context</vt:lpstr>
      <vt:lpstr>Preclass F</vt:lpstr>
      <vt:lpstr>C Primitives Arithmetic Operators</vt:lpstr>
      <vt:lpstr>C Primitives Bitwise Operators</vt:lpstr>
      <vt:lpstr>C Primitives Comparison Operators</vt:lpstr>
      <vt:lpstr>Expressions:  combine operators</vt:lpstr>
      <vt:lpstr>Expressions:  combine operators</vt:lpstr>
      <vt:lpstr>C Assignment</vt:lpstr>
      <vt:lpstr>Straight-line code</vt:lpstr>
      <vt:lpstr>Variable Reuse</vt:lpstr>
      <vt:lpstr>Variable Reuse</vt:lpstr>
      <vt:lpstr>Dataflow</vt:lpstr>
      <vt:lpstr>Dataflow Height</vt:lpstr>
      <vt:lpstr>Lecture Checkpoint</vt:lpstr>
      <vt:lpstr>Straight Line Code</vt:lpstr>
      <vt:lpstr>Optimizations can probably expect compiler to do</vt:lpstr>
      <vt:lpstr>Conditionals</vt:lpstr>
      <vt:lpstr>Simple Control Flow</vt:lpstr>
      <vt:lpstr>Simple Conditionals</vt:lpstr>
      <vt:lpstr>Simple Conditionals</vt:lpstr>
      <vt:lpstr>Simple Conditionals</vt:lpstr>
      <vt:lpstr>Preclass G</vt:lpstr>
      <vt:lpstr>Mux-Conversion and Real Time</vt:lpstr>
      <vt:lpstr>Function Call</vt:lpstr>
      <vt:lpstr>Inline</vt:lpstr>
      <vt:lpstr>Treat as data flow</vt:lpstr>
      <vt:lpstr>Shared Function</vt:lpstr>
      <vt:lpstr>Recursion?</vt:lpstr>
      <vt:lpstr>Loops…</vt:lpstr>
      <vt:lpstr>Loop Compact Expression</vt:lpstr>
      <vt:lpstr>Stream</vt:lpstr>
      <vt:lpstr>Stream</vt:lpstr>
      <vt:lpstr>Unbounded, Pipelined Operator</vt:lpstr>
      <vt:lpstr>With function call,  loop in function</vt:lpstr>
      <vt:lpstr>Compact Expression: Arrays</vt:lpstr>
      <vt:lpstr>Compact Expression: Arrays+Logic</vt:lpstr>
      <vt:lpstr>Compact Expression: Arrays+Logic</vt:lpstr>
      <vt:lpstr>Compact Expression: Arrays+Logic</vt:lpstr>
      <vt:lpstr>Foreshadowing:  C Array Challenge</vt:lpstr>
      <vt:lpstr>Loop Interpretations</vt:lpstr>
      <vt:lpstr>Loop Bounds</vt:lpstr>
      <vt:lpstr>Loop Increment</vt:lpstr>
      <vt:lpstr>Loop Interpretations</vt:lpstr>
      <vt:lpstr>Unroll</vt:lpstr>
      <vt:lpstr>Arrays as Memory Banks</vt:lpstr>
      <vt:lpstr>Arrays as Memory Banks</vt:lpstr>
      <vt:lpstr>Physical Memory Port as Limited Shared Resource</vt:lpstr>
      <vt:lpstr>Arrays as things to put in Memory Banks</vt:lpstr>
      <vt:lpstr>Implementations</vt:lpstr>
      <vt:lpstr>Arrays as Inputs and Outputs</vt:lpstr>
      <vt:lpstr>Arrays as Local Memory</vt:lpstr>
      <vt:lpstr>C Memory Model</vt:lpstr>
      <vt:lpstr>Challenge: C Memory Model</vt:lpstr>
      <vt:lpstr>Example</vt:lpstr>
      <vt:lpstr>Memory Operation Challenge</vt:lpstr>
      <vt:lpstr>C Memory/Pointer Sequentialization</vt:lpstr>
      <vt:lpstr>C Memory/Pointer Sequentialization</vt:lpstr>
      <vt:lpstr>Consequence</vt:lpstr>
      <vt:lpstr>Forcing Sequencing</vt:lpstr>
      <vt:lpstr>Scheduled Memory Operations</vt:lpstr>
      <vt:lpstr>Hardware/Parallelism Challenge</vt:lpstr>
      <vt:lpstr>Mux Conversion and Memory</vt:lpstr>
      <vt:lpstr>Mux Conversion and Memory</vt:lpstr>
      <vt:lpstr>Mux Conversion and Memory</vt:lpstr>
      <vt:lpstr>Conditions and Memory</vt:lpstr>
      <vt:lpstr>Dependence in Loops</vt:lpstr>
      <vt:lpstr>Dependence in Loops</vt:lpstr>
      <vt:lpstr>Dependence Fixed/Predictable?</vt:lpstr>
      <vt:lpstr>Dependence Fixed/Predictable?</vt:lpstr>
      <vt:lpstr>Dependence Fixed/Predictable?</vt:lpstr>
      <vt:lpstr>Memory Allocation?</vt:lpstr>
      <vt:lpstr>Hardware Memory</vt:lpstr>
      <vt:lpstr>Use of malloc()</vt:lpstr>
      <vt:lpstr>No malloc()</vt:lpstr>
      <vt:lpstr>Pointer Passing</vt:lpstr>
      <vt:lpstr>Pointer Passing</vt:lpstr>
      <vt:lpstr>Avoid Pointer Passing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103</cp:revision>
  <cp:lastPrinted>2018-10-03T13:22:29Z</cp:lastPrinted>
  <dcterms:created xsi:type="dcterms:W3CDTF">2018-10-03T03:32:03Z</dcterms:created>
  <dcterms:modified xsi:type="dcterms:W3CDTF">2018-10-03T13:48:28Z</dcterms:modified>
</cp:coreProperties>
</file>