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381" r:id="rId2"/>
    <p:sldId id="563" r:id="rId3"/>
    <p:sldId id="382" r:id="rId4"/>
    <p:sldId id="477" r:id="rId5"/>
    <p:sldId id="580" r:id="rId6"/>
    <p:sldId id="442" r:id="rId7"/>
    <p:sldId id="443" r:id="rId8"/>
    <p:sldId id="318" r:id="rId9"/>
    <p:sldId id="447" r:id="rId10"/>
    <p:sldId id="448" r:id="rId11"/>
    <p:sldId id="320" r:id="rId12"/>
    <p:sldId id="323" r:id="rId13"/>
    <p:sldId id="449" r:id="rId14"/>
    <p:sldId id="325" r:id="rId15"/>
    <p:sldId id="579" r:id="rId16"/>
    <p:sldId id="479" r:id="rId17"/>
    <p:sldId id="497" r:id="rId18"/>
    <p:sldId id="496" r:id="rId19"/>
    <p:sldId id="587" r:id="rId20"/>
    <p:sldId id="588" r:id="rId21"/>
    <p:sldId id="589" r:id="rId22"/>
    <p:sldId id="590" r:id="rId23"/>
    <p:sldId id="586" r:id="rId24"/>
    <p:sldId id="574" r:id="rId25"/>
    <p:sldId id="575" r:id="rId26"/>
    <p:sldId id="591" r:id="rId27"/>
    <p:sldId id="585" r:id="rId28"/>
    <p:sldId id="569" r:id="rId29"/>
    <p:sldId id="499" r:id="rId30"/>
    <p:sldId id="505" r:id="rId31"/>
    <p:sldId id="570" r:id="rId32"/>
    <p:sldId id="571" r:id="rId33"/>
    <p:sldId id="599" r:id="rId34"/>
    <p:sldId id="593" r:id="rId35"/>
    <p:sldId id="600" r:id="rId36"/>
    <p:sldId id="594" r:id="rId37"/>
    <p:sldId id="595" r:id="rId38"/>
    <p:sldId id="596" r:id="rId39"/>
    <p:sldId id="597" r:id="rId40"/>
    <p:sldId id="598" r:id="rId41"/>
    <p:sldId id="500" r:id="rId42"/>
    <p:sldId id="533" r:id="rId43"/>
    <p:sldId id="572" r:id="rId44"/>
    <p:sldId id="562" r:id="rId45"/>
    <p:sldId id="498" r:id="rId46"/>
    <p:sldId id="578" r:id="rId47"/>
    <p:sldId id="501" r:id="rId48"/>
    <p:sldId id="507" r:id="rId49"/>
    <p:sldId id="534" r:id="rId50"/>
    <p:sldId id="535" r:id="rId51"/>
    <p:sldId id="502" r:id="rId52"/>
    <p:sldId id="508" r:id="rId53"/>
    <p:sldId id="537" r:id="rId54"/>
    <p:sldId id="536" r:id="rId55"/>
    <p:sldId id="566" r:id="rId56"/>
    <p:sldId id="583" r:id="rId57"/>
    <p:sldId id="389" r:id="rId58"/>
    <p:sldId id="392" r:id="rId59"/>
    <p:sldId id="470" r:id="rId60"/>
    <p:sldId id="471" r:id="rId61"/>
    <p:sldId id="584" r:id="rId62"/>
    <p:sldId id="472" r:id="rId63"/>
    <p:sldId id="601" r:id="rId64"/>
    <p:sldId id="603" r:id="rId65"/>
    <p:sldId id="474" r:id="rId66"/>
    <p:sldId id="582" r:id="rId67"/>
    <p:sldId id="604" r:id="rId68"/>
    <p:sldId id="326" r:id="rId69"/>
    <p:sldId id="324" r:id="rId70"/>
    <p:sldId id="387" r:id="rId71"/>
    <p:sldId id="452" r:id="rId72"/>
    <p:sldId id="453" r:id="rId73"/>
    <p:sldId id="454" r:id="rId74"/>
    <p:sldId id="581" r:id="rId75"/>
    <p:sldId id="450" r:id="rId76"/>
    <p:sldId id="466" r:id="rId77"/>
    <p:sldId id="467" r:id="rId78"/>
    <p:sldId id="468" r:id="rId79"/>
    <p:sldId id="469" r:id="rId80"/>
    <p:sldId id="428" r:id="rId81"/>
    <p:sldId id="300" r:id="rId8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6600"/>
    <a:srgbClr val="FFFF00"/>
    <a:srgbClr val="FFCC66"/>
    <a:srgbClr val="99FF99"/>
    <a:srgbClr val="CC0099"/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 autoAdjust="0"/>
    <p:restoredTop sz="94713" autoAdjust="0"/>
  </p:normalViewPr>
  <p:slideViewPr>
    <p:cSldViewPr>
      <p:cViewPr varScale="1">
        <p:scale>
          <a:sx n="108" d="100"/>
          <a:sy n="108" d="100"/>
        </p:scale>
        <p:origin x="5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fld id="{30C01E42-ABD8-EA44-9CAE-6B80BEC7AA5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fld id="{0D55D7D4-95B1-2C43-8C33-5CC94E21247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DAE638-D235-8B40-9934-232E674D0593}" type="slidenum">
              <a:rPr lang="en-US"/>
              <a:pPr/>
              <a:t>8</a:t>
            </a:fld>
            <a:endParaRPr lang="en-US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98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FCAC5B-4B36-964B-914B-7622613D8C47}" type="slidenum">
              <a:rPr lang="en-US"/>
              <a:pPr/>
              <a:t>69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66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FEE5E-49C2-F247-A6A5-FE703B123AA5}" type="slidenum">
              <a:rPr lang="en-US"/>
              <a:pPr/>
              <a:t>81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DAE638-D235-8B40-9934-232E674D0593}" type="slidenum">
              <a:rPr lang="en-US"/>
              <a:pPr/>
              <a:t>9</a:t>
            </a:fld>
            <a:endParaRPr lang="en-US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4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61F4CC-7ECE-8B48-9176-F2BF22C92BC0}" type="slidenum">
              <a:rPr lang="en-US"/>
              <a:pPr/>
              <a:t>11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2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7C4546-9004-C443-8D9F-4E1FB33B75CA}" type="slidenum">
              <a:rPr lang="en-US"/>
              <a:pPr/>
              <a:t>12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30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7C4546-9004-C443-8D9F-4E1FB33B75CA}" type="slidenum">
              <a:rPr lang="en-US"/>
              <a:pPr/>
              <a:t>13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27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68215F-0765-DF46-81F5-9A262DAC9D2B}" type="slidenum">
              <a:rPr lang="en-US"/>
              <a:pPr/>
              <a:t>14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4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D7D4-95B1-2C43-8C33-5CC94E21247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10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68215F-0765-DF46-81F5-9A262DAC9D2B}" type="slidenum">
              <a:rPr lang="en-US"/>
              <a:pPr/>
              <a:t>67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45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F4BA3C-F0C4-5C46-9578-C9E0AEB1C801}" type="slidenum">
              <a:rPr lang="en-US"/>
              <a:pPr/>
              <a:t>68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58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2018 --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513AE9D-CBE0-3341-962F-AA55D33A01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2018 --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DDE0466-8914-AA47-9101-097FB8DA3B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2018 --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4E29A1-061B-3F45-9FEB-DDB3E5A56F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2018 --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4D6331-A7F4-8A4C-85DD-5ED2264266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2018 --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DE900AE-33EB-4B44-A210-A459697512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2018 --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883F1A2-0E21-3245-8003-930CE49615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2018 -- DeHon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8C097EA-9F3D-1D4C-B69A-9C7CDAAB5C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2018 -- DeHon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0C1D593-8ACC-044C-B494-230EE3891E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2018 -- DeHon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F9FFC49-41D8-8A43-847F-7BD0DD7105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2018 --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7FEA8B-6C58-734B-B26A-3B8F41F6BF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2018 --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E5DA2A5-4AC9-AE45-A09B-4CD0CE02AB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3505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r>
              <a:rPr lang="en-US"/>
              <a:t>Penn ESE532 Fall 2018 --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>
                <a:latin typeface="+mn-lt"/>
              </a:defRPr>
            </a:lvl1pPr>
          </a:lstStyle>
          <a:p>
            <a:fld id="{672E3D69-622D-0143-A778-90B17198F9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d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emf"/><Relationship Id="rId4" Type="http://schemas.openxmlformats.org/officeDocument/2006/relationships/image" Target="../media/image1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9.pd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2018 --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429000"/>
            <a:ext cx="7924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11:  October 8, 2017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Coding HLS for Accelerators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7772400" cy="4114800"/>
          </a:xfrm>
        </p:spPr>
        <p:txBody>
          <a:bodyPr/>
          <a:lstStyle/>
          <a:p>
            <a:r>
              <a:rPr lang="en-US" dirty="0"/>
              <a:t>Assume a, b live in same memory</a:t>
            </a:r>
          </a:p>
          <a:p>
            <a:r>
              <a:rPr lang="en-US" dirty="0"/>
              <a:t>Placed in sequence as shown</a:t>
            </a:r>
          </a:p>
          <a:p>
            <a:r>
              <a:rPr lang="en-US" dirty="0"/>
              <a:t>What happens when</a:t>
            </a:r>
          </a:p>
          <a:p>
            <a:pPr lvl="1">
              <a:buNone/>
            </a:pPr>
            <a:r>
              <a:rPr lang="en-US" dirty="0" err="1">
                <a:latin typeface="Courier"/>
                <a:cs typeface="Courier"/>
              </a:rPr>
              <a:t>int</a:t>
            </a:r>
            <a:r>
              <a:rPr lang="en-US" dirty="0">
                <a:latin typeface="Courier"/>
                <a:cs typeface="Courier"/>
              </a:rPr>
              <a:t> a[16];</a:t>
            </a:r>
          </a:p>
          <a:p>
            <a:pPr lvl="1">
              <a:buNone/>
            </a:pPr>
            <a:r>
              <a:rPr lang="en-US" dirty="0" err="1">
                <a:latin typeface="Courier"/>
                <a:cs typeface="Courier"/>
              </a:rPr>
              <a:t>int</a:t>
            </a:r>
            <a:r>
              <a:rPr lang="en-US" dirty="0">
                <a:latin typeface="Courier"/>
                <a:cs typeface="Courier"/>
              </a:rPr>
              <a:t> b[16];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Write to a[17]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 Read from b[-2]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 descr="c_common_memory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705600" y="2590800"/>
            <a:ext cx="1778000" cy="374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83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97314-6D8B-3448-A71D-1AEA80AE1398}" type="slidenum">
              <a:rPr lang="en-US"/>
              <a:pPr/>
              <a:t>11</a:t>
            </a:fld>
            <a:endParaRPr lang="en-US"/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Memory Operation Challenge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Memory is just a set of location</a:t>
            </a:r>
          </a:p>
          <a:p>
            <a:r>
              <a:rPr lang="en-US" dirty="0"/>
              <a:t>But </a:t>
            </a:r>
            <a:r>
              <a:rPr lang="en-US" b="1" dirty="0"/>
              <a:t>memory expressions</a:t>
            </a:r>
            <a:r>
              <a:rPr lang="en-US" dirty="0"/>
              <a:t> in C can refer to variable locations</a:t>
            </a:r>
          </a:p>
          <a:p>
            <a:pPr lvl="1"/>
            <a:r>
              <a:rPr lang="en-US" dirty="0"/>
              <a:t>Does </a:t>
            </a:r>
            <a:r>
              <a:rPr lang="en-US" dirty="0" err="1"/>
              <a:t>A[i</a:t>
            </a:r>
            <a:r>
              <a:rPr lang="en-US" dirty="0"/>
              <a:t>], </a:t>
            </a:r>
            <a:r>
              <a:rPr lang="en-US" dirty="0" err="1"/>
              <a:t>B[j</a:t>
            </a:r>
            <a:r>
              <a:rPr lang="en-US" dirty="0"/>
              <a:t>] refer to same location?</a:t>
            </a:r>
          </a:p>
          <a:p>
            <a:pPr lvl="1"/>
            <a:r>
              <a:rPr lang="en-US" dirty="0" err="1"/>
              <a:t>A[f(i</a:t>
            </a:r>
            <a:r>
              <a:rPr lang="en-US" dirty="0"/>
              <a:t>)], </a:t>
            </a:r>
            <a:r>
              <a:rPr lang="en-US" dirty="0" err="1"/>
              <a:t>B[g(j</a:t>
            </a:r>
            <a:r>
              <a:rPr lang="en-US" dirty="0"/>
              <a:t>)] ?</a:t>
            </a:r>
          </a:p>
        </p:txBody>
      </p:sp>
    </p:spTree>
    <p:extLst>
      <p:ext uri="{BB962C8B-B14F-4D97-AF65-F5344CB8AC3E}">
        <p14:creationId xmlns:p14="http://schemas.microsoft.com/office/powerpoint/2010/main" val="67426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1C88-4837-3C4A-AC82-1E87769F1C26}" type="slidenum">
              <a:rPr lang="en-US"/>
              <a:pPr/>
              <a:t>12</a:t>
            </a:fld>
            <a:endParaRPr lang="en-US"/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000" dirty="0"/>
              <a:t>C Memory/Pointer </a:t>
            </a:r>
            <a:r>
              <a:rPr lang="en-US" sz="4000" dirty="0" err="1"/>
              <a:t>Sequentialization</a:t>
            </a:r>
            <a:endParaRPr lang="en-US" sz="4000" dirty="0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648200"/>
          </a:xfrm>
        </p:spPr>
        <p:txBody>
          <a:bodyPr/>
          <a:lstStyle/>
          <a:p>
            <a:r>
              <a:rPr lang="en-US" dirty="0"/>
              <a:t>Must preserve ordering of memory operations</a:t>
            </a:r>
          </a:p>
          <a:p>
            <a:pPr lvl="1"/>
            <a:r>
              <a:rPr lang="en-US" dirty="0"/>
              <a:t>A read cannot be moved before write to memory which may redefine the location of the read</a:t>
            </a:r>
          </a:p>
          <a:p>
            <a:pPr lvl="2"/>
            <a:r>
              <a:rPr lang="en-US" dirty="0"/>
              <a:t>Conservative: any write to memory</a:t>
            </a:r>
          </a:p>
          <a:p>
            <a:pPr lvl="2"/>
            <a:r>
              <a:rPr lang="en-US" dirty="0"/>
              <a:t>Sophisticated analysis may allow us to prove independence of read and write</a:t>
            </a:r>
          </a:p>
          <a:p>
            <a:pPr lvl="1"/>
            <a:r>
              <a:rPr lang="en-US" dirty="0"/>
              <a:t>Writes which may redefine the same location cannot be reordered</a:t>
            </a:r>
          </a:p>
          <a:p>
            <a:pPr lvl="3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3" grpId="0" build="p" bldLvl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1C88-4837-3C4A-AC82-1E87769F1C26}" type="slidenum">
              <a:rPr lang="en-US"/>
              <a:pPr/>
              <a:t>13</a:t>
            </a:fld>
            <a:endParaRPr lang="en-US"/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000" dirty="0"/>
              <a:t>C Memory/Pointer </a:t>
            </a:r>
            <a:r>
              <a:rPr lang="en-US" sz="4000" dirty="0" err="1"/>
              <a:t>Sequentialization</a:t>
            </a:r>
            <a:endParaRPr lang="en-US" sz="4000" dirty="0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648200"/>
          </a:xfrm>
        </p:spPr>
        <p:txBody>
          <a:bodyPr/>
          <a:lstStyle/>
          <a:p>
            <a:r>
              <a:rPr lang="en-US" dirty="0"/>
              <a:t>Must preserve ordering of memory operations</a:t>
            </a:r>
          </a:p>
          <a:p>
            <a:pPr lvl="1"/>
            <a:r>
              <a:rPr lang="en-US" dirty="0"/>
              <a:t>A read cannot be moved before write to memory which may redefine the location of the read</a:t>
            </a:r>
          </a:p>
          <a:p>
            <a:pPr lvl="1"/>
            <a:r>
              <a:rPr lang="en-US" dirty="0"/>
              <a:t>Writes which may redefine the same location cannot be reordered</a:t>
            </a:r>
          </a:p>
          <a:p>
            <a:r>
              <a:rPr lang="en-US" dirty="0"/>
              <a:t>True for read/write to single array even if know arrays isolated</a:t>
            </a:r>
          </a:p>
          <a:p>
            <a:pPr lvl="1"/>
            <a:r>
              <a:rPr lang="en-US" dirty="0"/>
              <a:t>So expression issue broader than C</a:t>
            </a:r>
          </a:p>
          <a:p>
            <a:pPr lvl="3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527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D920-0677-724B-AB73-D6206FA40F41}" type="slidenum">
              <a:rPr lang="en-US"/>
              <a:pPr/>
              <a:t>14</a:t>
            </a:fld>
            <a:endParaRPr lang="en-US"/>
          </a:p>
        </p:txBody>
      </p:sp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Consequence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r>
              <a:rPr lang="en-US" b="1" dirty="0"/>
              <a:t>Expressions and operations </a:t>
            </a:r>
            <a:r>
              <a:rPr lang="en-US" dirty="0"/>
              <a:t>through variables (whose address is never taken) can be executed at any time</a:t>
            </a:r>
          </a:p>
          <a:p>
            <a:pPr lvl="1"/>
            <a:r>
              <a:rPr lang="en-US" dirty="0"/>
              <a:t>Just preserve the dataflow </a:t>
            </a:r>
          </a:p>
          <a:p>
            <a:r>
              <a:rPr lang="en-US" b="1" dirty="0"/>
              <a:t>Memory assignments </a:t>
            </a:r>
            <a:r>
              <a:rPr lang="en-US" dirty="0"/>
              <a:t>must execute in strict order</a:t>
            </a:r>
          </a:p>
          <a:p>
            <a:pPr lvl="1"/>
            <a:r>
              <a:rPr lang="en-US" dirty="0"/>
              <a:t>Ideally: partial order</a:t>
            </a:r>
          </a:p>
          <a:p>
            <a:pPr lvl="1"/>
            <a:r>
              <a:rPr lang="en-US" dirty="0"/>
              <a:t>Conservatively: strict sequential order of C</a:t>
            </a:r>
          </a:p>
        </p:txBody>
      </p:sp>
    </p:spTree>
    <p:extLst>
      <p:ext uri="{BB962C8B-B14F-4D97-AF65-F5344CB8AC3E}">
        <p14:creationId xmlns:p14="http://schemas.microsoft.com/office/powerpoint/2010/main" val="390960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78D9F-0EBF-6644-9F0A-A19E88107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at end of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93165-5A9B-204D-B6FC-DFD293A19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time permits, more on Sequentialization and Dependencies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A1C99-BD7D-AE43-A5B8-B0B8B13D3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5306F-346C-684B-913D-F30C10DAF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10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Mapping Control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dataflow graph does this describe?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124200"/>
            <a:ext cx="4838700" cy="2997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</a:t>
            </a:r>
            <a:r>
              <a:rPr lang="en-US" dirty="0" err="1"/>
              <a:t>Pragma</a:t>
            </a:r>
            <a:r>
              <a:rPr lang="en-US" dirty="0"/>
              <a:t> DATAFLOW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dirty="0"/>
              <a:t>Enables streaming data between functions and loops</a:t>
            </a:r>
          </a:p>
          <a:p>
            <a:r>
              <a:rPr lang="en-US" dirty="0"/>
              <a:t>Allows concurrent streaming execution</a:t>
            </a:r>
          </a:p>
          <a:p>
            <a:r>
              <a:rPr lang="en-US" dirty="0"/>
              <a:t>Requires data be produced/consumed sequentially</a:t>
            </a:r>
          </a:p>
          <a:p>
            <a:pPr lvl="1"/>
            <a:r>
              <a:rPr lang="en-US" dirty="0"/>
              <a:t>i.e. can connect with </a:t>
            </a:r>
            <a:r>
              <a:rPr lang="en-US" dirty="0" err="1"/>
              <a:t>fifo</a:t>
            </a:r>
            <a:r>
              <a:rPr lang="en-US" dirty="0"/>
              <a:t>; not need reorder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1DE6-B0A5-2440-8F8D-0F4F1CD5A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Dataflow with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409A4-22A7-254A-8F58-446C309C2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53343-EF21-824C-87D6-C1FDDB98C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3B386D-5282-FA49-80F8-EFA37E068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4B4730-C326-C142-B557-3029BE37B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50" y="2169289"/>
            <a:ext cx="63881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43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077200" cy="4114800"/>
          </a:xfrm>
        </p:spPr>
        <p:txBody>
          <a:bodyPr/>
          <a:lstStyle/>
          <a:p>
            <a:r>
              <a:rPr lang="en-US" dirty="0"/>
              <a:t>We can describe computational operations in C</a:t>
            </a:r>
          </a:p>
          <a:p>
            <a:pPr lvl="2"/>
            <a:r>
              <a:rPr lang="en-US" dirty="0"/>
              <a:t>Primitive operations (add, sub, multiply, and, or)</a:t>
            </a:r>
          </a:p>
          <a:p>
            <a:pPr lvl="2"/>
            <a:r>
              <a:rPr lang="en-US" dirty="0"/>
              <a:t>Dataflow graphs primitives</a:t>
            </a:r>
          </a:p>
          <a:p>
            <a:pPr lvl="2"/>
            <a:r>
              <a:rPr lang="en-US" dirty="0"/>
              <a:t>To bit level</a:t>
            </a:r>
          </a:p>
          <a:p>
            <a:pPr lvl="2"/>
            <a:r>
              <a:rPr lang="en-US" dirty="0"/>
              <a:t>Conditionals and loops</a:t>
            </a:r>
          </a:p>
          <a:p>
            <a:pPr lvl="2"/>
            <a:r>
              <a:rPr lang="en-US" dirty="0"/>
              <a:t>Memory reads/writes</a:t>
            </a:r>
          </a:p>
          <a:p>
            <a:pPr lvl="2"/>
            <a:r>
              <a:rPr lang="en-US" dirty="0"/>
              <a:t>Function abstraction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2FD6E-3C37-2C43-A1DA-CDDAA16C7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Streamable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E2EE8-41A3-5A48-AB13-B9EA18BD4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Processes input and output in order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81AB3-6891-7442-B0E3-310AC2D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18F39-4C5C-0248-888A-309990E2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8ADB80-D6D0-C243-9D9F-C9CE62A46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3048000"/>
            <a:ext cx="72390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81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02FE3-9E69-5B45-8A79-6449DFAC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Cannot Stream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48656-219E-DD44-B7CE-21F3E8E27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Why?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A489E-01AE-AA48-B05F-B92338CE2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D09A7D-E710-8547-98C3-BC4A90F5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37C167-61C9-DC46-8DCB-67E1D2A3C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18" y="3124200"/>
            <a:ext cx="73025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39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1825D-385F-364D-9E8B-63C60D05A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Streamable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F10F4-691F-AA45-BFFE-9F9CA71DD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Can stream input?</a:t>
            </a:r>
          </a:p>
          <a:p>
            <a:r>
              <a:rPr lang="en-US" dirty="0">
                <a:solidFill>
                  <a:srgbClr val="FF6600"/>
                </a:solidFill>
              </a:rPr>
              <a:t>Can stream output?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3BF98-749A-4446-8311-BEF35A77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DBE3B2-3926-FB4F-BB3B-ADD8C5328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16BCA0-7630-154C-A871-40E5D7D59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52800"/>
            <a:ext cx="71755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03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</a:t>
            </a:r>
            <a:r>
              <a:rPr lang="en-US" dirty="0" err="1"/>
              <a:t>Pragma</a:t>
            </a:r>
            <a:r>
              <a:rPr lang="en-US" dirty="0"/>
              <a:t> DATAFLOW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dirty="0"/>
              <a:t>Enables streaming data between functions and loops</a:t>
            </a:r>
          </a:p>
          <a:p>
            <a:r>
              <a:rPr lang="en-US" dirty="0"/>
              <a:t>Allows concurrent streaming execution</a:t>
            </a:r>
          </a:p>
          <a:p>
            <a:r>
              <a:rPr lang="en-US" dirty="0"/>
              <a:t>Requires data be produced/consumed sequentially</a:t>
            </a:r>
          </a:p>
          <a:p>
            <a:pPr lvl="1"/>
            <a:r>
              <a:rPr lang="en-US" dirty="0"/>
              <a:t>i.e. can connect with </a:t>
            </a:r>
            <a:r>
              <a:rPr lang="en-US" dirty="0" err="1"/>
              <a:t>fifo</a:t>
            </a:r>
            <a:r>
              <a:rPr lang="en-US" dirty="0"/>
              <a:t>; not need reorder</a:t>
            </a:r>
          </a:p>
          <a:p>
            <a:r>
              <a:rPr lang="en-US" dirty="0"/>
              <a:t>Useful to use stream data type between functions – communicates sequence</a:t>
            </a:r>
          </a:p>
          <a:p>
            <a:pPr lvl="1"/>
            <a:r>
              <a:rPr lang="en-US" dirty="0" err="1"/>
              <a:t>hls::stream</a:t>
            </a:r>
            <a:r>
              <a:rPr lang="en-US" dirty="0"/>
              <a:t>&lt;TYPE&gt;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26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r>
              <a:rPr lang="en-US" dirty="0"/>
              <a:t>Functions can have stream inputs and outputs</a:t>
            </a:r>
          </a:p>
          <a:p>
            <a:pPr lvl="1"/>
            <a:r>
              <a:rPr lang="en-US" dirty="0"/>
              <a:t>Must pass a pointers</a:t>
            </a:r>
          </a:p>
          <a:p>
            <a:pPr lvl="1">
              <a:buNone/>
            </a:pPr>
            <a:r>
              <a:rPr lang="en-US" dirty="0"/>
              <a:t>         </a:t>
            </a:r>
            <a:r>
              <a:rPr lang="en-US" dirty="0" err="1"/>
              <a:t>hls::stream</a:t>
            </a:r>
            <a:r>
              <a:rPr lang="en-US" dirty="0"/>
              <a:t>&lt;Type&gt; &amp;</a:t>
            </a:r>
            <a:r>
              <a:rPr lang="en-US" dirty="0" err="1"/>
              <a:t>strm</a:t>
            </a:r>
            <a:endParaRPr lang="en-US" dirty="0"/>
          </a:p>
          <a:p>
            <a:r>
              <a:rPr lang="en-US" dirty="0" err="1"/>
              <a:t>Vivado</a:t>
            </a:r>
            <a:r>
              <a:rPr lang="en-US" dirty="0"/>
              <a:t> HLS expressiveness to define hardware streaming operation pipelines</a:t>
            </a:r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181600"/>
            <a:ext cx="8077200" cy="78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1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85800"/>
            <a:ext cx="6845300" cy="546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82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0C6CA-A1C0-6C4E-904A-1F6942CEA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stream_filter</a:t>
            </a:r>
            <a:r>
              <a:rPr lang="en-US" dirty="0"/>
              <a:t> Pipeline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72B3529-B74A-BD41-A64A-D8D6FD66C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0218" y="1926550"/>
            <a:ext cx="5988050" cy="43002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3D0D4-C441-FB4B-BEF4-A4C1DDF2B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60A03-3994-FA4C-B142-DDA4AC6F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18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3C9A1-13AF-5442-B656-63A5412F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Dataflow Streaming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9DA0E-5196-D440-8F54-DF9206538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Works between loops, as well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54D9B-B916-0446-B121-82EFDBA68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788A6-569F-2C4F-BD3C-044E0D0E2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29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24733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Between </a:t>
            </a:r>
            <a:br>
              <a:rPr lang="en-US" dirty="0"/>
            </a:br>
            <a:r>
              <a:rPr lang="en-US" dirty="0"/>
              <a:t>Loops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269EC1-C16E-6D4C-8781-81A33D2D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775" y="432486"/>
            <a:ext cx="5334000" cy="642551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</a:t>
            </a:r>
            <a:r>
              <a:rPr lang="en-US" dirty="0" err="1"/>
              <a:t>Pragma</a:t>
            </a:r>
            <a:br>
              <a:rPr lang="en-US" dirty="0"/>
            </a:br>
            <a:r>
              <a:rPr lang="en-US" dirty="0"/>
              <a:t>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 a function or loop to be pipelined</a:t>
            </a:r>
          </a:p>
          <a:p>
            <a:r>
              <a:rPr lang="en-US" dirty="0"/>
              <a:t>Ideally start one loop or function body per cycle</a:t>
            </a:r>
          </a:p>
          <a:p>
            <a:pPr lvl="1"/>
            <a:r>
              <a:rPr lang="en-US" dirty="0"/>
              <a:t>Can control II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2018 --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3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Arrays and Memory Sequentialization (from last time)</a:t>
            </a:r>
          </a:p>
          <a:p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Pragmas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in </a:t>
            </a:r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Vivado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HLS C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Controlling Memories in </a:t>
            </a:r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Vivado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HLS C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a typeface="ＭＳ Ｐゴシック" pitchFamily="1" charset="-128"/>
                <a:cs typeface="ＭＳ Ｐゴシック" pitchFamily="1" charset="-128"/>
              </a:rPr>
              <a:t>Time permitting 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ea typeface="ＭＳ Ｐゴシック" pitchFamily="1" charset="-128"/>
                <a:cs typeface="ＭＳ Ｐゴシック" pitchFamily="1" charset="-128"/>
              </a:rPr>
              <a:t>malloc, pointers, more dependencies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</a:t>
            </a:r>
            <a:r>
              <a:rPr lang="en-US" dirty="0" err="1"/>
              <a:t>N;i</a:t>
            </a:r>
            <a:r>
              <a:rPr lang="en-US" dirty="0"/>
              <a:t>++)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dirty="0" err="1"/>
              <a:t>yout</a:t>
            </a:r>
            <a:r>
              <a:rPr lang="en-US" dirty="0"/>
              <a:t>=0;</a:t>
            </a:r>
          </a:p>
          <a:p>
            <a:pPr>
              <a:buNone/>
            </a:pPr>
            <a:r>
              <a:rPr lang="en-US" dirty="0"/>
              <a:t>    #</a:t>
            </a:r>
            <a:r>
              <a:rPr lang="en-US" dirty="0" err="1"/>
              <a:t>pragma</a:t>
            </a:r>
            <a:r>
              <a:rPr lang="en-US" dirty="0"/>
              <a:t> HLS PIPELINE</a:t>
            </a:r>
          </a:p>
          <a:p>
            <a:pPr>
              <a:buNone/>
            </a:pPr>
            <a:r>
              <a:rPr lang="en-US" dirty="0"/>
              <a:t>    for (</a:t>
            </a:r>
            <a:r>
              <a:rPr lang="en-US" dirty="0" err="1"/>
              <a:t>j</a:t>
            </a:r>
            <a:r>
              <a:rPr lang="en-US" dirty="0"/>
              <a:t>=0;j&lt;</a:t>
            </a:r>
            <a:r>
              <a:rPr lang="en-US" dirty="0" err="1"/>
              <a:t>K;j</a:t>
            </a:r>
            <a:r>
              <a:rPr lang="en-US" dirty="0"/>
              <a:t>++)</a:t>
            </a:r>
          </a:p>
          <a:p>
            <a:pPr>
              <a:buNone/>
            </a:pPr>
            <a:r>
              <a:rPr lang="en-US" dirty="0"/>
              <a:t>          </a:t>
            </a:r>
            <a:r>
              <a:rPr lang="en-US" dirty="0" err="1"/>
              <a:t>yout</a:t>
            </a:r>
            <a:r>
              <a:rPr lang="en-US" dirty="0"/>
              <a:t>+=</a:t>
            </a:r>
            <a:r>
              <a:rPr lang="en-US" dirty="0" err="1"/>
              <a:t>in[i+j</a:t>
            </a:r>
            <a:r>
              <a:rPr lang="en-US" dirty="0"/>
              <a:t>]*</a:t>
            </a:r>
            <a:r>
              <a:rPr lang="en-US" dirty="0" err="1"/>
              <a:t>w[j</a:t>
            </a:r>
            <a:r>
              <a:rPr lang="en-US" dirty="0"/>
              <a:t>];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dirty="0" err="1"/>
              <a:t>y[i</a:t>
            </a:r>
            <a:r>
              <a:rPr lang="en-US" dirty="0"/>
              <a:t>]=</a:t>
            </a:r>
            <a:r>
              <a:rPr lang="en-US" dirty="0" err="1"/>
              <a:t>yout</a:t>
            </a:r>
            <a:r>
              <a:rPr lang="en-US" dirty="0"/>
              <a:t>;</a:t>
            </a:r>
          </a:p>
          <a:p>
            <a:pPr lvl="1">
              <a:buNone/>
            </a:pPr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48400" y="2286000"/>
            <a:ext cx="24596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Which solution</a:t>
            </a:r>
          </a:p>
          <a:p>
            <a:r>
              <a:rPr lang="en-US" dirty="0">
                <a:solidFill>
                  <a:srgbClr val="FF6600"/>
                </a:solidFill>
                <a:latin typeface="+mn-lt"/>
              </a:rPr>
              <a:t>from 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preclass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 3?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Dataflow allows coarse-grained pipelining among loops and functions</a:t>
            </a:r>
          </a:p>
          <a:p>
            <a:r>
              <a:rPr lang="en-US" dirty="0"/>
              <a:t>Pipeline causes loop bodies to be pipelined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46276" y="2971800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Cycles for top loop unpipelined?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10668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5146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3" name="Straight Arrow Connector 12"/>
          <p:cNvCxnSpPr>
            <a:stCxn id="10" idx="6"/>
            <a:endCxn id="11" idx="2"/>
          </p:cNvCxnSpPr>
          <p:nvPr/>
        </p:nvCxnSpPr>
        <p:spPr bwMode="auto">
          <a:xfrm>
            <a:off x="1981200" y="20574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9B92973A-6D26-6E49-BEEC-DF514383E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124200" y="3670828"/>
            <a:ext cx="1219200" cy="262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2D4275C-D3EB-AA49-979F-061886DA21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3EF3FF-2DB7-4C49-831C-A8DCF202E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772" y="1416132"/>
            <a:ext cx="3682428" cy="492671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46276" y="2971800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Cycles for top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loop pipelined?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28223A7-42C1-D84A-903A-1316B7845D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1900" y="3327400"/>
            <a:ext cx="482600" cy="1422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10668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5146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3" name="Straight Arrow Connector 12"/>
          <p:cNvCxnSpPr>
            <a:stCxn id="10" idx="6"/>
            <a:endCxn id="11" idx="2"/>
          </p:cNvCxnSpPr>
          <p:nvPr/>
        </p:nvCxnSpPr>
        <p:spPr bwMode="auto">
          <a:xfrm>
            <a:off x="1981200" y="20574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EC2B0112-6C74-074A-8BE3-C6A2770DD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30023" y="2514600"/>
            <a:ext cx="1308100" cy="385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EF2F64-C76D-A04B-B330-E3CA6240E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286" y="1422841"/>
            <a:ext cx="3682428" cy="4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24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83969" y="2787583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Cycles for bottom loop unpipelined?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10668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5146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3" name="Straight Arrow Connector 12"/>
          <p:cNvCxnSpPr>
            <a:stCxn id="10" idx="6"/>
            <a:endCxn id="11" idx="2"/>
          </p:cNvCxnSpPr>
          <p:nvPr/>
        </p:nvCxnSpPr>
        <p:spPr bwMode="auto">
          <a:xfrm>
            <a:off x="1981200" y="20574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AF94DC7B-2F32-D141-B845-42B0C689A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14600" y="3585972"/>
            <a:ext cx="1846162" cy="292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6B4587-A382-D74F-9F08-282C83C92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772" y="1416132"/>
            <a:ext cx="3682428" cy="4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76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04800" y="2784614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Cycles for bottom loop pipelined?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10668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5146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3" name="Straight Arrow Connector 12"/>
          <p:cNvCxnSpPr>
            <a:stCxn id="10" idx="6"/>
            <a:endCxn id="11" idx="2"/>
          </p:cNvCxnSpPr>
          <p:nvPr/>
        </p:nvCxnSpPr>
        <p:spPr bwMode="auto">
          <a:xfrm>
            <a:off x="1981200" y="20574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" name="Content Placeholder 15">
            <a:extLst>
              <a:ext uri="{FF2B5EF4-FFF2-40B4-BE49-F238E27FC236}">
                <a16:creationId xmlns:a16="http://schemas.microsoft.com/office/drawing/2014/main" id="{0702B715-AD48-6F4F-9ECE-2E09EB679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37262" y="3403600"/>
            <a:ext cx="13716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F77D57-D29F-0A48-B345-7B2AA329A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772" y="1416132"/>
            <a:ext cx="3682428" cy="4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028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65661" y="1719402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Composite time, no dataflow, no pipelining?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4106C14-FAE8-E544-A417-0CB6438DB7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90600" y="3429000"/>
            <a:ext cx="2895600" cy="281734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74DE7F-9B79-5B48-9974-8D091352E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503552"/>
            <a:ext cx="3682428" cy="4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02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3242" y="1600200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Composite time dataflow only?</a:t>
            </a:r>
          </a:p>
          <a:p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AD4544C-B653-3A41-A169-44175E16E7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00400" y="2322917"/>
            <a:ext cx="1676400" cy="421803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6D3698-56E1-5A46-8F34-55BE623EA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772" y="1416132"/>
            <a:ext cx="3682428" cy="4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508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82550" y="1231545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Composite time pipelining only?</a:t>
            </a: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8EE7B53-C25F-6A46-BBD6-005089A17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63875" y="1996086"/>
            <a:ext cx="1139825" cy="467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B7DCDF-91A4-5645-904E-28F0CF137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772" y="1416132"/>
            <a:ext cx="3682428" cy="4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674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16692" y="1523010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Composite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time dataflow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and pipelining?</a:t>
            </a: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2" name="Content Placeholder 14">
            <a:extLst>
              <a:ext uri="{FF2B5EF4-FFF2-40B4-BE49-F238E27FC236}">
                <a16:creationId xmlns:a16="http://schemas.microsoft.com/office/drawing/2014/main" id="{370605A0-D82E-6D40-BCDF-8B361FBB2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971800" y="1674705"/>
            <a:ext cx="1300183" cy="488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CED289-A8C0-F942-B11E-63F1FBADE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772" y="1416132"/>
            <a:ext cx="3682428" cy="4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6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458200" cy="4648200"/>
          </a:xfrm>
        </p:spPr>
        <p:txBody>
          <a:bodyPr/>
          <a:lstStyle/>
          <a:p>
            <a:r>
              <a:rPr lang="en-US" dirty="0"/>
              <a:t>Can specify HW computation in C</a:t>
            </a:r>
          </a:p>
          <a:p>
            <a:r>
              <a:rPr lang="en-US" dirty="0" err="1"/>
              <a:t>Vivado</a:t>
            </a:r>
            <a:r>
              <a:rPr lang="en-US" dirty="0"/>
              <a:t> HLS gives control over how design mapped (area-time, streaming…)</a:t>
            </a:r>
          </a:p>
          <a:p>
            <a:r>
              <a:rPr lang="en-US" dirty="0"/>
              <a:t>Code may need some care and stylization to feed data efficiently</a:t>
            </a:r>
          </a:p>
          <a:p>
            <a:r>
              <a:rPr lang="en-US" dirty="0"/>
              <a:t>Read Design Productivity Guide (UG 1197)	</a:t>
            </a:r>
          </a:p>
          <a:p>
            <a:pPr lvl="1"/>
            <a:r>
              <a:rPr lang="en-US" dirty="0"/>
              <a:t>C-based IP development</a:t>
            </a:r>
          </a:p>
          <a:p>
            <a:r>
              <a:rPr lang="en-US" dirty="0"/>
              <a:t>Reference </a:t>
            </a:r>
            <a:r>
              <a:rPr lang="en-US" dirty="0" err="1"/>
              <a:t>Vivado</a:t>
            </a:r>
            <a:r>
              <a:rPr lang="en-US" dirty="0"/>
              <a:t> HLS Users Guide (902)</a:t>
            </a:r>
          </a:p>
          <a:p>
            <a:pPr lvl="1"/>
            <a:r>
              <a:rPr lang="en-US" dirty="0"/>
              <a:t>Design Optimization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2018 --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Compare Cases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40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1B70A3-3374-A14D-8ED0-7579F3D65E26}"/>
              </a:ext>
            </a:extLst>
          </p:cNvPr>
          <p:cNvCxnSpPr/>
          <p:nvPr/>
        </p:nvCxnSpPr>
        <p:spPr bwMode="auto">
          <a:xfrm>
            <a:off x="4495800" y="1371600"/>
            <a:ext cx="0" cy="5105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74A315-69B9-1648-B206-E9DD42E5DEED}"/>
              </a:ext>
            </a:extLst>
          </p:cNvPr>
          <p:cNvCxnSpPr/>
          <p:nvPr/>
        </p:nvCxnSpPr>
        <p:spPr bwMode="auto">
          <a:xfrm>
            <a:off x="914400" y="3886200"/>
            <a:ext cx="7391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5B4614B-2C84-0947-898F-BF1D9E425250}"/>
              </a:ext>
            </a:extLst>
          </p:cNvPr>
          <p:cNvSpPr txBox="1"/>
          <p:nvPr/>
        </p:nvSpPr>
        <p:spPr>
          <a:xfrm>
            <a:off x="2838002" y="6164766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Unpipe</a:t>
            </a:r>
            <a:endParaRPr lang="en-US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BD206-DCAF-6747-913C-4D5F4A5CA37A}"/>
              </a:ext>
            </a:extLst>
          </p:cNvPr>
          <p:cNvSpPr txBox="1"/>
          <p:nvPr/>
        </p:nvSpPr>
        <p:spPr>
          <a:xfrm>
            <a:off x="4610100" y="6172188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Pipe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3E2FAA-5C32-EE40-8B25-CA4D0D6286A6}"/>
              </a:ext>
            </a:extLst>
          </p:cNvPr>
          <p:cNvSpPr txBox="1"/>
          <p:nvPr/>
        </p:nvSpPr>
        <p:spPr>
          <a:xfrm>
            <a:off x="-35864" y="3975747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Dataflow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5BBFC9-D547-374E-BFB8-605A6EA7A7F4}"/>
              </a:ext>
            </a:extLst>
          </p:cNvPr>
          <p:cNvSpPr txBox="1"/>
          <p:nvPr/>
        </p:nvSpPr>
        <p:spPr>
          <a:xfrm>
            <a:off x="-4681828" y="1779306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Dataflow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33B7C2-EDC5-404A-9EF0-9D519F94D8D2}"/>
              </a:ext>
            </a:extLst>
          </p:cNvPr>
          <p:cNvSpPr txBox="1"/>
          <p:nvPr/>
        </p:nvSpPr>
        <p:spPr>
          <a:xfrm>
            <a:off x="0" y="1417617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No Dataflow</a:t>
            </a:r>
          </a:p>
        </p:txBody>
      </p:sp>
      <p:pic>
        <p:nvPicPr>
          <p:cNvPr id="22" name="Content Placeholder 14">
            <a:extLst>
              <a:ext uri="{FF2B5EF4-FFF2-40B4-BE49-F238E27FC236}">
                <a16:creationId xmlns:a16="http://schemas.microsoft.com/office/drawing/2014/main" id="{3C72775A-EF05-4F4F-BAB5-CE0F999B1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148452" y="4102371"/>
            <a:ext cx="687242" cy="257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Content Placeholder 11">
            <a:extLst>
              <a:ext uri="{FF2B5EF4-FFF2-40B4-BE49-F238E27FC236}">
                <a16:creationId xmlns:a16="http://schemas.microsoft.com/office/drawing/2014/main" id="{BE072106-41EE-D64B-B75B-480249847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239000" y="288076"/>
            <a:ext cx="858896" cy="352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Content Placeholder 2">
            <a:extLst>
              <a:ext uri="{FF2B5EF4-FFF2-40B4-BE49-F238E27FC236}">
                <a16:creationId xmlns:a16="http://schemas.microsoft.com/office/drawing/2014/main" id="{DA98ED0D-7021-5E45-B921-82874CC1A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597303" y="4042317"/>
            <a:ext cx="993049" cy="249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Content Placeholder 2">
            <a:extLst>
              <a:ext uri="{FF2B5EF4-FFF2-40B4-BE49-F238E27FC236}">
                <a16:creationId xmlns:a16="http://schemas.microsoft.com/office/drawing/2014/main" id="{ED8F4EB6-05AE-AC45-A7C1-35EFBA369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136940" y="1677367"/>
            <a:ext cx="2104792" cy="204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751725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</a:t>
            </a:r>
            <a:r>
              <a:rPr lang="en-US" dirty="0" err="1"/>
              <a:t>Pragma</a:t>
            </a:r>
            <a:br>
              <a:rPr lang="en-US" dirty="0"/>
            </a:br>
            <a:r>
              <a:rPr lang="en-US" dirty="0"/>
              <a:t>UNROLL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Unroll loop into spatial hardware</a:t>
            </a:r>
          </a:p>
          <a:p>
            <a:pPr lvl="1"/>
            <a:r>
              <a:rPr lang="en-US" dirty="0"/>
              <a:t>Can control level of unrolling</a:t>
            </a:r>
          </a:p>
          <a:p>
            <a:r>
              <a:rPr lang="en-US" dirty="0"/>
              <a:t>Any loops inside a pipelined loop gets unrolled by the PIPELINE directive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</a:t>
            </a:r>
            <a:r>
              <a:rPr lang="en-US" dirty="0" err="1"/>
              <a:t>N;i</a:t>
            </a:r>
            <a:r>
              <a:rPr lang="en-US" dirty="0"/>
              <a:t>++)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dirty="0" err="1"/>
              <a:t>yout</a:t>
            </a:r>
            <a:r>
              <a:rPr lang="en-US" dirty="0"/>
              <a:t>=0;</a:t>
            </a:r>
          </a:p>
          <a:p>
            <a:pPr>
              <a:buNone/>
            </a:pPr>
            <a:r>
              <a:rPr lang="en-US" dirty="0"/>
              <a:t>    #</a:t>
            </a:r>
            <a:r>
              <a:rPr lang="en-US" dirty="0" err="1"/>
              <a:t>pragma</a:t>
            </a:r>
            <a:r>
              <a:rPr lang="en-US" dirty="0"/>
              <a:t> HLS UNROLL</a:t>
            </a:r>
          </a:p>
          <a:p>
            <a:pPr>
              <a:buNone/>
            </a:pPr>
            <a:r>
              <a:rPr lang="en-US" dirty="0"/>
              <a:t>    for (</a:t>
            </a:r>
            <a:r>
              <a:rPr lang="en-US" dirty="0" err="1"/>
              <a:t>j</a:t>
            </a:r>
            <a:r>
              <a:rPr lang="en-US" dirty="0"/>
              <a:t>=0;j&lt;</a:t>
            </a:r>
            <a:r>
              <a:rPr lang="en-US" dirty="0" err="1"/>
              <a:t>K;j</a:t>
            </a:r>
            <a:r>
              <a:rPr lang="en-US" dirty="0"/>
              <a:t>++)</a:t>
            </a:r>
          </a:p>
          <a:p>
            <a:pPr>
              <a:buNone/>
            </a:pPr>
            <a:r>
              <a:rPr lang="en-US" dirty="0"/>
              <a:t>          </a:t>
            </a:r>
            <a:r>
              <a:rPr lang="en-US" dirty="0" err="1"/>
              <a:t>yout</a:t>
            </a:r>
            <a:r>
              <a:rPr lang="en-US" dirty="0"/>
              <a:t>+=</a:t>
            </a:r>
            <a:r>
              <a:rPr lang="en-US" dirty="0" err="1"/>
              <a:t>in[i+j</a:t>
            </a:r>
            <a:r>
              <a:rPr lang="en-US" dirty="0"/>
              <a:t>]*</a:t>
            </a:r>
            <a:r>
              <a:rPr lang="en-US" dirty="0" err="1"/>
              <a:t>w[j</a:t>
            </a:r>
            <a:r>
              <a:rPr lang="en-US" dirty="0"/>
              <a:t>];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dirty="0" err="1"/>
              <a:t>y[i</a:t>
            </a:r>
            <a:r>
              <a:rPr lang="en-US" dirty="0"/>
              <a:t>]=</a:t>
            </a:r>
            <a:r>
              <a:rPr lang="en-US" dirty="0" err="1"/>
              <a:t>yout</a:t>
            </a:r>
            <a:r>
              <a:rPr lang="en-US" dirty="0"/>
              <a:t>;</a:t>
            </a:r>
          </a:p>
          <a:p>
            <a:pPr lvl="1">
              <a:buNone/>
            </a:pPr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48400" y="2286000"/>
            <a:ext cx="24596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Which solution</a:t>
            </a:r>
          </a:p>
          <a:p>
            <a:r>
              <a:rPr lang="en-US" dirty="0">
                <a:solidFill>
                  <a:srgbClr val="FF6600"/>
                </a:solidFill>
                <a:latin typeface="+mn-lt"/>
              </a:rPr>
              <a:t>from 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preclass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 3?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28600"/>
            <a:ext cx="8153400" cy="1143000"/>
          </a:xfrm>
        </p:spPr>
        <p:txBody>
          <a:bodyPr/>
          <a:lstStyle/>
          <a:p>
            <a:r>
              <a:rPr lang="en-US" dirty="0"/>
              <a:t>Dataflow, Unrolling, &amp;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12123" y="1566553"/>
            <a:ext cx="3810000" cy="36576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Cycles unroll K-loop, dataflow, pipeline?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B8F0D69C-36E6-244B-A859-1D4F3E779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92223" y="2819400"/>
            <a:ext cx="4255977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00468D-4C7A-924B-BE05-C192340C9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772" y="1416132"/>
            <a:ext cx="3682428" cy="492671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Unroll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458200" cy="4114800"/>
          </a:xfrm>
        </p:spPr>
        <p:txBody>
          <a:bodyPr/>
          <a:lstStyle/>
          <a:p>
            <a:r>
              <a:rPr lang="en-US" dirty="0"/>
              <a:t>Can perform partial unrolling</a:t>
            </a:r>
          </a:p>
          <a:p>
            <a:r>
              <a:rPr lang="en-US" b="1" dirty="0"/>
              <a:t>#</a:t>
            </a:r>
            <a:r>
              <a:rPr lang="en-US" b="1" dirty="0" err="1"/>
              <a:t>pragma</a:t>
            </a:r>
            <a:r>
              <a:rPr lang="en-US" b="1" dirty="0"/>
              <a:t> HLS UNROLL factor=… </a:t>
            </a:r>
          </a:p>
          <a:p>
            <a:endParaRPr lang="en-US" b="1" dirty="0"/>
          </a:p>
          <a:p>
            <a:endParaRPr lang="en-US" dirty="0"/>
          </a:p>
          <a:p>
            <a:r>
              <a:rPr lang="en-US" dirty="0"/>
              <a:t>Use to control area-time points</a:t>
            </a:r>
          </a:p>
          <a:p>
            <a:pPr lvl="1"/>
            <a:r>
              <a:rPr lang="en-US" dirty="0"/>
              <a:t>Use of loop for spatial vs. temporal description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F1A2-0E21-3245-8003-930CE4961577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</a:t>
            </a:r>
            <a:r>
              <a:rPr lang="en-US" dirty="0" err="1"/>
              <a:t>Pragma</a:t>
            </a:r>
            <a:br>
              <a:rPr lang="en-US" dirty="0"/>
            </a:br>
            <a:r>
              <a:rPr lang="en-US" dirty="0"/>
              <a:t>INLINE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Collapse function body into caller</a:t>
            </a:r>
          </a:p>
          <a:p>
            <a:pPr lvl="1"/>
            <a:r>
              <a:rPr lang="en-US" dirty="0"/>
              <a:t>Eliminates interface code</a:t>
            </a:r>
          </a:p>
          <a:p>
            <a:pPr lvl="1"/>
            <a:r>
              <a:rPr lang="en-US" dirty="0"/>
              <a:t>Allows optimization of inline code</a:t>
            </a:r>
          </a:p>
          <a:p>
            <a:r>
              <a:rPr lang="en-US" dirty="0"/>
              <a:t>Recursive option to inline a hierarchy</a:t>
            </a:r>
          </a:p>
          <a:p>
            <a:pPr lvl="1"/>
            <a:r>
              <a:rPr lang="en-US" dirty="0"/>
              <a:t>Maybe useful when explore granularity of accelerator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821" y="190500"/>
            <a:ext cx="7772400" cy="1143000"/>
          </a:xfrm>
        </p:spPr>
        <p:txBody>
          <a:bodyPr/>
          <a:lstStyle/>
          <a:p>
            <a:r>
              <a:rPr lang="en-US" dirty="0"/>
              <a:t>Zynq BRAM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13244"/>
            <a:ext cx="8686800" cy="4114800"/>
          </a:xfrm>
        </p:spPr>
        <p:txBody>
          <a:bodyPr/>
          <a:lstStyle/>
          <a:p>
            <a:r>
              <a:rPr lang="en-US" dirty="0"/>
              <a:t>36Kb of memory</a:t>
            </a:r>
          </a:p>
          <a:p>
            <a:pPr lvl="1"/>
            <a:r>
              <a:rPr lang="en-US" dirty="0"/>
              <a:t>Configurable width up to 72b</a:t>
            </a:r>
          </a:p>
          <a:p>
            <a:pPr lvl="2"/>
            <a:r>
              <a:rPr lang="en-US" dirty="0"/>
              <a:t>512x72 or … 32Kx1</a:t>
            </a:r>
          </a:p>
          <a:p>
            <a:pPr lvl="1"/>
            <a:r>
              <a:rPr lang="en-US" dirty="0"/>
              <a:t>Dual port</a:t>
            </a:r>
          </a:p>
          <a:p>
            <a:r>
              <a:rPr lang="en-US" dirty="0"/>
              <a:t>Can be operated as 2x18Kb memory banks</a:t>
            </a:r>
          </a:p>
          <a:p>
            <a:pPr lvl="1"/>
            <a:r>
              <a:rPr lang="en-US" dirty="0"/>
              <a:t>Configurable width up to 36b</a:t>
            </a:r>
          </a:p>
          <a:p>
            <a:pPr lvl="2"/>
            <a:r>
              <a:rPr lang="en-US" dirty="0"/>
              <a:t>512x36 or … 16Kx1</a:t>
            </a:r>
          </a:p>
          <a:p>
            <a:pPr lvl="1"/>
            <a:r>
              <a:rPr lang="en-US" dirty="0"/>
              <a:t>Each memory dual port</a:t>
            </a:r>
          </a:p>
          <a:p>
            <a:r>
              <a:rPr lang="en-US" sz="2800" dirty="0"/>
              <a:t>Xilinx UG473, 7 Series FPGAs Memory Resources User Guide </a:t>
            </a:r>
            <a:endParaRPr lang="en-US" sz="36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</a:t>
            </a:r>
            <a:r>
              <a:rPr lang="en-US" dirty="0" err="1"/>
              <a:t>Pragma</a:t>
            </a:r>
            <a:br>
              <a:rPr lang="en-US" dirty="0"/>
            </a:br>
            <a:r>
              <a:rPr lang="en-US" dirty="0"/>
              <a:t>ARRAY_PARTITION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Spread out array over multiple </a:t>
            </a:r>
            <a:r>
              <a:rPr lang="en-US" dirty="0" err="1"/>
              <a:t>BRAMs</a:t>
            </a:r>
            <a:endParaRPr lang="en-US" dirty="0"/>
          </a:p>
          <a:p>
            <a:pPr lvl="1"/>
            <a:r>
              <a:rPr lang="en-US" dirty="0"/>
              <a:t>By default placed in single BRAM</a:t>
            </a:r>
          </a:p>
          <a:p>
            <a:pPr lvl="2"/>
            <a:r>
              <a:rPr lang="en-US" dirty="0"/>
              <a:t>At most 2 ports</a:t>
            </a:r>
          </a:p>
          <a:p>
            <a:pPr lvl="1"/>
            <a:r>
              <a:rPr lang="en-US" dirty="0"/>
              <a:t>Use to remove memory bottleneck that prevents pipelining (limits II)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Bottleneck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902 example </a:t>
            </a:r>
            <a:r>
              <a:rPr lang="en-US" dirty="0" err="1"/>
              <a:t>p</a:t>
            </a:r>
            <a:r>
              <a:rPr lang="en-US" dirty="0"/>
              <a:t>. 91-92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7400"/>
            <a:ext cx="8267700" cy="410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6396335"/>
            <a:ext cx="3917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UG1197 (2017.1) </a:t>
            </a:r>
            <a:r>
              <a:rPr lang="en-US" dirty="0" err="1"/>
              <a:t>p</a:t>
            </a:r>
            <a:r>
              <a:rPr lang="en-US" dirty="0"/>
              <a:t>. 50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5334000"/>
            <a:ext cx="3622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What problem if put 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mem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 </a:t>
            </a:r>
          </a:p>
          <a:p>
            <a:r>
              <a:rPr lang="en-US" dirty="0">
                <a:solidFill>
                  <a:srgbClr val="FF6600"/>
                </a:solidFill>
                <a:latin typeface="+mn-lt"/>
              </a:rPr>
              <a:t>   in single BRAM?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Partition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76400"/>
            <a:ext cx="7188200" cy="43863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0" y="6396335"/>
            <a:ext cx="5767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UG902 </a:t>
            </a:r>
            <a:r>
              <a:rPr lang="en-US" dirty="0" err="1"/>
              <a:t>p</a:t>
            </a:r>
            <a:r>
              <a:rPr lang="en-US" dirty="0"/>
              <a:t>. 195 (145 in 2017.1 version)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Arrays and Memories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95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Partition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000" dirty="0"/>
              <a:t>#</a:t>
            </a:r>
            <a:r>
              <a:rPr lang="en-US" sz="2000" dirty="0" err="1"/>
              <a:t>pragma</a:t>
            </a:r>
            <a:r>
              <a:rPr lang="en-US" sz="2000" dirty="0"/>
              <a:t> ARRAY_PARTITION variable=</a:t>
            </a:r>
            <a:r>
              <a:rPr lang="en-US" sz="2000" dirty="0" err="1"/>
              <a:t>mem</a:t>
            </a:r>
            <a:r>
              <a:rPr lang="en-US" sz="2000" dirty="0"/>
              <a:t> </a:t>
            </a:r>
            <a:r>
              <a:rPr lang="en-US" sz="2000" dirty="0" err="1"/>
              <a:t>cylic</a:t>
            </a:r>
            <a:r>
              <a:rPr lang="en-US" sz="2000" dirty="0"/>
              <a:t> factor=4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55900"/>
            <a:ext cx="8267700" cy="410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639633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UG902 </a:t>
            </a:r>
            <a:r>
              <a:rPr lang="en-US" dirty="0" err="1"/>
              <a:t>p</a:t>
            </a:r>
            <a:r>
              <a:rPr lang="en-US" dirty="0"/>
              <a:t>. 91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</a:t>
            </a:r>
            <a:r>
              <a:rPr lang="en-US" dirty="0" err="1"/>
              <a:t>Pragma</a:t>
            </a:r>
            <a:br>
              <a:rPr lang="en-US" dirty="0"/>
            </a:br>
            <a:r>
              <a:rPr lang="en-US" dirty="0"/>
              <a:t>ARRAY_RESHAPE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Pack data into BRAM to improve access (reduce </a:t>
            </a:r>
            <a:r>
              <a:rPr lang="en-US" dirty="0" err="1"/>
              <a:t>BRAMs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May provide similar benefit to partitioning without using more </a:t>
            </a:r>
            <a:r>
              <a:rPr lang="en-US" dirty="0" err="1"/>
              <a:t>BRAMs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8458200" cy="2647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383691"/>
            <a:ext cx="6559550" cy="34743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6396335"/>
            <a:ext cx="392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UG902 (2017.1) </a:t>
            </a:r>
            <a:r>
              <a:rPr lang="en-US" dirty="0" err="1"/>
              <a:t>p</a:t>
            </a:r>
            <a:r>
              <a:rPr lang="en-US" dirty="0"/>
              <a:t>. 173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902 example </a:t>
            </a:r>
            <a:r>
              <a:rPr lang="en-US" dirty="0" err="1"/>
              <a:t>p</a:t>
            </a:r>
            <a:r>
              <a:rPr lang="en-US" dirty="0"/>
              <a:t>. 91-92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7400"/>
            <a:ext cx="8267700" cy="410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639633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UG902 </a:t>
            </a:r>
            <a:r>
              <a:rPr lang="en-US" dirty="0" err="1"/>
              <a:t>p</a:t>
            </a:r>
            <a:r>
              <a:rPr lang="en-US" dirty="0"/>
              <a:t>. 91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0" y="3276600"/>
            <a:ext cx="3349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How fix if 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dint_t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 is 16b?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800" y="1752600"/>
            <a:ext cx="36062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BRAM can be configured</a:t>
            </a:r>
          </a:p>
          <a:p>
            <a:r>
              <a:rPr lang="en-US" dirty="0">
                <a:latin typeface="+mn-lt"/>
              </a:rPr>
              <a:t>for 72b wide output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Reshape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000" dirty="0"/>
              <a:t>#</a:t>
            </a:r>
            <a:r>
              <a:rPr lang="en-US" sz="2000" dirty="0" err="1"/>
              <a:t>pragma</a:t>
            </a:r>
            <a:r>
              <a:rPr lang="en-US" sz="2000" dirty="0"/>
              <a:t> ARRAY_RESHAPE variable=</a:t>
            </a:r>
            <a:r>
              <a:rPr lang="en-US" sz="2000" dirty="0" err="1"/>
              <a:t>mem</a:t>
            </a:r>
            <a:r>
              <a:rPr lang="en-US" sz="2000" dirty="0"/>
              <a:t> </a:t>
            </a:r>
            <a:r>
              <a:rPr lang="en-US" sz="2000" dirty="0" err="1"/>
              <a:t>cylic</a:t>
            </a:r>
            <a:r>
              <a:rPr lang="en-US" sz="2000" dirty="0"/>
              <a:t> factor=4 dim=1</a:t>
            </a:r>
          </a:p>
          <a:p>
            <a:pPr>
              <a:buNone/>
            </a:pPr>
            <a:r>
              <a:rPr lang="en-US" sz="2000" dirty="0"/>
              <a:t>   (if </a:t>
            </a:r>
            <a:r>
              <a:rPr lang="en-US" sz="2000" dirty="0" err="1"/>
              <a:t>din_t</a:t>
            </a:r>
            <a:r>
              <a:rPr lang="en-US" sz="2000" dirty="0"/>
              <a:t> 16b)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55900"/>
            <a:ext cx="8267700" cy="410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639633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UG902 </a:t>
            </a:r>
            <a:r>
              <a:rPr lang="en-US" dirty="0" err="1"/>
              <a:t>p</a:t>
            </a:r>
            <a:r>
              <a:rPr lang="en-US" dirty="0"/>
              <a:t>. 91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HLS Pragma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153400" cy="4114800"/>
          </a:xfrm>
        </p:spPr>
        <p:txBody>
          <a:bodyPr/>
          <a:lstStyle/>
          <a:p>
            <a:r>
              <a:rPr lang="en-US" dirty="0" err="1"/>
              <a:t>pragmas</a:t>
            </a:r>
            <a:r>
              <a:rPr lang="en-US" dirty="0"/>
              <a:t> allow us to control hardware mapping</a:t>
            </a:r>
          </a:p>
          <a:p>
            <a:pPr lvl="1"/>
            <a:r>
              <a:rPr lang="en-US" dirty="0"/>
              <a:t>How interpret loops (spatial </a:t>
            </a:r>
            <a:r>
              <a:rPr lang="en-US" dirty="0" err="1"/>
              <a:t>hw</a:t>
            </a:r>
            <a:r>
              <a:rPr lang="en-US" dirty="0"/>
              <a:t> vs. temporal)</a:t>
            </a:r>
          </a:p>
          <a:p>
            <a:pPr lvl="1"/>
            <a:r>
              <a:rPr lang="en-US" dirty="0"/>
              <a:t>Turn area-time knobs</a:t>
            </a:r>
          </a:p>
          <a:p>
            <a:pPr lvl="1"/>
            <a:r>
              <a:rPr lang="en-US" dirty="0"/>
              <a:t>Specify how arrays get mapped to memories</a:t>
            </a:r>
          </a:p>
          <a:p>
            <a:r>
              <a:rPr lang="en-US" dirty="0"/>
              <a:t>Could have rewritten code by hand</a:t>
            </a:r>
          </a:p>
          <a:p>
            <a:pPr lvl="1"/>
            <a:r>
              <a:rPr lang="en-US" dirty="0"/>
              <a:t>Unroll, separate arrays…</a:t>
            </a:r>
          </a:p>
          <a:p>
            <a:pPr lvl="1"/>
            <a:r>
              <a:rPr lang="en-US" dirty="0" err="1"/>
              <a:t>Pragmas</a:t>
            </a:r>
            <a:r>
              <a:rPr lang="en-US" dirty="0"/>
              <a:t> automate; we just need to provide instruction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Memory Allocation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850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Allocation?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support </a:t>
            </a:r>
            <a:r>
              <a:rPr lang="en-US" dirty="0" err="1">
                <a:solidFill>
                  <a:srgbClr val="FF6600"/>
                </a:solidFill>
              </a:rPr>
              <a:t>malloc</a:t>
            </a:r>
            <a:r>
              <a:rPr lang="en-US" dirty="0">
                <a:solidFill>
                  <a:srgbClr val="FF6600"/>
                </a:solidFill>
              </a:rPr>
              <a:t>() in hardware?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997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Hardware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382000" cy="4724400"/>
          </a:xfrm>
        </p:spPr>
        <p:txBody>
          <a:bodyPr/>
          <a:lstStyle/>
          <a:p>
            <a:r>
              <a:rPr lang="en-US" dirty="0"/>
              <a:t>Typically small, fixed, local memory blocks</a:t>
            </a:r>
          </a:p>
          <a:p>
            <a:pPr lvl="1"/>
            <a:r>
              <a:rPr lang="en-US" dirty="0"/>
              <a:t>E.g. 36Kb </a:t>
            </a:r>
            <a:r>
              <a:rPr lang="en-US" dirty="0" err="1"/>
              <a:t>BRAMs</a:t>
            </a:r>
            <a:endParaRPr lang="en-US" dirty="0"/>
          </a:p>
          <a:p>
            <a:r>
              <a:rPr lang="en-US" dirty="0"/>
              <a:t>Reuse memory blocks</a:t>
            </a:r>
          </a:p>
          <a:p>
            <a:pPr lvl="1"/>
            <a:r>
              <a:rPr lang="en-US" dirty="0"/>
              <a:t>Not allocate new blocks</a:t>
            </a:r>
          </a:p>
          <a:p>
            <a:pPr lvl="1"/>
            <a:r>
              <a:rPr lang="en-US" dirty="0"/>
              <a:t>Cannot make data-dependent memory sized blocks</a:t>
            </a:r>
          </a:p>
          <a:p>
            <a:pPr lvl="1"/>
            <a:r>
              <a:rPr lang="en-US" dirty="0"/>
              <a:t>Cannot hold arbitrary-sized data</a:t>
            </a:r>
          </a:p>
          <a:p>
            <a:pPr lvl="1"/>
            <a:r>
              <a:rPr lang="en-US" dirty="0"/>
              <a:t>…and processing on arbitrary-sized data not Real Time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8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Demand for malloc()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Data-dependent object (array) size</a:t>
            </a:r>
          </a:p>
          <a:p>
            <a:r>
              <a:rPr lang="en-US" dirty="0"/>
              <a:t>Data-dependent number of objects</a:t>
            </a:r>
          </a:p>
          <a:p>
            <a:r>
              <a:rPr lang="en-US" dirty="0"/>
              <a:t>Processing data-dependent sizes or objects not consistent with Real Time</a:t>
            </a:r>
          </a:p>
          <a:p>
            <a:r>
              <a:rPr lang="en-US" dirty="0"/>
              <a:t>For Real Time</a:t>
            </a:r>
          </a:p>
          <a:p>
            <a:pPr lvl="1"/>
            <a:r>
              <a:rPr lang="en-US" dirty="0"/>
              <a:t>Statically allocate maximum size will need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5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Arrays as Inputs and Outputs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Computational Expression: arrays are often a natural way of expression set of inputs and outputs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3657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int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=12;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while(true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{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	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int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aval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=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astream.read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();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int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bval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=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bstream.read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();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int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res=a*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b+c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;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resstream.write(res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);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}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724400" y="38100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latin typeface="Courier"/>
                <a:cs typeface="Courier"/>
              </a:rPr>
              <a:t>void op(</a:t>
            </a:r>
            <a:r>
              <a:rPr lang="en-US" sz="1800" kern="0" dirty="0" err="1">
                <a:latin typeface="Courier"/>
                <a:cs typeface="Courier"/>
              </a:rPr>
              <a:t>int</a:t>
            </a:r>
            <a:r>
              <a:rPr lang="en-US" sz="1800" kern="0" dirty="0">
                <a:latin typeface="Courier"/>
                <a:cs typeface="Courier"/>
              </a:rPr>
              <a:t> a[BLOCK], </a:t>
            </a:r>
            <a:r>
              <a:rPr lang="en-US" sz="1800" kern="0" dirty="0" err="1">
                <a:latin typeface="Courier"/>
                <a:cs typeface="Courier"/>
              </a:rPr>
              <a:t>int</a:t>
            </a:r>
            <a:r>
              <a:rPr lang="en-US" sz="1800" kern="0" dirty="0">
                <a:latin typeface="Courier"/>
                <a:cs typeface="Courier"/>
              </a:rPr>
              <a:t> b[BLOCK], </a:t>
            </a:r>
            <a:r>
              <a:rPr lang="en-US" sz="1800" kern="0" dirty="0" err="1">
                <a:latin typeface="Courier"/>
                <a:cs typeface="Courier"/>
              </a:rPr>
              <a:t>int</a:t>
            </a:r>
            <a:r>
              <a:rPr lang="en-US" sz="1800" kern="0" dirty="0">
                <a:latin typeface="Courier"/>
                <a:cs typeface="Courier"/>
              </a:rPr>
              <a:t> out[BLOCK]) {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urier"/>
              <a:ea typeface="+mn-ea"/>
              <a:cs typeface="Courier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latin typeface="Courier"/>
                <a:cs typeface="Courier"/>
              </a:rPr>
              <a:t>     for (</a:t>
            </a:r>
            <a:r>
              <a:rPr lang="en-US" sz="1800" kern="0" dirty="0" err="1">
                <a:latin typeface="Courier"/>
                <a:cs typeface="Courier"/>
              </a:rPr>
              <a:t>i</a:t>
            </a:r>
            <a:r>
              <a:rPr lang="en-US" sz="1800" kern="0" dirty="0">
                <a:latin typeface="Courier"/>
                <a:cs typeface="Courier"/>
              </a:rPr>
              <a:t>=0;i&lt;</a:t>
            </a:r>
            <a:r>
              <a:rPr lang="en-US" sz="1800" kern="0" dirty="0" err="1">
                <a:latin typeface="Courier"/>
                <a:cs typeface="Courier"/>
              </a:rPr>
              <a:t>BLOCK;i</a:t>
            </a:r>
            <a:r>
              <a:rPr lang="en-US" sz="1800" kern="0" dirty="0">
                <a:latin typeface="Courier"/>
                <a:cs typeface="Courier"/>
              </a:rPr>
              <a:t>++)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urier"/>
              <a:ea typeface="+mn-ea"/>
              <a:cs typeface="Courier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  {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	   </a:t>
            </a:r>
            <a:r>
              <a:rPr lang="en-US" sz="1800" kern="0" dirty="0" err="1">
                <a:latin typeface="Courier"/>
                <a:ea typeface="ＭＳ Ｐゴシック" charset="-128"/>
                <a:cs typeface="Courier"/>
              </a:rPr>
              <a:t>out[i</a:t>
            </a:r>
            <a:r>
              <a:rPr lang="en-US" sz="1800" kern="0" dirty="0">
                <a:latin typeface="Courier"/>
                <a:ea typeface="ＭＳ Ｐゴシック" charset="-128"/>
                <a:cs typeface="Courier"/>
              </a:rPr>
              <a:t>]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=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a[i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]*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b[i]+c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;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}</a:t>
            </a:r>
          </a:p>
          <a:p>
            <a:pPr marL="685800" lvl="1" indent="-228600">
              <a:spcBef>
                <a:spcPct val="20000"/>
              </a:spcBef>
            </a:pPr>
            <a:r>
              <a:rPr lang="en-US" sz="1800" kern="0" dirty="0">
                <a:latin typeface="Courier"/>
                <a:ea typeface="ＭＳ Ｐゴシック" charset="-128"/>
                <a:cs typeface="Courier"/>
              </a:rPr>
              <a:t>}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urier"/>
              <a:ea typeface="ＭＳ Ｐゴシック" charset="-128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9161172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</a:t>
            </a:r>
            <a:r>
              <a:rPr lang="en-US" dirty="0" err="1"/>
              <a:t>malloc</a:t>
            </a:r>
            <a:r>
              <a:rPr lang="en-US" dirty="0"/>
              <a:t>()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Generally don’t want to use </a:t>
            </a:r>
            <a:r>
              <a:rPr lang="en-US" dirty="0" err="1"/>
              <a:t>malloc</a:t>
            </a:r>
            <a:r>
              <a:rPr lang="en-US" dirty="0"/>
              <a:t> with </a:t>
            </a:r>
          </a:p>
          <a:p>
            <a:pPr lvl="1"/>
            <a:r>
              <a:rPr lang="en-US" dirty="0"/>
              <a:t>Hardware Accelerated functions</a:t>
            </a:r>
          </a:p>
          <a:p>
            <a:pPr lvl="1"/>
            <a:r>
              <a:rPr lang="en-US" dirty="0"/>
              <a:t>Real Time computations</a:t>
            </a:r>
          </a:p>
          <a:p>
            <a:r>
              <a:rPr lang="en-US" dirty="0" err="1"/>
              <a:t>Vivado</a:t>
            </a:r>
            <a:r>
              <a:rPr lang="en-US" dirty="0"/>
              <a:t> HLS won’t let you use </a:t>
            </a:r>
            <a:r>
              <a:rPr lang="en-US" dirty="0" err="1"/>
              <a:t>malloc</a:t>
            </a:r>
            <a:r>
              <a:rPr lang="en-US" dirty="0"/>
              <a:t>()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552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Pointer Passing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607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Pointer Passing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does it mean to pass a pointer into a function?</a:t>
            </a: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4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Pointer Passing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93371"/>
            <a:ext cx="7772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if accelerator doesn’t have access to the memory holding the data pointed to by the pointer?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CA640DB9-0317-EE40-AB75-2754057FF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876800" y="2566851"/>
            <a:ext cx="2971800" cy="383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280889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9B55D-A6B7-214A-AE32-00A432502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Pointer Passing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CE85ED8-6830-7D44-A9A9-594F7C275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4800" y="1458851"/>
            <a:ext cx="4781331" cy="40386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47901-25AB-644A-83B4-F9786C9D0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FF6600"/>
                </a:solidFill>
              </a:rPr>
              <a:t>What happens if we give accelerators access to common memory holding data for pointer, but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6600"/>
                </a:solidFill>
              </a:rPr>
              <a:t>There’s only one port into memory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6600"/>
                </a:solidFill>
              </a:rPr>
              <a:t>Memory is 10 cycles away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6600"/>
                </a:solidFill>
              </a:rPr>
              <a:t>And there are 100 accelerators that may need access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6600"/>
                </a:solidFill>
              </a:rPr>
              <a:t>Memory can only handle one memory op per cycle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A15B9-1E7A-AE47-8AB3-6292F486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B9EC3-9D10-DC45-BACB-97CCB57E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EA8B-6C58-734B-B26A-3B8F41F6BFD4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396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Pointer Passing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Tend to copy data into / move data among hardware accelerator memories rather than passing pointers.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655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Memory Sequentialization and Data Dependencies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(unlikely to cover in class;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Review on own)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213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D920-0677-724B-AB73-D6206FA40F41}" type="slidenum">
              <a:rPr lang="en-US"/>
              <a:pPr/>
              <a:t>67</a:t>
            </a:fld>
            <a:endParaRPr lang="en-US"/>
          </a:p>
        </p:txBody>
      </p:sp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 Memory Consequence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r>
              <a:rPr lang="en-US" b="1" dirty="0"/>
              <a:t>Expressions and operations </a:t>
            </a:r>
            <a:r>
              <a:rPr lang="en-US" dirty="0"/>
              <a:t>through variables (whose address is never taken) can be executed at any time</a:t>
            </a:r>
          </a:p>
          <a:p>
            <a:pPr lvl="1"/>
            <a:r>
              <a:rPr lang="en-US" dirty="0"/>
              <a:t>Just preserve the dataflow </a:t>
            </a:r>
          </a:p>
          <a:p>
            <a:r>
              <a:rPr lang="en-US" b="1" dirty="0"/>
              <a:t>Memory assignments </a:t>
            </a:r>
            <a:r>
              <a:rPr lang="en-US" dirty="0"/>
              <a:t>must execute in strict order</a:t>
            </a:r>
          </a:p>
          <a:p>
            <a:pPr lvl="1"/>
            <a:r>
              <a:rPr lang="en-US" dirty="0"/>
              <a:t>Ideally: partial order</a:t>
            </a:r>
          </a:p>
          <a:p>
            <a:pPr lvl="1"/>
            <a:r>
              <a:rPr lang="en-US" dirty="0"/>
              <a:t>Conservatively: strict sequential order of C</a:t>
            </a:r>
          </a:p>
        </p:txBody>
      </p:sp>
    </p:spTree>
    <p:extLst>
      <p:ext uri="{BB962C8B-B14F-4D97-AF65-F5344CB8AC3E}">
        <p14:creationId xmlns:p14="http://schemas.microsoft.com/office/powerpoint/2010/main" val="14718957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C8B5-8548-2349-8663-A3B94C4DF57C}" type="slidenum">
              <a:rPr lang="en-US"/>
              <a:pPr/>
              <a:t>68</a:t>
            </a:fld>
            <a:endParaRPr lang="en-US"/>
          </a:p>
        </p:txBody>
      </p:sp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Forcing Sequencing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Demands we introduce some discipline for deciding when operations occur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Could be a FSM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Could be an explicit dataflow token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Callahan (reading) uses control register</a:t>
            </a:r>
          </a:p>
          <a:p>
            <a:pPr>
              <a:lnSpc>
                <a:spcPct val="90000"/>
              </a:lnSpc>
            </a:pPr>
            <a:r>
              <a:rPr lang="en-US" dirty="0"/>
              <a:t>Other uses for timing control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Control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Variable delay blocks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Looping </a:t>
            </a:r>
          </a:p>
        </p:txBody>
      </p:sp>
    </p:spTree>
    <p:extLst>
      <p:ext uri="{BB962C8B-B14F-4D97-AF65-F5344CB8AC3E}">
        <p14:creationId xmlns:p14="http://schemas.microsoft.com/office/powerpoint/2010/main" val="216053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7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1677B-5336-6A45-8232-688985F0B55A}" type="slidenum">
              <a:rPr lang="en-US"/>
              <a:pPr/>
              <a:t>69</a:t>
            </a:fld>
            <a:endParaRPr lang="en-US"/>
          </a:p>
        </p:txBody>
      </p:sp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000"/>
              <a:t>Scheduled Memory Operations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327150"/>
            <a:ext cx="8305800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1974" name="Text Box 6"/>
          <p:cNvSpPr txBox="1">
            <a:spLocks noChangeArrowheads="1"/>
          </p:cNvSpPr>
          <p:nvPr/>
        </p:nvSpPr>
        <p:spPr bwMode="auto">
          <a:xfrm>
            <a:off x="288925" y="5830888"/>
            <a:ext cx="2525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" charset="0"/>
              </a:rPr>
              <a:t>Source: Callahan</a:t>
            </a:r>
          </a:p>
        </p:txBody>
      </p:sp>
    </p:spTree>
    <p:extLst>
      <p:ext uri="{BB962C8B-B14F-4D97-AF65-F5344CB8AC3E}">
        <p14:creationId xmlns:p14="http://schemas.microsoft.com/office/powerpoint/2010/main" val="4073843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dirty="0"/>
              <a:t>Arrays as Local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7772400" cy="4114800"/>
          </a:xfrm>
        </p:spPr>
        <p:txBody>
          <a:bodyPr/>
          <a:lstStyle/>
          <a:p>
            <a:r>
              <a:rPr lang="en-US" dirty="0"/>
              <a:t>Hardware/Computational expression: natural way of describing local state</a:t>
            </a:r>
          </a:p>
          <a:p>
            <a:pPr>
              <a:buNone/>
            </a:pPr>
            <a:r>
              <a:rPr lang="en-US" sz="2800" dirty="0" err="1">
                <a:latin typeface="Courier"/>
                <a:cs typeface="Courier"/>
              </a:rPr>
              <a:t>hist(int</a:t>
            </a:r>
            <a:r>
              <a:rPr lang="en-US" sz="2800" dirty="0">
                <a:latin typeface="Courier"/>
                <a:cs typeface="Courier"/>
              </a:rPr>
              <a:t> </a:t>
            </a:r>
            <a:r>
              <a:rPr lang="en-US" sz="2800" dirty="0" err="1">
                <a:latin typeface="Courier"/>
                <a:cs typeface="Courier"/>
              </a:rPr>
              <a:t>a[SIZE</a:t>
            </a:r>
            <a:r>
              <a:rPr lang="en-US" sz="2800" dirty="0">
                <a:latin typeface="Courier"/>
                <a:cs typeface="Courier"/>
              </a:rPr>
              <a:t>], </a:t>
            </a:r>
            <a:r>
              <a:rPr lang="en-US" sz="2800" dirty="0" err="1">
                <a:latin typeface="Courier"/>
                <a:cs typeface="Courier"/>
              </a:rPr>
              <a:t>out[EVENTS</a:t>
            </a:r>
            <a:r>
              <a:rPr lang="en-US" sz="2800" dirty="0">
                <a:latin typeface="Courier"/>
                <a:cs typeface="Courier"/>
              </a:rPr>
              <a:t>]) {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    </a:t>
            </a:r>
            <a:r>
              <a:rPr lang="en-US" sz="2800" dirty="0" err="1">
                <a:latin typeface="Courier"/>
                <a:cs typeface="Courier"/>
              </a:rPr>
              <a:t>int</a:t>
            </a:r>
            <a:r>
              <a:rPr lang="en-US" sz="2800" dirty="0">
                <a:latin typeface="Courier"/>
                <a:cs typeface="Courier"/>
              </a:rPr>
              <a:t> </a:t>
            </a:r>
            <a:r>
              <a:rPr lang="en-US" sz="2800" dirty="0" err="1">
                <a:latin typeface="Courier"/>
                <a:cs typeface="Courier"/>
              </a:rPr>
              <a:t>local[EVENTS</a:t>
            </a:r>
            <a:r>
              <a:rPr lang="en-US" sz="2800" dirty="0">
                <a:latin typeface="Courier"/>
                <a:cs typeface="Courier"/>
              </a:rPr>
              <a:t>];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    </a:t>
            </a:r>
            <a:r>
              <a:rPr lang="en-US" sz="2800" dirty="0" err="1">
                <a:latin typeface="Courier"/>
                <a:cs typeface="Courier"/>
              </a:rPr>
              <a:t>for(i</a:t>
            </a:r>
            <a:r>
              <a:rPr lang="en-US" sz="2800" dirty="0">
                <a:latin typeface="Courier"/>
                <a:cs typeface="Courier"/>
              </a:rPr>
              <a:t>=0;i&lt;</a:t>
            </a:r>
            <a:r>
              <a:rPr lang="en-US" sz="2800" dirty="0" err="1">
                <a:latin typeface="Courier"/>
                <a:cs typeface="Courier"/>
              </a:rPr>
              <a:t>EVENTS;i</a:t>
            </a:r>
            <a:r>
              <a:rPr lang="en-US" sz="2800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      </a:t>
            </a:r>
            <a:r>
              <a:rPr lang="en-US" sz="2800" dirty="0" err="1">
                <a:latin typeface="Courier"/>
                <a:cs typeface="Courier"/>
              </a:rPr>
              <a:t>local[i</a:t>
            </a:r>
            <a:r>
              <a:rPr lang="en-US" sz="2800" dirty="0">
                <a:latin typeface="Courier"/>
                <a:cs typeface="Courier"/>
              </a:rPr>
              <a:t>]=0;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    </a:t>
            </a:r>
            <a:r>
              <a:rPr lang="en-US" sz="2800" dirty="0" err="1">
                <a:latin typeface="Courier"/>
                <a:cs typeface="Courier"/>
              </a:rPr>
              <a:t>for(i</a:t>
            </a:r>
            <a:r>
              <a:rPr lang="en-US" sz="2800" dirty="0">
                <a:latin typeface="Courier"/>
                <a:cs typeface="Courier"/>
              </a:rPr>
              <a:t>=0;i&lt;</a:t>
            </a:r>
            <a:r>
              <a:rPr lang="en-US" sz="2800" dirty="0" err="1">
                <a:latin typeface="Courier"/>
                <a:cs typeface="Courier"/>
              </a:rPr>
              <a:t>SIZE;i</a:t>
            </a:r>
            <a:r>
              <a:rPr lang="en-US" sz="2800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      </a:t>
            </a:r>
            <a:r>
              <a:rPr lang="en-US" sz="2800" dirty="0" err="1">
                <a:latin typeface="Courier"/>
                <a:cs typeface="Courier"/>
              </a:rPr>
              <a:t>local[a[i</a:t>
            </a:r>
            <a:r>
              <a:rPr lang="en-US" sz="2800" dirty="0">
                <a:latin typeface="Courier"/>
                <a:cs typeface="Courier"/>
              </a:rPr>
              <a:t>]]++;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    </a:t>
            </a:r>
            <a:r>
              <a:rPr lang="en-US" sz="2800" dirty="0" err="1">
                <a:latin typeface="Courier"/>
                <a:cs typeface="Courier"/>
              </a:rPr>
              <a:t>for(i</a:t>
            </a:r>
            <a:r>
              <a:rPr lang="en-US" sz="2800" dirty="0">
                <a:latin typeface="Courier"/>
                <a:cs typeface="Courier"/>
              </a:rPr>
              <a:t>=0;i&lt;</a:t>
            </a:r>
            <a:r>
              <a:rPr lang="en-US" sz="2800" dirty="0" err="1">
                <a:latin typeface="Courier"/>
                <a:cs typeface="Courier"/>
              </a:rPr>
              <a:t>EVENTS;i</a:t>
            </a:r>
            <a:r>
              <a:rPr lang="en-US" sz="2800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      </a:t>
            </a:r>
            <a:r>
              <a:rPr lang="en-US" sz="2800" dirty="0" err="1">
                <a:latin typeface="Courier"/>
                <a:cs typeface="Courier"/>
              </a:rPr>
              <a:t>out[i</a:t>
            </a:r>
            <a:r>
              <a:rPr lang="en-US" sz="2800" dirty="0">
                <a:latin typeface="Courier"/>
                <a:cs typeface="Courier"/>
              </a:rPr>
              <a:t>]=</a:t>
            </a:r>
            <a:r>
              <a:rPr lang="en-US" sz="2800" dirty="0" err="1">
                <a:latin typeface="Courier"/>
                <a:cs typeface="Courier"/>
              </a:rPr>
              <a:t>local[i</a:t>
            </a:r>
            <a:r>
              <a:rPr lang="en-US" sz="2800" dirty="0">
                <a:latin typeface="Courier"/>
                <a:cs typeface="Courier"/>
              </a:rPr>
              <a:t>];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6E49D8A-9950-9F47-B92E-BB6315EDE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010400" y="3024554"/>
            <a:ext cx="1676400" cy="322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03746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458200" cy="1143000"/>
          </a:xfrm>
        </p:spPr>
        <p:txBody>
          <a:bodyPr/>
          <a:lstStyle/>
          <a:p>
            <a:r>
              <a:rPr lang="en-US" dirty="0"/>
              <a:t>Hardware/Parallelism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give enough information to the compiler to </a:t>
            </a:r>
          </a:p>
          <a:p>
            <a:pPr lvl="1"/>
            <a:r>
              <a:rPr lang="en-US" dirty="0"/>
              <a:t>allow it to reorder?</a:t>
            </a:r>
          </a:p>
          <a:p>
            <a:pPr lvl="1"/>
            <a:r>
              <a:rPr lang="en-US" dirty="0"/>
              <a:t>allow to put in separate embedded memories (separate banks)?</a:t>
            </a:r>
          </a:p>
          <a:p>
            <a:r>
              <a:rPr lang="en-US" dirty="0"/>
              <a:t>Is the compiler smart enough to exploit?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6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Mux</a:t>
            </a:r>
            <a:r>
              <a:rPr lang="en-US" dirty="0"/>
              <a:t> Conversion and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might go wrong if we </a:t>
            </a:r>
            <a:r>
              <a:rPr lang="en-US" dirty="0" err="1">
                <a:solidFill>
                  <a:srgbClr val="FF6600"/>
                </a:solidFill>
              </a:rPr>
              <a:t>mux</a:t>
            </a:r>
            <a:r>
              <a:rPr lang="en-US" dirty="0">
                <a:solidFill>
                  <a:srgbClr val="FF6600"/>
                </a:solidFill>
              </a:rPr>
              <a:t>-converted the following</a:t>
            </a:r>
            <a:r>
              <a:rPr lang="en-US" dirty="0">
                <a:solidFill>
                  <a:schemeClr val="accent4"/>
                </a:solidFill>
              </a:rPr>
              <a:t>: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if (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cond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)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a[i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else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b[i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977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Mux</a:t>
            </a:r>
            <a:r>
              <a:rPr lang="en-US" dirty="0"/>
              <a:t> Conversion and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What might go wrong if we </a:t>
            </a:r>
            <a:r>
              <a:rPr lang="en-US" dirty="0" err="1">
                <a:solidFill>
                  <a:schemeClr val="accent4"/>
                </a:solidFill>
              </a:rPr>
              <a:t>mux</a:t>
            </a:r>
            <a:r>
              <a:rPr lang="en-US" dirty="0">
                <a:solidFill>
                  <a:schemeClr val="accent4"/>
                </a:solidFill>
              </a:rPr>
              <a:t>-converted the following: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if (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cond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)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a[i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else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b[i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Don’t want memory operations in non-taken branch to occur.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942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Mux</a:t>
            </a:r>
            <a:r>
              <a:rPr lang="en-US" dirty="0"/>
              <a:t> Conversion and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534400" cy="4572000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if (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cond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)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a[i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else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b[i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</a:p>
          <a:p>
            <a:pPr lvl="1">
              <a:buNone/>
            </a:pPr>
            <a:r>
              <a:rPr lang="en-US" dirty="0">
                <a:solidFill>
                  <a:schemeClr val="accent2"/>
                </a:solidFill>
              </a:rPr>
              <a:t>Don’t want memory operations in non-taken branch to occur.</a:t>
            </a:r>
          </a:p>
          <a:p>
            <a:r>
              <a:rPr lang="en-US" b="1" dirty="0">
                <a:solidFill>
                  <a:schemeClr val="accent4"/>
                </a:solidFill>
              </a:rPr>
              <a:t>Conclude: </a:t>
            </a:r>
            <a:r>
              <a:rPr lang="en-US" dirty="0">
                <a:solidFill>
                  <a:schemeClr val="accent4"/>
                </a:solidFill>
              </a:rPr>
              <a:t>cannot </a:t>
            </a:r>
            <a:r>
              <a:rPr lang="en-US" dirty="0" err="1">
                <a:solidFill>
                  <a:schemeClr val="accent4"/>
                </a:solidFill>
              </a:rPr>
              <a:t>mux</a:t>
            </a:r>
            <a:r>
              <a:rPr lang="en-US" dirty="0">
                <a:solidFill>
                  <a:schemeClr val="accent4"/>
                </a:solidFill>
              </a:rPr>
              <a:t>-convert blocks with memory operations (without additional care)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648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and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534400" cy="4572000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if (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cond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)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a[i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else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b[i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1A5975-9E11-DA49-9E2A-CEC717AC8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133600"/>
            <a:ext cx="3067050" cy="355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518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Dependence in Loops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]*Y[i-1];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>
                <a:cs typeface="Courier"/>
              </a:rPr>
              <a:t>If a value needed by one instance of the loop is written by another instance, can create cyclic dependence. </a:t>
            </a:r>
          </a:p>
          <a:p>
            <a:pPr>
              <a:buNone/>
            </a:pPr>
            <a:r>
              <a:rPr lang="en-US" dirty="0">
                <a:cs typeface="Courier"/>
                <a:sym typeface="Wingdings"/>
              </a:rPr>
              <a:t>	</a:t>
            </a:r>
            <a:r>
              <a:rPr lang="en-US" dirty="0" err="1">
                <a:cs typeface="Courier"/>
                <a:sym typeface="Wingdings"/>
              </a:rPr>
              <a:t></a:t>
            </a:r>
            <a:r>
              <a:rPr lang="en-US" dirty="0">
                <a:cs typeface="Courier"/>
                <a:sym typeface="Wingdings"/>
              </a:rPr>
              <a:t> limit parallelism (pipeline II)</a:t>
            </a:r>
            <a:r>
              <a:rPr lang="en-US" dirty="0">
                <a:cs typeface="Courier"/>
              </a:rPr>
              <a:t> 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594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1143000"/>
          </a:xfrm>
        </p:spPr>
        <p:txBody>
          <a:bodyPr/>
          <a:lstStyle/>
          <a:p>
            <a:r>
              <a:rPr lang="en-US" dirty="0"/>
              <a:t>Dependence in Loops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534400" cy="4114800"/>
          </a:xfrm>
        </p:spPr>
        <p:txBody>
          <a:bodyPr/>
          <a:lstStyle/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]*Y[i-1];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]*Y[i-2];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>
                <a:cs typeface="Courier"/>
              </a:rPr>
              <a:t>Dependence distance same as </a:t>
            </a:r>
          </a:p>
          <a:p>
            <a:pPr>
              <a:buNone/>
            </a:pPr>
            <a:r>
              <a:rPr lang="en-US" dirty="0">
                <a:cs typeface="Courier"/>
              </a:rPr>
              <a:t> # registers in cycle.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6" name="Picture 5" descr="loop_depend_yi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010400" y="457200"/>
            <a:ext cx="1752600" cy="2852271"/>
          </a:xfrm>
          <a:prstGeom prst="rect">
            <a:avLst/>
          </a:prstGeom>
        </p:spPr>
      </p:pic>
      <p:pic>
        <p:nvPicPr>
          <p:cNvPr id="7" name="Picture 6" descr="loop_depend_yi-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705600" y="3657600"/>
            <a:ext cx="1828800" cy="297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876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Dependence Fixed/Predictable?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534400" cy="4114800"/>
          </a:xfrm>
        </p:spPr>
        <p:txBody>
          <a:bodyPr/>
          <a:lstStyle/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]*Y[i-1]+Y[i-2];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</a:t>
            </a:r>
            <a:r>
              <a:rPr lang="en-US" dirty="0" err="1">
                <a:latin typeface="Courier"/>
                <a:cs typeface="Courier"/>
              </a:rPr>
              <a:t>Y[b[i</a:t>
            </a:r>
            <a:r>
              <a:rPr lang="en-US" dirty="0">
                <a:latin typeface="Courier"/>
                <a:cs typeface="Courier"/>
              </a:rPr>
              <a:t>]];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>
                <a:cs typeface="Courier"/>
              </a:rPr>
              <a:t>If dependence data-dependent, forced to </a:t>
            </a:r>
            <a:r>
              <a:rPr lang="en-US" dirty="0" err="1">
                <a:cs typeface="Courier"/>
              </a:rPr>
              <a:t>sequentialize</a:t>
            </a:r>
            <a:r>
              <a:rPr lang="en-US" dirty="0">
                <a:cs typeface="Courier"/>
              </a:rPr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47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Dependence Fixed/Predictable?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534400" cy="4114800"/>
          </a:xfrm>
        </p:spPr>
        <p:txBody>
          <a:bodyPr/>
          <a:lstStyle/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]*Y[i-1]+Y[i-2];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]*Y[2*i+3];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>
                <a:cs typeface="Courier"/>
              </a:rPr>
              <a:t>If dependence linear, aggressive compliers may be able to resolve.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998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Dependence Fixed/Predictable?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534400" cy="4114800"/>
          </a:xfrm>
        </p:spPr>
        <p:txBody>
          <a:bodyPr/>
          <a:lstStyle/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</a:t>
            </a:r>
            <a:r>
              <a:rPr lang="en-US" dirty="0" err="1">
                <a:latin typeface="Courier"/>
                <a:cs typeface="Courier"/>
              </a:rPr>
              <a:t>Y[ceil(sqrt(i</a:t>
            </a:r>
            <a:r>
              <a:rPr lang="en-US" dirty="0">
                <a:latin typeface="Courier"/>
                <a:cs typeface="Courier"/>
              </a:rPr>
              <a:t>)*sin(2i))];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>
                <a:cs typeface="Courier"/>
              </a:rPr>
              <a:t>If dependence too complicated, compiler not solve and will force sequential execution.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7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1E38-A19B-4247-8A8C-2D433E067EDD}" type="slidenum">
              <a:rPr lang="en-US"/>
              <a:pPr/>
              <a:t>8</a:t>
            </a:fld>
            <a:endParaRPr lang="en-US"/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 Memory Model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5562600" cy="4114800"/>
          </a:xfrm>
        </p:spPr>
        <p:txBody>
          <a:bodyPr/>
          <a:lstStyle/>
          <a:p>
            <a:r>
              <a:rPr lang="en-US"/>
              <a:t>One big linear address space of locations</a:t>
            </a:r>
          </a:p>
          <a:p>
            <a:r>
              <a:rPr lang="en-US"/>
              <a:t>Most recent definition to location is value</a:t>
            </a:r>
          </a:p>
          <a:p>
            <a:r>
              <a:rPr lang="en-US"/>
              <a:t>Sequential flow of statements</a:t>
            </a:r>
          </a:p>
        </p:txBody>
      </p:sp>
      <p:sp>
        <p:nvSpPr>
          <p:cNvPr id="197636" name="Rectangle 4"/>
          <p:cNvSpPr>
            <a:spLocks noChangeArrowheads="1"/>
          </p:cNvSpPr>
          <p:nvPr/>
        </p:nvSpPr>
        <p:spPr bwMode="auto">
          <a:xfrm>
            <a:off x="7620000" y="3200400"/>
            <a:ext cx="914400" cy="167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37" name="Line 5"/>
          <p:cNvSpPr>
            <a:spLocks noChangeShapeType="1"/>
          </p:cNvSpPr>
          <p:nvPr/>
        </p:nvSpPr>
        <p:spPr bwMode="auto">
          <a:xfrm>
            <a:off x="8077200" y="2667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38" name="Line 6"/>
          <p:cNvSpPr>
            <a:spLocks noChangeShapeType="1"/>
          </p:cNvSpPr>
          <p:nvPr/>
        </p:nvSpPr>
        <p:spPr bwMode="auto">
          <a:xfrm>
            <a:off x="6477000" y="4038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39" name="Line 7"/>
          <p:cNvSpPr>
            <a:spLocks noChangeShapeType="1"/>
          </p:cNvSpPr>
          <p:nvPr/>
        </p:nvSpPr>
        <p:spPr bwMode="auto">
          <a:xfrm>
            <a:off x="80772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7239000" y="32004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000</a:t>
            </a:r>
          </a:p>
        </p:txBody>
      </p:sp>
      <p:sp>
        <p:nvSpPr>
          <p:cNvPr id="197642" name="Rectangle 10"/>
          <p:cNvSpPr>
            <a:spLocks noChangeArrowheads="1"/>
          </p:cNvSpPr>
          <p:nvPr/>
        </p:nvSpPr>
        <p:spPr bwMode="auto">
          <a:xfrm>
            <a:off x="7239000" y="33528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001</a:t>
            </a:r>
          </a:p>
        </p:txBody>
      </p:sp>
      <p:sp>
        <p:nvSpPr>
          <p:cNvPr id="197643" name="Rectangle 11"/>
          <p:cNvSpPr>
            <a:spLocks noChangeArrowheads="1"/>
          </p:cNvSpPr>
          <p:nvPr/>
        </p:nvSpPr>
        <p:spPr bwMode="auto">
          <a:xfrm>
            <a:off x="7239000" y="35052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002</a:t>
            </a:r>
          </a:p>
        </p:txBody>
      </p:sp>
      <p:sp>
        <p:nvSpPr>
          <p:cNvPr id="197645" name="Rectangle 13"/>
          <p:cNvSpPr>
            <a:spLocks noChangeArrowheads="1"/>
          </p:cNvSpPr>
          <p:nvPr/>
        </p:nvSpPr>
        <p:spPr bwMode="auto">
          <a:xfrm>
            <a:off x="7239000" y="38100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005</a:t>
            </a:r>
          </a:p>
        </p:txBody>
      </p:sp>
      <p:sp>
        <p:nvSpPr>
          <p:cNvPr id="197646" name="Rectangle 14"/>
          <p:cNvSpPr>
            <a:spLocks noChangeArrowheads="1"/>
          </p:cNvSpPr>
          <p:nvPr/>
        </p:nvSpPr>
        <p:spPr bwMode="auto">
          <a:xfrm>
            <a:off x="7239000" y="39624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006</a:t>
            </a:r>
          </a:p>
        </p:txBody>
      </p:sp>
      <p:sp>
        <p:nvSpPr>
          <p:cNvPr id="197647" name="Rectangle 15"/>
          <p:cNvSpPr>
            <a:spLocks noChangeArrowheads="1"/>
          </p:cNvSpPr>
          <p:nvPr/>
        </p:nvSpPr>
        <p:spPr bwMode="auto">
          <a:xfrm>
            <a:off x="7239000" y="41148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007</a:t>
            </a:r>
          </a:p>
        </p:txBody>
      </p:sp>
      <p:sp>
        <p:nvSpPr>
          <p:cNvPr id="197648" name="Rectangle 16"/>
          <p:cNvSpPr>
            <a:spLocks noChangeArrowheads="1"/>
          </p:cNvSpPr>
          <p:nvPr/>
        </p:nvSpPr>
        <p:spPr bwMode="auto">
          <a:xfrm>
            <a:off x="7239000" y="42672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008</a:t>
            </a:r>
          </a:p>
        </p:txBody>
      </p:sp>
      <p:sp>
        <p:nvSpPr>
          <p:cNvPr id="197649" name="Rectangle 17"/>
          <p:cNvSpPr>
            <a:spLocks noChangeArrowheads="1"/>
          </p:cNvSpPr>
          <p:nvPr/>
        </p:nvSpPr>
        <p:spPr bwMode="auto">
          <a:xfrm>
            <a:off x="7239000" y="44196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009</a:t>
            </a:r>
          </a:p>
        </p:txBody>
      </p:sp>
      <p:sp>
        <p:nvSpPr>
          <p:cNvPr id="197650" name="Rectangle 18"/>
          <p:cNvSpPr>
            <a:spLocks noChangeArrowheads="1"/>
          </p:cNvSpPr>
          <p:nvPr/>
        </p:nvSpPr>
        <p:spPr bwMode="auto">
          <a:xfrm>
            <a:off x="7239000" y="45720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010</a:t>
            </a:r>
          </a:p>
        </p:txBody>
      </p:sp>
      <p:sp>
        <p:nvSpPr>
          <p:cNvPr id="197651" name="Rectangle 19"/>
          <p:cNvSpPr>
            <a:spLocks noChangeArrowheads="1"/>
          </p:cNvSpPr>
          <p:nvPr/>
        </p:nvSpPr>
        <p:spPr bwMode="auto">
          <a:xfrm>
            <a:off x="7239000" y="47244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011</a:t>
            </a:r>
          </a:p>
        </p:txBody>
      </p:sp>
      <p:sp>
        <p:nvSpPr>
          <p:cNvPr id="197652" name="Rectangle 20"/>
          <p:cNvSpPr>
            <a:spLocks noChangeArrowheads="1"/>
          </p:cNvSpPr>
          <p:nvPr/>
        </p:nvSpPr>
        <p:spPr bwMode="auto">
          <a:xfrm>
            <a:off x="7239000" y="36576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004</a:t>
            </a:r>
          </a:p>
        </p:txBody>
      </p:sp>
      <p:sp>
        <p:nvSpPr>
          <p:cNvPr id="197653" name="Text Box 21"/>
          <p:cNvSpPr txBox="1">
            <a:spLocks noChangeArrowheads="1"/>
          </p:cNvSpPr>
          <p:nvPr/>
        </p:nvSpPr>
        <p:spPr bwMode="auto">
          <a:xfrm>
            <a:off x="6308725" y="3546475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Addr</a:t>
            </a:r>
          </a:p>
        </p:txBody>
      </p:sp>
      <p:sp>
        <p:nvSpPr>
          <p:cNvPr id="197654" name="Text Box 22"/>
          <p:cNvSpPr txBox="1">
            <a:spLocks noChangeArrowheads="1"/>
          </p:cNvSpPr>
          <p:nvPr/>
        </p:nvSpPr>
        <p:spPr bwMode="auto">
          <a:xfrm>
            <a:off x="7239000" y="2209800"/>
            <a:ext cx="1495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New value</a:t>
            </a:r>
          </a:p>
        </p:txBody>
      </p:sp>
      <p:sp>
        <p:nvSpPr>
          <p:cNvPr id="197655" name="Text Box 23"/>
          <p:cNvSpPr txBox="1">
            <a:spLocks noChangeArrowheads="1"/>
          </p:cNvSpPr>
          <p:nvPr/>
        </p:nvSpPr>
        <p:spPr bwMode="auto">
          <a:xfrm>
            <a:off x="7010400" y="5334000"/>
            <a:ext cx="1849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Current value</a:t>
            </a:r>
          </a:p>
        </p:txBody>
      </p:sp>
    </p:spTree>
    <p:extLst>
      <p:ext uri="{BB962C8B-B14F-4D97-AF65-F5344CB8AC3E}">
        <p14:creationId xmlns:p14="http://schemas.microsoft.com/office/powerpoint/2010/main" val="393362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r>
              <a:rPr lang="en-US" dirty="0"/>
              <a:t>Can specify HW computation in C</a:t>
            </a:r>
          </a:p>
          <a:p>
            <a:r>
              <a:rPr lang="en-US" dirty="0"/>
              <a:t>Create streaming operations</a:t>
            </a:r>
          </a:p>
          <a:p>
            <a:pPr lvl="1"/>
            <a:r>
              <a:rPr lang="en-US" dirty="0"/>
              <a:t>Run on processor or FPGA</a:t>
            </a:r>
          </a:p>
          <a:p>
            <a:r>
              <a:rPr lang="en-US" dirty="0" err="1"/>
              <a:t>Vivado</a:t>
            </a:r>
            <a:r>
              <a:rPr lang="en-US" dirty="0"/>
              <a:t> HLS gives control over how map to hardware</a:t>
            </a:r>
          </a:p>
          <a:p>
            <a:pPr lvl="1"/>
            <a:r>
              <a:rPr lang="en-US" dirty="0"/>
              <a:t>Area-time point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2018 --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11AA-D846-F243-B06C-C2EC19EEFD1B}" type="slidenum">
              <a:rPr lang="en-US"/>
              <a:pPr/>
              <a:t>81</a:t>
            </a:fld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>
                <a:sym typeface="Wingdings"/>
              </a:rPr>
              <a:t>Reading for Wednesday</a:t>
            </a:r>
          </a:p>
          <a:p>
            <a:pPr lvl="1"/>
            <a:r>
              <a:rPr lang="en-US" dirty="0">
                <a:sym typeface="Wingdings"/>
              </a:rPr>
              <a:t>on web</a:t>
            </a:r>
          </a:p>
          <a:p>
            <a:pPr lvl="1"/>
            <a:r>
              <a:rPr lang="en-US" dirty="0">
                <a:sym typeface="Wingdings"/>
              </a:rPr>
              <a:t>and Zynq book </a:t>
            </a:r>
          </a:p>
          <a:p>
            <a:r>
              <a:rPr lang="en-US" dirty="0">
                <a:sym typeface="Wingdings"/>
              </a:rPr>
              <a:t>HW5 due Friday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1E38-A19B-4247-8A8C-2D433E067EDD}" type="slidenum">
              <a:rPr lang="en-US"/>
              <a:pPr/>
              <a:t>9</a:t>
            </a:fld>
            <a:endParaRPr lang="en-US"/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C Memory Model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5562600" cy="41148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One big linear address space of locations</a:t>
            </a:r>
          </a:p>
          <a:p>
            <a:r>
              <a:rPr lang="en-US" dirty="0"/>
              <a:t>Assumes all arrays live in same memory</a:t>
            </a:r>
          </a:p>
          <a:p>
            <a:r>
              <a:rPr lang="en-US" dirty="0"/>
              <a:t>Assumes arrays may overlap?</a:t>
            </a:r>
          </a:p>
          <a:p>
            <a:endParaRPr lang="en-US" dirty="0"/>
          </a:p>
        </p:txBody>
      </p:sp>
      <p:sp>
        <p:nvSpPr>
          <p:cNvPr id="197636" name="Rectangle 4"/>
          <p:cNvSpPr>
            <a:spLocks noChangeArrowheads="1"/>
          </p:cNvSpPr>
          <p:nvPr/>
        </p:nvSpPr>
        <p:spPr bwMode="auto">
          <a:xfrm>
            <a:off x="7620000" y="3200400"/>
            <a:ext cx="914400" cy="167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37" name="Line 5"/>
          <p:cNvSpPr>
            <a:spLocks noChangeShapeType="1"/>
          </p:cNvSpPr>
          <p:nvPr/>
        </p:nvSpPr>
        <p:spPr bwMode="auto">
          <a:xfrm>
            <a:off x="8077200" y="2667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38" name="Line 6"/>
          <p:cNvSpPr>
            <a:spLocks noChangeShapeType="1"/>
          </p:cNvSpPr>
          <p:nvPr/>
        </p:nvSpPr>
        <p:spPr bwMode="auto">
          <a:xfrm>
            <a:off x="6477000" y="4038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39" name="Line 7"/>
          <p:cNvSpPr>
            <a:spLocks noChangeShapeType="1"/>
          </p:cNvSpPr>
          <p:nvPr/>
        </p:nvSpPr>
        <p:spPr bwMode="auto">
          <a:xfrm>
            <a:off x="80772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7239000" y="32004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000</a:t>
            </a:r>
          </a:p>
        </p:txBody>
      </p:sp>
      <p:sp>
        <p:nvSpPr>
          <p:cNvPr id="197642" name="Rectangle 10"/>
          <p:cNvSpPr>
            <a:spLocks noChangeArrowheads="1"/>
          </p:cNvSpPr>
          <p:nvPr/>
        </p:nvSpPr>
        <p:spPr bwMode="auto">
          <a:xfrm>
            <a:off x="7239000" y="33528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001</a:t>
            </a:r>
          </a:p>
        </p:txBody>
      </p:sp>
      <p:sp>
        <p:nvSpPr>
          <p:cNvPr id="197643" name="Rectangle 11"/>
          <p:cNvSpPr>
            <a:spLocks noChangeArrowheads="1"/>
          </p:cNvSpPr>
          <p:nvPr/>
        </p:nvSpPr>
        <p:spPr bwMode="auto">
          <a:xfrm>
            <a:off x="7239000" y="35052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002</a:t>
            </a:r>
          </a:p>
        </p:txBody>
      </p:sp>
      <p:sp>
        <p:nvSpPr>
          <p:cNvPr id="197645" name="Rectangle 13"/>
          <p:cNvSpPr>
            <a:spLocks noChangeArrowheads="1"/>
          </p:cNvSpPr>
          <p:nvPr/>
        </p:nvSpPr>
        <p:spPr bwMode="auto">
          <a:xfrm>
            <a:off x="7239000" y="38100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005</a:t>
            </a:r>
          </a:p>
        </p:txBody>
      </p:sp>
      <p:sp>
        <p:nvSpPr>
          <p:cNvPr id="197646" name="Rectangle 14"/>
          <p:cNvSpPr>
            <a:spLocks noChangeArrowheads="1"/>
          </p:cNvSpPr>
          <p:nvPr/>
        </p:nvSpPr>
        <p:spPr bwMode="auto">
          <a:xfrm>
            <a:off x="7239000" y="39624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006</a:t>
            </a:r>
          </a:p>
        </p:txBody>
      </p:sp>
      <p:sp>
        <p:nvSpPr>
          <p:cNvPr id="197647" name="Rectangle 15"/>
          <p:cNvSpPr>
            <a:spLocks noChangeArrowheads="1"/>
          </p:cNvSpPr>
          <p:nvPr/>
        </p:nvSpPr>
        <p:spPr bwMode="auto">
          <a:xfrm>
            <a:off x="7239000" y="41148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007</a:t>
            </a:r>
          </a:p>
        </p:txBody>
      </p:sp>
      <p:sp>
        <p:nvSpPr>
          <p:cNvPr id="197648" name="Rectangle 16"/>
          <p:cNvSpPr>
            <a:spLocks noChangeArrowheads="1"/>
          </p:cNvSpPr>
          <p:nvPr/>
        </p:nvSpPr>
        <p:spPr bwMode="auto">
          <a:xfrm>
            <a:off x="7239000" y="42672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008</a:t>
            </a:r>
          </a:p>
        </p:txBody>
      </p:sp>
      <p:sp>
        <p:nvSpPr>
          <p:cNvPr id="197649" name="Rectangle 17"/>
          <p:cNvSpPr>
            <a:spLocks noChangeArrowheads="1"/>
          </p:cNvSpPr>
          <p:nvPr/>
        </p:nvSpPr>
        <p:spPr bwMode="auto">
          <a:xfrm>
            <a:off x="7239000" y="44196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009</a:t>
            </a:r>
          </a:p>
        </p:txBody>
      </p:sp>
      <p:sp>
        <p:nvSpPr>
          <p:cNvPr id="197650" name="Rectangle 18"/>
          <p:cNvSpPr>
            <a:spLocks noChangeArrowheads="1"/>
          </p:cNvSpPr>
          <p:nvPr/>
        </p:nvSpPr>
        <p:spPr bwMode="auto">
          <a:xfrm>
            <a:off x="7239000" y="45720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010</a:t>
            </a:r>
          </a:p>
        </p:txBody>
      </p:sp>
      <p:sp>
        <p:nvSpPr>
          <p:cNvPr id="197651" name="Rectangle 19"/>
          <p:cNvSpPr>
            <a:spLocks noChangeArrowheads="1"/>
          </p:cNvSpPr>
          <p:nvPr/>
        </p:nvSpPr>
        <p:spPr bwMode="auto">
          <a:xfrm>
            <a:off x="7239000" y="47244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011</a:t>
            </a:r>
          </a:p>
        </p:txBody>
      </p:sp>
      <p:sp>
        <p:nvSpPr>
          <p:cNvPr id="197652" name="Rectangle 20"/>
          <p:cNvSpPr>
            <a:spLocks noChangeArrowheads="1"/>
          </p:cNvSpPr>
          <p:nvPr/>
        </p:nvSpPr>
        <p:spPr bwMode="auto">
          <a:xfrm>
            <a:off x="7239000" y="36576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004</a:t>
            </a:r>
          </a:p>
        </p:txBody>
      </p:sp>
      <p:sp>
        <p:nvSpPr>
          <p:cNvPr id="197653" name="Text Box 21"/>
          <p:cNvSpPr txBox="1">
            <a:spLocks noChangeArrowheads="1"/>
          </p:cNvSpPr>
          <p:nvPr/>
        </p:nvSpPr>
        <p:spPr bwMode="auto">
          <a:xfrm>
            <a:off x="6308725" y="3546475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Addr</a:t>
            </a:r>
          </a:p>
        </p:txBody>
      </p:sp>
      <p:sp>
        <p:nvSpPr>
          <p:cNvPr id="197654" name="Text Box 22"/>
          <p:cNvSpPr txBox="1">
            <a:spLocks noChangeArrowheads="1"/>
          </p:cNvSpPr>
          <p:nvPr/>
        </p:nvSpPr>
        <p:spPr bwMode="auto">
          <a:xfrm>
            <a:off x="7239000" y="2209800"/>
            <a:ext cx="1495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New value</a:t>
            </a:r>
          </a:p>
        </p:txBody>
      </p:sp>
      <p:sp>
        <p:nvSpPr>
          <p:cNvPr id="197655" name="Text Box 23"/>
          <p:cNvSpPr txBox="1">
            <a:spLocks noChangeArrowheads="1"/>
          </p:cNvSpPr>
          <p:nvPr/>
        </p:nvSpPr>
        <p:spPr bwMode="auto">
          <a:xfrm>
            <a:off x="7010400" y="5334000"/>
            <a:ext cx="1849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Current value</a:t>
            </a:r>
          </a:p>
        </p:txBody>
      </p:sp>
    </p:spTree>
    <p:extLst>
      <p:ext uri="{BB962C8B-B14F-4D97-AF65-F5344CB8AC3E}">
        <p14:creationId xmlns:p14="http://schemas.microsoft.com/office/powerpoint/2010/main" val="109372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48995</TotalTime>
  <Words>2812</Words>
  <Application>Microsoft Macintosh PowerPoint</Application>
  <PresentationFormat>On-screen Show (4:3)</PresentationFormat>
  <Paragraphs>573</Paragraphs>
  <Slides>81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ＭＳ Ｐゴシック</vt:lpstr>
      <vt:lpstr>Arial</vt:lpstr>
      <vt:lpstr>Courier</vt:lpstr>
      <vt:lpstr>Times New Roman</vt:lpstr>
      <vt:lpstr>Wingdings</vt:lpstr>
      <vt:lpstr>Blank Presentation</vt:lpstr>
      <vt:lpstr>ESE532: System-on-a-Chip Architecture</vt:lpstr>
      <vt:lpstr>Previously</vt:lpstr>
      <vt:lpstr>Today</vt:lpstr>
      <vt:lpstr>Message</vt:lpstr>
      <vt:lpstr>Arrays and Memories</vt:lpstr>
      <vt:lpstr>Arrays as Inputs and Outputs</vt:lpstr>
      <vt:lpstr>Arrays as Local Memory</vt:lpstr>
      <vt:lpstr>C Memory Model</vt:lpstr>
      <vt:lpstr>Challenge: C Memory Model</vt:lpstr>
      <vt:lpstr>Example</vt:lpstr>
      <vt:lpstr>Memory Operation Challenge</vt:lpstr>
      <vt:lpstr>C Memory/Pointer Sequentialization</vt:lpstr>
      <vt:lpstr>C Memory/Pointer Sequentialization</vt:lpstr>
      <vt:lpstr>Consequence</vt:lpstr>
      <vt:lpstr>More at end of lecture</vt:lpstr>
      <vt:lpstr>Vivado HLS Mapping Control</vt:lpstr>
      <vt:lpstr>Preclass 2</vt:lpstr>
      <vt:lpstr>Vivado HLS Pragma DATAFLOW</vt:lpstr>
      <vt:lpstr>Dataflow with Arrays</vt:lpstr>
      <vt:lpstr>Streamable</vt:lpstr>
      <vt:lpstr>Cannot Stream Input</vt:lpstr>
      <vt:lpstr>Streamable?</vt:lpstr>
      <vt:lpstr>Vivado HLS Pragma DATAFLOW</vt:lpstr>
      <vt:lpstr>Streaming Operations</vt:lpstr>
      <vt:lpstr>PowerPoint Presentation</vt:lpstr>
      <vt:lpstr>stream_filter Pipeline</vt:lpstr>
      <vt:lpstr>Dataflow Streaming</vt:lpstr>
      <vt:lpstr>Between  Loops </vt:lpstr>
      <vt:lpstr>Vivado HLS Pragma PIPELINE</vt:lpstr>
      <vt:lpstr>PowerPoint Presentation</vt:lpstr>
      <vt:lpstr>Dataflow and pipelining</vt:lpstr>
      <vt:lpstr>Dataflow and Pipelining</vt:lpstr>
      <vt:lpstr>Dataflow and Pipelining</vt:lpstr>
      <vt:lpstr>Dataflow and Pipelining</vt:lpstr>
      <vt:lpstr>Dataflow and Pipelining</vt:lpstr>
      <vt:lpstr>Dataflow and Pipelining</vt:lpstr>
      <vt:lpstr>Dataflow and Pipelining</vt:lpstr>
      <vt:lpstr>Dataflow and Pipelining</vt:lpstr>
      <vt:lpstr>Dataflow and Pipelining</vt:lpstr>
      <vt:lpstr>Compare Cases</vt:lpstr>
      <vt:lpstr>Vivado HLS Pragma UNROLL</vt:lpstr>
      <vt:lpstr>PowerPoint Presentation</vt:lpstr>
      <vt:lpstr>Dataflow, Unrolling, &amp; Pipelining</vt:lpstr>
      <vt:lpstr>Unroll</vt:lpstr>
      <vt:lpstr>Vivado HLS Pragma INLINE</vt:lpstr>
      <vt:lpstr>Zynq BRAM</vt:lpstr>
      <vt:lpstr>Vivado HLS Pragma ARRAY_PARTITION</vt:lpstr>
      <vt:lpstr>Memory Bottleneck Example</vt:lpstr>
      <vt:lpstr>Array Partition</vt:lpstr>
      <vt:lpstr>Array Partition Example</vt:lpstr>
      <vt:lpstr>Vivado HLS Pragma ARRAY_RESHAPE</vt:lpstr>
      <vt:lpstr>PowerPoint Presentation</vt:lpstr>
      <vt:lpstr>PowerPoint Presentation</vt:lpstr>
      <vt:lpstr>Array Reshape Example</vt:lpstr>
      <vt:lpstr>HLS Pragma Summary</vt:lpstr>
      <vt:lpstr>Memory Allocation</vt:lpstr>
      <vt:lpstr>Memory Allocation?</vt:lpstr>
      <vt:lpstr>Hardware Memory</vt:lpstr>
      <vt:lpstr>Demand for malloc()</vt:lpstr>
      <vt:lpstr>No malloc()</vt:lpstr>
      <vt:lpstr>Pointer Passing</vt:lpstr>
      <vt:lpstr>Pointer Passing</vt:lpstr>
      <vt:lpstr>Pointer Passing</vt:lpstr>
      <vt:lpstr>Pointer Passing</vt:lpstr>
      <vt:lpstr>Avoid Pointer Passing</vt:lpstr>
      <vt:lpstr>Memory Sequentialization and Data Dependencies</vt:lpstr>
      <vt:lpstr>C Memory Consequence</vt:lpstr>
      <vt:lpstr>Forcing Sequencing</vt:lpstr>
      <vt:lpstr>Scheduled Memory Operations</vt:lpstr>
      <vt:lpstr>Hardware/Parallelism Challenge</vt:lpstr>
      <vt:lpstr>Mux Conversion and Memory</vt:lpstr>
      <vt:lpstr>Mux Conversion and Memory</vt:lpstr>
      <vt:lpstr>Mux Conversion and Memory</vt:lpstr>
      <vt:lpstr>Conditions and Memory</vt:lpstr>
      <vt:lpstr>Dependence in Loops</vt:lpstr>
      <vt:lpstr>Dependence in Loops</vt:lpstr>
      <vt:lpstr>Dependence Fixed/Predictable?</vt:lpstr>
      <vt:lpstr>Dependence Fixed/Predictable?</vt:lpstr>
      <vt:lpstr>Dependence Fixed/Predictable?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211</cp:revision>
  <cp:lastPrinted>2018-10-08T13:49:46Z</cp:lastPrinted>
  <dcterms:created xsi:type="dcterms:W3CDTF">2017-10-03T13:20:38Z</dcterms:created>
  <dcterms:modified xsi:type="dcterms:W3CDTF">2018-10-08T14:11:45Z</dcterms:modified>
</cp:coreProperties>
</file>