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6" r:id="rId2"/>
    <p:sldId id="390" r:id="rId3"/>
    <p:sldId id="457" r:id="rId4"/>
    <p:sldId id="391" r:id="rId5"/>
    <p:sldId id="389" r:id="rId6"/>
    <p:sldId id="388" r:id="rId7"/>
    <p:sldId id="387" r:id="rId8"/>
    <p:sldId id="258" r:id="rId9"/>
    <p:sldId id="339" r:id="rId10"/>
    <p:sldId id="351" r:id="rId11"/>
    <p:sldId id="398" r:id="rId12"/>
    <p:sldId id="461" r:id="rId13"/>
    <p:sldId id="399" r:id="rId14"/>
    <p:sldId id="350" r:id="rId15"/>
    <p:sldId id="354" r:id="rId16"/>
    <p:sldId id="352" r:id="rId17"/>
    <p:sldId id="353" r:id="rId18"/>
    <p:sldId id="355" r:id="rId19"/>
    <p:sldId id="356" r:id="rId20"/>
    <p:sldId id="453" r:id="rId21"/>
    <p:sldId id="454" r:id="rId22"/>
    <p:sldId id="382" r:id="rId23"/>
    <p:sldId id="357" r:id="rId24"/>
    <p:sldId id="377" r:id="rId25"/>
    <p:sldId id="358" r:id="rId26"/>
    <p:sldId id="360" r:id="rId27"/>
    <p:sldId id="359" r:id="rId28"/>
    <p:sldId id="378" r:id="rId29"/>
    <p:sldId id="379" r:id="rId30"/>
    <p:sldId id="458" r:id="rId31"/>
    <p:sldId id="459" r:id="rId32"/>
    <p:sldId id="363" r:id="rId33"/>
    <p:sldId id="362" r:id="rId34"/>
    <p:sldId id="364" r:id="rId35"/>
    <p:sldId id="341" r:id="rId36"/>
    <p:sldId id="342" r:id="rId37"/>
    <p:sldId id="344" r:id="rId38"/>
    <p:sldId id="345" r:id="rId39"/>
    <p:sldId id="346" r:id="rId40"/>
    <p:sldId id="347" r:id="rId41"/>
    <p:sldId id="348" r:id="rId42"/>
    <p:sldId id="393" r:id="rId43"/>
    <p:sldId id="349" r:id="rId44"/>
    <p:sldId id="366" r:id="rId45"/>
    <p:sldId id="384" r:id="rId46"/>
    <p:sldId id="367" r:id="rId47"/>
    <p:sldId id="369" r:id="rId48"/>
    <p:sldId id="455" r:id="rId49"/>
    <p:sldId id="370" r:id="rId50"/>
    <p:sldId id="371" r:id="rId51"/>
    <p:sldId id="372" r:id="rId52"/>
    <p:sldId id="460" r:id="rId53"/>
    <p:sldId id="373" r:id="rId54"/>
    <p:sldId id="383" r:id="rId55"/>
    <p:sldId id="374" r:id="rId56"/>
    <p:sldId id="375" r:id="rId57"/>
    <p:sldId id="376" r:id="rId58"/>
    <p:sldId id="380" r:id="rId59"/>
    <p:sldId id="392" r:id="rId60"/>
    <p:sldId id="456" r:id="rId61"/>
    <p:sldId id="381" r:id="rId62"/>
    <p:sldId id="330" r:id="rId6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6600"/>
    <a:srgbClr val="FECC99"/>
    <a:srgbClr val="9A95F2"/>
    <a:srgbClr val="F7A4AD"/>
    <a:srgbClr val="75EAED"/>
    <a:srgbClr val="F694F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4617"/>
  </p:normalViewPr>
  <p:slideViewPr>
    <p:cSldViewPr>
      <p:cViewPr varScale="1">
        <p:scale>
          <a:sx n="111" d="100"/>
          <a:sy n="111" d="100"/>
        </p:scale>
        <p:origin x="2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0899892-1164-F24C-BA69-150C84B6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2F43882-1B58-5C45-81B5-B47D6D1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3EF-6858-C948-9F00-CBC8B78B5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498E-B385-5A41-8126-38E4C3C67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28B3-0CAB-C141-A479-406975AF2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50"/>
            <a:ext cx="8151813" cy="14335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12775" y="1600200"/>
            <a:ext cx="3998913" cy="461803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1600200"/>
            <a:ext cx="4000500" cy="4618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1C24-9806-7148-BB96-1D4F026A5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57DF-B8E1-6E4E-A23B-D02022E33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C9EC-1342-4248-A34A-2968F89D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10AF-5E98-D541-A2B0-D1503240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1EE5-F3BE-894E-AEF9-1B8AF72F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CBD0-DCFA-8C4F-8A48-8F6BFD89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8DC8-9554-F44C-BB0B-55F9A1E06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8DC1-23AE-CB49-91CB-23A473E84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C0C0-8AF0-574D-A956-1BC4D162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charset="0"/>
              </a:defRPr>
            </a:lvl1pPr>
          </a:lstStyle>
          <a:p>
            <a:pPr>
              <a:defRPr/>
            </a:pPr>
            <a:fld id="{23961269-2760-3141-82DA-D43FB461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if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12:  October 10, 2018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Data Movement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(Interconnect, DMA)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/>
              <a:t>Memory </a:t>
            </a:r>
            <a:r>
              <a:rPr lang="en-US" dirty="0">
                <a:solidFill>
                  <a:schemeClr val="tx1"/>
                </a:solidFill>
              </a:rPr>
              <a:t>and I/O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772400" cy="4572000"/>
          </a:xfrm>
        </p:spPr>
        <p:txBody>
          <a:bodyPr/>
          <a:lstStyle/>
          <a:p>
            <a:r>
              <a:rPr lang="en-US" dirty="0"/>
              <a:t>Architecture contains</a:t>
            </a:r>
          </a:p>
          <a:p>
            <a:pPr lvl="1"/>
            <a:r>
              <a:rPr lang="en-US" dirty="0"/>
              <a:t>Large memories</a:t>
            </a:r>
          </a:p>
          <a:p>
            <a:pPr lvl="2"/>
            <a:r>
              <a:rPr lang="en-US" dirty="0"/>
              <a:t>For density, necessary sharing</a:t>
            </a:r>
          </a:p>
          <a:p>
            <a:pPr lvl="1"/>
            <a:r>
              <a:rPr lang="en-US" dirty="0"/>
              <a:t>Small memories local to compute</a:t>
            </a:r>
          </a:p>
          <a:p>
            <a:pPr lvl="2"/>
            <a:r>
              <a:rPr lang="en-US" dirty="0"/>
              <a:t>For high bandwidth, low latency, low energy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Peripherals for I/O</a:t>
            </a:r>
          </a:p>
          <a:p>
            <a:r>
              <a:rPr lang="en-US" dirty="0">
                <a:solidFill>
                  <a:srgbClr val="000000"/>
                </a:solidFill>
              </a:rPr>
              <a:t>Need to move data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Among memories and I/O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Large to small and back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Among small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From Inputs, To Outputs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091B4-8CA7-A64B-A231-B84C598D2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Term: Peripheral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8AFD6-6DF1-2645-9844-F3CD486C2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“On the edge (or </a:t>
            </a:r>
            <a:r>
              <a:rPr lang="en-US" dirty="0" err="1"/>
              <a:t>perhiphery</a:t>
            </a:r>
            <a:r>
              <a:rPr lang="en-US" dirty="0"/>
              <a:t>) of something”</a:t>
            </a:r>
          </a:p>
          <a:p>
            <a:r>
              <a:rPr lang="en-US" dirty="0"/>
              <a:t>Peripheral device – device used to put information onto or get information off of a computer</a:t>
            </a:r>
          </a:p>
          <a:p>
            <a:pPr lvl="1"/>
            <a:r>
              <a:rPr lang="en-US" dirty="0"/>
              <a:t>E.g.</a:t>
            </a:r>
          </a:p>
          <a:p>
            <a:pPr lvl="2"/>
            <a:r>
              <a:rPr lang="en-US" dirty="0"/>
              <a:t>Keyboard, mouse, modem, USB flash drive, 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8C225-871D-3546-BF8D-C673D197D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4446E5-B121-6A41-9B4D-93B5D4C68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1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7961232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09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/>
              <a:t>Memory </a:t>
            </a:r>
            <a:r>
              <a:rPr lang="en-US" dirty="0">
                <a:solidFill>
                  <a:schemeClr val="tx1"/>
                </a:solidFill>
              </a:rPr>
              <a:t>and I/O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772400" cy="4572000"/>
          </a:xfrm>
        </p:spPr>
        <p:txBody>
          <a:bodyPr/>
          <a:lstStyle/>
          <a:p>
            <a:r>
              <a:rPr lang="en-US" dirty="0"/>
              <a:t>Architecture contains</a:t>
            </a:r>
          </a:p>
          <a:p>
            <a:pPr lvl="1"/>
            <a:r>
              <a:rPr lang="en-US" dirty="0"/>
              <a:t>Large memories</a:t>
            </a:r>
          </a:p>
          <a:p>
            <a:pPr lvl="2"/>
            <a:r>
              <a:rPr lang="en-US" dirty="0"/>
              <a:t>For density, necessary sharing</a:t>
            </a:r>
          </a:p>
          <a:p>
            <a:pPr lvl="1"/>
            <a:r>
              <a:rPr lang="en-US" dirty="0"/>
              <a:t>Small memories local to compute</a:t>
            </a:r>
          </a:p>
          <a:p>
            <a:pPr lvl="2"/>
            <a:r>
              <a:rPr lang="en-US" dirty="0"/>
              <a:t>For high bandwidth, low latency, low energy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Peripherals</a:t>
            </a:r>
            <a:r>
              <a:rPr lang="en-US" dirty="0">
                <a:solidFill>
                  <a:srgbClr val="000000"/>
                </a:solidFill>
              </a:rPr>
              <a:t> for I/O</a:t>
            </a:r>
          </a:p>
          <a:p>
            <a:r>
              <a:rPr lang="en-US" dirty="0">
                <a:solidFill>
                  <a:srgbClr val="000000"/>
                </a:solidFill>
              </a:rPr>
              <a:t>Need to move data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Among memories and I/O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Large to small and back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Among small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From Inputs, To Outputs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56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move data?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Abstractly, using stream links.</a:t>
            </a:r>
          </a:p>
          <a:p>
            <a:r>
              <a:rPr lang="en-US" dirty="0"/>
              <a:t>Connect stream between producer and consumer.</a:t>
            </a:r>
          </a:p>
          <a:p>
            <a:endParaRPr lang="en-US" dirty="0"/>
          </a:p>
          <a:p>
            <a:r>
              <a:rPr lang="en-US" dirty="0"/>
              <a:t>Ideally: dedicated wires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Dedicated Wires?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might prevent us from having dedicated wires between all communicating units?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Making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01000" cy="4114800"/>
          </a:xfrm>
        </p:spPr>
        <p:txBody>
          <a:bodyPr/>
          <a:lstStyle/>
          <a:p>
            <a:r>
              <a:rPr lang="en-US" dirty="0"/>
              <a:t>Cannot always be dedicated wires</a:t>
            </a:r>
          </a:p>
          <a:p>
            <a:pPr lvl="1"/>
            <a:r>
              <a:rPr lang="en-US" dirty="0"/>
              <a:t>Programmable</a:t>
            </a:r>
          </a:p>
          <a:p>
            <a:pPr lvl="1"/>
            <a:r>
              <a:rPr lang="en-US" dirty="0"/>
              <a:t>Wires take up area</a:t>
            </a:r>
          </a:p>
          <a:p>
            <a:pPr lvl="1"/>
            <a:r>
              <a:rPr lang="en-US" dirty="0"/>
              <a:t>Don’t always have enough traffic to consume the bandwidth of point-to-point wire</a:t>
            </a:r>
          </a:p>
          <a:p>
            <a:pPr lvl="1"/>
            <a:r>
              <a:rPr lang="en-US" dirty="0"/>
              <a:t>May need to serialize use of resource</a:t>
            </a:r>
          </a:p>
          <a:p>
            <a:pPr lvl="2"/>
            <a:r>
              <a:rPr lang="en-US" dirty="0"/>
              <a:t>E.g. one memory read per cycle</a:t>
            </a:r>
          </a:p>
          <a:p>
            <a:pPr lvl="1"/>
            <a:r>
              <a:rPr lang="en-US" dirty="0"/>
              <a:t>Source or destination may be </a:t>
            </a:r>
            <a:r>
              <a:rPr lang="en-US" dirty="0" err="1"/>
              <a:t>sequentialized</a:t>
            </a:r>
            <a:r>
              <a:rPr lang="en-US" dirty="0"/>
              <a:t> on hardware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114800"/>
          </a:xfrm>
        </p:spPr>
        <p:txBody>
          <a:bodyPr/>
          <a:lstStyle/>
          <a:p>
            <a:r>
              <a:rPr lang="en-US" dirty="0"/>
              <a:t>Programmable, possibly shared interconnect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590800"/>
            <a:ext cx="3462760" cy="3987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Simple Realization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Shared Bus</a:t>
            </a:r>
          </a:p>
          <a:p>
            <a:r>
              <a:rPr lang="en-US" dirty="0"/>
              <a:t>Write to bus with </a:t>
            </a:r>
            <a:br>
              <a:rPr lang="en-US" dirty="0"/>
            </a:br>
            <a:r>
              <a:rPr lang="en-US" dirty="0"/>
              <a:t>address of destination</a:t>
            </a:r>
          </a:p>
          <a:p>
            <a:r>
              <a:rPr lang="en-US" dirty="0"/>
              <a:t>When address match, </a:t>
            </a:r>
            <a:br>
              <a:rPr lang="en-US" dirty="0"/>
            </a:br>
            <a:r>
              <a:rPr lang="en-US" dirty="0"/>
              <a:t>take value off bus</a:t>
            </a:r>
          </a:p>
          <a:p>
            <a:r>
              <a:rPr lang="en-US" dirty="0">
                <a:solidFill>
                  <a:srgbClr val="FF6600"/>
                </a:solidFill>
              </a:rPr>
              <a:t>Pros?</a:t>
            </a:r>
          </a:p>
          <a:p>
            <a:r>
              <a:rPr lang="en-US" dirty="0">
                <a:solidFill>
                  <a:srgbClr val="FF6600"/>
                </a:solidFill>
              </a:rPr>
              <a:t>Cons?     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409700"/>
            <a:ext cx="3086517" cy="544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Alternate: Crossbar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/>
              <a:t>Provide programmable connection between all sources and destinations</a:t>
            </a:r>
          </a:p>
          <a:p>
            <a:r>
              <a:rPr lang="en-US" dirty="0"/>
              <a:t>Any destination can be connected to any single source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581400"/>
            <a:ext cx="2639871" cy="293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 processors</a:t>
            </a:r>
          </a:p>
          <a:p>
            <a:r>
              <a:rPr lang="en-US" dirty="0"/>
              <a:t>Each: 1 read, 10 cycle compute, 1 write</a:t>
            </a:r>
          </a:p>
          <a:p>
            <a:r>
              <a:rPr lang="en-US" dirty="0"/>
              <a:t>Memory: 1 read or write per cycle</a:t>
            </a:r>
          </a:p>
          <a:p>
            <a:r>
              <a:rPr lang="en-US" dirty="0">
                <a:solidFill>
                  <a:srgbClr val="FF6600"/>
                </a:solidFill>
              </a:rPr>
              <a:t>How many processors can support before saturate memory capacity?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842038"/>
            <a:ext cx="8229600" cy="133016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Simplistic FPGA</a:t>
            </a:r>
            <a:br>
              <a:rPr lang="en-US" dirty="0"/>
            </a:br>
            <a:r>
              <a:rPr lang="en-US" dirty="0"/>
              <a:t>(illustrate possibility)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305800" cy="4114800"/>
          </a:xfrm>
        </p:spPr>
        <p:txBody>
          <a:bodyPr/>
          <a:lstStyle/>
          <a:p>
            <a:r>
              <a:rPr lang="en-US" dirty="0"/>
              <a:t>Every LUT input has a </a:t>
            </a:r>
            <a:r>
              <a:rPr lang="en-US" dirty="0" err="1"/>
              <a:t>mux</a:t>
            </a:r>
            <a:endParaRPr lang="en-US" dirty="0"/>
          </a:p>
          <a:p>
            <a:r>
              <a:rPr lang="en-US" dirty="0"/>
              <a:t>Every such </a:t>
            </a:r>
            <a:r>
              <a:rPr lang="en-US" dirty="0" err="1"/>
              <a:t>mux</a:t>
            </a:r>
            <a:r>
              <a:rPr lang="en-US" dirty="0"/>
              <a:t> has </a:t>
            </a:r>
            <a:r>
              <a:rPr lang="en-US" dirty="0" err="1"/>
              <a:t>m</a:t>
            </a:r>
            <a:r>
              <a:rPr lang="en-US" dirty="0"/>
              <a:t>=(N+I) inputs</a:t>
            </a:r>
          </a:p>
          <a:p>
            <a:pPr lvl="1"/>
            <a:r>
              <a:rPr lang="en-US" dirty="0"/>
              <a:t>An input for each LUT output  (N 2-LUTs)</a:t>
            </a:r>
          </a:p>
          <a:p>
            <a:pPr lvl="1"/>
            <a:r>
              <a:rPr lang="en-US" dirty="0"/>
              <a:t>An input for each Circuit Input (I Circuit inputs)</a:t>
            </a:r>
          </a:p>
          <a:p>
            <a:r>
              <a:rPr lang="en-US" dirty="0"/>
              <a:t>Each Circuit Output has an </a:t>
            </a:r>
            <a:r>
              <a:rPr lang="en-US" dirty="0" err="1"/>
              <a:t>m</a:t>
            </a:r>
            <a:r>
              <a:rPr lang="en-US" dirty="0"/>
              <a:t>-input </a:t>
            </a:r>
            <a:r>
              <a:rPr lang="en-US" dirty="0" err="1"/>
              <a:t>mux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343400"/>
            <a:ext cx="6769100" cy="23098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6B4611-E105-8F47-9218-3016E71771F6}"/>
              </a:ext>
            </a:extLst>
          </p:cNvPr>
          <p:cNvSpPr txBox="1"/>
          <p:nvPr/>
        </p:nvSpPr>
        <p:spPr>
          <a:xfrm>
            <a:off x="8063141" y="28937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8</a:t>
            </a:r>
          </a:p>
        </p:txBody>
      </p:sp>
    </p:spTree>
    <p:extLst>
      <p:ext uri="{BB962C8B-B14F-4D97-AF65-F5344CB8AC3E}">
        <p14:creationId xmlns:p14="http://schemas.microsoft.com/office/powerpoint/2010/main" val="3396804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Alternate: Crossbar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/>
              <a:t>Provide programmable connection between all sources and destinations</a:t>
            </a:r>
          </a:p>
          <a:p>
            <a:r>
              <a:rPr lang="en-US" dirty="0"/>
              <a:t>Any destination can be connected to any single source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581400"/>
            <a:ext cx="2639871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51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Crossbar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00200"/>
            <a:ext cx="3657600" cy="40647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600200"/>
            <a:ext cx="3735231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/>
              <a:t>K-input, O-output Crossbar</a:t>
            </a:r>
          </a:p>
          <a:p>
            <a:r>
              <a:rPr lang="en-US" dirty="0">
                <a:solidFill>
                  <a:srgbClr val="FF6600"/>
                </a:solidFill>
              </a:rPr>
              <a:t>How many 2-input </a:t>
            </a:r>
            <a:r>
              <a:rPr lang="en-US" dirty="0" err="1">
                <a:solidFill>
                  <a:srgbClr val="FF6600"/>
                </a:solidFill>
              </a:rPr>
              <a:t>muxes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162300"/>
            <a:ext cx="3418089" cy="36957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7772400" cy="4114800"/>
          </a:xfrm>
        </p:spPr>
        <p:txBody>
          <a:bodyPr/>
          <a:lstStyle/>
          <a:p>
            <a:r>
              <a:rPr lang="en-US" dirty="0"/>
              <a:t>Provides high bandwidth</a:t>
            </a:r>
          </a:p>
          <a:p>
            <a:pPr lvl="1"/>
            <a:r>
              <a:rPr lang="en-US" dirty="0"/>
              <a:t>Minimal blocking</a:t>
            </a:r>
          </a:p>
          <a:p>
            <a:r>
              <a:rPr lang="en-US" dirty="0"/>
              <a:t>Costs large amounts of area</a:t>
            </a:r>
          </a:p>
          <a:p>
            <a:pPr lvl="1"/>
            <a:r>
              <a:rPr lang="en-US" dirty="0"/>
              <a:t>Grows fast with inputs, outputs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3124200"/>
            <a:ext cx="2593841" cy="2882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Interconnect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Generally, want to be able to parameterize designs </a:t>
            </a:r>
          </a:p>
          <a:p>
            <a:r>
              <a:rPr lang="en-US" dirty="0"/>
              <a:t>Here: tune area-bandwidth</a:t>
            </a:r>
          </a:p>
          <a:p>
            <a:pPr lvl="1"/>
            <a:r>
              <a:rPr lang="en-US" dirty="0"/>
              <a:t>Control how much bandwidth provide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might get design points between bus and crossbar?</a:t>
            </a:r>
          </a:p>
          <a:p>
            <a:r>
              <a:rPr lang="en-US" dirty="0">
                <a:solidFill>
                  <a:srgbClr val="FF6600"/>
                </a:solidFill>
              </a:rPr>
              <a:t>How could reduce number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Inputs to crossbar?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Outputs from crossbar?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/>
              <a:t>Multiple Busses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7772400" cy="4114800"/>
          </a:xfrm>
        </p:spPr>
        <p:txBody>
          <a:bodyPr/>
          <a:lstStyle/>
          <a:p>
            <a:r>
              <a:rPr lang="en-US" dirty="0"/>
              <a:t>Think of crossbar as one bus per output</a:t>
            </a:r>
          </a:p>
          <a:p>
            <a:r>
              <a:rPr lang="en-US" dirty="0"/>
              <a:t>Simple bus is one bus total</a:t>
            </a:r>
          </a:p>
          <a:p>
            <a:r>
              <a:rPr lang="en-US" dirty="0"/>
              <a:t>In between, </a:t>
            </a:r>
          </a:p>
          <a:p>
            <a:pPr lvl="1"/>
            <a:r>
              <a:rPr lang="en-US" dirty="0"/>
              <a:t>How many simultaneous</a:t>
            </a:r>
            <a:br>
              <a:rPr lang="en-US" dirty="0"/>
            </a:br>
            <a:r>
              <a:rPr lang="en-US" dirty="0"/>
              <a:t> busses support?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093" y="2438400"/>
            <a:ext cx="3888907" cy="429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Share Crossbar Outputs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en-US" dirty="0"/>
              <a:t>Group set of outputs together on a bus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781300"/>
            <a:ext cx="4508199" cy="40767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Share Crossbar Inputs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772400" cy="41148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/>
              <a:t>Group number of inputs together on an input port to crossbar</a:t>
            </a:r>
          </a:p>
          <a:p>
            <a:pPr marL="342900" lvl="1" indent="-342900">
              <a:buFontTx/>
              <a:buChar char="•"/>
            </a:pPr>
            <a:endParaRPr lang="en-US" dirty="0"/>
          </a:p>
          <a:p>
            <a:pPr marL="342900" lvl="1" indent="-342900">
              <a:buFontTx/>
              <a:buChar char="•"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400300"/>
            <a:ext cx="4255394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A14E4-A574-ED48-A45A-6B9CA2809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Memory 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1811E-B24D-F848-AF20-D9531A73A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BFD7C-D91D-D54E-9CE9-DBA6B4265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0D4C713-0964-F046-97FC-C20BEF3362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024140"/>
              </p:ext>
            </p:extLst>
          </p:nvPr>
        </p:nvGraphicFramePr>
        <p:xfrm>
          <a:off x="685800" y="1981200"/>
          <a:ext cx="8001000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227125171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188791192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2062168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99095057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113587819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626710638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93426406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508195078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84363756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54558223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1949620068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16763725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9711497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42647411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18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P1.1 write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P1.2 read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P2.1 write</a:t>
                      </a:r>
                    </a:p>
                  </a:txBody>
                  <a:tcPr>
                    <a:solidFill>
                      <a:srgbClr val="FE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P2.2 read</a:t>
                      </a:r>
                    </a:p>
                  </a:txBody>
                  <a:tcPr>
                    <a:solidFill>
                      <a:srgbClr val="FE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P3.1 write</a:t>
                      </a:r>
                    </a:p>
                  </a:txBody>
                  <a:tcPr>
                    <a:solidFill>
                      <a:srgbClr val="F69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P3.2 read</a:t>
                      </a:r>
                    </a:p>
                  </a:txBody>
                  <a:tcPr>
                    <a:solidFill>
                      <a:srgbClr val="F69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P4.1 write</a:t>
                      </a:r>
                    </a:p>
                  </a:txBody>
                  <a:tcPr>
                    <a:solidFill>
                      <a:srgbClr val="75EA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P4.2 read</a:t>
                      </a:r>
                    </a:p>
                  </a:txBody>
                  <a:tcPr>
                    <a:solidFill>
                      <a:srgbClr val="75EA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P5.1 write</a:t>
                      </a:r>
                    </a:p>
                  </a:txBody>
                  <a:tcPr>
                    <a:solidFill>
                      <a:srgbClr val="F7A4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P5.2 read</a:t>
                      </a:r>
                    </a:p>
                  </a:txBody>
                  <a:tcPr>
                    <a:solidFill>
                      <a:srgbClr val="F7A4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P6.1 write</a:t>
                      </a:r>
                    </a:p>
                  </a:txBody>
                  <a:tcPr>
                    <a:solidFill>
                      <a:srgbClr val="9A95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P6.2 read</a:t>
                      </a:r>
                    </a:p>
                  </a:txBody>
                  <a:tcPr>
                    <a:solidFill>
                      <a:srgbClr val="9A95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P1.2 write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P1.3 read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67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en-US" dirty="0"/>
                        <a:t>P1 compute f on 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iteration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94522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E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en-US" sz="1800" dirty="0"/>
                        <a:t>P2 compute f on 2</a:t>
                      </a:r>
                      <a:r>
                        <a:rPr lang="en-US" sz="1800" baseline="30000" dirty="0"/>
                        <a:t>nd</a:t>
                      </a:r>
                      <a:r>
                        <a:rPr lang="en-US" sz="1800" dirty="0"/>
                        <a:t> iteration</a:t>
                      </a:r>
                    </a:p>
                  </a:txBody>
                  <a:tcPr>
                    <a:solidFill>
                      <a:srgbClr val="FE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0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268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D17D3-BF2D-D243-997C-AE75ED8CF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0492"/>
            <a:ext cx="7772400" cy="1143000"/>
          </a:xfrm>
        </p:spPr>
        <p:txBody>
          <a:bodyPr/>
          <a:lstStyle/>
          <a:p>
            <a:r>
              <a:rPr lang="en-US" dirty="0"/>
              <a:t>Delay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D2AEA-2C51-8F46-80CA-8644EDA89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90710"/>
            <a:ext cx="6172200" cy="4114800"/>
          </a:xfrm>
        </p:spPr>
        <p:txBody>
          <a:bodyPr/>
          <a:lstStyle/>
          <a:p>
            <a:r>
              <a:rPr lang="en-US" dirty="0"/>
              <a:t>Delay proportional to distance</a:t>
            </a:r>
          </a:p>
          <a:p>
            <a:r>
              <a:rPr lang="en-US" dirty="0"/>
              <a:t>Pipeline bus to keep cycle time down</a:t>
            </a:r>
          </a:p>
          <a:p>
            <a:pPr lvl="1"/>
            <a:r>
              <a:rPr lang="en-US" dirty="0"/>
              <a:t>Take many cycles to get travel long distance</a:t>
            </a:r>
          </a:p>
          <a:p>
            <a:pPr lvl="1"/>
            <a:r>
              <a:rPr lang="en-US" dirty="0"/>
              <a:t>…but fewer cycles when distance small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E3829-D2D4-8442-B50F-2E9568A06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04F0EE-DEDC-E046-AFBA-1CCEF7F27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26BF6F-AECA-2D42-8FE6-F64C85F81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5031195"/>
            <a:ext cx="5765800" cy="14458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DB3D27-6BAB-7D4B-90F7-9F6E66113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789818"/>
            <a:ext cx="2503748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1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D17D3-BF2D-D243-997C-AE75ED8CF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0492"/>
            <a:ext cx="7772400" cy="1143000"/>
          </a:xfrm>
        </p:spPr>
        <p:txBody>
          <a:bodyPr/>
          <a:lstStyle/>
          <a:p>
            <a:r>
              <a:rPr lang="en-US" dirty="0"/>
              <a:t>Local Interconnect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D2AEA-2C51-8F46-80CA-8644EDA89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390891"/>
            <a:ext cx="7772400" cy="4114800"/>
          </a:xfrm>
        </p:spPr>
        <p:txBody>
          <a:bodyPr/>
          <a:lstStyle/>
          <a:p>
            <a:r>
              <a:rPr lang="en-US" dirty="0"/>
              <a:t>How many cycles from: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PE3 to PE2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PE3 to PE1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PE3 to PE4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E3829-D2D4-8442-B50F-2E9568A06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04F0EE-DEDC-E046-AFBA-1CCEF7F27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26BF6F-AECA-2D42-8FE6-F64C85F81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133601"/>
            <a:ext cx="8737600" cy="21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288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24000"/>
            <a:ext cx="5404061" cy="49149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Hierarchical Busses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600200"/>
            <a:ext cx="4000799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Interconnect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772400" cy="4114800"/>
          </a:xfrm>
        </p:spPr>
        <p:txBody>
          <a:bodyPr/>
          <a:lstStyle/>
          <a:p>
            <a:r>
              <a:rPr lang="en-US" dirty="0"/>
              <a:t>Will need an infrastructure for programmable connections</a:t>
            </a:r>
          </a:p>
          <a:p>
            <a:r>
              <a:rPr lang="en-US" dirty="0"/>
              <a:t>Rich design space to tune </a:t>
            </a:r>
            <a:br>
              <a:rPr lang="en-US" dirty="0"/>
            </a:br>
            <a:r>
              <a:rPr lang="en-US" dirty="0"/>
              <a:t>area-bandwidth-locality</a:t>
            </a:r>
          </a:p>
          <a:p>
            <a:pPr lvl="1"/>
            <a:r>
              <a:rPr lang="en-US" dirty="0"/>
              <a:t>Will explore more </a:t>
            </a:r>
            <a:br>
              <a:rPr lang="en-US" dirty="0"/>
            </a:br>
            <a:r>
              <a:rPr lang="en-US" dirty="0"/>
              <a:t>later in course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352800"/>
            <a:ext cx="2801086" cy="322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Long Latency Memory Operations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memories are slow</a:t>
            </a:r>
          </a:p>
          <a:p>
            <a:pPr lvl="1"/>
            <a:r>
              <a:rPr lang="en-US" dirty="0"/>
              <a:t>Latency increases with memory size</a:t>
            </a:r>
          </a:p>
          <a:p>
            <a:r>
              <a:rPr lang="en-US" dirty="0"/>
              <a:t>Distant memories are high latency</a:t>
            </a:r>
          </a:p>
          <a:p>
            <a:pPr lvl="1"/>
            <a:r>
              <a:rPr lang="en-US" dirty="0"/>
              <a:t>Multiple clock-cycles to cross chip</a:t>
            </a:r>
          </a:p>
          <a:p>
            <a:pPr lvl="1"/>
            <a:r>
              <a:rPr lang="en-US" dirty="0"/>
              <a:t>Off-chip memories even higher latency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/>
              <a:t>Day 3, </a:t>
            </a:r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/>
              <a:t>10 cycle latency to memory</a:t>
            </a:r>
            <a:endParaRPr lang="en-US" dirty="0">
              <a:solidFill>
                <a:srgbClr val="FF6600"/>
              </a:solidFill>
            </a:endParaRPr>
          </a:p>
          <a:p>
            <a:r>
              <a:rPr lang="en-US" dirty="0"/>
              <a:t>If must wait for data return, latency can degrade throughput</a:t>
            </a:r>
          </a:p>
          <a:p>
            <a:r>
              <a:rPr lang="en-US" dirty="0"/>
              <a:t>10 cycle latency + 10 op + (assorted)</a:t>
            </a:r>
          </a:p>
          <a:p>
            <a:pPr lvl="1"/>
            <a:r>
              <a:rPr lang="en-US" dirty="0"/>
              <a:t>More than 20 cycles / result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4343400"/>
            <a:ext cx="6280150" cy="22312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Throughput using 3 threads?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3352800"/>
            <a:ext cx="9137650" cy="119441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 (Write) Threads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Potentially useful to move data in separate thread</a:t>
            </a:r>
          </a:p>
          <a:p>
            <a:r>
              <a:rPr lang="en-US" dirty="0"/>
              <a:t>Especially when</a:t>
            </a:r>
          </a:p>
          <a:p>
            <a:pPr lvl="1"/>
            <a:r>
              <a:rPr lang="en-US" dirty="0"/>
              <a:t>Long (potentially variable) latency to data source (memory)</a:t>
            </a:r>
          </a:p>
          <a:p>
            <a:r>
              <a:rPr lang="en-US" dirty="0"/>
              <a:t>Useful to split request/response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 access to a common memory can become the bottleneck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648200"/>
            <a:ext cx="8229600" cy="133016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Peripherals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and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Typical </a:t>
            </a:r>
            <a:r>
              <a:rPr lang="en-US" dirty="0" err="1"/>
              <a:t>SoC</a:t>
            </a:r>
            <a:r>
              <a:rPr lang="en-US" dirty="0"/>
              <a:t> has I/O with external world</a:t>
            </a:r>
          </a:p>
          <a:p>
            <a:pPr lvl="1"/>
            <a:r>
              <a:rPr lang="en-US" dirty="0"/>
              <a:t>Sensors</a:t>
            </a:r>
          </a:p>
          <a:p>
            <a:pPr lvl="1"/>
            <a:r>
              <a:rPr lang="en-US" dirty="0"/>
              <a:t>Actuators</a:t>
            </a:r>
          </a:p>
          <a:p>
            <a:pPr lvl="1"/>
            <a:r>
              <a:rPr lang="en-US" dirty="0"/>
              <a:t>Keyboard/mouse, display</a:t>
            </a:r>
          </a:p>
          <a:p>
            <a:pPr lvl="1"/>
            <a:r>
              <a:rPr lang="en-US" dirty="0"/>
              <a:t>Communications</a:t>
            </a:r>
          </a:p>
          <a:p>
            <a:r>
              <a:rPr lang="en-US" dirty="0"/>
              <a:t>Also accessible from interconnect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199" y="1828800"/>
            <a:ext cx="2950753" cy="461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Masters and Slaves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kinds of entities on interconnect</a:t>
            </a:r>
          </a:p>
          <a:p>
            <a:r>
              <a:rPr lang="en-US" dirty="0"/>
              <a:t>Master – can initiate requests</a:t>
            </a:r>
          </a:p>
          <a:p>
            <a:pPr lvl="1"/>
            <a:r>
              <a:rPr lang="en-US" dirty="0"/>
              <a:t>E.g. processor that can perform a read or write</a:t>
            </a:r>
          </a:p>
          <a:p>
            <a:r>
              <a:rPr lang="en-US" dirty="0"/>
              <a:t>Slaves – can only respond to requests</a:t>
            </a:r>
          </a:p>
          <a:p>
            <a:pPr lvl="1"/>
            <a:r>
              <a:rPr lang="en-US" dirty="0"/>
              <a:t>E.g. memory that can return the read data from a read request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Simple Peripheral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810000" cy="4114800"/>
          </a:xfrm>
        </p:spPr>
        <p:txBody>
          <a:bodyPr/>
          <a:lstStyle/>
          <a:p>
            <a:r>
              <a:rPr lang="en-US" dirty="0"/>
              <a:t>Peripherals are slave devices</a:t>
            </a:r>
          </a:p>
          <a:p>
            <a:pPr lvl="1"/>
            <a:r>
              <a:rPr lang="en-US" dirty="0"/>
              <a:t>Masters can read input data</a:t>
            </a:r>
          </a:p>
          <a:p>
            <a:pPr lvl="1"/>
            <a:r>
              <a:rPr lang="en-US" dirty="0"/>
              <a:t>Masters can write output data</a:t>
            </a:r>
          </a:p>
          <a:p>
            <a:pPr lvl="1"/>
            <a:r>
              <a:rPr lang="en-US" dirty="0"/>
              <a:t>To move data, master (e.g. processor) initiates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953" y="1333500"/>
            <a:ext cx="4755047" cy="55245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implication to processor grabbing/moving each input (output) value?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276600"/>
            <a:ext cx="3082582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Timing Demands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/>
              <a:t>Must read each input before overwritten</a:t>
            </a:r>
          </a:p>
          <a:p>
            <a:r>
              <a:rPr lang="en-US" dirty="0"/>
              <a:t>Must write each output within real-time window</a:t>
            </a:r>
          </a:p>
          <a:p>
            <a:r>
              <a:rPr lang="en-US" dirty="0"/>
              <a:t>Must guarantee processor scheduled to service each I/O at appropriate frequency</a:t>
            </a:r>
          </a:p>
          <a:p>
            <a:r>
              <a:rPr lang="en-US" dirty="0">
                <a:solidFill>
                  <a:srgbClr val="FF6600"/>
                </a:solidFill>
              </a:rPr>
              <a:t>How many cycles between 32b input words for 1Gb/s network and 32b, 1GHz processor?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3810000" cy="4114800"/>
          </a:xfrm>
        </p:spPr>
        <p:txBody>
          <a:bodyPr/>
          <a:lstStyle/>
          <a:p>
            <a:r>
              <a:rPr lang="en-US" dirty="0"/>
              <a:t>Give each peripheral local FIFO</a:t>
            </a:r>
          </a:p>
          <a:p>
            <a:r>
              <a:rPr lang="en-US" dirty="0"/>
              <a:t>Processor must still move data</a:t>
            </a:r>
          </a:p>
          <a:p>
            <a:r>
              <a:rPr lang="en-US" dirty="0">
                <a:solidFill>
                  <a:srgbClr val="FF6600"/>
                </a:solidFill>
              </a:rPr>
              <a:t>How does this change requirements and impact?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204" y="2057400"/>
            <a:ext cx="4443796" cy="43815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DMA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Direct Memory Access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7F91-7A3C-3F47-9A9B-1940FE609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4a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168EC0C-5BB8-7845-8302-1E8CEFCE30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2667000"/>
            <a:ext cx="6599160" cy="236219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04301-35E6-8C41-BF3A-E85F6428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26FCB-D727-6A4E-B3ED-DEEC496D5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C209AC-C442-FD41-8741-AD50E76AF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765300"/>
            <a:ext cx="7429500" cy="584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E1E5ED-C022-674C-9A84-2C8AA5301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80" y="5327649"/>
            <a:ext cx="90424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092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/>
              <a:t>How much hardware?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Counter bits?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Registers?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Comparators?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Control Logic gates? (4cd)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r>
              <a:rPr lang="en-US" dirty="0"/>
              <a:t>Compare to </a:t>
            </a:r>
            <a:r>
              <a:rPr lang="en-US" dirty="0" err="1"/>
              <a:t>MicroBlaze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small RISC Processor optimized for Xilinx </a:t>
            </a:r>
          </a:p>
          <a:p>
            <a:pPr lvl="1"/>
            <a:r>
              <a:rPr lang="en-US" dirty="0"/>
              <a:t>minimum config 630 6-LUTs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F05962-A846-A64D-933F-5DADBADD2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045260" y="2057400"/>
            <a:ext cx="5134429" cy="183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dirty="0"/>
              <a:t>Want data in small memories</a:t>
            </a:r>
          </a:p>
          <a:p>
            <a:pPr lvl="1"/>
            <a:r>
              <a:rPr lang="en-US" dirty="0"/>
              <a:t>Low latency, high bandwidth</a:t>
            </a:r>
          </a:p>
          <a:p>
            <a:r>
              <a:rPr lang="en-US" dirty="0"/>
              <a:t>FPGA has many memories all over fabric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Modest hardware can serve as data movement thread</a:t>
            </a:r>
          </a:p>
          <a:p>
            <a:pPr lvl="1"/>
            <a:r>
              <a:rPr lang="en-US" dirty="0"/>
              <a:t>Much less hardware than a processor</a:t>
            </a:r>
          </a:p>
          <a:p>
            <a:pPr lvl="1"/>
            <a:r>
              <a:rPr lang="en-US" dirty="0"/>
              <a:t>Offload work from processors</a:t>
            </a:r>
          </a:p>
          <a:p>
            <a:endParaRPr lang="en-US" dirty="0"/>
          </a:p>
          <a:p>
            <a:r>
              <a:rPr lang="en-US" dirty="0"/>
              <a:t>Small hardware allow peripherals to be </a:t>
            </a:r>
            <a:r>
              <a:rPr lang="en-US" b="1" dirty="0"/>
              <a:t>master</a:t>
            </a:r>
            <a:r>
              <a:rPr lang="en-US" dirty="0"/>
              <a:t> devices on interconnect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DMA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919" y="1524000"/>
            <a:ext cx="3810000" cy="4572000"/>
          </a:xfrm>
        </p:spPr>
        <p:txBody>
          <a:bodyPr/>
          <a:lstStyle/>
          <a:p>
            <a:r>
              <a:rPr lang="en-US" dirty="0"/>
              <a:t>Direct Memory Access (DMA)</a:t>
            </a:r>
          </a:p>
          <a:p>
            <a:r>
              <a:rPr lang="en-US" dirty="0"/>
              <a:t>“Direct” – inputs (and outputs) don’t have to be indirectly handled by the processor between memory and I/O</a:t>
            </a:r>
          </a:p>
          <a:p>
            <a:r>
              <a:rPr lang="en-US" dirty="0"/>
              <a:t>I/O unit directly reads/write memory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295400"/>
            <a:ext cx="4295939" cy="499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DMA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919" y="1524000"/>
            <a:ext cx="3810000" cy="4114800"/>
          </a:xfrm>
        </p:spPr>
        <p:txBody>
          <a:bodyPr/>
          <a:lstStyle/>
          <a:p>
            <a:r>
              <a:rPr lang="en-US" dirty="0"/>
              <a:t>Direct Memory Access (DMA)</a:t>
            </a:r>
          </a:p>
          <a:p>
            <a:r>
              <a:rPr lang="en-US" dirty="0"/>
              <a:t>Peripheral as Master</a:t>
            </a:r>
          </a:p>
          <a:p>
            <a:pPr lvl="1"/>
            <a:r>
              <a:rPr lang="en-US" dirty="0"/>
              <a:t>Can write </a:t>
            </a:r>
            <a:r>
              <a:rPr lang="en-US" b="1" dirty="0"/>
              <a:t>directly</a:t>
            </a:r>
            <a:r>
              <a:rPr lang="en-US" dirty="0"/>
              <a:t> into (read from) memory</a:t>
            </a:r>
          </a:p>
          <a:p>
            <a:pPr lvl="1"/>
            <a:r>
              <a:rPr lang="en-US" dirty="0"/>
              <a:t>Saves processor from copying</a:t>
            </a:r>
          </a:p>
          <a:p>
            <a:pPr lvl="1"/>
            <a:r>
              <a:rPr lang="en-US" dirty="0"/>
              <a:t>Reduces demand to schedule processor</a:t>
            </a:r>
            <a:br>
              <a:rPr lang="en-US" dirty="0"/>
            </a:br>
            <a:r>
              <a:rPr lang="en-US" dirty="0"/>
              <a:t>to service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295400"/>
            <a:ext cx="4295939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273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DMA Engine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Movement Thread</a:t>
            </a:r>
          </a:p>
          <a:p>
            <a:pPr lvl="1"/>
            <a:r>
              <a:rPr lang="en-US" dirty="0"/>
              <a:t>Specialized Processor that moves data</a:t>
            </a:r>
          </a:p>
          <a:p>
            <a:r>
              <a:rPr lang="en-US" dirty="0"/>
              <a:t>Act independently</a:t>
            </a:r>
          </a:p>
          <a:p>
            <a:r>
              <a:rPr lang="en-US" dirty="0"/>
              <a:t>Implement data movement</a:t>
            </a:r>
          </a:p>
          <a:p>
            <a:r>
              <a:rPr lang="en-US" dirty="0"/>
              <a:t>Can build to move data between memories (Slave devices)</a:t>
            </a:r>
          </a:p>
          <a:p>
            <a:r>
              <a:rPr lang="en-US" dirty="0"/>
              <a:t>E.g., Implement P1, P3 in </a:t>
            </a:r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/>
              <a:t>DMA Engine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524000"/>
            <a:ext cx="4393751" cy="50546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Programmable DMA Engine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copy from?</a:t>
            </a:r>
          </a:p>
          <a:p>
            <a:r>
              <a:rPr lang="en-US" dirty="0"/>
              <a:t>How much?</a:t>
            </a:r>
          </a:p>
          <a:p>
            <a:r>
              <a:rPr lang="en-US" dirty="0"/>
              <a:t>Where copy to?</a:t>
            </a:r>
          </a:p>
          <a:p>
            <a:r>
              <a:rPr lang="en-US" dirty="0"/>
              <a:t>Stride?</a:t>
            </a:r>
          </a:p>
          <a:p>
            <a:r>
              <a:rPr lang="en-US" dirty="0"/>
              <a:t>What size data?</a:t>
            </a:r>
          </a:p>
          <a:p>
            <a:r>
              <a:rPr lang="en-US" dirty="0"/>
              <a:t>Loop?</a:t>
            </a:r>
          </a:p>
          <a:p>
            <a:r>
              <a:rPr lang="en-US" dirty="0"/>
              <a:t>Transfer Rate?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Multithreaded DMA Engine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0926"/>
            <a:ext cx="7772400" cy="4706073"/>
          </a:xfrm>
        </p:spPr>
        <p:txBody>
          <a:bodyPr/>
          <a:lstStyle/>
          <a:p>
            <a:r>
              <a:rPr lang="en-US" dirty="0"/>
              <a:t>One copy task not necessarily saturate bandwidth of DMA Engine</a:t>
            </a:r>
          </a:p>
          <a:p>
            <a:r>
              <a:rPr lang="en-US" dirty="0"/>
              <a:t>Share engine performing many transfers (channels)</a:t>
            </a:r>
          </a:p>
          <a:p>
            <a:r>
              <a:rPr lang="en-US" dirty="0"/>
              <a:t>Separate transfer state for each </a:t>
            </a:r>
          </a:p>
          <a:p>
            <a:pPr lvl="1"/>
            <a:r>
              <a:rPr lang="en-US" dirty="0"/>
              <a:t>Hence thread (or channel)</a:t>
            </a:r>
          </a:p>
          <a:p>
            <a:r>
              <a:rPr lang="en-US" dirty="0"/>
              <a:t>Swap among threads</a:t>
            </a:r>
          </a:p>
          <a:p>
            <a:pPr lvl="1"/>
            <a:r>
              <a:rPr lang="en-US" dirty="0"/>
              <a:t>Simplest: round-robin: </a:t>
            </a:r>
          </a:p>
          <a:p>
            <a:pPr lvl="2"/>
            <a:r>
              <a:rPr lang="en-US" dirty="0"/>
              <a:t>1, 2, 3, .. K, 1, 2, 3, .. K, 1, ….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7961232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Hardwired and Programmable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Zynq</a:t>
            </a:r>
            <a:r>
              <a:rPr lang="en-US" dirty="0"/>
              <a:t> has hardwired DMA engine</a:t>
            </a:r>
          </a:p>
          <a:p>
            <a:r>
              <a:rPr lang="en-US" dirty="0"/>
              <a:t>Can also add data movement engines (Data Movers) in FPGA fabric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704218"/>
            <a:ext cx="3922632" cy="3153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r>
              <a:rPr lang="en-US" dirty="0"/>
              <a:t>Networking Application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Header on processor</a:t>
            </a:r>
          </a:p>
          <a:p>
            <a:r>
              <a:rPr lang="en-US" dirty="0"/>
              <a:t>Payload (encrypt, checksum) on FPGA</a:t>
            </a:r>
          </a:p>
          <a:p>
            <a:r>
              <a:rPr lang="en-US" dirty="0"/>
              <a:t>DMA from </a:t>
            </a:r>
            <a:r>
              <a:rPr lang="en-US" dirty="0" err="1"/>
              <a:t>ethernet</a:t>
            </a:r>
            <a:r>
              <a:rPr lang="en-US" dirty="0" err="1">
                <a:sym typeface="Wingdings"/>
              </a:rPr>
              <a:t>main</a:t>
            </a:r>
            <a:r>
              <a:rPr lang="en-US" dirty="0">
                <a:sym typeface="Wingdings"/>
              </a:rPr>
              <a:t> memory</a:t>
            </a:r>
          </a:p>
          <a:p>
            <a:r>
              <a:rPr lang="en-US" dirty="0">
                <a:sym typeface="Wingdings"/>
              </a:rPr>
              <a:t>DMA main </a:t>
            </a:r>
            <a:r>
              <a:rPr lang="en-US" dirty="0" err="1">
                <a:sym typeface="Wingdings"/>
              </a:rPr>
              <a:t>memoryBRAM</a:t>
            </a:r>
            <a:r>
              <a:rPr lang="en-US" dirty="0">
                <a:sym typeface="Wingdings"/>
              </a:rPr>
              <a:t> </a:t>
            </a:r>
          </a:p>
          <a:p>
            <a:r>
              <a:rPr lang="en-US" dirty="0">
                <a:sym typeface="Wingdings"/>
              </a:rPr>
              <a:t>Stream between payload components</a:t>
            </a:r>
          </a:p>
          <a:p>
            <a:r>
              <a:rPr lang="en-US" dirty="0">
                <a:sym typeface="Wingdings"/>
              </a:rPr>
              <a:t>DMA from </a:t>
            </a:r>
            <a:r>
              <a:rPr lang="en-US" dirty="0" err="1">
                <a:sym typeface="Wingdings"/>
              </a:rPr>
              <a:t>chksum</a:t>
            </a:r>
            <a:r>
              <a:rPr lang="en-US" dirty="0">
                <a:sym typeface="Wingdings"/>
              </a:rPr>
              <a:t> to </a:t>
            </a:r>
            <a:r>
              <a:rPr lang="en-US" dirty="0" err="1">
                <a:sym typeface="Wingdings"/>
              </a:rPr>
              <a:t>ethernet</a:t>
            </a:r>
            <a:r>
              <a:rPr lang="en-US" dirty="0">
                <a:sym typeface="Wingdings"/>
              </a:rPr>
              <a:t> out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685800" y="2133600"/>
            <a:ext cx="8077200" cy="914400"/>
            <a:chOff x="838200" y="2819400"/>
            <a:chExt cx="8077200" cy="914400"/>
          </a:xfrm>
        </p:grpSpPr>
        <p:sp>
          <p:nvSpPr>
            <p:cNvPr id="6" name="Oval 5"/>
            <p:cNvSpPr/>
            <p:nvPr/>
          </p:nvSpPr>
          <p:spPr bwMode="auto">
            <a:xfrm>
              <a:off x="2362200" y="2819400"/>
              <a:ext cx="1447800" cy="91440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header</a:t>
              </a: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3962400" y="2819400"/>
              <a:ext cx="1676400" cy="914400"/>
            </a:xfrm>
            <a:prstGeom prst="ellipse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Times New Roman" charset="0"/>
                </a:rPr>
                <a:t>Payload 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encrypt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867400" y="2819400"/>
              <a:ext cx="1600200" cy="914400"/>
            </a:xfrm>
            <a:prstGeom prst="ellipse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chksum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838200" y="3048000"/>
              <a:ext cx="1219200" cy="457200"/>
            </a:xfrm>
            <a:prstGeom prst="rect">
              <a:avLst/>
            </a:prstGeom>
            <a:solidFill>
              <a:srgbClr val="FECC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>
                  <a:latin typeface="Times New Roman" charset="0"/>
                </a:rPr>
                <a:t>ethernet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696200" y="3048000"/>
              <a:ext cx="1219200" cy="457200"/>
            </a:xfrm>
            <a:prstGeom prst="rect">
              <a:avLst/>
            </a:prstGeom>
            <a:solidFill>
              <a:srgbClr val="FECC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ethernet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12" name="Straight Arrow Connector 11"/>
            <p:cNvCxnSpPr>
              <a:stCxn id="9" idx="3"/>
              <a:endCxn id="6" idx="2"/>
            </p:cNvCxnSpPr>
            <p:nvPr/>
          </p:nvCxnSpPr>
          <p:spPr bwMode="auto">
            <a:xfrm>
              <a:off x="2057400" y="32766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>
              <a:stCxn id="6" idx="6"/>
              <a:endCxn id="7" idx="2"/>
            </p:cNvCxnSpPr>
            <p:nvPr/>
          </p:nvCxnSpPr>
          <p:spPr bwMode="auto">
            <a:xfrm>
              <a:off x="3810000" y="3276600"/>
              <a:ext cx="152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>
              <a:stCxn id="7" idx="6"/>
              <a:endCxn id="8" idx="2"/>
            </p:cNvCxnSpPr>
            <p:nvPr/>
          </p:nvCxnSpPr>
          <p:spPr bwMode="auto">
            <a:xfrm>
              <a:off x="5638800" y="3276600"/>
              <a:ext cx="228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stCxn id="8" idx="6"/>
              <a:endCxn id="10" idx="1"/>
            </p:cNvCxnSpPr>
            <p:nvPr/>
          </p:nvCxnSpPr>
          <p:spPr bwMode="auto">
            <a:xfrm>
              <a:off x="7467600" y="3276600"/>
              <a:ext cx="228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/>
              <a:t>Embedded Memory in FPGA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447800"/>
          <a:ext cx="7772406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9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9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90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90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90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90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90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90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907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907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907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907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907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907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907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907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1141-706A-D742-9CE7-16C1F66AF0D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762000"/>
            <a:ext cx="1159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Logic</a:t>
            </a:r>
          </a:p>
          <a:p>
            <a:r>
              <a:rPr lang="en-US" dirty="0">
                <a:latin typeface="+mn-lt"/>
              </a:rPr>
              <a:t>Cluster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9800" y="762000"/>
            <a:ext cx="12961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Memory</a:t>
            </a:r>
          </a:p>
          <a:p>
            <a:r>
              <a:rPr lang="en-US" dirty="0">
                <a:latin typeface="+mn-lt"/>
              </a:rPr>
              <a:t>Bank</a:t>
            </a: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 bwMode="auto">
          <a:xfrm rot="5400000">
            <a:off x="2263536" y="1844061"/>
            <a:ext cx="845403" cy="3432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7" idx="2"/>
          </p:cNvCxnSpPr>
          <p:nvPr/>
        </p:nvCxnSpPr>
        <p:spPr bwMode="auto">
          <a:xfrm rot="16200000" flipH="1">
            <a:off x="667284" y="1734083"/>
            <a:ext cx="388203" cy="1060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800600" y="1752600"/>
            <a:ext cx="1600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800600" y="838200"/>
            <a:ext cx="16387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Memory</a:t>
            </a:r>
          </a:p>
          <a:p>
            <a:r>
              <a:rPr lang="en-US" dirty="0">
                <a:latin typeface="+mn-lt"/>
              </a:rPr>
              <a:t>Frequency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0200" y="5791200"/>
            <a:ext cx="6326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XC7Z020 (Zed Board) has 140 36Kb </a:t>
            </a:r>
            <a:r>
              <a:rPr lang="en-US" dirty="0" err="1">
                <a:latin typeface="+mn-lt"/>
              </a:rPr>
              <a:t>BRAMs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E6294-18C4-B944-952E-BFE5EF2FF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481" y="191946"/>
            <a:ext cx="7772400" cy="1143000"/>
          </a:xfrm>
        </p:spPr>
        <p:txBody>
          <a:bodyPr/>
          <a:lstStyle/>
          <a:p>
            <a:r>
              <a:rPr lang="en-US" dirty="0"/>
              <a:t>Automation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97552-3F09-3D44-8C3C-BCAB7724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20646"/>
            <a:ext cx="7772400" cy="4913454"/>
          </a:xfrm>
        </p:spPr>
        <p:txBody>
          <a:bodyPr/>
          <a:lstStyle/>
          <a:p>
            <a:r>
              <a:rPr lang="en-US" dirty="0" err="1"/>
              <a:t>SDSoC</a:t>
            </a:r>
            <a:r>
              <a:rPr lang="en-US" dirty="0"/>
              <a:t> will automatically take care of DMA of memory to and from accelerators in FPGA fabric</a:t>
            </a:r>
          </a:p>
          <a:p>
            <a:pPr lvl="1"/>
            <a:r>
              <a:rPr lang="en-US" dirty="0"/>
              <a:t>Inserting logic, programming DMA</a:t>
            </a:r>
          </a:p>
          <a:p>
            <a:r>
              <a:rPr lang="en-US" dirty="0"/>
              <a:t>Mostly need to be aware is happening</a:t>
            </a:r>
          </a:p>
          <a:p>
            <a:r>
              <a:rPr lang="en-US" dirty="0"/>
              <a:t>Have some options to control with pragmas</a:t>
            </a:r>
          </a:p>
          <a:p>
            <a:r>
              <a:rPr lang="en-US" dirty="0"/>
              <a:t>May not handle sophisticated communication with I/O devices…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6B820-C779-9447-A627-ACAEC515D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BF3D3C-EAEE-F94D-B5D9-F779BA9E6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4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924800" cy="4114800"/>
          </a:xfrm>
        </p:spPr>
        <p:txBody>
          <a:bodyPr/>
          <a:lstStyle/>
          <a:p>
            <a:r>
              <a:rPr lang="en-US" dirty="0"/>
              <a:t>Need to move data</a:t>
            </a:r>
          </a:p>
          <a:p>
            <a:r>
              <a:rPr lang="en-US" dirty="0"/>
              <a:t>Shared Interconnect to make physical connections – can tune area/</a:t>
            </a:r>
            <a:r>
              <a:rPr lang="en-US" dirty="0" err="1"/>
              <a:t>bw</a:t>
            </a:r>
            <a:r>
              <a:rPr lang="en-US" dirty="0"/>
              <a:t>/locality</a:t>
            </a:r>
          </a:p>
          <a:p>
            <a:r>
              <a:rPr lang="en-US" dirty="0"/>
              <a:t>Useful to </a:t>
            </a:r>
          </a:p>
          <a:p>
            <a:pPr lvl="1"/>
            <a:r>
              <a:rPr lang="en-US" dirty="0"/>
              <a:t>move data as separate thread of control</a:t>
            </a:r>
          </a:p>
          <a:p>
            <a:pPr lvl="1"/>
            <a:r>
              <a:rPr lang="en-US" dirty="0"/>
              <a:t>Have dedicated data-movement hardware: DMA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153400" cy="5029200"/>
          </a:xfrm>
        </p:spPr>
        <p:txBody>
          <a:bodyPr/>
          <a:lstStyle/>
          <a:p>
            <a:r>
              <a:rPr lang="en-US" dirty="0"/>
              <a:t>Day 13 </a:t>
            </a:r>
          </a:p>
          <a:p>
            <a:pPr lvl="1"/>
            <a:r>
              <a:rPr lang="en-US" dirty="0"/>
              <a:t>Chapter nine of </a:t>
            </a:r>
            <a:r>
              <a:rPr lang="en-US" i="1" dirty="0"/>
              <a:t>Parallel Programming for FPGAs</a:t>
            </a:r>
            <a:r>
              <a:rPr lang="en-US" dirty="0"/>
              <a:t> (available on web)</a:t>
            </a:r>
          </a:p>
          <a:p>
            <a:pPr lvl="1"/>
            <a:r>
              <a:rPr lang="en-US" dirty="0"/>
              <a:t>DRAM reading if not read on Day 3</a:t>
            </a:r>
          </a:p>
          <a:p>
            <a:r>
              <a:rPr lang="en-US" dirty="0"/>
              <a:t>HW5 due Friday</a:t>
            </a:r>
          </a:p>
          <a:p>
            <a:r>
              <a:rPr lang="en-US" dirty="0"/>
              <a:t>HW6 out</a:t>
            </a:r>
          </a:p>
          <a:p>
            <a:endParaRPr lang="en-US" dirty="0"/>
          </a:p>
          <a:p>
            <a:r>
              <a:rPr lang="en-US" dirty="0"/>
              <a:t>Clear room for recitation at noon</a:t>
            </a:r>
          </a:p>
          <a:p>
            <a:r>
              <a:rPr lang="en-US" dirty="0"/>
              <a:t>Turn in feedback sheets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dirty="0"/>
              <a:t>Want data in small memories</a:t>
            </a:r>
          </a:p>
          <a:p>
            <a:pPr lvl="1"/>
            <a:r>
              <a:rPr lang="en-US" dirty="0"/>
              <a:t>Low latency, high bandwidth</a:t>
            </a:r>
          </a:p>
          <a:p>
            <a:r>
              <a:rPr lang="en-US" dirty="0"/>
              <a:t>FPGA has many memories all over fabric</a:t>
            </a:r>
          </a:p>
          <a:p>
            <a:r>
              <a:rPr lang="en-US" dirty="0"/>
              <a:t>Want C arrays in small memories</a:t>
            </a:r>
          </a:p>
          <a:p>
            <a:pPr lvl="1"/>
            <a:r>
              <a:rPr lang="en-US" dirty="0"/>
              <a:t>Partitioned so can perform enough reads (writes) in a cycle to avoid memory bottleneck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8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Interconnect Infrastructure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Data Movement Threads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Peripherals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DMA -- Direct Memory Access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dirty="0"/>
              <a:t>Need to move data</a:t>
            </a:r>
          </a:p>
          <a:p>
            <a:r>
              <a:rPr lang="en-US" dirty="0"/>
              <a:t>Shared interconnect to make physical connections</a:t>
            </a:r>
          </a:p>
          <a:p>
            <a:r>
              <a:rPr lang="en-US" dirty="0"/>
              <a:t>Useful to move data as separate thread of control</a:t>
            </a:r>
          </a:p>
          <a:p>
            <a:pPr lvl="1"/>
            <a:r>
              <a:rPr lang="en-US" dirty="0"/>
              <a:t>Dedicating a processor is inefficient</a:t>
            </a:r>
          </a:p>
          <a:p>
            <a:pPr lvl="1"/>
            <a:r>
              <a:rPr lang="en-US" dirty="0"/>
              <a:t>Useful to have dedicated data-movement hardware: Direct Memory Access (DMA)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46255</TotalTime>
  <Words>1936</Words>
  <Application>Microsoft Macintosh PowerPoint</Application>
  <PresentationFormat>On-screen Show (4:3)</PresentationFormat>
  <Paragraphs>445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ＭＳ Ｐゴシック</vt:lpstr>
      <vt:lpstr>Arial</vt:lpstr>
      <vt:lpstr>Times New Roman</vt:lpstr>
      <vt:lpstr>Wingdings</vt:lpstr>
      <vt:lpstr>Blank Presentation</vt:lpstr>
      <vt:lpstr>ESE532: System-on-a-Chip Architecture</vt:lpstr>
      <vt:lpstr>Preclass 1</vt:lpstr>
      <vt:lpstr>Schedule Memory Port</vt:lpstr>
      <vt:lpstr>Bottleneck</vt:lpstr>
      <vt:lpstr>Previously</vt:lpstr>
      <vt:lpstr>Embedded Memory in FPGA</vt:lpstr>
      <vt:lpstr>Previously</vt:lpstr>
      <vt:lpstr>Today</vt:lpstr>
      <vt:lpstr>Message</vt:lpstr>
      <vt:lpstr>Memory and I/O Organization</vt:lpstr>
      <vt:lpstr>Term: Peripheral</vt:lpstr>
      <vt:lpstr>PowerPoint Presentation</vt:lpstr>
      <vt:lpstr>Memory and I/O Organization</vt:lpstr>
      <vt:lpstr>How move data?</vt:lpstr>
      <vt:lpstr>Dedicated Wires?</vt:lpstr>
      <vt:lpstr>Making Connections</vt:lpstr>
      <vt:lpstr>Model</vt:lpstr>
      <vt:lpstr>Simple Realization</vt:lpstr>
      <vt:lpstr>Alternate: Crossbar</vt:lpstr>
      <vt:lpstr>Simplistic FPGA (illustrate possibility)</vt:lpstr>
      <vt:lpstr>Alternate: Crossbar</vt:lpstr>
      <vt:lpstr>Crossbar</vt:lpstr>
      <vt:lpstr>Preclass 2</vt:lpstr>
      <vt:lpstr>Crossbar</vt:lpstr>
      <vt:lpstr>General Interconnect</vt:lpstr>
      <vt:lpstr>Interconnect</vt:lpstr>
      <vt:lpstr>Multiple Busses</vt:lpstr>
      <vt:lpstr>Share Crossbar Outputs</vt:lpstr>
      <vt:lpstr>Share Crossbar Inputs</vt:lpstr>
      <vt:lpstr>Delay</vt:lpstr>
      <vt:lpstr>Local Interconnect</vt:lpstr>
      <vt:lpstr>Mesh</vt:lpstr>
      <vt:lpstr>Hierarchical Busses</vt:lpstr>
      <vt:lpstr>Interconnect</vt:lpstr>
      <vt:lpstr>Long Latency Memory Operations</vt:lpstr>
      <vt:lpstr>Day 3</vt:lpstr>
      <vt:lpstr>Day 3, Preclass 2</vt:lpstr>
      <vt:lpstr>Preclass 3</vt:lpstr>
      <vt:lpstr>Fetch (Write) Threads</vt:lpstr>
      <vt:lpstr>Peripherals</vt:lpstr>
      <vt:lpstr>Input and Output</vt:lpstr>
      <vt:lpstr>Masters and Slaves</vt:lpstr>
      <vt:lpstr>Simple Peripheral Model</vt:lpstr>
      <vt:lpstr>Simple Model Implications</vt:lpstr>
      <vt:lpstr>Timing Demands</vt:lpstr>
      <vt:lpstr>Refine Model</vt:lpstr>
      <vt:lpstr>DMA</vt:lpstr>
      <vt:lpstr>Preclass 4a</vt:lpstr>
      <vt:lpstr>Preclass 4</vt:lpstr>
      <vt:lpstr>Observe</vt:lpstr>
      <vt:lpstr>DMA</vt:lpstr>
      <vt:lpstr>DMA</vt:lpstr>
      <vt:lpstr>DMA Engine</vt:lpstr>
      <vt:lpstr>DMA Engine</vt:lpstr>
      <vt:lpstr>Programmable DMA Engine</vt:lpstr>
      <vt:lpstr>Multithreaded DMA Engine</vt:lpstr>
      <vt:lpstr>PowerPoint Presentation</vt:lpstr>
      <vt:lpstr>Hardwired and Programmable</vt:lpstr>
      <vt:lpstr>Example</vt:lpstr>
      <vt:lpstr>Automation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191</cp:revision>
  <cp:lastPrinted>2018-10-10T12:38:32Z</cp:lastPrinted>
  <dcterms:created xsi:type="dcterms:W3CDTF">2017-10-07T20:03:06Z</dcterms:created>
  <dcterms:modified xsi:type="dcterms:W3CDTF">2018-10-10T13:35:45Z</dcterms:modified>
</cp:coreProperties>
</file>