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381" r:id="rId2"/>
    <p:sldId id="382" r:id="rId3"/>
    <p:sldId id="383" r:id="rId4"/>
    <p:sldId id="445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35" r:id="rId23"/>
    <p:sldId id="402" r:id="rId24"/>
    <p:sldId id="456" r:id="rId25"/>
    <p:sldId id="403" r:id="rId26"/>
    <p:sldId id="436" r:id="rId27"/>
    <p:sldId id="452" r:id="rId28"/>
    <p:sldId id="437" r:id="rId29"/>
    <p:sldId id="453" r:id="rId30"/>
    <p:sldId id="438" r:id="rId31"/>
    <p:sldId id="431" r:id="rId32"/>
    <p:sldId id="434" r:id="rId33"/>
    <p:sldId id="439" r:id="rId34"/>
    <p:sldId id="454" r:id="rId35"/>
    <p:sldId id="447" r:id="rId36"/>
    <p:sldId id="448" r:id="rId37"/>
    <p:sldId id="449" r:id="rId38"/>
    <p:sldId id="451" r:id="rId39"/>
    <p:sldId id="406" r:id="rId40"/>
    <p:sldId id="459" r:id="rId41"/>
    <p:sldId id="407" r:id="rId42"/>
    <p:sldId id="408" r:id="rId43"/>
    <p:sldId id="409" r:id="rId44"/>
    <p:sldId id="410" r:id="rId45"/>
    <p:sldId id="413" r:id="rId46"/>
    <p:sldId id="411" r:id="rId47"/>
    <p:sldId id="424" r:id="rId48"/>
    <p:sldId id="457" r:id="rId49"/>
    <p:sldId id="423" r:id="rId50"/>
    <p:sldId id="458" r:id="rId51"/>
    <p:sldId id="427" r:id="rId52"/>
    <p:sldId id="428" r:id="rId53"/>
    <p:sldId id="440" r:id="rId54"/>
    <p:sldId id="412" r:id="rId55"/>
    <p:sldId id="455" r:id="rId56"/>
    <p:sldId id="299" r:id="rId57"/>
    <p:sldId id="300" r:id="rId58"/>
    <p:sldId id="446" r:id="rId59"/>
    <p:sldId id="418" r:id="rId60"/>
    <p:sldId id="419" r:id="rId61"/>
    <p:sldId id="420" r:id="rId62"/>
    <p:sldId id="425" r:id="rId63"/>
    <p:sldId id="426" r:id="rId64"/>
    <p:sldId id="421" r:id="rId65"/>
    <p:sldId id="422" r:id="rId6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FF00"/>
    <a:srgbClr val="FFCC66"/>
    <a:srgbClr val="99FF99"/>
    <a:srgbClr val="CC0099"/>
    <a:srgbClr val="00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7" autoAdjust="0"/>
    <p:restoredTop sz="94713" autoAdjust="0"/>
  </p:normalViewPr>
  <p:slideViewPr>
    <p:cSldViewPr>
      <p:cViewPr varScale="1">
        <p:scale>
          <a:sx n="108" d="100"/>
          <a:sy n="108" d="100"/>
        </p:scale>
        <p:origin x="1448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56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2018 --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1371600" y="6686550"/>
            <a:ext cx="3505200" cy="381000"/>
          </a:xfrm>
        </p:spPr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14:  October 17, 2018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(Very Long Instruction Word Processors)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Accelerate specific task</a:t>
            </a:r>
          </a:p>
          <a:p>
            <a:pPr lvl="1"/>
            <a:r>
              <a:rPr lang="en-US" dirty="0"/>
              <a:t>But not go to spatial pipeline extreme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1143000"/>
          </a:xfrm>
        </p:spPr>
        <p:txBody>
          <a:bodyPr/>
          <a:lstStyle/>
          <a:p>
            <a:r>
              <a:rPr lang="en-US" dirty="0"/>
              <a:t>VLIW Feature: Supply Independent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instruction per ALU (resource)</a:t>
            </a:r>
          </a:p>
          <a:p>
            <a:r>
              <a:rPr lang="en-US" dirty="0"/>
              <a:t>Instructions more expensive than Vector</a:t>
            </a:r>
          </a:p>
          <a:p>
            <a:pPr lvl="1"/>
            <a:r>
              <a:rPr lang="en-US" dirty="0"/>
              <a:t>But more flexible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Control Heterogeneous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267200"/>
          </a:xfrm>
        </p:spPr>
        <p:txBody>
          <a:bodyPr/>
          <a:lstStyle/>
          <a:p>
            <a:r>
              <a:rPr lang="en-US" dirty="0"/>
              <a:t>Control each unit simultaneously and independently</a:t>
            </a:r>
          </a:p>
          <a:p>
            <a:pPr lvl="1"/>
            <a:r>
              <a:rPr lang="en-US" dirty="0"/>
              <a:t>More expensive than processor</a:t>
            </a:r>
          </a:p>
          <a:p>
            <a:pPr lvl="2"/>
            <a:r>
              <a:rPr lang="en-US" dirty="0"/>
              <a:t>Memory ports and/or interconnect </a:t>
            </a:r>
          </a:p>
          <a:p>
            <a:pPr lvl="1"/>
            <a:r>
              <a:rPr lang="en-US" dirty="0"/>
              <a:t>But more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881129"/>
            <a:ext cx="4876800" cy="29768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The “instruction”</a:t>
            </a:r>
          </a:p>
          <a:p>
            <a:pPr lvl="1"/>
            <a:r>
              <a:rPr lang="en-US" dirty="0"/>
              <a:t>The bits controlling the </a:t>
            </a:r>
            <a:r>
              <a:rPr lang="en-US" dirty="0" err="1"/>
              <a:t>datapath</a:t>
            </a:r>
            <a:endParaRPr lang="en-US" dirty="0"/>
          </a:p>
          <a:p>
            <a:r>
              <a:rPr lang="en-US" dirty="0"/>
              <a:t>…becomes long</a:t>
            </a:r>
          </a:p>
          <a:p>
            <a:r>
              <a:rPr lang="en-US" dirty="0"/>
              <a:t>Hence:</a:t>
            </a:r>
          </a:p>
          <a:p>
            <a:pPr lvl="1"/>
            <a:r>
              <a:rPr lang="en-US" dirty="0"/>
              <a:t>Very Long Instruction Word (VLIW)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BEB81-70B3-C74C-829B-B62F36600E57}"/>
              </a:ext>
            </a:extLst>
          </p:cNvPr>
          <p:cNvSpPr txBox="1"/>
          <p:nvPr/>
        </p:nvSpPr>
        <p:spPr>
          <a:xfrm rot="16200000">
            <a:off x="1770951" y="4569950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long</a:t>
            </a:r>
          </a:p>
          <a:p>
            <a:r>
              <a:rPr lang="en-US" dirty="0">
                <a:latin typeface="+mn-lt"/>
              </a:rPr>
              <a:t>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</p:txBody>
      </p:sp>
      <p:sp>
        <p:nvSpPr>
          <p:cNvPr id="109" name="Content Placeholder 10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152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39000" y="3200400"/>
            <a:ext cx="457200" cy="1524000"/>
            <a:chOff x="3360" y="2160"/>
            <a:chExt cx="288" cy="960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772400" y="3200400"/>
            <a:ext cx="457200" cy="1524000"/>
            <a:chOff x="3360" y="2160"/>
            <a:chExt cx="288" cy="960"/>
          </a:xfrm>
        </p:grpSpPr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7467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8001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086600" y="2743200"/>
            <a:ext cx="609600" cy="457200"/>
            <a:chOff x="3312" y="1872"/>
            <a:chExt cx="384" cy="288"/>
          </a:xfrm>
        </p:grpSpPr>
        <p:sp>
          <p:nvSpPr>
            <p:cNvPr id="23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7620000" y="2743200"/>
            <a:ext cx="609600" cy="457200"/>
            <a:chOff x="3312" y="1872"/>
            <a:chExt cx="384" cy="288"/>
          </a:xfrm>
        </p:grpSpPr>
        <p:sp>
          <p:nvSpPr>
            <p:cNvPr id="26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239000" y="1828800"/>
            <a:ext cx="304800" cy="914400"/>
            <a:chOff x="3408" y="1296"/>
            <a:chExt cx="192" cy="576"/>
          </a:xfrm>
        </p:grpSpPr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7772400" y="1828800"/>
            <a:ext cx="304800" cy="914400"/>
            <a:chOff x="3408" y="1296"/>
            <a:chExt cx="192" cy="576"/>
          </a:xfrm>
        </p:grpSpPr>
        <p:sp>
          <p:nvSpPr>
            <p:cNvPr id="33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64008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>
            <a:off x="62484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>
            <a:off x="60960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67"/>
          <p:cNvSpPr>
            <a:spLocks noChangeShapeType="1"/>
          </p:cNvSpPr>
          <p:nvPr/>
        </p:nvSpPr>
        <p:spPr bwMode="auto">
          <a:xfrm>
            <a:off x="84582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>
            <a:off x="77724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69"/>
          <p:cNvSpPr>
            <a:spLocks noChangeShapeType="1"/>
          </p:cNvSpPr>
          <p:nvPr/>
        </p:nvSpPr>
        <p:spPr bwMode="auto">
          <a:xfrm flipH="1" flipV="1">
            <a:off x="77724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5943600" y="1828800"/>
            <a:ext cx="1219200" cy="4267200"/>
            <a:chOff x="3552" y="1152"/>
            <a:chExt cx="768" cy="2688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28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29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57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64770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 flipV="1">
            <a:off x="88392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6"/>
          <p:cNvSpPr>
            <a:spLocks noChangeArrowheads="1"/>
          </p:cNvSpPr>
          <p:nvPr/>
        </p:nvSpPr>
        <p:spPr bwMode="auto">
          <a:xfrm>
            <a:off x="47244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73730" name="Group 77"/>
          <p:cNvGrpSpPr>
            <a:grpSpLocks/>
          </p:cNvGrpSpPr>
          <p:nvPr/>
        </p:nvGrpSpPr>
        <p:grpSpPr bwMode="auto">
          <a:xfrm>
            <a:off x="4724400" y="3200400"/>
            <a:ext cx="457200" cy="1524000"/>
            <a:chOff x="3360" y="2160"/>
            <a:chExt cx="288" cy="960"/>
          </a:xfrm>
        </p:grpSpPr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3" name="Group 83"/>
          <p:cNvGrpSpPr>
            <a:grpSpLocks/>
          </p:cNvGrpSpPr>
          <p:nvPr/>
        </p:nvGrpSpPr>
        <p:grpSpPr bwMode="auto">
          <a:xfrm>
            <a:off x="5257800" y="3200400"/>
            <a:ext cx="457200" cy="1524000"/>
            <a:chOff x="3360" y="2160"/>
            <a:chExt cx="288" cy="960"/>
          </a:xfrm>
        </p:grpSpPr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3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Line 89"/>
          <p:cNvSpPr>
            <a:spLocks noChangeShapeType="1"/>
          </p:cNvSpPr>
          <p:nvPr/>
        </p:nvSpPr>
        <p:spPr bwMode="auto">
          <a:xfrm>
            <a:off x="4953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90"/>
          <p:cNvSpPr>
            <a:spLocks noChangeShapeType="1"/>
          </p:cNvSpPr>
          <p:nvPr/>
        </p:nvSpPr>
        <p:spPr bwMode="auto">
          <a:xfrm>
            <a:off x="5486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734" name="Group 91"/>
          <p:cNvGrpSpPr>
            <a:grpSpLocks/>
          </p:cNvGrpSpPr>
          <p:nvPr/>
        </p:nvGrpSpPr>
        <p:grpSpPr bwMode="auto">
          <a:xfrm>
            <a:off x="4648200" y="2743200"/>
            <a:ext cx="609600" cy="457200"/>
            <a:chOff x="3312" y="1872"/>
            <a:chExt cx="384" cy="288"/>
          </a:xfrm>
        </p:grpSpPr>
        <p:sp>
          <p:nvSpPr>
            <p:cNvPr id="89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5" name="Group 94"/>
          <p:cNvGrpSpPr>
            <a:grpSpLocks/>
          </p:cNvGrpSpPr>
          <p:nvPr/>
        </p:nvGrpSpPr>
        <p:grpSpPr bwMode="auto">
          <a:xfrm>
            <a:off x="5257800" y="2743200"/>
            <a:ext cx="609600" cy="457200"/>
            <a:chOff x="3312" y="1872"/>
            <a:chExt cx="384" cy="288"/>
          </a:xfrm>
        </p:grpSpPr>
        <p:sp>
          <p:nvSpPr>
            <p:cNvPr id="92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Line 97"/>
          <p:cNvSpPr>
            <a:spLocks noChangeShapeType="1"/>
          </p:cNvSpPr>
          <p:nvPr/>
        </p:nvSpPr>
        <p:spPr bwMode="auto">
          <a:xfrm>
            <a:off x="48006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8"/>
          <p:cNvSpPr>
            <a:spLocks noChangeShapeType="1"/>
          </p:cNvSpPr>
          <p:nvPr/>
        </p:nvSpPr>
        <p:spPr bwMode="auto">
          <a:xfrm>
            <a:off x="5105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9"/>
          <p:cNvSpPr>
            <a:spLocks noChangeShapeType="1"/>
          </p:cNvSpPr>
          <p:nvPr/>
        </p:nvSpPr>
        <p:spPr bwMode="auto">
          <a:xfrm>
            <a:off x="4953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100"/>
          <p:cNvSpPr>
            <a:spLocks noChangeShapeType="1"/>
          </p:cNvSpPr>
          <p:nvPr/>
        </p:nvSpPr>
        <p:spPr bwMode="auto">
          <a:xfrm>
            <a:off x="54102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101"/>
          <p:cNvSpPr>
            <a:spLocks noChangeShapeType="1"/>
          </p:cNvSpPr>
          <p:nvPr/>
        </p:nvSpPr>
        <p:spPr bwMode="auto">
          <a:xfrm>
            <a:off x="57150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102"/>
          <p:cNvSpPr>
            <a:spLocks noChangeShapeType="1"/>
          </p:cNvSpPr>
          <p:nvPr/>
        </p:nvSpPr>
        <p:spPr bwMode="auto">
          <a:xfrm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103"/>
          <p:cNvSpPr>
            <a:spLocks noChangeShapeType="1"/>
          </p:cNvSpPr>
          <p:nvPr/>
        </p:nvSpPr>
        <p:spPr bwMode="auto">
          <a:xfrm>
            <a:off x="5181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4"/>
          <p:cNvSpPr>
            <a:spLocks noChangeShapeType="1"/>
          </p:cNvSpPr>
          <p:nvPr/>
        </p:nvSpPr>
        <p:spPr bwMode="auto">
          <a:xfrm flipH="1">
            <a:off x="44196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5"/>
          <p:cNvSpPr>
            <a:spLocks noChangeShapeType="1"/>
          </p:cNvSpPr>
          <p:nvPr/>
        </p:nvSpPr>
        <p:spPr bwMode="auto">
          <a:xfrm flipH="1">
            <a:off x="44196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6"/>
          <p:cNvSpPr>
            <a:spLocks noChangeShapeType="1"/>
          </p:cNvSpPr>
          <p:nvPr/>
        </p:nvSpPr>
        <p:spPr bwMode="auto">
          <a:xfrm>
            <a:off x="44196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7"/>
          <p:cNvSpPr>
            <a:spLocks noChangeShapeType="1"/>
          </p:cNvSpPr>
          <p:nvPr/>
        </p:nvSpPr>
        <p:spPr bwMode="auto">
          <a:xfrm flipH="1">
            <a:off x="49530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08"/>
          <p:cNvSpPr>
            <a:spLocks noChangeShapeType="1"/>
          </p:cNvSpPr>
          <p:nvPr/>
        </p:nvSpPr>
        <p:spPr bwMode="auto">
          <a:xfrm flipH="1">
            <a:off x="51054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18"/>
          <p:cNvSpPr>
            <a:spLocks noChangeArrowheads="1"/>
          </p:cNvSpPr>
          <p:nvPr/>
        </p:nvSpPr>
        <p:spPr bwMode="auto">
          <a:xfrm>
            <a:off x="48768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19"/>
          <p:cNvSpPr>
            <a:spLocks noChangeArrowheads="1"/>
          </p:cNvSpPr>
          <p:nvPr/>
        </p:nvSpPr>
        <p:spPr bwMode="auto">
          <a:xfrm>
            <a:off x="62484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20"/>
          <p:cNvSpPr>
            <a:spLocks noChangeArrowheads="1"/>
          </p:cNvSpPr>
          <p:nvPr/>
        </p:nvSpPr>
        <p:spPr bwMode="auto">
          <a:xfrm>
            <a:off x="75422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</p:txBody>
      </p:sp>
      <p:grpSp>
        <p:nvGrpSpPr>
          <p:cNvPr id="2" name="Group 117"/>
          <p:cNvGrpSpPr/>
          <p:nvPr/>
        </p:nvGrpSpPr>
        <p:grpSpPr>
          <a:xfrm>
            <a:off x="304800" y="3581400"/>
            <a:ext cx="7391400" cy="2971800"/>
            <a:chOff x="0" y="1828800"/>
            <a:chExt cx="8534400" cy="42672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010400" y="4953000"/>
              <a:ext cx="914400" cy="533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+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934200" y="3200400"/>
              <a:ext cx="457200" cy="1524000"/>
              <a:chOff x="3360" y="2160"/>
              <a:chExt cx="288" cy="960"/>
            </a:xfrm>
          </p:grpSpPr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7467600" y="3200400"/>
              <a:ext cx="457200" cy="1524000"/>
              <a:chOff x="3360" y="2160"/>
              <a:chExt cx="288" cy="960"/>
            </a:xfrm>
          </p:grpSpPr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71628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7696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6781800" y="2743200"/>
              <a:ext cx="609600" cy="457200"/>
              <a:chOff x="3312" y="1872"/>
              <a:chExt cx="384" cy="288"/>
            </a:xfrm>
          </p:grpSpPr>
          <p:sp>
            <p:nvSpPr>
              <p:cNvPr id="22" name="AutoShape 4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4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7315200" y="2743200"/>
              <a:ext cx="609600" cy="457200"/>
              <a:chOff x="3312" y="1872"/>
              <a:chExt cx="384" cy="288"/>
            </a:xfrm>
          </p:grpSpPr>
          <p:sp>
            <p:nvSpPr>
              <p:cNvPr id="25" name="AutoShape 4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5"/>
            <p:cNvGrpSpPr>
              <a:grpSpLocks/>
            </p:cNvGrpSpPr>
            <p:nvPr/>
          </p:nvGrpSpPr>
          <p:grpSpPr bwMode="auto">
            <a:xfrm>
              <a:off x="6934200" y="1828800"/>
              <a:ext cx="304800" cy="914400"/>
              <a:chOff x="3408" y="1296"/>
              <a:chExt cx="192" cy="576"/>
            </a:xfrm>
          </p:grpSpPr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57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58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59"/>
            <p:cNvGrpSpPr>
              <a:grpSpLocks/>
            </p:cNvGrpSpPr>
            <p:nvPr/>
          </p:nvGrpSpPr>
          <p:grpSpPr bwMode="auto">
            <a:xfrm>
              <a:off x="7467600" y="1828800"/>
              <a:ext cx="304800" cy="914400"/>
              <a:chOff x="3408" y="1296"/>
              <a:chExt cx="192" cy="576"/>
            </a:xfrm>
          </p:grpSpPr>
          <p:sp>
            <p:nvSpPr>
              <p:cNvPr id="32" name="Line 60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62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Line 63"/>
            <p:cNvSpPr>
              <a:spLocks noChangeShapeType="1"/>
            </p:cNvSpPr>
            <p:nvPr/>
          </p:nvSpPr>
          <p:spPr bwMode="auto">
            <a:xfrm>
              <a:off x="6096000" y="25146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5943600" y="23622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>
              <a:off x="5791200" y="1828800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>
              <a:off x="8153400" y="25146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 flipH="1">
              <a:off x="7467600" y="57150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 flipH="1" flipV="1">
              <a:off x="7467600" y="5486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74"/>
            <p:cNvGrpSpPr>
              <a:grpSpLocks/>
            </p:cNvGrpSpPr>
            <p:nvPr/>
          </p:nvGrpSpPr>
          <p:grpSpPr bwMode="auto">
            <a:xfrm>
              <a:off x="5638800" y="1828800"/>
              <a:ext cx="1219200" cy="4267200"/>
              <a:chOff x="3552" y="1152"/>
              <a:chExt cx="768" cy="2688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576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0">
                    <a:solidFill>
                      <a:schemeClr val="bg1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rPr>
                  <a:t>X</a:t>
                </a:r>
              </a:p>
            </p:txBody>
          </p:sp>
          <p:grpSp>
            <p:nvGrpSpPr>
              <p:cNvPr id="31" name="Group 7"/>
              <p:cNvGrpSpPr>
                <a:grpSpLocks/>
              </p:cNvGrpSpPr>
              <p:nvPr/>
            </p:nvGrpSpPr>
            <p:grpSpPr bwMode="auto">
              <a:xfrm>
                <a:off x="3600" y="2016"/>
                <a:ext cx="288" cy="960"/>
                <a:chOff x="3360" y="2160"/>
                <a:chExt cx="288" cy="960"/>
              </a:xfrm>
            </p:grpSpPr>
            <p:sp>
              <p:nvSpPr>
                <p:cNvPr id="65" name="Rectangle 8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9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baseline="30000"/>
                </a:p>
              </p:txBody>
            </p:sp>
            <p:sp>
              <p:nvSpPr>
                <p:cNvPr id="67" name="Rectangle 10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11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2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28" name="Group 13"/>
              <p:cNvGrpSpPr>
                <a:grpSpLocks/>
              </p:cNvGrpSpPr>
              <p:nvPr/>
            </p:nvGrpSpPr>
            <p:grpSpPr bwMode="auto">
              <a:xfrm>
                <a:off x="3936" y="2016"/>
                <a:ext cx="288" cy="960"/>
                <a:chOff x="3360" y="2160"/>
                <a:chExt cx="288" cy="960"/>
              </a:xfrm>
            </p:grpSpPr>
            <p:sp>
              <p:nvSpPr>
                <p:cNvPr id="60" name="Rectangle 14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16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17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18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>
                <a:off x="4080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3729" name="Group 35"/>
              <p:cNvGrpSpPr>
                <a:grpSpLocks/>
              </p:cNvGrpSpPr>
              <p:nvPr/>
            </p:nvGrpSpPr>
            <p:grpSpPr bwMode="auto">
              <a:xfrm>
                <a:off x="3552" y="1728"/>
                <a:ext cx="384" cy="288"/>
                <a:chOff x="3312" y="1872"/>
                <a:chExt cx="384" cy="288"/>
              </a:xfrm>
            </p:grpSpPr>
            <p:sp>
              <p:nvSpPr>
                <p:cNvPr id="58" name="AutoShape 36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37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30" name="Group 38"/>
              <p:cNvGrpSpPr>
                <a:grpSpLocks/>
              </p:cNvGrpSpPr>
              <p:nvPr/>
            </p:nvGrpSpPr>
            <p:grpSpPr bwMode="auto">
              <a:xfrm>
                <a:off x="3936" y="1728"/>
                <a:ext cx="384" cy="288"/>
                <a:chOff x="3312" y="1872"/>
                <a:chExt cx="384" cy="288"/>
              </a:xfrm>
            </p:grpSpPr>
            <p:sp>
              <p:nvSpPr>
                <p:cNvPr id="56" name="AutoShape 39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40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3648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3840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3744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4224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4128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70"/>
              <p:cNvSpPr>
                <a:spLocks noChangeShapeType="1"/>
              </p:cNvSpPr>
              <p:nvPr/>
            </p:nvSpPr>
            <p:spPr bwMode="auto">
              <a:xfrm>
                <a:off x="3888" y="36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>
              <a:off x="6172200" y="60960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 flipH="1" flipV="1">
              <a:off x="8534400" y="2362200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4419600" y="4953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73733" name="Group 77"/>
            <p:cNvGrpSpPr>
              <a:grpSpLocks/>
            </p:cNvGrpSpPr>
            <p:nvPr/>
          </p:nvGrpSpPr>
          <p:grpSpPr bwMode="auto">
            <a:xfrm>
              <a:off x="4419600" y="3200400"/>
              <a:ext cx="457200" cy="1524000"/>
              <a:chOff x="3360" y="2160"/>
              <a:chExt cx="288" cy="960"/>
            </a:xfrm>
          </p:grpSpPr>
          <p:sp>
            <p:nvSpPr>
              <p:cNvPr id="74" name="Rectangle 7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6" name="Rectangle 8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8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8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4" name="Group 83"/>
            <p:cNvGrpSpPr>
              <a:grpSpLocks/>
            </p:cNvGrpSpPr>
            <p:nvPr/>
          </p:nvGrpSpPr>
          <p:grpSpPr bwMode="auto">
            <a:xfrm>
              <a:off x="4953000" y="3200400"/>
              <a:ext cx="457200" cy="1524000"/>
              <a:chOff x="3360" y="2160"/>
              <a:chExt cx="288" cy="960"/>
            </a:xfrm>
          </p:grpSpPr>
          <p:sp>
            <p:nvSpPr>
              <p:cNvPr id="80" name="Rectangle 8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8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Line 89"/>
            <p:cNvSpPr>
              <a:spLocks noChangeShapeType="1"/>
            </p:cNvSpPr>
            <p:nvPr/>
          </p:nvSpPr>
          <p:spPr bwMode="auto">
            <a:xfrm>
              <a:off x="4648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90"/>
            <p:cNvSpPr>
              <a:spLocks noChangeShapeType="1"/>
            </p:cNvSpPr>
            <p:nvPr/>
          </p:nvSpPr>
          <p:spPr bwMode="auto">
            <a:xfrm>
              <a:off x="51816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35" name="Group 91"/>
            <p:cNvGrpSpPr>
              <a:grpSpLocks/>
            </p:cNvGrpSpPr>
            <p:nvPr/>
          </p:nvGrpSpPr>
          <p:grpSpPr bwMode="auto">
            <a:xfrm>
              <a:off x="4343400" y="2743200"/>
              <a:ext cx="609600" cy="457200"/>
              <a:chOff x="3312" y="1872"/>
              <a:chExt cx="384" cy="288"/>
            </a:xfrm>
          </p:grpSpPr>
          <p:sp>
            <p:nvSpPr>
              <p:cNvPr id="88" name="AutoShape 9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9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6" name="Group 94"/>
            <p:cNvGrpSpPr>
              <a:grpSpLocks/>
            </p:cNvGrpSpPr>
            <p:nvPr/>
          </p:nvGrpSpPr>
          <p:grpSpPr bwMode="auto">
            <a:xfrm>
              <a:off x="4953000" y="2743200"/>
              <a:ext cx="609600" cy="457200"/>
              <a:chOff x="3312" y="1872"/>
              <a:chExt cx="384" cy="288"/>
            </a:xfrm>
          </p:grpSpPr>
          <p:sp>
            <p:nvSpPr>
              <p:cNvPr id="91" name="AutoShape 9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9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3" name="Line 97"/>
            <p:cNvSpPr>
              <a:spLocks noChangeShapeType="1"/>
            </p:cNvSpPr>
            <p:nvPr/>
          </p:nvSpPr>
          <p:spPr bwMode="auto">
            <a:xfrm>
              <a:off x="44958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8"/>
            <p:cNvSpPr>
              <a:spLocks noChangeShapeType="1"/>
            </p:cNvSpPr>
            <p:nvPr/>
          </p:nvSpPr>
          <p:spPr bwMode="auto">
            <a:xfrm>
              <a:off x="48006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9"/>
            <p:cNvSpPr>
              <a:spLocks noChangeShapeType="1"/>
            </p:cNvSpPr>
            <p:nvPr/>
          </p:nvSpPr>
          <p:spPr bwMode="auto">
            <a:xfrm>
              <a:off x="46482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0"/>
            <p:cNvSpPr>
              <a:spLocks noChangeShapeType="1"/>
            </p:cNvSpPr>
            <p:nvPr/>
          </p:nvSpPr>
          <p:spPr bwMode="auto">
            <a:xfrm>
              <a:off x="51054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01"/>
            <p:cNvSpPr>
              <a:spLocks noChangeShapeType="1"/>
            </p:cNvSpPr>
            <p:nvPr/>
          </p:nvSpPr>
          <p:spPr bwMode="auto">
            <a:xfrm>
              <a:off x="54102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102"/>
            <p:cNvSpPr>
              <a:spLocks noChangeShapeType="1"/>
            </p:cNvSpPr>
            <p:nvPr/>
          </p:nvSpPr>
          <p:spPr bwMode="auto">
            <a:xfrm>
              <a:off x="52578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04"/>
            <p:cNvSpPr>
              <a:spLocks noChangeShapeType="1"/>
            </p:cNvSpPr>
            <p:nvPr/>
          </p:nvSpPr>
          <p:spPr bwMode="auto">
            <a:xfrm flipH="1">
              <a:off x="4114800" y="18288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07"/>
            <p:cNvSpPr>
              <a:spLocks noChangeShapeType="1"/>
            </p:cNvSpPr>
            <p:nvPr/>
          </p:nvSpPr>
          <p:spPr bwMode="auto">
            <a:xfrm flipH="1">
              <a:off x="4648200" y="23622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8"/>
            <p:cNvSpPr>
              <a:spLocks noChangeShapeType="1"/>
            </p:cNvSpPr>
            <p:nvPr/>
          </p:nvSpPr>
          <p:spPr bwMode="auto">
            <a:xfrm flipH="1">
              <a:off x="4800600" y="2514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2"/>
            <p:cNvSpPr>
              <a:spLocks noChangeShapeType="1"/>
            </p:cNvSpPr>
            <p:nvPr/>
          </p:nvSpPr>
          <p:spPr bwMode="auto">
            <a:xfrm>
              <a:off x="609600" y="4267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 Box 113"/>
            <p:cNvSpPr txBox="1">
              <a:spLocks noChangeArrowheads="1"/>
            </p:cNvSpPr>
            <p:nvPr/>
          </p:nvSpPr>
          <p:spPr bwMode="auto">
            <a:xfrm>
              <a:off x="0" y="3581400"/>
              <a:ext cx="1303338" cy="574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7" charset="0"/>
                  <a:ea typeface="Arial" pitchFamily="-107" charset="0"/>
                  <a:cs typeface="Arial" pitchFamily="-107" charset="0"/>
                </a:rPr>
                <a:t>Address</a:t>
              </a:r>
            </a:p>
          </p:txBody>
        </p:sp>
        <p:sp>
          <p:nvSpPr>
            <p:cNvPr id="104" name="Line 114"/>
            <p:cNvSpPr>
              <a:spLocks noChangeShapeType="1"/>
            </p:cNvSpPr>
            <p:nvPr/>
          </p:nvSpPr>
          <p:spPr bwMode="auto">
            <a:xfrm>
              <a:off x="533400" y="38100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15"/>
            <p:cNvSpPr>
              <a:spLocks noChangeShapeType="1"/>
            </p:cNvSpPr>
            <p:nvPr/>
          </p:nvSpPr>
          <p:spPr bwMode="auto">
            <a:xfrm>
              <a:off x="3048000" y="28194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16"/>
            <p:cNvSpPr>
              <a:spLocks noChangeShapeType="1"/>
            </p:cNvSpPr>
            <p:nvPr/>
          </p:nvSpPr>
          <p:spPr bwMode="auto">
            <a:xfrm>
              <a:off x="3124200" y="28956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auto">
            <a:xfrm>
              <a:off x="1524000" y="2667000"/>
              <a:ext cx="1600200" cy="3124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Instruction</a:t>
              </a:r>
            </a:p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Memory</a:t>
              </a:r>
            </a:p>
          </p:txBody>
        </p:sp>
        <p:sp>
          <p:nvSpPr>
            <p:cNvPr id="108" name="Line 117"/>
            <p:cNvSpPr>
              <a:spLocks noChangeShapeType="1"/>
            </p:cNvSpPr>
            <p:nvPr/>
          </p:nvSpPr>
          <p:spPr bwMode="auto">
            <a:xfrm>
              <a:off x="3124200" y="2971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18"/>
            <p:cNvSpPr>
              <a:spLocks noChangeShapeType="1"/>
            </p:cNvSpPr>
            <p:nvPr/>
          </p:nvSpPr>
          <p:spPr bwMode="auto">
            <a:xfrm>
              <a:off x="3124200" y="3429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19"/>
            <p:cNvSpPr>
              <a:spLocks noChangeShapeType="1"/>
            </p:cNvSpPr>
            <p:nvPr/>
          </p:nvSpPr>
          <p:spPr bwMode="auto">
            <a:xfrm>
              <a:off x="3124200" y="3657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20"/>
            <p:cNvSpPr>
              <a:spLocks noChangeShapeType="1"/>
            </p:cNvSpPr>
            <p:nvPr/>
          </p:nvSpPr>
          <p:spPr bwMode="auto">
            <a:xfrm>
              <a:off x="3124200" y="39624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124200" y="41910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124200" y="43434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>
              <a:off x="3124200" y="45720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8"/>
            <p:cNvSpPr>
              <a:spLocks noChangeArrowheads="1"/>
            </p:cNvSpPr>
            <p:nvPr/>
          </p:nvSpPr>
          <p:spPr bwMode="auto">
            <a:xfrm>
              <a:off x="45720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9"/>
            <p:cNvSpPr>
              <a:spLocks noChangeArrowheads="1"/>
            </p:cNvSpPr>
            <p:nvPr/>
          </p:nvSpPr>
          <p:spPr bwMode="auto">
            <a:xfrm>
              <a:off x="59436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0"/>
            <p:cNvSpPr>
              <a:spLocks noChangeArrowheads="1"/>
            </p:cNvSpPr>
            <p:nvPr/>
          </p:nvSpPr>
          <p:spPr bwMode="auto">
            <a:xfrm>
              <a:off x="7237413" y="5588000"/>
              <a:ext cx="457200" cy="44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-19513" y="3555356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General framework for specializing to problem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Wiring, memories get expensive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Opportunity for further optimizations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General way to tradeoff area and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0" y="35814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</a:t>
            </a:r>
            <a:r>
              <a:rPr lang="en-US" dirty="0" err="1"/>
              <a:t>w</a:t>
            </a:r>
            <a:r>
              <a:rPr lang="en-US" dirty="0"/>
              <a:t>/ Multiport RF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Simple, full-featured model use common Register File</a:t>
            </a:r>
          </a:p>
          <a:p>
            <a:pPr lvl="1"/>
            <a:r>
              <a:rPr lang="en-US" dirty="0" err="1"/>
              <a:t>Memory(Words</a:t>
            </a:r>
            <a:r>
              <a:rPr lang="en-US" dirty="0"/>
              <a:t>, </a:t>
            </a:r>
            <a:r>
              <a:rPr lang="en-US" dirty="0" err="1"/>
              <a:t>WritePorts</a:t>
            </a:r>
            <a:r>
              <a:rPr lang="en-US" dirty="0"/>
              <a:t>, </a:t>
            </a:r>
            <a:r>
              <a:rPr lang="en-US" dirty="0" err="1"/>
              <a:t>ReadPorts</a:t>
            </a:r>
            <a:r>
              <a:rPr lang="en-US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366000" cy="3121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 (Very Large Instruction Word)</a:t>
            </a:r>
          </a:p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Exploiting Instruction-Level Parallelism (ILP)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Demand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Basic Model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Costs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Tuning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Can (design to) use all operators at once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Implement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0827637"/>
              </p:ext>
            </p:extLst>
          </p:nvPr>
        </p:nvGraphicFramePr>
        <p:xfrm>
          <a:off x="685800" y="198120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VLIW Operator Knobs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Choose collection of operators and the numbers of each</a:t>
            </a:r>
          </a:p>
          <a:p>
            <a:pPr lvl="1"/>
            <a:r>
              <a:rPr lang="en-US" dirty="0"/>
              <a:t>Match task</a:t>
            </a:r>
          </a:p>
          <a:p>
            <a:pPr lvl="1"/>
            <a:r>
              <a:rPr lang="en-US" dirty="0"/>
              <a:t>Tune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55" y="236220"/>
            <a:ext cx="7772400" cy="1143000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590812"/>
              </p:ext>
            </p:extLst>
          </p:nvPr>
        </p:nvGraphicFramePr>
        <p:xfrm>
          <a:off x="685800" y="3962400"/>
          <a:ext cx="7772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96F461-8764-2D4D-99A4-4592C0562A1A}"/>
              </a:ext>
            </a:extLst>
          </p:cNvPr>
          <p:cNvSpPr txBox="1">
            <a:spLocks/>
          </p:cNvSpPr>
          <p:nvPr/>
        </p:nvSpPr>
        <p:spPr bwMode="auto">
          <a:xfrm>
            <a:off x="419100" y="1524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Choose collection of operators and the numbers of each</a:t>
            </a:r>
          </a:p>
          <a:p>
            <a:pPr lvl="1"/>
            <a:r>
              <a:rPr lang="en-US" kern="0" dirty="0"/>
              <a:t>Match task</a:t>
            </a:r>
          </a:p>
          <a:p>
            <a:pPr lvl="1"/>
            <a:r>
              <a:rPr lang="en-US" kern="0" dirty="0"/>
              <a:t>Tune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DDE5C-13B3-F742-BD1F-EE84D138E7B4}"/>
              </a:ext>
            </a:extLst>
          </p:cNvPr>
          <p:cNvSpPr txBox="1"/>
          <p:nvPr/>
        </p:nvSpPr>
        <p:spPr>
          <a:xfrm>
            <a:off x="4652653" y="2619902"/>
            <a:ext cx="405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operator might we add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to accelerate this loop?</a:t>
            </a:r>
          </a:p>
        </p:txBody>
      </p:sp>
    </p:spTree>
    <p:extLst>
      <p:ext uri="{BB962C8B-B14F-4D97-AF65-F5344CB8AC3E}">
        <p14:creationId xmlns:p14="http://schemas.microsoft.com/office/powerpoint/2010/main" val="1381062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II with one operator of each?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&lt;MAX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)+Z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Minimum II achievable?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lower bound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8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Increment pointers / branch</a:t>
            </a:r>
          </a:p>
          <a:p>
            <a:r>
              <a:rPr lang="en-US" dirty="0"/>
              <a:t>Load</a:t>
            </a:r>
          </a:p>
          <a:p>
            <a:r>
              <a:rPr lang="en-US" dirty="0"/>
              <a:t>Multiplies</a:t>
            </a:r>
          </a:p>
          <a:p>
            <a:r>
              <a:rPr lang="en-US" dirty="0"/>
              <a:t>Add</a:t>
            </a:r>
          </a:p>
          <a:p>
            <a:r>
              <a:rPr lang="en-US" dirty="0"/>
              <a:t>Add</a:t>
            </a:r>
          </a:p>
          <a:p>
            <a:r>
              <a:rPr lang="en-US" dirty="0" err="1"/>
              <a:t>Squareroot</a:t>
            </a:r>
            <a:endParaRPr lang="en-US" dirty="0"/>
          </a:p>
          <a:p>
            <a:r>
              <a:rPr lang="en-US" dirty="0" err="1"/>
              <a:t>Writeback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operators of each type to achieve minimum II (latency lower bound)?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2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2d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7724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9812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disappointing about this schedule?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res[i</a:t>
            </a:r>
            <a:r>
              <a:rPr lang="en-US" sz="2400" dirty="0"/>
              <a:t>]=</a:t>
            </a:r>
            <a:r>
              <a:rPr lang="en-US" sz="2400" dirty="0" err="1"/>
              <a:t>sqrt(x[i</a:t>
            </a:r>
            <a:r>
              <a:rPr lang="en-US" sz="2400" dirty="0"/>
              <a:t>]*</a:t>
            </a:r>
            <a:r>
              <a:rPr lang="en-US" sz="2400" dirty="0" err="1"/>
              <a:t>x[i]+y[i</a:t>
            </a:r>
            <a:r>
              <a:rPr lang="en-US" sz="2400" dirty="0"/>
              <a:t>]*</a:t>
            </a:r>
            <a:r>
              <a:rPr lang="en-US" sz="2400" dirty="0" err="1"/>
              <a:t>y[i]+z[i</a:t>
            </a:r>
            <a:r>
              <a:rPr lang="en-US" sz="2400" dirty="0"/>
              <a:t>]*</a:t>
            </a:r>
            <a:r>
              <a:rPr lang="en-US" sz="2400" dirty="0" err="1"/>
              <a:t>z[i</a:t>
            </a:r>
            <a:r>
              <a:rPr lang="en-US" sz="2400" dirty="0"/>
              <a:t>]);</a:t>
            </a:r>
          </a:p>
          <a:p>
            <a:r>
              <a:rPr lang="en-US" sz="2400" dirty="0"/>
              <a:t>res[i+1]=sqrt(x[i+1]*x[i+1]+y[i+1]*y[i+1]+z[i+1]*z[i+1]); </a:t>
            </a:r>
          </a:p>
          <a:p>
            <a:r>
              <a:rPr lang="en-US" sz="2400" dirty="0"/>
              <a:t>res[i+2]=sqrt(x[i+2]*x[i+2]+y[i+2]*y[i+2]+z[i+2]*z[i+2]); </a:t>
            </a:r>
          </a:p>
          <a:p>
            <a:r>
              <a:rPr lang="en-US" sz="2400" dirty="0"/>
              <a:t>res[i+3]=sqrt(x[i+3]*x[i+3]+y[i+3]*y[i+3]+z[i+3]*z[i+3]);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Schedule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Unroll 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538775"/>
              </p:ext>
            </p:extLst>
          </p:nvPr>
        </p:nvGraphicFramePr>
        <p:xfrm>
          <a:off x="533400" y="1600200"/>
          <a:ext cx="8229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7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iterations in 10 cycles = 2.5 cycles/</a:t>
            </a:r>
            <a:r>
              <a:rPr lang="en-US" dirty="0" err="1"/>
              <a:t>iter</a:t>
            </a:r>
            <a:endParaRPr lang="en-US" dirty="0"/>
          </a:p>
          <a:p>
            <a:r>
              <a:rPr lang="en-US" dirty="0"/>
              <a:t>Compared to 1 iteration in 7</a:t>
            </a:r>
          </a:p>
          <a:p>
            <a:r>
              <a:rPr lang="en-US" dirty="0"/>
              <a:t>Compared to 1 iteration in 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Area comparison?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239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97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14800" cy="5105400"/>
          </a:xfrm>
        </p:spPr>
        <p:txBody>
          <a:bodyPr/>
          <a:lstStyle/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Bottleneck</a:t>
            </a:r>
          </a:p>
          <a:p>
            <a:pPr lvl="1"/>
            <a:r>
              <a:rPr lang="en-US" dirty="0" err="1"/>
              <a:t>Amdhal’s</a:t>
            </a:r>
            <a:r>
              <a:rPr lang="en-US" dirty="0"/>
              <a:t> Law Speedup</a:t>
            </a:r>
          </a:p>
          <a:p>
            <a:pPr lvl="1"/>
            <a:r>
              <a:rPr lang="en-US" dirty="0"/>
              <a:t>Computational requirements</a:t>
            </a:r>
          </a:p>
          <a:p>
            <a:pPr lvl="1"/>
            <a:r>
              <a:rPr lang="en-US" dirty="0"/>
              <a:t>Resource Bounds</a:t>
            </a:r>
          </a:p>
          <a:p>
            <a:pPr lvl="1"/>
            <a:r>
              <a:rPr lang="en-US" dirty="0"/>
              <a:t>Critical Path</a:t>
            </a:r>
          </a:p>
          <a:p>
            <a:pPr lvl="1"/>
            <a:r>
              <a:rPr lang="en-US" dirty="0"/>
              <a:t>Latency/throughput/II</a:t>
            </a:r>
          </a:p>
          <a:p>
            <a:r>
              <a:rPr lang="en-US" dirty="0"/>
              <a:t>Will be calculating/estimating runtimes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/>
          <a:p>
            <a:r>
              <a:rPr lang="en-US" dirty="0"/>
              <a:t>From Code </a:t>
            </a:r>
          </a:p>
          <a:p>
            <a:r>
              <a:rPr lang="en-US" dirty="0"/>
              <a:t>Forms of Parallelism</a:t>
            </a:r>
          </a:p>
          <a:p>
            <a:r>
              <a:rPr lang="en-US" dirty="0"/>
              <a:t>Dataflow, SIMD, hardware pipeline, threads</a:t>
            </a:r>
          </a:p>
          <a:p>
            <a:r>
              <a:rPr lang="en-US" dirty="0"/>
              <a:t>Pipelining/Retiming</a:t>
            </a:r>
          </a:p>
          <a:p>
            <a:r>
              <a:rPr lang="en-US" dirty="0"/>
              <a:t>Map/schedule task graph to (multiple) target substrates</a:t>
            </a:r>
          </a:p>
          <a:p>
            <a:r>
              <a:rPr lang="en-US" dirty="0"/>
              <a:t>Memory assignment and movement</a:t>
            </a:r>
          </a:p>
          <a:p>
            <a:r>
              <a:rPr lang="en-US" dirty="0"/>
              <a:t>Area-time points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10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r>
              <a:rPr lang="en-US" dirty="0"/>
              <a:t>Closed book, notes, etc.</a:t>
            </a:r>
          </a:p>
          <a:p>
            <a:r>
              <a:rPr lang="en-US" dirty="0"/>
              <a:t>Calculators allowed (encouraged)</a:t>
            </a:r>
          </a:p>
          <a:p>
            <a:endParaRPr lang="en-US" dirty="0"/>
          </a:p>
          <a:p>
            <a:r>
              <a:rPr lang="en-US" dirty="0"/>
              <a:t>Last two midterms, final online</a:t>
            </a:r>
          </a:p>
          <a:p>
            <a:pPr lvl="1"/>
            <a:r>
              <a:rPr lang="en-US" dirty="0"/>
              <a:t>Both without answers (for practice)</a:t>
            </a:r>
          </a:p>
          <a:p>
            <a:pPr lvl="1"/>
            <a:r>
              <a:rPr lang="en-US" dirty="0"/>
              <a:t>…and with answers (check yourself)</a:t>
            </a:r>
          </a:p>
          <a:p>
            <a:r>
              <a:rPr lang="en-US" dirty="0"/>
              <a:t>No VLIW on midterm</a:t>
            </a:r>
          </a:p>
          <a:p>
            <a:pPr lvl="1"/>
            <a:r>
              <a:rPr lang="en-US" dirty="0"/>
              <a:t>But memory fair game; II, latency…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425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90FF-FD91-8741-A0FD-8FB04A3DAC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Storage and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51B69-74AF-C248-BA42-D41F206BB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BD151-93E8-6140-AA21-1DBE8BB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1162-18E7-AD46-8A79-380A302E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47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Multiport 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Multiported</a:t>
            </a:r>
            <a:r>
              <a:rPr lang="en-US" dirty="0"/>
              <a:t> memories are expensive</a:t>
            </a:r>
          </a:p>
          <a:p>
            <a:pPr lvl="1"/>
            <a:r>
              <a:rPr lang="en-US" dirty="0"/>
              <a:t>Need input/output lines for each port</a:t>
            </a:r>
          </a:p>
          <a:p>
            <a:pPr lvl="1"/>
            <a:r>
              <a:rPr lang="en-US" dirty="0"/>
              <a:t>Makes large, slow</a:t>
            </a:r>
          </a:p>
          <a:p>
            <a:r>
              <a:rPr lang="en-US" dirty="0"/>
              <a:t>Simplified </a:t>
            </a:r>
            <a:r>
              <a:rPr lang="en-US" dirty="0" err="1"/>
              <a:t>preclass</a:t>
            </a:r>
            <a:r>
              <a:rPr lang="en-US" dirty="0"/>
              <a:t> model:</a:t>
            </a:r>
          </a:p>
          <a:p>
            <a:pPr lvl="1"/>
            <a:r>
              <a:rPr lang="en-US" dirty="0" err="1"/>
              <a:t>Area(Memory(n,w,r</a:t>
            </a:r>
            <a:r>
              <a:rPr lang="en-US" dirty="0"/>
              <a:t>))=</a:t>
            </a:r>
            <a:r>
              <a:rPr lang="en-US" dirty="0" err="1"/>
              <a:t>n</a:t>
            </a:r>
            <a:r>
              <a:rPr lang="en-US" dirty="0"/>
              <a:t>*(w+r+1)/2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267200" cy="4114800"/>
          </a:xfrm>
        </p:spPr>
        <p:txBody>
          <a:bodyPr/>
          <a:lstStyle/>
          <a:p>
            <a:r>
              <a:rPr lang="en-US" dirty="0"/>
              <a:t>Small Memory</a:t>
            </a:r>
          </a:p>
          <a:p>
            <a:r>
              <a:rPr lang="en-US" dirty="0"/>
              <a:t>Usually with multiple ports</a:t>
            </a:r>
          </a:p>
          <a:p>
            <a:pPr lvl="1"/>
            <a:r>
              <a:rPr lang="en-US" dirty="0"/>
              <a:t>Ability to perform multiple reads and writes simultaneously</a:t>
            </a:r>
          </a:p>
          <a:p>
            <a:r>
              <a:rPr lang="en-US" dirty="0"/>
              <a:t>Small </a:t>
            </a:r>
          </a:p>
          <a:p>
            <a:pPr lvl="1"/>
            <a:r>
              <a:rPr lang="en-US" dirty="0"/>
              <a:t>To make it fast </a:t>
            </a:r>
            <a:br>
              <a:rPr lang="en-US" dirty="0"/>
            </a:br>
            <a:r>
              <a:rPr lang="en-US" dirty="0"/>
              <a:t>(small memories fast)</a:t>
            </a:r>
          </a:p>
          <a:p>
            <a:pPr lvl="1"/>
            <a:r>
              <a:rPr lang="en-US" dirty="0"/>
              <a:t>Multiple ports are expensive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397660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288F9-47AA-3E4C-BC9A-36E7621D1059}"/>
              </a:ext>
            </a:extLst>
          </p:cNvPr>
          <p:cNvSpPr txBox="1"/>
          <p:nvPr/>
        </p:nvSpPr>
        <p:spPr>
          <a:xfrm>
            <a:off x="7963513" y="18778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6</a:t>
            </a:r>
          </a:p>
        </p:txBody>
      </p:sp>
    </p:spTree>
    <p:extLst>
      <p:ext uri="{BB962C8B-B14F-4D97-AF65-F5344CB8AC3E}">
        <p14:creationId xmlns:p14="http://schemas.microsoft.com/office/powerpoint/2010/main" val="23593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Alternate: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Provide programmable connection between all sources and destinations</a:t>
            </a:r>
          </a:p>
          <a:p>
            <a:r>
              <a:rPr lang="en-US" dirty="0"/>
              <a:t>Any destination can be connected to any single 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2018 --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29" y="3571009"/>
            <a:ext cx="2639871" cy="293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5F095-34D2-4849-8568-DDB6AC1F604B}"/>
              </a:ext>
            </a:extLst>
          </p:cNvPr>
          <p:cNvSpPr txBox="1"/>
          <p:nvPr/>
        </p:nvSpPr>
        <p:spPr>
          <a:xfrm>
            <a:off x="76962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7642CE-07AC-2E48-8055-88E26C07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936" y="4028502"/>
            <a:ext cx="2240776" cy="24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39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Operator area?</a:t>
            </a:r>
          </a:p>
          <a:p>
            <a:r>
              <a:rPr lang="en-US" dirty="0" err="1">
                <a:solidFill>
                  <a:srgbClr val="FF6600"/>
                </a:solidFill>
              </a:rPr>
              <a:t>Xbar</a:t>
            </a:r>
            <a:r>
              <a:rPr lang="en-US" dirty="0">
                <a:solidFill>
                  <a:srgbClr val="FF6600"/>
                </a:solidFill>
              </a:rPr>
              <a:t>(5,1) area</a:t>
            </a:r>
          </a:p>
          <a:p>
            <a:r>
              <a:rPr lang="en-US" dirty="0">
                <a:solidFill>
                  <a:srgbClr val="FF6600"/>
                </a:solidFill>
              </a:rPr>
              <a:t>Memory area, each case</a:t>
            </a:r>
          </a:p>
          <a:p>
            <a:r>
              <a:rPr lang="en-US" dirty="0">
                <a:solidFill>
                  <a:srgbClr val="FF6600"/>
                </a:solidFill>
              </a:rPr>
              <a:t>Total area</a:t>
            </a:r>
          </a:p>
          <a:p>
            <a:r>
              <a:rPr lang="en-US" dirty="0">
                <a:solidFill>
                  <a:srgbClr val="FF6600"/>
                </a:solidFill>
              </a:rPr>
              <a:t>How does area of memories,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xbar</a:t>
            </a:r>
            <a:r>
              <a:rPr lang="en-US" dirty="0">
                <a:solidFill>
                  <a:srgbClr val="FF6600"/>
                </a:solidFill>
              </a:rPr>
              <a:t> compare to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operators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143000"/>
            <a:ext cx="3858898" cy="1635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4257" y="4281797"/>
            <a:ext cx="2649485" cy="2552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RF Cheaper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same capacity, split register file cheaper</a:t>
            </a:r>
          </a:p>
          <a:p>
            <a:pPr lvl="1"/>
            <a:r>
              <a:rPr lang="en-US" dirty="0"/>
              <a:t>2R+1W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2 per word</a:t>
            </a:r>
          </a:p>
          <a:p>
            <a:pPr lvl="1"/>
            <a:r>
              <a:rPr lang="en-US" dirty="0">
                <a:sym typeface="Wingdings"/>
              </a:rPr>
              <a:t>5R+10W </a:t>
            </a:r>
            <a:r>
              <a:rPr lang="en-US" dirty="0" err="1">
                <a:sym typeface="Wingdings"/>
              </a:rPr>
              <a:t></a:t>
            </a:r>
            <a:r>
              <a:rPr lang="en-US" dirty="0">
                <a:sym typeface="Wingdings"/>
              </a:rPr>
              <a:t> 8 per word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600"/>
                </a:solidFill>
              </a:rPr>
              <a:t>Xbar</a:t>
            </a:r>
            <a:r>
              <a:rPr lang="en-US" dirty="0">
                <a:solidFill>
                  <a:srgbClr val="FF6600"/>
                </a:solidFill>
              </a:rPr>
              <a:t>(5,5) cost?</a:t>
            </a:r>
          </a:p>
          <a:p>
            <a:r>
              <a:rPr lang="en-US" dirty="0">
                <a:solidFill>
                  <a:srgbClr val="FF6600"/>
                </a:solidFill>
              </a:rPr>
              <a:t>Total Area?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743200"/>
            <a:ext cx="3237823" cy="3454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792"/>
            <a:ext cx="7772400" cy="1143000"/>
          </a:xfrm>
        </p:spPr>
        <p:txBody>
          <a:bodyPr/>
          <a:lstStyle/>
          <a:p>
            <a:r>
              <a:rPr lang="en-US" dirty="0"/>
              <a:t>Split RF Full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2" y="1610328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each for:  (A*B+C)/(D*E+F)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A..F start as shown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3237823" cy="345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366D2-88ED-924F-9E91-34C5D1CBC122}"/>
              </a:ext>
            </a:extLst>
          </p:cNvPr>
          <p:cNvGrpSpPr/>
          <p:nvPr/>
        </p:nvGrpSpPr>
        <p:grpSpPr>
          <a:xfrm>
            <a:off x="4515016" y="4624137"/>
            <a:ext cx="2082307" cy="369332"/>
            <a:chOff x="4515016" y="4624137"/>
            <a:chExt cx="208230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7A105-8CDD-B04A-84ED-8270D2DBA166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91735B-1932-2C41-8825-98C873C5F6E7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53A927-12BB-7A40-8EF1-92A6D53951C4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17EF21-E06E-BA41-83F5-EC4748516997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Memory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select how much sharing or independence in local memories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64" y="330200"/>
            <a:ext cx="7772400" cy="1143000"/>
          </a:xfrm>
        </p:spPr>
        <p:txBody>
          <a:bodyPr/>
          <a:lstStyle/>
          <a:p>
            <a:r>
              <a:rPr lang="en-US" dirty="0"/>
              <a:t>Split RF, Limited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77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limitation does the one crossbar output pose?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Cycles for same task: (A*B+C)/(D*E+F)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33800"/>
            <a:ext cx="2807663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0" y="3429000"/>
            <a:ext cx="2952133" cy="314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F111EB-CDCF-6542-B64B-7438DCD63131}"/>
              </a:ext>
            </a:extLst>
          </p:cNvPr>
          <p:cNvGrpSpPr/>
          <p:nvPr/>
        </p:nvGrpSpPr>
        <p:grpSpPr>
          <a:xfrm>
            <a:off x="5128721" y="4655688"/>
            <a:ext cx="2082307" cy="369332"/>
            <a:chOff x="4515016" y="4624137"/>
            <a:chExt cx="2082307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C87C0-9354-2544-9865-14C49898DB60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D08DBE-66E5-9541-A4CC-441B6CA80BDA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FE71C2-28F6-0A4D-89DA-D8C5EA21B017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B591D2-5679-5245-8B14-3CCEAF27B9AF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5B5A3-0430-8249-9A1D-9AF708AECEF6}"/>
              </a:ext>
            </a:extLst>
          </p:cNvPr>
          <p:cNvGrpSpPr/>
          <p:nvPr/>
        </p:nvGrpSpPr>
        <p:grpSpPr>
          <a:xfrm>
            <a:off x="1123911" y="4695007"/>
            <a:ext cx="2082307" cy="369332"/>
            <a:chOff x="4515016" y="4624137"/>
            <a:chExt cx="2082307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7CC2B-22DB-9D49-9CEB-4694B4028134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0E360-CD13-5C43-A1A4-1FC50F5470A0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E2051-C37B-5140-B005-41F9F949782E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BA372-381D-CD4E-BF5F-00A47911AD28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752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Need to schedule </a:t>
            </a:r>
            <a:r>
              <a:rPr lang="en-US" dirty="0" err="1">
                <a:latin typeface="+mn-lt"/>
              </a:rPr>
              <a:t>Xbar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output(s</a:t>
            </a:r>
            <a:r>
              <a:rPr lang="en-US" dirty="0">
                <a:latin typeface="+mn-lt"/>
              </a:rPr>
              <a:t>) as well as operators.</a:t>
            </a:r>
          </a:p>
          <a:p>
            <a:r>
              <a:rPr lang="en-US" dirty="0">
                <a:latin typeface="+mn-lt"/>
              </a:rPr>
              <a:t>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3505200"/>
          <a:ext cx="6095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90FF-FD91-8741-A0FD-8FB04A3DAC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VLIW vs. Superscalar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51B69-74AF-C248-BA42-D41F206BB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BD151-93E8-6140-AA21-1DBE8BB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1162-18E7-AD46-8A79-380A302E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37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vs. </a:t>
            </a:r>
            <a:r>
              <a:rPr lang="en-US" dirty="0" err="1"/>
              <a:t>SuperScalar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r>
              <a:rPr lang="en-US" dirty="0"/>
              <a:t>Modern, high-end proc. (incl. ARM on Zynq)</a:t>
            </a:r>
          </a:p>
          <a:p>
            <a:pPr lvl="1"/>
            <a:r>
              <a:rPr lang="en-US" dirty="0"/>
              <a:t>Do support ILP</a:t>
            </a:r>
          </a:p>
          <a:p>
            <a:pPr lvl="1"/>
            <a:r>
              <a:rPr lang="en-US" dirty="0"/>
              <a:t>Issue multiple instructions per cycle</a:t>
            </a:r>
          </a:p>
          <a:p>
            <a:pPr lvl="1"/>
            <a:r>
              <a:rPr lang="en-US" dirty="0"/>
              <a:t>…but, from a single, sequential instruction stream</a:t>
            </a:r>
          </a:p>
          <a:p>
            <a:r>
              <a:rPr lang="en-US" dirty="0" err="1"/>
              <a:t>SuperScalar</a:t>
            </a:r>
            <a:r>
              <a:rPr lang="en-US" dirty="0"/>
              <a:t> – dynamic issue and interlock on data hazards – hide # operators</a:t>
            </a:r>
          </a:p>
          <a:p>
            <a:pPr lvl="1"/>
            <a:r>
              <a:rPr lang="en-US" dirty="0"/>
              <a:t>Must have shared, multiport RF</a:t>
            </a:r>
          </a:p>
          <a:p>
            <a:r>
              <a:rPr lang="en-US" dirty="0"/>
              <a:t>VLIW – offline scheduled</a:t>
            </a:r>
          </a:p>
          <a:p>
            <a:pPr lvl="1"/>
            <a:r>
              <a:rPr lang="en-US" dirty="0"/>
              <a:t>No interlocks, allow distributed RF</a:t>
            </a:r>
          </a:p>
          <a:p>
            <a:pPr lvl="1"/>
            <a:r>
              <a:rPr lang="en-US" dirty="0"/>
              <a:t>Lower area/operator – need to recompile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per multiply-accumulate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Spatial Pipeline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6200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90FF-FD91-8741-A0FD-8FB04A3DAC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 to VLIW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51B69-74AF-C248-BA42-D41F206BB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BD151-93E8-6140-AA21-1DBE8BB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1162-18E7-AD46-8A79-380A302E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24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seen, will have pipelined operators</a:t>
            </a:r>
          </a:p>
          <a:p>
            <a:pPr lvl="1"/>
            <a:r>
              <a:rPr lang="en-US" dirty="0"/>
              <a:t>E.g. 3 cycles multiply</a:t>
            </a:r>
          </a:p>
          <a:p>
            <a:r>
              <a:rPr lang="en-US" dirty="0">
                <a:solidFill>
                  <a:srgbClr val="FF6600"/>
                </a:solidFill>
              </a:rPr>
              <a:t>How complicate?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3581400" y="4038600"/>
            <a:ext cx="3581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Q+R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Y*Y,Q+R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0" y="1447800"/>
            <a:ext cx="17244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Impossible 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schedule;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Conflict on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single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Xbar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output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81400" y="4495800"/>
            <a:ext cx="3352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57800" y="5334000"/>
            <a:ext cx="1676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Interconnect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decide how rich to make the interconnect</a:t>
            </a:r>
          </a:p>
          <a:p>
            <a:pPr lvl="1"/>
            <a:r>
              <a:rPr lang="en-US" dirty="0"/>
              <a:t>Number of outputs to support</a:t>
            </a:r>
          </a:p>
          <a:p>
            <a:pPr lvl="1"/>
            <a:r>
              <a:rPr lang="en-US" dirty="0"/>
              <a:t>How to depopulate crossbar</a:t>
            </a:r>
          </a:p>
          <a:p>
            <a:pPr lvl="1"/>
            <a:r>
              <a:rPr lang="en-US" dirty="0"/>
              <a:t>Use more restricted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1477-9FDB-8A46-85FA-7C4D83E5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Commercial: Xilinx AI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837D-5791-234F-896E-D66DEC1AF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6-way superscalar Vector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A9D02-2809-EE4F-8A91-6E9AFA6F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714DA-83FC-D041-8E8F-2584DBC4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7C101-8CD3-6B40-9A61-82B5815F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20" y="3112726"/>
            <a:ext cx="7600097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FCCFB-1F7E-9348-B43E-B57E5CC22E66}"/>
              </a:ext>
            </a:extLst>
          </p:cNvPr>
          <p:cNvSpPr txBox="1"/>
          <p:nvPr/>
        </p:nvSpPr>
        <p:spPr>
          <a:xfrm>
            <a:off x="465662" y="5634842"/>
            <a:ext cx="867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www.xilinx.com</a:t>
            </a:r>
            <a:r>
              <a:rPr lang="en-US" sz="2000" dirty="0"/>
              <a:t>/support/documentation/</a:t>
            </a:r>
            <a:r>
              <a:rPr lang="en-US" sz="2000" dirty="0" err="1"/>
              <a:t>white_papers</a:t>
            </a:r>
            <a:r>
              <a:rPr lang="en-US" sz="2000" dirty="0"/>
              <a:t>/wp506-ai-engine.pdf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184C5-C446-A04C-850A-4B290F7E5C6E}"/>
              </a:ext>
            </a:extLst>
          </p:cNvPr>
          <p:cNvSpPr txBox="1"/>
          <p:nvPr/>
        </p:nvSpPr>
        <p:spPr>
          <a:xfrm>
            <a:off x="3808231" y="6169967"/>
            <a:ext cx="196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WP506</a:t>
            </a:r>
          </a:p>
        </p:txBody>
      </p:sp>
    </p:spTree>
    <p:extLst>
      <p:ext uri="{BB962C8B-B14F-4D97-AF65-F5344CB8AC3E}">
        <p14:creationId xmlns:p14="http://schemas.microsoft.com/office/powerpoint/2010/main" val="24777024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56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 </a:t>
            </a:r>
          </a:p>
          <a:p>
            <a:r>
              <a:rPr lang="en-US" dirty="0"/>
              <a:t>Customize VLIW</a:t>
            </a:r>
          </a:p>
          <a:p>
            <a:pPr lvl="1"/>
            <a:r>
              <a:rPr lang="en-US" dirty="0"/>
              <a:t>Operator selection</a:t>
            </a:r>
          </a:p>
          <a:p>
            <a:pPr lvl="1"/>
            <a:r>
              <a:rPr lang="en-US" dirty="0"/>
              <a:t>Memory/register file setup</a:t>
            </a:r>
          </a:p>
          <a:p>
            <a:pPr lvl="1"/>
            <a:r>
              <a:rPr lang="en-US" dirty="0"/>
              <a:t>Inter-functional unit communication network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57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/>
              <a:t>Midterm on Monday</a:t>
            </a:r>
          </a:p>
          <a:p>
            <a:pPr lvl="1"/>
            <a:r>
              <a:rPr lang="en-US" dirty="0"/>
              <a:t>Previous midterms and solutions online</a:t>
            </a:r>
          </a:p>
          <a:p>
            <a:r>
              <a:rPr lang="en-US" dirty="0"/>
              <a:t>Extra Review Office Hours on Sunday</a:t>
            </a:r>
          </a:p>
          <a:p>
            <a:pPr lvl="1"/>
            <a:r>
              <a:rPr lang="en-US" dirty="0"/>
              <a:t>See Piazza</a:t>
            </a:r>
          </a:p>
          <a:p>
            <a:r>
              <a:rPr lang="en-US" dirty="0"/>
              <a:t>HW6</a:t>
            </a:r>
            <a:r>
              <a:rPr lang="en-US" dirty="0">
                <a:sym typeface="Wingdings"/>
              </a:rPr>
              <a:t> due Friday</a:t>
            </a:r>
          </a:p>
          <a:p>
            <a:pPr lvl="1"/>
            <a:r>
              <a:rPr lang="en-US" dirty="0">
                <a:sym typeface="Wingdings"/>
              </a:rPr>
              <a:t>Remember many slow builds</a:t>
            </a:r>
          </a:p>
          <a:p>
            <a:r>
              <a:rPr lang="en-US" dirty="0">
                <a:sym typeface="Wingdings"/>
              </a:rPr>
              <a:t>HW7 out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7320-2624-5B4D-A0BC-0C3891C4F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9DEA2-9EB9-DE4D-8363-E61000FB8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Bonus slides: </a:t>
            </a:r>
          </a:p>
          <a:p>
            <a:r>
              <a:rPr lang="en-US" dirty="0"/>
              <a:t>not expect to cover in lecture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44762-8A47-0B43-9A9C-22331ECB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80C1E-C737-9B4C-A24A-A899A50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425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pPr lvl="1"/>
            <a:r>
              <a:rPr lang="en-US" dirty="0"/>
              <a:t>Increment counters, branches as independent functional units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2672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different?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Resources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Ability to use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6200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r>
              <a:rPr lang="en-US" dirty="0"/>
              <a:t>…but paying a full issue unit and instruction costs overhead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3434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72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en-US" dirty="0"/>
              <a:t>Specialize the instructions, state, branching for loops</a:t>
            </a:r>
          </a:p>
          <a:p>
            <a:pPr lvl="1"/>
            <a:r>
              <a:rPr lang="en-US" dirty="0"/>
              <a:t>Counter rather than RF</a:t>
            </a:r>
          </a:p>
          <a:p>
            <a:pPr lvl="1"/>
            <a:r>
              <a:rPr lang="en-US" dirty="0"/>
              <a:t>One bit to indicate if counter decrement</a:t>
            </a:r>
          </a:p>
          <a:p>
            <a:pPr lvl="1"/>
            <a:r>
              <a:rPr lang="en-US" dirty="0"/>
              <a:t>Exit loop when decrement to 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36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856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Simplify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port – simplify further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648200"/>
            <a:ext cx="6146800" cy="184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67000"/>
            <a:ext cx="6223000" cy="18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098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Example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repeat r3: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addi</a:t>
            </a:r>
            <a:r>
              <a:rPr lang="en-US" dirty="0"/>
              <a:t> r4,#4,r4; </a:t>
            </a:r>
          </a:p>
          <a:p>
            <a:pPr>
              <a:buNone/>
            </a:pPr>
            <a:r>
              <a:rPr lang="en-US" dirty="0"/>
              <a:t>	  </a:t>
            </a:r>
            <a:r>
              <a:rPr lang="en-US" dirty="0" err="1"/>
              <a:t>addi</a:t>
            </a:r>
            <a:r>
              <a:rPr lang="en-US" dirty="0"/>
              <a:t> r5,#4,r5; ld r4,r6</a:t>
            </a:r>
          </a:p>
          <a:p>
            <a:pPr>
              <a:buNone/>
            </a:pPr>
            <a:r>
              <a:rPr lang="en-US" dirty="0"/>
              <a:t>     ld r5,r7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mul</a:t>
            </a:r>
            <a:r>
              <a:rPr lang="en-US" dirty="0"/>
              <a:t> r6,r7,r7</a:t>
            </a:r>
          </a:p>
          <a:p>
            <a:pPr>
              <a:buNone/>
            </a:pPr>
            <a:r>
              <a:rPr lang="en-US" dirty="0"/>
              <a:t>     add  r7,r8,r8 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862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Potentially generalize to multiple loop nests and counters</a:t>
            </a:r>
          </a:p>
          <a:p>
            <a:r>
              <a:rPr lang="en-US" dirty="0"/>
              <a:t>Common in highly optimized </a:t>
            </a:r>
            <a:r>
              <a:rPr lang="en-US" dirty="0" err="1"/>
              <a:t>DSPs</a:t>
            </a:r>
            <a:r>
              <a:rPr lang="en-US" dirty="0"/>
              <a:t>, Vector units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– does one thing at a time</a:t>
            </a:r>
          </a:p>
          <a:p>
            <a:r>
              <a:rPr lang="en-US" dirty="0"/>
              <a:t>Spatial Pipeline – can do many things, but always the same</a:t>
            </a:r>
          </a:p>
          <a:p>
            <a:r>
              <a:rPr lang="en-US" dirty="0"/>
              <a:t>Vector – can do the same things on many pieces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74425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22847"/>
            <a:ext cx="5461000" cy="232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861217"/>
            <a:ext cx="4076700" cy="16331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2018 --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14800"/>
            <a:ext cx="4038600" cy="2465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0"/>
            <a:ext cx="3644900" cy="2036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30444</TotalTime>
  <Words>2495</Words>
  <Application>Microsoft Macintosh PowerPoint</Application>
  <PresentationFormat>On-screen Show (4:3)</PresentationFormat>
  <Paragraphs>717</Paragraphs>
  <Slides>65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ＭＳ Ｐゴシック</vt:lpstr>
      <vt:lpstr>Arial</vt:lpstr>
      <vt:lpstr>Times New Roman</vt:lpstr>
      <vt:lpstr>Wingdings</vt:lpstr>
      <vt:lpstr>Blank Presentation</vt:lpstr>
      <vt:lpstr>ESE532: System-on-a-Chip Architecture</vt:lpstr>
      <vt:lpstr>Today</vt:lpstr>
      <vt:lpstr>Message</vt:lpstr>
      <vt:lpstr>Register File</vt:lpstr>
      <vt:lpstr>Preclass 1</vt:lpstr>
      <vt:lpstr>Preclass 1</vt:lpstr>
      <vt:lpstr>Computing Forms</vt:lpstr>
      <vt:lpstr>In Between</vt:lpstr>
      <vt:lpstr>In Between</vt:lpstr>
      <vt:lpstr>In Between</vt:lpstr>
      <vt:lpstr>VLIW Feature: Supply Independent Instructions</vt:lpstr>
      <vt:lpstr>Control Heterogeneous Units</vt:lpstr>
      <vt:lpstr>VLIW</vt:lpstr>
      <vt:lpstr>VLIW</vt:lpstr>
      <vt:lpstr>VLIW</vt:lpstr>
      <vt:lpstr>VLIW</vt:lpstr>
      <vt:lpstr>VLIW</vt:lpstr>
      <vt:lpstr>VLIW</vt:lpstr>
      <vt:lpstr>VLIW w/ Multiport RF</vt:lpstr>
      <vt:lpstr>Processor Unbound</vt:lpstr>
      <vt:lpstr>Processor Unbound</vt:lpstr>
      <vt:lpstr>Schedule</vt:lpstr>
      <vt:lpstr>VLIW Operator Knobs</vt:lpstr>
      <vt:lpstr>Schedule</vt:lpstr>
      <vt:lpstr>Preclass 2a</vt:lpstr>
      <vt:lpstr>Schedule</vt:lpstr>
      <vt:lpstr>Preclass 2b</vt:lpstr>
      <vt:lpstr>Critical Path</vt:lpstr>
      <vt:lpstr>Preclass 2c</vt:lpstr>
      <vt:lpstr>Schedule w/ 2d Resources</vt:lpstr>
      <vt:lpstr>Preclass 2d</vt:lpstr>
      <vt:lpstr>Unroll 4</vt:lpstr>
      <vt:lpstr>Time Points</vt:lpstr>
      <vt:lpstr>Preclass 2e</vt:lpstr>
      <vt:lpstr>Midterm</vt:lpstr>
      <vt:lpstr>Midterm</vt:lpstr>
      <vt:lpstr>Midterm</vt:lpstr>
      <vt:lpstr>Data Storage and Movement</vt:lpstr>
      <vt:lpstr>Multiport RF</vt:lpstr>
      <vt:lpstr>Alternate: Crossbar</vt:lpstr>
      <vt:lpstr>Preclass 3</vt:lpstr>
      <vt:lpstr>Split RF Cheaper</vt:lpstr>
      <vt:lpstr>Split RF</vt:lpstr>
      <vt:lpstr>Split RF Full Crossbar</vt:lpstr>
      <vt:lpstr>VLIW Memory Tuning</vt:lpstr>
      <vt:lpstr>Split RF, Limited Crossbar</vt:lpstr>
      <vt:lpstr>VLIW Schedule</vt:lpstr>
      <vt:lpstr>VLIW vs. Superscalar</vt:lpstr>
      <vt:lpstr>VLIW vs. SuperScalar</vt:lpstr>
      <vt:lpstr>Back to VLIW</vt:lpstr>
      <vt:lpstr>Pipelined Operators</vt:lpstr>
      <vt:lpstr>Accommodating Pipeline</vt:lpstr>
      <vt:lpstr>Accommodating Pipeline</vt:lpstr>
      <vt:lpstr>VLIW Interconnect Tuning</vt:lpstr>
      <vt:lpstr>Commercial: Xilinx AI Engine</vt:lpstr>
      <vt:lpstr>Big Ideas:</vt:lpstr>
      <vt:lpstr>Admin</vt:lpstr>
      <vt:lpstr>Loop Overhead</vt:lpstr>
      <vt:lpstr>Loop Overhead</vt:lpstr>
      <vt:lpstr>VLIW Loop Overhead</vt:lpstr>
      <vt:lpstr>Zero-Overhead Loops</vt:lpstr>
      <vt:lpstr>Simplification</vt:lpstr>
      <vt:lpstr>Zero-Overhead Loop Simplify</vt:lpstr>
      <vt:lpstr>Zero-Overhead Loop Example (preclass 1)</vt:lpstr>
      <vt:lpstr>Zero-Overhead Loop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136</cp:revision>
  <cp:lastPrinted>2018-10-17T13:56:53Z</cp:lastPrinted>
  <dcterms:created xsi:type="dcterms:W3CDTF">2017-10-16T12:01:20Z</dcterms:created>
  <dcterms:modified xsi:type="dcterms:W3CDTF">2018-10-17T14:07:39Z</dcterms:modified>
</cp:coreProperties>
</file>