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381" r:id="rId2"/>
    <p:sldId id="385" r:id="rId3"/>
    <p:sldId id="382" r:id="rId4"/>
    <p:sldId id="383" r:id="rId5"/>
    <p:sldId id="386" r:id="rId6"/>
    <p:sldId id="387" r:id="rId7"/>
    <p:sldId id="394" r:id="rId8"/>
    <p:sldId id="395" r:id="rId9"/>
    <p:sldId id="396" r:id="rId10"/>
    <p:sldId id="397" r:id="rId11"/>
    <p:sldId id="398" r:id="rId12"/>
    <p:sldId id="399" r:id="rId13"/>
    <p:sldId id="388" r:id="rId14"/>
    <p:sldId id="400" r:id="rId15"/>
    <p:sldId id="401" r:id="rId16"/>
    <p:sldId id="392" r:id="rId17"/>
    <p:sldId id="453" r:id="rId18"/>
    <p:sldId id="452" r:id="rId19"/>
    <p:sldId id="454" r:id="rId20"/>
    <p:sldId id="460" r:id="rId21"/>
    <p:sldId id="389" r:id="rId22"/>
    <p:sldId id="402" r:id="rId23"/>
    <p:sldId id="403" r:id="rId24"/>
    <p:sldId id="449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3" r:id="rId34"/>
    <p:sldId id="412" r:id="rId35"/>
    <p:sldId id="414" r:id="rId36"/>
    <p:sldId id="448" r:id="rId37"/>
    <p:sldId id="415" r:id="rId38"/>
    <p:sldId id="459" r:id="rId39"/>
    <p:sldId id="416" r:id="rId40"/>
    <p:sldId id="417" r:id="rId41"/>
    <p:sldId id="418" r:id="rId42"/>
    <p:sldId id="390" r:id="rId43"/>
    <p:sldId id="419" r:id="rId44"/>
    <p:sldId id="420" r:id="rId45"/>
    <p:sldId id="456" r:id="rId46"/>
    <p:sldId id="457" r:id="rId47"/>
    <p:sldId id="421" r:id="rId48"/>
    <p:sldId id="426" r:id="rId49"/>
    <p:sldId id="422" r:id="rId50"/>
    <p:sldId id="423" r:id="rId51"/>
    <p:sldId id="424" r:id="rId52"/>
    <p:sldId id="391" r:id="rId53"/>
    <p:sldId id="425" r:id="rId54"/>
    <p:sldId id="427" r:id="rId55"/>
    <p:sldId id="428" r:id="rId56"/>
    <p:sldId id="429" r:id="rId57"/>
    <p:sldId id="458" r:id="rId58"/>
    <p:sldId id="430" r:id="rId59"/>
    <p:sldId id="431" r:id="rId60"/>
    <p:sldId id="433" r:id="rId61"/>
    <p:sldId id="441" r:id="rId62"/>
    <p:sldId id="443" r:id="rId63"/>
    <p:sldId id="445" r:id="rId64"/>
    <p:sldId id="442" r:id="rId65"/>
    <p:sldId id="438" r:id="rId66"/>
    <p:sldId id="446" r:id="rId67"/>
    <p:sldId id="447" r:id="rId68"/>
    <p:sldId id="393" r:id="rId69"/>
    <p:sldId id="384" r:id="rId70"/>
    <p:sldId id="300" r:id="rId7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00"/>
    <a:srgbClr val="FF6600"/>
    <a:srgbClr val="BF00FA"/>
    <a:srgbClr val="FFFF00"/>
    <a:srgbClr val="FFCC66"/>
    <a:srgbClr val="99FF99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6" autoAdjust="0"/>
    <p:restoredTop sz="94617" autoAdjust="0"/>
  </p:normalViewPr>
  <p:slideViewPr>
    <p:cSldViewPr>
      <p:cViewPr varScale="1">
        <p:scale>
          <a:sx n="111" d="100"/>
          <a:sy n="111" d="100"/>
        </p:scale>
        <p:origin x="4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70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16:  October 24, 2018</a:t>
            </a:r>
          </a:p>
          <a:p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Deduplication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and Compression Project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5257800"/>
            <a:ext cx="4684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</a:rPr>
              <a:t>Midterm: average 41, std. dev 13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Data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648200"/>
          </a:xfrm>
        </p:spPr>
        <p:txBody>
          <a:bodyPr/>
          <a:lstStyle/>
          <a:p>
            <a:r>
              <a:rPr lang="en-US" dirty="0"/>
              <a:t>E.g. Drop Box, Google Drive, Apple Cloud</a:t>
            </a:r>
          </a:p>
          <a:p>
            <a:r>
              <a:rPr lang="en-US" dirty="0"/>
              <a:t>Saves data for large class of people</a:t>
            </a:r>
          </a:p>
          <a:p>
            <a:pPr lvl="1"/>
            <a:r>
              <a:rPr lang="en-US" dirty="0"/>
              <a:t>Want to only store one copy of each</a:t>
            </a:r>
          </a:p>
          <a:p>
            <a:r>
              <a:rPr lang="en-US" dirty="0"/>
              <a:t>Synchronize with local copy on phone/laptop</a:t>
            </a:r>
          </a:p>
          <a:p>
            <a:pPr lvl="1"/>
            <a:r>
              <a:rPr lang="en-US" dirty="0"/>
              <a:t>Only want to send one copy on update</a:t>
            </a:r>
          </a:p>
          <a:p>
            <a:pPr lvl="1"/>
            <a:r>
              <a:rPr lang="en-US" dirty="0"/>
              <a:t>Only want to send changes</a:t>
            </a:r>
          </a:p>
          <a:p>
            <a:pPr lvl="2"/>
            <a:r>
              <a:rPr lang="en-US" dirty="0"/>
              <a:t>Data not already known on other side</a:t>
            </a:r>
          </a:p>
          <a:p>
            <a:pPr lvl="2"/>
            <a:r>
              <a:rPr lang="en-US" dirty="0"/>
              <a:t>(or, send that data compactly by just naming it)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Functional 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r>
              <a:rPr lang="en-US" dirty="0"/>
              <a:t>At file server</a:t>
            </a:r>
          </a:p>
          <a:p>
            <a:pPr lvl="1"/>
            <a:r>
              <a:rPr lang="en-US" dirty="0" err="1"/>
              <a:t>Deduplicate</a:t>
            </a:r>
            <a:r>
              <a:rPr lang="en-US" dirty="0"/>
              <a:t>/compress data as stored</a:t>
            </a:r>
          </a:p>
          <a:p>
            <a:r>
              <a:rPr lang="en-US" dirty="0"/>
              <a:t>In client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to send to server</a:t>
            </a:r>
          </a:p>
          <a:p>
            <a:r>
              <a:rPr lang="en-US" dirty="0"/>
              <a:t>In data center network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data to send between server</a:t>
            </a:r>
          </a:p>
          <a:p>
            <a:r>
              <a:rPr lang="en-US" dirty="0"/>
              <a:t>Network infrastructure</a:t>
            </a:r>
          </a:p>
          <a:p>
            <a:pPr lvl="1"/>
            <a:r>
              <a:rPr lang="en-US" dirty="0" err="1"/>
              <a:t>Dedup</a:t>
            </a:r>
            <a:r>
              <a:rPr lang="en-US" dirty="0"/>
              <a:t>/compress from central to regional server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the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Saving data (transmitted, stored)</a:t>
            </a:r>
          </a:p>
          <a:p>
            <a:r>
              <a:rPr lang="en-US" dirty="0"/>
              <a:t>By spending compute cycles</a:t>
            </a:r>
          </a:p>
          <a:p>
            <a:pPr lvl="1"/>
            <a:r>
              <a:rPr lang="en-US" dirty="0"/>
              <a:t>And storage database</a:t>
            </a:r>
          </a:p>
          <a:p>
            <a:pPr lvl="1"/>
            <a:endParaRPr lang="en-US" dirty="0"/>
          </a:p>
          <a:p>
            <a:r>
              <a:rPr lang="en-US" dirty="0"/>
              <a:t>When communication (storage) is the bottleneck</a:t>
            </a:r>
          </a:p>
          <a:p>
            <a:pPr lvl="1"/>
            <a:r>
              <a:rPr lang="en-US" dirty="0"/>
              <a:t>We’re willing to spend computation to better utilize the bottleneck resource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</a:t>
            </a:r>
            <a:r>
              <a:rPr lang="en-US" dirty="0" err="1"/>
              <a:t>deduplication</a:t>
            </a:r>
            <a:r>
              <a:rPr lang="en-US" dirty="0"/>
              <a:t>/compression at network speeds (1Gb/s, 10Gb/s)</a:t>
            </a:r>
          </a:p>
          <a:p>
            <a:r>
              <a:rPr lang="en-US" dirty="0"/>
              <a:t>Use “chunks” instead of files</a:t>
            </a:r>
          </a:p>
          <a:p>
            <a:r>
              <a:rPr lang="en-US" dirty="0"/>
              <a:t>Turn a raw/uncompressed data stream into one that exploits</a:t>
            </a:r>
          </a:p>
          <a:p>
            <a:pPr lvl="1"/>
            <a:r>
              <a:rPr lang="en-US" dirty="0"/>
              <a:t>Duplicate chunks</a:t>
            </a:r>
          </a:p>
          <a:p>
            <a:pPr lvl="1"/>
            <a:r>
              <a:rPr lang="en-US" dirty="0"/>
              <a:t>Redundancies within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server input link from network</a:t>
            </a:r>
          </a:p>
          <a:p>
            <a:pPr lvl="1"/>
            <a:r>
              <a:rPr lang="en-US" dirty="0"/>
              <a:t>Compress data before sending to disk</a:t>
            </a:r>
          </a:p>
          <a:p>
            <a:endParaRPr lang="en-US" dirty="0"/>
          </a:p>
          <a:p>
            <a:r>
              <a:rPr lang="en-US" dirty="0"/>
              <a:t>Network link in data center or infrastructure</a:t>
            </a:r>
          </a:p>
          <a:p>
            <a:pPr lvl="1"/>
            <a:r>
              <a:rPr lang="en-US" dirty="0"/>
              <a:t>Compress data that goes over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5EEB9-5D3D-524D-8B6C-949FD831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1BFEA-E8F2-F740-9DEF-1DA571FA2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A8603-97E3-D549-898A-AA1C4956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25A958-7460-2242-9803-B9C20D5FC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FFA0-9CEF-3A4A-99E6-58288669B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C9861-16BB-FE48-9F9A-EBCFA8382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input byte?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776EF-95B8-D940-ADBD-9930C528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6992C-D57D-7C48-B925-0D681020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A5A373-0412-B34A-BDEA-BDE2965DA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205705"/>
            <a:ext cx="8153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B388-D20A-2D4C-8C8B-F0DFB92D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706DE-0D87-CC40-AEAE-D305F6CD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Can we afford to simply compare every incoming file with all the files we’ve already sent?</a:t>
            </a:r>
          </a:p>
          <a:p>
            <a:r>
              <a:rPr lang="en-US" dirty="0"/>
              <a:t>Data coming in at 1 GB/s</a:t>
            </a:r>
          </a:p>
          <a:p>
            <a:r>
              <a:rPr lang="en-US" dirty="0"/>
              <a:t>Processor (or </a:t>
            </a:r>
            <a:r>
              <a:rPr lang="en-US" dirty="0" err="1"/>
              <a:t>datapath</a:t>
            </a:r>
            <a:r>
              <a:rPr lang="en-US" dirty="0"/>
              <a:t>) running at 1GHz</a:t>
            </a:r>
          </a:p>
          <a:p>
            <a:r>
              <a:rPr lang="en-US" dirty="0">
                <a:solidFill>
                  <a:srgbClr val="FF6600"/>
                </a:solidFill>
              </a:rPr>
              <a:t>How many operations needed per cycle with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solution?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A3CD2-6E25-5944-91F1-23DBE469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C6800-B1A6-BB4E-A700-6DAADA5A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153400" cy="4495800"/>
          </a:xfrm>
        </p:spPr>
        <p:txBody>
          <a:bodyPr/>
          <a:lstStyle/>
          <a:p>
            <a:r>
              <a:rPr lang="en-US" dirty="0"/>
              <a:t>Still need to record in canvas (</a:t>
            </a:r>
            <a:r>
              <a:rPr lang="en-US" dirty="0">
                <a:solidFill>
                  <a:srgbClr val="FF0000"/>
                </a:solidFill>
              </a:rPr>
              <a:t>tonight?</a:t>
            </a:r>
            <a:r>
              <a:rPr lang="en-US" dirty="0"/>
              <a:t>)</a:t>
            </a:r>
          </a:p>
          <a:p>
            <a:r>
              <a:rPr lang="en-US" dirty="0"/>
              <a:t>Solution … (</a:t>
            </a:r>
            <a:r>
              <a:rPr lang="en-US" dirty="0">
                <a:solidFill>
                  <a:srgbClr val="FF0000"/>
                </a:solidFill>
              </a:rPr>
              <a:t>next few days…</a:t>
            </a:r>
            <a:r>
              <a:rPr lang="en-US" dirty="0"/>
              <a:t>)</a:t>
            </a:r>
          </a:p>
          <a:p>
            <a:r>
              <a:rPr lang="en-US" dirty="0"/>
              <a:t>Exams back on Monday</a:t>
            </a:r>
          </a:p>
          <a:p>
            <a:r>
              <a:rPr lang="en-US" dirty="0"/>
              <a:t>Looks time constrained</a:t>
            </a:r>
          </a:p>
          <a:p>
            <a:r>
              <a:rPr lang="en-US" dirty="0"/>
              <a:t>Biggest role prepare you for final</a:t>
            </a:r>
          </a:p>
          <a:p>
            <a:pPr lvl="1"/>
            <a:r>
              <a:rPr lang="en-US" dirty="0"/>
              <a:t>Know what these exams look like</a:t>
            </a:r>
          </a:p>
          <a:p>
            <a:pPr lvl="1"/>
            <a:r>
              <a:rPr lang="en-US" dirty="0"/>
              <a:t>Don’t Panic – but take as serious diagnostic</a:t>
            </a:r>
          </a:p>
          <a:p>
            <a:pPr lvl="1"/>
            <a:r>
              <a:rPr lang="en-US" dirty="0"/>
              <a:t>10% of grade</a:t>
            </a:r>
          </a:p>
          <a:p>
            <a:pPr lvl="1"/>
            <a:r>
              <a:rPr lang="en-US" dirty="0"/>
              <a:t>Will replace midterm grade with final exam grade if that is higher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23E4-BAE4-D048-8985-E17495E1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5D34-2C2A-DB4A-A0E2-7581DF31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something we can compute on the input file that will let us </a:t>
            </a:r>
          </a:p>
          <a:p>
            <a:pPr lvl="1"/>
            <a:r>
              <a:rPr lang="en-US" dirty="0"/>
              <a:t>Know if a file is definitely not equivalent</a:t>
            </a:r>
          </a:p>
          <a:p>
            <a:pPr lvl="2"/>
            <a:r>
              <a:rPr lang="en-US" dirty="0"/>
              <a:t>So not worth checking every byte</a:t>
            </a:r>
          </a:p>
          <a:p>
            <a:pPr lvl="1"/>
            <a:r>
              <a:rPr lang="en-US" dirty="0"/>
              <a:t>Find the duplicate directly?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16F50-59B6-1B4B-8280-078C84B9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959AF-50C1-AD48-A12A-9F21899D0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59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Content-Defined Chunking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or chunks?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Why files might be wrong granularity?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cut files into fixed-sized blocks</a:t>
            </a:r>
          </a:p>
          <a:p>
            <a:pPr lvl="1"/>
            <a:r>
              <a:rPr lang="en-US" dirty="0"/>
              <a:t>Disk sectors or blocks</a:t>
            </a:r>
          </a:p>
          <a:p>
            <a:pPr lvl="1"/>
            <a:r>
              <a:rPr lang="en-US" dirty="0" err="1"/>
              <a:t>inodes</a:t>
            </a:r>
            <a:r>
              <a:rPr lang="en-US" dirty="0"/>
              <a:t> in File systems</a:t>
            </a:r>
          </a:p>
          <a:p>
            <a:r>
              <a:rPr lang="en-US" dirty="0">
                <a:solidFill>
                  <a:srgbClr val="FF6600"/>
                </a:solidFill>
              </a:rPr>
              <a:t>Why might fixed-sized blocks not be right division for </a:t>
            </a:r>
            <a:r>
              <a:rPr lang="en-US" dirty="0" err="1">
                <a:solidFill>
                  <a:srgbClr val="FF6600"/>
                </a:solidFill>
              </a:rPr>
              <a:t>deduplication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 and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duplication opportunity in 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2 blocks?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 chunks?</a:t>
            </a:r>
          </a:p>
          <a:p>
            <a:r>
              <a:rPr lang="en-US" dirty="0">
                <a:solidFill>
                  <a:srgbClr val="FF6600"/>
                </a:solidFill>
              </a:rPr>
              <a:t>Why chunks able to do better?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Modifications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line of text</a:t>
            </a:r>
          </a:p>
          <a:p>
            <a:r>
              <a:rPr lang="en-US" dirty="0"/>
              <a:t>Remove a line of text</a:t>
            </a:r>
          </a:p>
          <a:p>
            <a:r>
              <a:rPr lang="en-US" dirty="0"/>
              <a:t>Fix a typo</a:t>
            </a:r>
          </a:p>
          <a:p>
            <a:r>
              <a:rPr lang="en-US" dirty="0"/>
              <a:t>Rewrite a paragraph</a:t>
            </a:r>
          </a:p>
          <a:p>
            <a:r>
              <a:rPr lang="en-US" dirty="0"/>
              <a:t>Trim or compose a video sequence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like to re-align pieces around unchanged/common sequences</a:t>
            </a:r>
          </a:p>
          <a:p>
            <a:pPr lvl="1"/>
            <a:r>
              <a:rPr lang="en-US" dirty="0"/>
              <a:t>Around the content</a:t>
            </a:r>
          </a:p>
          <a:p>
            <a:r>
              <a:rPr lang="en-US" dirty="0"/>
              <a:t>Break up larger thing (file) into pieces based on features of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Pieces of some larger file (data stream)</a:t>
            </a:r>
          </a:p>
          <a:p>
            <a:r>
              <a:rPr lang="en-US" dirty="0"/>
              <a:t>Variable size </a:t>
            </a:r>
          </a:p>
          <a:p>
            <a:pPr lvl="1"/>
            <a:r>
              <a:rPr lang="en-US" dirty="0"/>
              <a:t>Over a limited range</a:t>
            </a:r>
          </a:p>
          <a:p>
            <a:r>
              <a:rPr lang="en-US" dirty="0"/>
              <a:t>Discretion in how formed / divided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identify chunks?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Signature or Hash Digest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r>
              <a:rPr lang="en-US" dirty="0"/>
              <a:t>A short, deterministic value generated from a set of data bytes </a:t>
            </a:r>
          </a:p>
          <a:p>
            <a:pPr lvl="1"/>
            <a:r>
              <a:rPr lang="en-US" dirty="0"/>
              <a:t>A document, chunk, block, or object</a:t>
            </a:r>
          </a:p>
          <a:p>
            <a:r>
              <a:rPr lang="en-US" dirty="0"/>
              <a:t>Use for</a:t>
            </a:r>
          </a:p>
          <a:p>
            <a:pPr lvl="1"/>
            <a:r>
              <a:rPr lang="en-US" dirty="0"/>
              <a:t>Detecting equality (or likely equality)</a:t>
            </a:r>
          </a:p>
          <a:p>
            <a:pPr lvl="1"/>
            <a:r>
              <a:rPr lang="en-US" dirty="0"/>
              <a:t>Or, at least, detecting equivalence classes</a:t>
            </a:r>
          </a:p>
          <a:p>
            <a:pPr lvl="2"/>
            <a:r>
              <a:rPr lang="en-US" dirty="0"/>
              <a:t>Something must at least have the same signature to possibly be equal</a:t>
            </a:r>
          </a:p>
          <a:p>
            <a:r>
              <a:rPr lang="en-US" dirty="0"/>
              <a:t>Hash should be short</a:t>
            </a:r>
          </a:p>
          <a:p>
            <a:pPr lvl="1"/>
            <a:r>
              <a:rPr lang="en-US" dirty="0"/>
              <a:t>Cannot be a 1:1 mapping from a large file (or chunk) to a short hash value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Motivation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Project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Content-Defined Chunking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Hashing /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Deduplication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Hashes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 up the bytes (or words) modulo some value</a:t>
            </a:r>
          </a:p>
          <a:p>
            <a:pPr lvl="1"/>
            <a:r>
              <a:rPr lang="en-US" dirty="0"/>
              <a:t>Variant: weighted sum</a:t>
            </a:r>
          </a:p>
          <a:p>
            <a:r>
              <a:rPr lang="en-US" dirty="0"/>
              <a:t>XOR together the bits in some way</a:t>
            </a:r>
          </a:p>
          <a:p>
            <a:pPr lvl="1"/>
            <a:r>
              <a:rPr lang="en-US" dirty="0"/>
              <a:t>Variant: lots of different ways to shuffle bits for </a:t>
            </a:r>
            <a:r>
              <a:rPr lang="en-US" dirty="0" err="1"/>
              <a:t>xor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and Chunk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a hash on a window of values</a:t>
            </a:r>
          </a:p>
          <a:p>
            <a:pPr lvl="1"/>
            <a:r>
              <a:rPr lang="en-US" dirty="0"/>
              <a:t>Window: sequence of N-bytes</a:t>
            </a:r>
          </a:p>
          <a:p>
            <a:r>
              <a:rPr lang="en-US" dirty="0"/>
              <a:t>Scan window over the input</a:t>
            </a:r>
          </a:p>
          <a:p>
            <a:r>
              <a:rPr lang="en-US" dirty="0"/>
              <a:t>When hash has some special value </a:t>
            </a:r>
            <a:br>
              <a:rPr lang="en-US" dirty="0"/>
            </a:br>
            <a:r>
              <a:rPr lang="en-US" dirty="0"/>
              <a:t>(like 0)</a:t>
            </a:r>
          </a:p>
          <a:p>
            <a:pPr lvl="1"/>
            <a:r>
              <a:rPr lang="en-US" dirty="0"/>
              <a:t>Declare separate off a new chunk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Hashes as Chunk Cut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/>
              <a:t>What does this do?</a:t>
            </a:r>
          </a:p>
          <a:p>
            <a:r>
              <a:rPr lang="en-US" dirty="0"/>
              <a:t>Guarantees that each chunk begins (or ends) at some fixed hash</a:t>
            </a:r>
          </a:p>
          <a:p>
            <a:r>
              <a:rPr lang="en-US" dirty="0"/>
              <a:t>For a particular substring that matches the target hash</a:t>
            </a:r>
          </a:p>
          <a:p>
            <a:pPr lvl="1"/>
            <a:r>
              <a:rPr lang="en-US" dirty="0"/>
              <a:t>Always occurs at beginning (or end) of chunk</a:t>
            </a:r>
          </a:p>
          <a:p>
            <a:r>
              <a:rPr lang="en-US" dirty="0"/>
              <a:t>If have a large body of repeated text</a:t>
            </a:r>
          </a:p>
          <a:p>
            <a:pPr lvl="1"/>
            <a:r>
              <a:rPr lang="en-US" dirty="0"/>
              <a:t>Will synchronize cuts at the same points based on the content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257800"/>
          </a:xfrm>
        </p:spPr>
        <p:txBody>
          <a:bodyPr/>
          <a:lstStyle/>
          <a:p>
            <a:r>
              <a:rPr lang="en-US" dirty="0"/>
              <a:t>Assume hash is uniformly random</a:t>
            </a:r>
          </a:p>
          <a:p>
            <a:r>
              <a:rPr lang="en-US" dirty="0"/>
              <a:t>The likelihood of each window having a particular value is the same</a:t>
            </a:r>
          </a:p>
          <a:p>
            <a:r>
              <a:rPr lang="en-US" dirty="0"/>
              <a:t>So, if hash has a range of N,</a:t>
            </a:r>
            <a:br>
              <a:rPr lang="en-US" dirty="0"/>
            </a:br>
            <a:r>
              <a:rPr lang="en-US" dirty="0"/>
              <a:t>the probability of a particular window having the magic “cut” value is 1/N</a:t>
            </a:r>
          </a:p>
          <a:p>
            <a:r>
              <a:rPr lang="en-US" dirty="0"/>
              <a:t>…making the average chunk size N</a:t>
            </a:r>
          </a:p>
          <a:p>
            <a:r>
              <a:rPr lang="en-US" dirty="0"/>
              <a:t>So, we engineer chunk size by selecting the range of the hash we use</a:t>
            </a:r>
          </a:p>
          <a:p>
            <a:pPr lvl="1"/>
            <a:r>
              <a:rPr lang="en-US" dirty="0"/>
              <a:t>E.g. 12b hash for 2</a:t>
            </a:r>
            <a:r>
              <a:rPr lang="en-US" baseline="30000" dirty="0"/>
              <a:t>12</a:t>
            </a:r>
            <a:r>
              <a:rPr lang="en-US" dirty="0"/>
              <a:t> = 4KB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005" y="228600"/>
            <a:ext cx="7772400" cy="1143000"/>
          </a:xfrm>
        </p:spPr>
        <p:txBody>
          <a:bodyPr/>
          <a:lstStyle/>
          <a:p>
            <a:r>
              <a:rPr lang="en-US" dirty="0"/>
              <a:t>Chunking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35" y="1524000"/>
            <a:ext cx="7772400" cy="4648200"/>
          </a:xfrm>
        </p:spPr>
        <p:txBody>
          <a:bodyPr/>
          <a:lstStyle/>
          <a:p>
            <a:r>
              <a:rPr lang="en-US" dirty="0"/>
              <a:t>Raises questions</a:t>
            </a:r>
          </a:p>
          <a:p>
            <a:pPr lvl="1"/>
            <a:r>
              <a:rPr lang="en-US" dirty="0"/>
              <a:t>How big should chunks be?</a:t>
            </a:r>
          </a:p>
          <a:p>
            <a:pPr lvl="2"/>
            <a:r>
              <a:rPr lang="en-US" dirty="0"/>
              <a:t>Apply maximum and minimum size beyond content definition?</a:t>
            </a:r>
          </a:p>
          <a:p>
            <a:pPr lvl="1"/>
            <a:r>
              <a:rPr lang="en-US" dirty="0"/>
              <a:t>How big should hash window be?</a:t>
            </a:r>
          </a:p>
          <a:p>
            <a:r>
              <a:rPr lang="en-US" dirty="0"/>
              <a:t>Discuss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forces drive larger chunks, smaller?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do large chunks help compression? Hurt?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763000" cy="4114800"/>
          </a:xfrm>
        </p:spPr>
        <p:txBody>
          <a:bodyPr/>
          <a:lstStyle/>
          <a:p>
            <a:r>
              <a:rPr lang="en-US" dirty="0"/>
              <a:t>Consider beginning of repeated block of text.</a:t>
            </a:r>
          </a:p>
          <a:p>
            <a:r>
              <a:rPr lang="en-US" dirty="0"/>
              <a:t>This stuff has already been seen.</a:t>
            </a:r>
          </a:p>
          <a:p>
            <a:r>
              <a:rPr lang="en-US" dirty="0"/>
              <a:t>But, we are only matching on something that has a hash of zero.</a:t>
            </a:r>
          </a:p>
          <a:p>
            <a:r>
              <a:rPr lang="en-US" dirty="0">
                <a:solidFill>
                  <a:srgbClr val="3366FF"/>
                </a:solidFill>
              </a:rPr>
              <a:t>Maybe this line has a hash of zero.</a:t>
            </a:r>
          </a:p>
          <a:p>
            <a:r>
              <a:rPr lang="en-US" dirty="0"/>
              <a:t>But, our repeated text is before and after the magic window with the matched hash value.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1600"/>
            <a:ext cx="7072696" cy="4991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78E10-F6F5-BA4E-AEC7-8B725634EFAD}"/>
              </a:ext>
            </a:extLst>
          </p:cNvPr>
          <p:cNvSpPr txBox="1"/>
          <p:nvPr/>
        </p:nvSpPr>
        <p:spPr>
          <a:xfrm>
            <a:off x="7315200" y="1524000"/>
            <a:ext cx="15215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Light blue</a:t>
            </a:r>
          </a:p>
          <a:p>
            <a:r>
              <a:rPr lang="en-US" dirty="0">
                <a:latin typeface="+mn-lt"/>
              </a:rPr>
              <a:t>Identical.</a:t>
            </a:r>
          </a:p>
          <a:p>
            <a:r>
              <a:rPr lang="en-US" dirty="0">
                <a:latin typeface="+mn-lt"/>
              </a:rPr>
              <a:t>Dark blue</a:t>
            </a:r>
          </a:p>
          <a:p>
            <a:r>
              <a:rPr lang="en-US" dirty="0">
                <a:latin typeface="+mn-lt"/>
              </a:rPr>
              <a:t>Hash=0.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Example Data Stream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7800"/>
            <a:ext cx="6623262" cy="49911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6F964-FA0A-874F-AC7E-2AAA42BC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55A1-EE72-AC4F-BAC9-E86D6EC5B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chunks</a:t>
            </a:r>
          </a:p>
          <a:p>
            <a:pPr lvl="1"/>
            <a:r>
              <a:rPr lang="en-US" dirty="0"/>
              <a:t>Increase potential compression</a:t>
            </a:r>
          </a:p>
          <a:p>
            <a:pPr lvl="2"/>
            <a:r>
              <a:rPr lang="en-US" dirty="0" err="1"/>
              <a:t>ChunkSize</a:t>
            </a:r>
            <a:r>
              <a:rPr lang="en-US" dirty="0"/>
              <a:t>/</a:t>
            </a:r>
            <a:r>
              <a:rPr lang="en-US" dirty="0" err="1"/>
              <a:t>ChunkAddressBits</a:t>
            </a:r>
            <a:endParaRPr lang="en-US" dirty="0"/>
          </a:p>
          <a:p>
            <a:pPr lvl="1"/>
            <a:r>
              <a:rPr lang="en-US" dirty="0"/>
              <a:t>Decrease</a:t>
            </a:r>
          </a:p>
          <a:p>
            <a:pPr lvl="2"/>
            <a:r>
              <a:rPr lang="en-US" dirty="0"/>
              <a:t>Probability of finding whole chunk</a:t>
            </a:r>
          </a:p>
          <a:p>
            <a:pPr lvl="2"/>
            <a:r>
              <a:rPr lang="en-US" dirty="0"/>
              <a:t>Fraction of repeated content included completely inside chunks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FECA-2215-9F44-9CFE-A776C6F6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C4B90-2EE0-B04A-B9A6-E52F593C0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75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Rolling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r>
              <a:rPr lang="en-US" dirty="0"/>
              <a:t>A Windowed hash that can be computed incrementally</a:t>
            </a:r>
          </a:p>
          <a:p>
            <a:r>
              <a:rPr lang="en-US" dirty="0"/>
              <a:t>Hash(a[x+0],a[x+1],…a[x+W-1])=</a:t>
            </a:r>
          </a:p>
          <a:p>
            <a:pPr>
              <a:buNone/>
            </a:pPr>
            <a:r>
              <a:rPr lang="en-US" dirty="0"/>
              <a:t>   Hash(a[x-1],a[x+0],…a[x+W-2])</a:t>
            </a:r>
            <a:br>
              <a:rPr lang="en-US" dirty="0"/>
            </a:br>
            <a:r>
              <a:rPr lang="en-US" dirty="0"/>
              <a:t>- F(a[x-1])+F(A[x+W-1])</a:t>
            </a:r>
          </a:p>
          <a:p>
            <a:r>
              <a:rPr lang="en-US" dirty="0"/>
              <a:t>i.e., hash computation is associative</a:t>
            </a:r>
          </a:p>
          <a:p>
            <a:r>
              <a:rPr lang="en-US" dirty="0"/>
              <a:t>(+,- used abstractly here, could be in some other domain than modulo arithmetic)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</a:t>
            </a:r>
          </a:p>
          <a:p>
            <a:pPr lvl="1"/>
            <a:r>
              <a:rPr lang="en-US" dirty="0"/>
              <a:t>spend computation and data storage </a:t>
            </a:r>
          </a:p>
          <a:p>
            <a:pPr lvl="1"/>
            <a:r>
              <a:rPr lang="en-US" dirty="0"/>
              <a:t>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 Fingerprinting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Particular scheme for </a:t>
            </a:r>
            <a:r>
              <a:rPr lang="en-US" i="1" dirty="0"/>
              <a:t>rolling hash </a:t>
            </a:r>
            <a:r>
              <a:rPr lang="en-US" dirty="0"/>
              <a:t>due to Michael Rabin based on polynomial over a finite field</a:t>
            </a:r>
          </a:p>
          <a:p>
            <a:r>
              <a:rPr lang="en-US" dirty="0"/>
              <a:t>Commonly used for this chunking application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Content-Defined Chunking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rolling hash (Rabin Fingerprint) on input stream</a:t>
            </a:r>
          </a:p>
          <a:p>
            <a:r>
              <a:rPr lang="en-US" dirty="0"/>
              <a:t>At points where hash value goes to 0,</a:t>
            </a:r>
            <a:br>
              <a:rPr lang="en-US" dirty="0"/>
            </a:br>
            <a:r>
              <a:rPr lang="en-US" dirty="0"/>
              <a:t>create a new chunk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Hashing </a:t>
            </a:r>
            <a:r>
              <a:rPr lang="en-US" dirty="0" err="1"/>
              <a:t>Deduplication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Hashes for 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(separately) take the hash signature of an entire chunk</a:t>
            </a:r>
          </a:p>
          <a:p>
            <a:r>
              <a:rPr lang="en-US" dirty="0"/>
              <a:t>The longer we make the hash, </a:t>
            </a:r>
            <a:br>
              <a:rPr lang="en-US" dirty="0"/>
            </a:br>
            <a:r>
              <a:rPr lang="en-US" dirty="0"/>
              <a:t>the lower the likelihood two </a:t>
            </a:r>
            <a:r>
              <a:rPr lang="en-US" i="1" dirty="0"/>
              <a:t>different</a:t>
            </a:r>
            <a:r>
              <a:rPr lang="en-US" dirty="0"/>
              <a:t> chunks will have the same hash</a:t>
            </a:r>
          </a:p>
          <a:p>
            <a:r>
              <a:rPr lang="en-US" dirty="0"/>
              <a:t>If hash is perfectly uniform,</a:t>
            </a:r>
          </a:p>
          <a:p>
            <a:pPr lvl="1"/>
            <a:r>
              <a:rPr lang="en-US" dirty="0"/>
              <a:t>N-bit hash, two chunks have a 2</a:t>
            </a:r>
            <a:r>
              <a:rPr lang="en-US" baseline="30000" dirty="0"/>
              <a:t>-N</a:t>
            </a:r>
            <a:r>
              <a:rPr lang="en-US" dirty="0"/>
              <a:t> chance of having the same hash.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or sent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>
                <a:solidFill>
                  <a:srgbClr val="FF6600"/>
                </a:solidFill>
              </a:rPr>
              <a:t>How reduce work compared to simple comparison to every chunk ?</a:t>
            </a:r>
          </a:p>
          <a:p>
            <a:pPr lvl="1"/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applied to chunks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are we computing per input byte?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62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</a:t>
            </a:r>
            <a:r>
              <a:rPr lang="en-US" b="1" dirty="0"/>
              <a:t>lookup</a:t>
            </a:r>
            <a:r>
              <a:rPr lang="en-US" dirty="0"/>
              <a:t>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>
                <a:solidFill>
                  <a:srgbClr val="FF6600"/>
                </a:solidFill>
              </a:rPr>
              <a:t>What might be problematic about looking up a 256b hash?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7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endParaRPr lang="en-US" dirty="0"/>
          </a:p>
          <a:p>
            <a:r>
              <a:rPr lang="en-US" dirty="0"/>
              <a:t>Talk about options to implement next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regularly use signatures to identify if a file has been tampered with</a:t>
            </a:r>
          </a:p>
          <a:p>
            <a:r>
              <a:rPr lang="en-US" dirty="0"/>
              <a:t>Again, hashes are same, mean data might be the same</a:t>
            </a:r>
          </a:p>
          <a:p>
            <a:r>
              <a:rPr lang="en-US" dirty="0"/>
              <a:t>For security, we would like additional property</a:t>
            </a:r>
          </a:p>
          <a:p>
            <a:pPr lvl="1"/>
            <a:r>
              <a:rPr lang="en-US" dirty="0"/>
              <a:t>not easy to make the anti-tamper signature match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dirty="0"/>
              <a:t>Always want more</a:t>
            </a:r>
          </a:p>
          <a:p>
            <a:pPr lvl="1"/>
            <a:r>
              <a:rPr lang="en-US" dirty="0"/>
              <a:t>Bandwidth</a:t>
            </a:r>
          </a:p>
          <a:p>
            <a:pPr lvl="1"/>
            <a:r>
              <a:rPr lang="en-US" dirty="0"/>
              <a:t>Storage space</a:t>
            </a:r>
          </a:p>
          <a:p>
            <a:r>
              <a:rPr lang="en-US" dirty="0"/>
              <a:t>Carry data with me (phone, laptop)</a:t>
            </a:r>
          </a:p>
          <a:p>
            <a:r>
              <a:rPr lang="en-US" dirty="0"/>
              <a:t>Backup laptop, phone data</a:t>
            </a:r>
          </a:p>
          <a:p>
            <a:pPr lvl="1"/>
            <a:r>
              <a:rPr lang="en-US" dirty="0"/>
              <a:t>Maybe over limited </a:t>
            </a:r>
            <a:r>
              <a:rPr lang="en-US" dirty="0" err="1"/>
              <a:t>bw</a:t>
            </a:r>
            <a:r>
              <a:rPr lang="en-US" dirty="0"/>
              <a:t> links</a:t>
            </a:r>
          </a:p>
          <a:p>
            <a:r>
              <a:rPr lang="en-US" dirty="0"/>
              <a:t>Never delete data</a:t>
            </a:r>
          </a:p>
          <a:p>
            <a:r>
              <a:rPr lang="en-US" dirty="0"/>
              <a:t>Download movies, books, datasets</a:t>
            </a:r>
          </a:p>
          <a:p>
            <a:r>
              <a:rPr lang="en-US" dirty="0"/>
              <a:t>Make most use of space, </a:t>
            </a:r>
            <a:r>
              <a:rPr lang="en-US" dirty="0" err="1"/>
              <a:t>bw</a:t>
            </a:r>
            <a:r>
              <a:rPr lang="en-US" dirty="0"/>
              <a:t> given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Cryptographic 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One-way functions</a:t>
            </a:r>
          </a:p>
          <a:p>
            <a:r>
              <a:rPr lang="en-US" dirty="0"/>
              <a:t>Easy to compute the hash</a:t>
            </a:r>
          </a:p>
          <a:p>
            <a:r>
              <a:rPr lang="en-US" dirty="0"/>
              <a:t>Hard to invert</a:t>
            </a:r>
          </a:p>
          <a:p>
            <a:pPr lvl="1"/>
            <a:r>
              <a:rPr lang="en-US" dirty="0"/>
              <a:t>Ideally, only way to get back to input data is by brute force</a:t>
            </a:r>
          </a:p>
          <a:p>
            <a:r>
              <a:rPr lang="en-US" dirty="0"/>
              <a:t>Key: someone cannot change the content (add a backdoor to code) and then change some further to get hash signature to match original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secure hash with a 256b hash digest signature</a:t>
            </a:r>
          </a:p>
          <a:p>
            <a:r>
              <a:rPr lang="en-US" dirty="0"/>
              <a:t>Heavily analyzed</a:t>
            </a:r>
          </a:p>
          <a:p>
            <a:r>
              <a:rPr lang="en-US" dirty="0"/>
              <a:t>Heavily used</a:t>
            </a:r>
          </a:p>
          <a:p>
            <a:pPr lvl="1"/>
            <a:r>
              <a:rPr lang="en-US" dirty="0"/>
              <a:t>TLS, SSL, PGP, </a:t>
            </a:r>
            <a:r>
              <a:rPr lang="en-US" dirty="0" err="1"/>
              <a:t>Bitcoin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LZW Compression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4, 5, 6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Message?</a:t>
            </a:r>
          </a:p>
          <a:p>
            <a:r>
              <a:rPr lang="en-US" dirty="0">
                <a:solidFill>
                  <a:srgbClr val="FF6600"/>
                </a:solidFill>
              </a:rPr>
              <a:t>Bits in </a:t>
            </a:r>
            <a:r>
              <a:rPr lang="en-US" dirty="0" err="1">
                <a:solidFill>
                  <a:srgbClr val="FF6600"/>
                </a:solidFill>
              </a:rPr>
              <a:t>unencoded</a:t>
            </a:r>
            <a:r>
              <a:rPr lang="en-US" dirty="0">
                <a:solidFill>
                  <a:srgbClr val="FF6600"/>
                </a:solidFill>
              </a:rPr>
              <a:t> (decoded) message?</a:t>
            </a:r>
          </a:p>
          <a:p>
            <a:r>
              <a:rPr lang="en-US" dirty="0">
                <a:solidFill>
                  <a:srgbClr val="FF6600"/>
                </a:solidFill>
              </a:rPr>
              <a:t>Bits for encoded message?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invocation?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34E7A-AF60-FE46-BD86-18977AFC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86100"/>
            <a:ext cx="825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54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O(Dictionary-size) work</a:t>
            </a:r>
          </a:p>
          <a:p>
            <a:r>
              <a:rPr lang="en-US" dirty="0"/>
              <a:t>Represent all strings as prefix tree</a:t>
            </a:r>
          </a:p>
          <a:p>
            <a:r>
              <a:rPr lang="en-US" dirty="0"/>
              <a:t>Share prefix among substrings</a:t>
            </a:r>
          </a:p>
          <a:p>
            <a:r>
              <a:rPr lang="en-US" dirty="0"/>
              <a:t>Follow prefix trees with fixed work per input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05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05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2838450" y="4133850"/>
            <a:ext cx="4953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3619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 redundant content in our raw data streams (data storage)</a:t>
            </a:r>
          </a:p>
          <a:p>
            <a:r>
              <a:rPr lang="en-US" b="1" dirty="0"/>
              <a:t>More formally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Information content &lt; raw data</a:t>
            </a:r>
          </a:p>
          <a:p>
            <a:pPr lvl="1"/>
            <a:endParaRPr lang="en-US" dirty="0"/>
          </a:p>
          <a:p>
            <a:r>
              <a:rPr lang="en-US" dirty="0"/>
              <a:t>Reduce the data we need to send or store by identifying redundancies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</a:p>
          <a:p>
            <a:pPr lvl="1"/>
            <a:r>
              <a:rPr lang="en-US" dirty="0"/>
              <a:t>An &lt;</a:t>
            </a:r>
            <a:r>
              <a:rPr lang="en-US" dirty="0" err="1"/>
              <a:t>x,y</a:t>
            </a:r>
            <a:r>
              <a:rPr lang="en-US" dirty="0"/>
              <a:t>&gt; pair</a:t>
            </a:r>
          </a:p>
          <a:p>
            <a:r>
              <a:rPr lang="en-US" dirty="0"/>
              <a:t>Extend tree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Name tree node by position in chunk</a:t>
            </a:r>
          </a:p>
          <a:p>
            <a:pPr lvl="1"/>
            <a:r>
              <a:rPr lang="en-US" dirty="0" err="1"/>
              <a:t>lastpos</a:t>
            </a:r>
            <a:endParaRPr lang="en-US" dirty="0"/>
          </a:p>
          <a:p>
            <a:r>
              <a:rPr lang="en-US" dirty="0"/>
              <a:t>c is a character</a:t>
            </a:r>
          </a:p>
          <a:p>
            <a:r>
              <a:rPr lang="en-US" dirty="0" err="1"/>
              <a:t>Encode[lastpos][c</a:t>
            </a:r>
            <a:r>
              <a:rPr lang="en-US" dirty="0"/>
              <a:t>] holds the next tree node that extends tree node </a:t>
            </a:r>
            <a:r>
              <a:rPr lang="en-US" dirty="0" err="1"/>
              <a:t>lastpos</a:t>
            </a:r>
            <a:r>
              <a:rPr lang="en-US" dirty="0"/>
              <a:t> by </a:t>
            </a:r>
            <a:r>
              <a:rPr lang="en-US" dirty="0" err="1"/>
              <a:t>c</a:t>
            </a:r>
            <a:endParaRPr lang="en-US" dirty="0"/>
          </a:p>
          <a:p>
            <a:pPr lvl="1"/>
            <a:r>
              <a:rPr lang="en-US" dirty="0"/>
              <a:t>Or NONE if there is no such tree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34000" y="3962400"/>
            <a:ext cx="237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encode[2][‘N’]=3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0200" y="4495800"/>
            <a:ext cx="251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encode[2][‘R’]=12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9800" y="5029200"/>
            <a:ext cx="252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encode[2][‘Y’]=19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5562600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encode[2][‘A’]=NONE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5"/>
            <a:ext cx="7772400" cy="5334000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curr</a:t>
            </a:r>
            <a:r>
              <a:rPr lang="en-US" dirty="0"/>
              <a:t> – pointer into input chunk</a:t>
            </a:r>
          </a:p>
          <a:p>
            <a:pPr>
              <a:buNone/>
            </a:pPr>
            <a:r>
              <a:rPr lang="en-US" dirty="0"/>
              <a:t>// follow tree</a:t>
            </a:r>
          </a:p>
          <a:p>
            <a:pPr>
              <a:buNone/>
            </a:pPr>
            <a:r>
              <a:rPr lang="en-US" dirty="0"/>
              <a:t>y=0; x=0;</a:t>
            </a:r>
          </a:p>
          <a:p>
            <a:pPr>
              <a:buNone/>
            </a:pPr>
            <a:r>
              <a:rPr lang="en-US" dirty="0"/>
              <a:t>while(encode[x][input[</a:t>
            </a:r>
            <a:r>
              <a:rPr lang="en-US" dirty="0" err="1"/>
              <a:t>curr+y</a:t>
            </a:r>
            <a:r>
              <a:rPr lang="en-US" dirty="0"/>
              <a:t>]]!=NONE)</a:t>
            </a:r>
          </a:p>
          <a:p>
            <a:pPr>
              <a:buNone/>
            </a:pPr>
            <a:r>
              <a:rPr lang="en-US" dirty="0"/>
              <a:t>     x=encode[x][input[</a:t>
            </a:r>
            <a:r>
              <a:rPr lang="en-US" dirty="0" err="1"/>
              <a:t>curr+y</a:t>
            </a:r>
            <a:r>
              <a:rPr lang="en-US" dirty="0"/>
              <a:t>]]; y++;</a:t>
            </a:r>
          </a:p>
          <a:p>
            <a:pPr>
              <a:buNone/>
            </a:pPr>
            <a:r>
              <a:rPr lang="en-US" dirty="0"/>
              <a:t>If (</a:t>
            </a:r>
            <a:r>
              <a:rPr lang="en-US" dirty="0" err="1"/>
              <a:t>y</a:t>
            </a:r>
            <a:r>
              <a:rPr lang="en-US" dirty="0"/>
              <a:t>&gt;0)</a:t>
            </a:r>
          </a:p>
          <a:p>
            <a:pPr>
              <a:buNone/>
            </a:pPr>
            <a:r>
              <a:rPr lang="en-US" dirty="0"/>
              <a:t>   send &lt;</a:t>
            </a:r>
            <a:r>
              <a:rPr lang="en-US" dirty="0" err="1"/>
              <a:t>x,y</a:t>
            </a:r>
            <a:r>
              <a:rPr lang="en-US" dirty="0"/>
              <a:t>&gt;</a:t>
            </a:r>
          </a:p>
          <a:p>
            <a:pPr>
              <a:buNone/>
            </a:pPr>
            <a:r>
              <a:rPr lang="en-US" dirty="0"/>
              <a:t>else</a:t>
            </a:r>
          </a:p>
          <a:p>
            <a:pPr>
              <a:buNone/>
            </a:pPr>
            <a:r>
              <a:rPr lang="en-US" dirty="0"/>
              <a:t>   send input[</a:t>
            </a:r>
            <a:r>
              <a:rPr lang="en-US" dirty="0" err="1"/>
              <a:t>curr+y</a:t>
            </a:r>
            <a:r>
              <a:rPr lang="en-US" dirty="0"/>
              <a:t>]</a:t>
            </a:r>
          </a:p>
          <a:p>
            <a:pPr>
              <a:buNone/>
            </a:pPr>
            <a:r>
              <a:rPr lang="en-US" dirty="0"/>
              <a:t>   encode[x][input[</a:t>
            </a:r>
            <a:r>
              <a:rPr lang="en-US" dirty="0" err="1"/>
              <a:t>curr+y</a:t>
            </a:r>
            <a:r>
              <a:rPr lang="en-US" dirty="0"/>
              <a:t>]]=</a:t>
            </a:r>
            <a:r>
              <a:rPr lang="en-US" dirty="0" err="1"/>
              <a:t>curr+y</a:t>
            </a:r>
            <a:endParaRPr lang="en-US" dirty="0"/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much work per character to encode?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>
                <a:solidFill>
                  <a:srgbClr val="FF6600"/>
                </a:solidFill>
              </a:rPr>
              <a:t>How many entries in this table are not NONE?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Table is very sparse</a:t>
            </a:r>
          </a:p>
          <a:p>
            <a:r>
              <a:rPr lang="en-US" dirty="0"/>
              <a:t>Store as associative memory</a:t>
            </a:r>
          </a:p>
          <a:p>
            <a:pPr lvl="1"/>
            <a:r>
              <a:rPr lang="en-US" dirty="0"/>
              <a:t>At most SIZE entries</a:t>
            </a:r>
          </a:p>
          <a:p>
            <a:pPr lvl="1"/>
            <a:endParaRPr lang="en-US" dirty="0"/>
          </a:p>
          <a:p>
            <a:r>
              <a:rPr lang="en-US" dirty="0"/>
              <a:t>Look at how to implement associative memories next time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0"/>
            <a:ext cx="8890000" cy="194720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Can reduce data size by identifying and reducing redundancy</a:t>
            </a:r>
          </a:p>
          <a:p>
            <a:r>
              <a:rPr lang="en-US" dirty="0"/>
              <a:t>Can spend computation and data storage to reduce communication traffic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identical files</a:t>
            </a:r>
          </a:p>
          <a:p>
            <a:pPr lvl="1"/>
            <a:r>
              <a:rPr lang="en-US" dirty="0"/>
              <a:t>Different parts of my file systems</a:t>
            </a:r>
          </a:p>
          <a:p>
            <a:r>
              <a:rPr lang="en-US" dirty="0"/>
              <a:t>Don’t store separate copies</a:t>
            </a:r>
          </a:p>
          <a:p>
            <a:pPr lvl="1"/>
            <a:r>
              <a:rPr lang="en-US" dirty="0"/>
              <a:t>Store one</a:t>
            </a:r>
          </a:p>
          <a:p>
            <a:pPr lvl="1"/>
            <a:r>
              <a:rPr lang="en-US" dirty="0"/>
              <a:t>And the other says “same as the first file”</a:t>
            </a:r>
          </a:p>
          <a:p>
            <a:pPr lvl="2"/>
            <a:r>
              <a:rPr lang="en-US" dirty="0"/>
              <a:t>e.g. keep a pointer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70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HW7 due Friday</a:t>
            </a:r>
          </a:p>
          <a:p>
            <a:r>
              <a:rPr lang="en-US" dirty="0">
                <a:sym typeface="Wingdings"/>
              </a:rPr>
              <a:t>Project assignment out</a:t>
            </a:r>
          </a:p>
          <a:p>
            <a:r>
              <a:rPr lang="en-US" dirty="0">
                <a:sym typeface="Wingdings"/>
              </a:rPr>
              <a:t>Reading for Monday online</a:t>
            </a:r>
          </a:p>
          <a:p>
            <a:r>
              <a:rPr lang="en-US" dirty="0">
                <a:sym typeface="Wingdings"/>
              </a:rPr>
              <a:t>First project milestone due next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  <a:p>
            <a:pPr lvl="1"/>
            <a:r>
              <a:rPr lang="en-US" dirty="0">
                <a:sym typeface="Wingdings"/>
              </a:rPr>
              <a:t>Teams of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Identical?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Eniac</a:t>
            </a:r>
            <a:r>
              <a:rPr lang="en-US" dirty="0"/>
              <a:t> file system (common file server)</a:t>
            </a:r>
          </a:p>
          <a:p>
            <a:pPr lvl="1"/>
            <a:r>
              <a:rPr lang="en-US" dirty="0"/>
              <a:t>Multiple students have copies of </a:t>
            </a:r>
            <a:r>
              <a:rPr lang="en-US" dirty="0" err="1"/>
              <a:t>assignment(s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Snapshots (.snapshot)</a:t>
            </a:r>
          </a:p>
          <a:p>
            <a:pPr lvl="2"/>
            <a:r>
              <a:rPr lang="en-US" dirty="0"/>
              <a:t>Has copies of your directory an hour ago, days ago, weeks ago</a:t>
            </a:r>
          </a:p>
          <a:p>
            <a:pPr lvl="3"/>
            <a:r>
              <a:rPr lang="en-US" dirty="0"/>
              <a:t>…but most of that data hasn’t changed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file systems </a:t>
            </a:r>
          </a:p>
          <a:p>
            <a:pPr lvl="1"/>
            <a:r>
              <a:rPr lang="en-US" dirty="0"/>
              <a:t>snapshot, Apple Time Machine</a:t>
            </a:r>
          </a:p>
          <a:p>
            <a:r>
              <a:rPr lang="en-US" dirty="0"/>
              <a:t>Version Control (</a:t>
            </a:r>
            <a:r>
              <a:rPr lang="en-US" dirty="0" err="1"/>
              <a:t>git</a:t>
            </a:r>
            <a:r>
              <a:rPr lang="en-US" dirty="0"/>
              <a:t>, </a:t>
            </a:r>
            <a:r>
              <a:rPr lang="en-US" dirty="0" err="1"/>
              <a:t>svn</a:t>
            </a:r>
            <a:r>
              <a:rPr lang="en-US" dirty="0"/>
              <a:t>)</a:t>
            </a:r>
          </a:p>
          <a:p>
            <a:r>
              <a:rPr lang="en-US" dirty="0"/>
              <a:t>Manually keep copies</a:t>
            </a:r>
          </a:p>
          <a:p>
            <a:r>
              <a:rPr lang="en-US" dirty="0"/>
              <a:t>Download different software release versions</a:t>
            </a:r>
          </a:p>
          <a:p>
            <a:pPr lvl="1"/>
            <a:r>
              <a:rPr lang="en-US" dirty="0"/>
              <a:t>With many common files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40664</TotalTime>
  <Words>2705</Words>
  <Application>Microsoft Macintosh PowerPoint</Application>
  <PresentationFormat>On-screen Show (4:3)</PresentationFormat>
  <Paragraphs>619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ＭＳ Ｐゴシック</vt:lpstr>
      <vt:lpstr>Arial</vt:lpstr>
      <vt:lpstr>Times New Roman</vt:lpstr>
      <vt:lpstr>Wingdings</vt:lpstr>
      <vt:lpstr>Blank Presentation</vt:lpstr>
      <vt:lpstr>ESE532: System-on-a-Chip Architecture</vt:lpstr>
      <vt:lpstr>Midterm</vt:lpstr>
      <vt:lpstr>Today</vt:lpstr>
      <vt:lpstr>Message</vt:lpstr>
      <vt:lpstr>Problem</vt:lpstr>
      <vt:lpstr>Opportunity</vt:lpstr>
      <vt:lpstr>Example</vt:lpstr>
      <vt:lpstr>Why Identical?</vt:lpstr>
      <vt:lpstr>Broadening </vt:lpstr>
      <vt:lpstr>Cloud Data Storage</vt:lpstr>
      <vt:lpstr>Functional Placement</vt:lpstr>
      <vt:lpstr>Optimizing the Bottleneck</vt:lpstr>
      <vt:lpstr>Project</vt:lpstr>
      <vt:lpstr>Project</vt:lpstr>
      <vt:lpstr>Project Context</vt:lpstr>
      <vt:lpstr>Project Task</vt:lpstr>
      <vt:lpstr>Motivation</vt:lpstr>
      <vt:lpstr>Preclass 1</vt:lpstr>
      <vt:lpstr>Requirements?</vt:lpstr>
      <vt:lpstr>Alternate Strategy</vt:lpstr>
      <vt:lpstr>Content-Defined Chunking</vt:lpstr>
      <vt:lpstr>Files or chunks?</vt:lpstr>
      <vt:lpstr>Blocks</vt:lpstr>
      <vt:lpstr>Preclass 2 and 3</vt:lpstr>
      <vt:lpstr>Common Modifications</vt:lpstr>
      <vt:lpstr>Content-Define Chunking</vt:lpstr>
      <vt:lpstr>Chunks</vt:lpstr>
      <vt:lpstr>Chunk Creation</vt:lpstr>
      <vt:lpstr>Signature or Hash Digest</vt:lpstr>
      <vt:lpstr>Example Hashes</vt:lpstr>
      <vt:lpstr>Hashes and Chunk Creation</vt:lpstr>
      <vt:lpstr>Hashes as Chunk Cut Points</vt:lpstr>
      <vt:lpstr>Chunk Size</vt:lpstr>
      <vt:lpstr>Chunking Design</vt:lpstr>
      <vt:lpstr>Example Text</vt:lpstr>
      <vt:lpstr>Example Data Stream</vt:lpstr>
      <vt:lpstr>Example Data Stream</vt:lpstr>
      <vt:lpstr>Chunk Size</vt:lpstr>
      <vt:lpstr>Rolling Hash</vt:lpstr>
      <vt:lpstr>Rabin Fingerprinting</vt:lpstr>
      <vt:lpstr>Content-Defined Chunking</vt:lpstr>
      <vt:lpstr>Hashing Deduplication</vt:lpstr>
      <vt:lpstr>Hashes for Equality</vt:lpstr>
      <vt:lpstr>Deduplicate</vt:lpstr>
      <vt:lpstr>Deduplicate</vt:lpstr>
      <vt:lpstr>Deduplicate</vt:lpstr>
      <vt:lpstr>Deduplication Architecture</vt:lpstr>
      <vt:lpstr>Associative Memory</vt:lpstr>
      <vt:lpstr>Secure Hash</vt:lpstr>
      <vt:lpstr>Cryptographic Hash</vt:lpstr>
      <vt:lpstr>SHA-256</vt:lpstr>
      <vt:lpstr>LZW Compression</vt:lpstr>
      <vt:lpstr>Preclass 4, 5, 6</vt:lpstr>
      <vt:lpstr>Idea</vt:lpstr>
      <vt:lpstr>Encoding</vt:lpstr>
      <vt:lpstr>Algorithm Concept</vt:lpstr>
      <vt:lpstr>Preclass 7</vt:lpstr>
      <vt:lpstr>Idea</vt:lpstr>
      <vt:lpstr>Tree Example</vt:lpstr>
      <vt:lpstr>Tree Algorithm</vt:lpstr>
      <vt:lpstr>Tree Example</vt:lpstr>
      <vt:lpstr>Large Memory</vt:lpstr>
      <vt:lpstr>Tree Example</vt:lpstr>
      <vt:lpstr>Memory Tree Algorithm</vt:lpstr>
      <vt:lpstr>Complexity</vt:lpstr>
      <vt:lpstr>Compact Memory</vt:lpstr>
      <vt:lpstr>Compact Memory</vt:lpstr>
      <vt:lpstr>Project Task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162</cp:revision>
  <cp:lastPrinted>2018-10-24T12:44:33Z</cp:lastPrinted>
  <dcterms:created xsi:type="dcterms:W3CDTF">2017-10-18T12:49:09Z</dcterms:created>
  <dcterms:modified xsi:type="dcterms:W3CDTF">2018-10-24T13:48:44Z</dcterms:modified>
</cp:coreProperties>
</file>