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81" r:id="rId2"/>
    <p:sldId id="382" r:id="rId3"/>
    <p:sldId id="383" r:id="rId4"/>
    <p:sldId id="448" r:id="rId5"/>
    <p:sldId id="420" r:id="rId6"/>
    <p:sldId id="421" r:id="rId7"/>
    <p:sldId id="426" r:id="rId8"/>
    <p:sldId id="391" r:id="rId9"/>
    <p:sldId id="427" r:id="rId10"/>
    <p:sldId id="429" r:id="rId11"/>
    <p:sldId id="458" r:id="rId12"/>
    <p:sldId id="430" r:id="rId13"/>
    <p:sldId id="433" r:id="rId14"/>
    <p:sldId id="441" r:id="rId15"/>
    <p:sldId id="443" r:id="rId16"/>
    <p:sldId id="445" r:id="rId17"/>
    <p:sldId id="536" r:id="rId18"/>
    <p:sldId id="521" r:id="rId19"/>
    <p:sldId id="438" r:id="rId20"/>
    <p:sldId id="446" r:id="rId21"/>
    <p:sldId id="522" r:id="rId22"/>
    <p:sldId id="523" r:id="rId23"/>
    <p:sldId id="449" r:id="rId24"/>
    <p:sldId id="472" r:id="rId25"/>
    <p:sldId id="524" r:id="rId26"/>
    <p:sldId id="525" r:id="rId27"/>
    <p:sldId id="473" r:id="rId28"/>
    <p:sldId id="474" r:id="rId29"/>
    <p:sldId id="526" r:id="rId30"/>
    <p:sldId id="475" r:id="rId31"/>
    <p:sldId id="527" r:id="rId32"/>
    <p:sldId id="476" r:id="rId33"/>
    <p:sldId id="529" r:id="rId34"/>
    <p:sldId id="454" r:id="rId35"/>
    <p:sldId id="528" r:id="rId36"/>
    <p:sldId id="495" r:id="rId37"/>
    <p:sldId id="496" r:id="rId38"/>
    <p:sldId id="497" r:id="rId39"/>
    <p:sldId id="498" r:id="rId40"/>
    <p:sldId id="499" r:id="rId41"/>
    <p:sldId id="450" r:id="rId42"/>
    <p:sldId id="455" r:id="rId43"/>
    <p:sldId id="457" r:id="rId44"/>
    <p:sldId id="477" r:id="rId45"/>
    <p:sldId id="530" r:id="rId46"/>
    <p:sldId id="478" r:id="rId47"/>
    <p:sldId id="459" r:id="rId48"/>
    <p:sldId id="460" r:id="rId49"/>
    <p:sldId id="479" r:id="rId50"/>
    <p:sldId id="481" r:id="rId51"/>
    <p:sldId id="482" r:id="rId52"/>
    <p:sldId id="462" r:id="rId53"/>
    <p:sldId id="483" r:id="rId54"/>
    <p:sldId id="512" r:id="rId55"/>
    <p:sldId id="484" r:id="rId56"/>
    <p:sldId id="532" r:id="rId57"/>
    <p:sldId id="531" r:id="rId58"/>
    <p:sldId id="533" r:id="rId59"/>
    <p:sldId id="534" r:id="rId60"/>
    <p:sldId id="535" r:id="rId61"/>
    <p:sldId id="384" r:id="rId62"/>
    <p:sldId id="300" r:id="rId6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BF00FA"/>
    <a:srgbClr val="FF0000"/>
    <a:srgbClr val="FF6600"/>
    <a:srgbClr val="FFFF00"/>
    <a:srgbClr val="FFCC66"/>
    <a:srgbClr val="99FF99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0" autoAdjust="0"/>
    <p:restoredTop sz="94617" autoAdjust="0"/>
  </p:normalViewPr>
  <p:slideViewPr>
    <p:cSldViewPr>
      <p:cViewPr varScale="1">
        <p:scale>
          <a:sx n="111" d="100"/>
          <a:sy n="111" d="100"/>
        </p:scale>
        <p:origin x="2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9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62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17:  October 29, 2018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Associative Maps, Hash Tables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data to send</a:t>
            </a:r>
          </a:p>
          <a:p>
            <a:pPr lvl="1"/>
            <a:r>
              <a:rPr lang="en-US" dirty="0"/>
              <a:t>Find largest match in window of data sent</a:t>
            </a:r>
          </a:p>
          <a:p>
            <a:pPr lvl="1"/>
            <a:r>
              <a:rPr lang="en-US" dirty="0"/>
              <a:t>If length too small (length=1)</a:t>
            </a:r>
          </a:p>
          <a:p>
            <a:pPr lvl="2"/>
            <a:r>
              <a:rPr lang="en-US" dirty="0"/>
              <a:t>Send character 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Send &lt;</a:t>
            </a:r>
            <a:r>
              <a:rPr lang="en-US" dirty="0" err="1"/>
              <a:t>x,y</a:t>
            </a:r>
            <a:r>
              <a:rPr lang="en-US" dirty="0"/>
              <a:t>&gt; = &lt;match-</a:t>
            </a:r>
            <a:r>
              <a:rPr lang="en-US" dirty="0" err="1"/>
              <a:t>pos,length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Add data encoded into sent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ACE8E-75BA-594F-BB79-2F0CBF62187E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53168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9B5F-5546-1F4B-9486-E8A9A37C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D2EB-D9AD-F942-95E7-0EB51011B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44" y="1857254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BF00FA"/>
                </a:solidFill>
              </a:rPr>
              <a:t>DICT_SIZE comparisons per input character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63F2-6AA9-D441-8DE4-C8691261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620A0-E496-604B-AF66-D9164973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34E7A-AF60-FE46-BD86-18977AFC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86100"/>
            <a:ext cx="825500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831470-D64D-A44F-B293-44D2709C5CBF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71536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O(Dictionary-size) work</a:t>
            </a:r>
          </a:p>
          <a:p>
            <a:r>
              <a:rPr lang="en-US" dirty="0"/>
              <a:t>Represent all strings as prefix tree</a:t>
            </a:r>
          </a:p>
          <a:p>
            <a:r>
              <a:rPr lang="en-US" dirty="0"/>
              <a:t>Share prefix among substrings</a:t>
            </a:r>
          </a:p>
          <a:p>
            <a:r>
              <a:rPr lang="en-US" dirty="0"/>
              <a:t>Follow prefix trees with fixed work per input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001A6-62D7-6B47-9C11-542184E75753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18696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Root for each character</a:t>
            </a:r>
          </a:p>
          <a:p>
            <a:r>
              <a:rPr lang="en-US" dirty="0"/>
              <a:t>Follow tree according to input until no more match</a:t>
            </a:r>
          </a:p>
          <a:p>
            <a:r>
              <a:rPr lang="en-US" dirty="0"/>
              <a:t>Send &lt;name of last tree node&gt; </a:t>
            </a:r>
          </a:p>
          <a:p>
            <a:pPr lvl="1"/>
            <a:r>
              <a:rPr lang="en-US" dirty="0"/>
              <a:t>An &lt;</a:t>
            </a:r>
            <a:r>
              <a:rPr lang="en-US" dirty="0" err="1"/>
              <a:t>x,y</a:t>
            </a:r>
            <a:r>
              <a:rPr lang="en-US" dirty="0"/>
              <a:t>&gt; pair</a:t>
            </a:r>
          </a:p>
          <a:p>
            <a:r>
              <a:rPr lang="en-US" dirty="0"/>
              <a:t>Extend tree with new character</a:t>
            </a:r>
          </a:p>
          <a:p>
            <a:r>
              <a:rPr lang="en-US" dirty="0"/>
              <a:t>Start over with this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F1CDB-4828-9443-A28D-73896D22F6D5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153515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r>
              <a:rPr lang="en-US" dirty="0"/>
              <a:t>Label with &lt;</a:t>
            </a:r>
            <a:r>
              <a:rPr lang="en-US" dirty="0" err="1"/>
              <a:t>lastpos,len</a:t>
            </a:r>
            <a:r>
              <a:rPr lang="en-US" dirty="0"/>
              <a:t>&gt; pair</a:t>
            </a:r>
          </a:p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34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434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3257550" y="3714750"/>
            <a:ext cx="4953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44577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066800" y="28956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&lt;0,1&gt;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3581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&lt;1,2&gt;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4343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&lt;2,3&gt;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600" y="5029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&lt;3,4&gt;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2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&lt;12,4&gt;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0400" y="57912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&lt;13,5&gt;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68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&lt;19,4&gt;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6800" y="5867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&lt;4,5&gt;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3000" y="5867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&lt;20,5&gt;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743200" y="2743200"/>
          <a:ext cx="609598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B46458C5-7618-2945-B02B-B55BDD400256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42A46-8212-A440-B051-44CA7C1A72F7}"/>
              </a:ext>
            </a:extLst>
          </p:cNvPr>
          <p:cNvSpPr txBox="1"/>
          <p:nvPr/>
        </p:nvSpPr>
        <p:spPr>
          <a:xfrm>
            <a:off x="6648691" y="4639612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00FA"/>
                </a:solidFill>
              </a:rPr>
              <a:t>(only showing</a:t>
            </a:r>
          </a:p>
          <a:p>
            <a:r>
              <a:rPr lang="en-US" dirty="0">
                <a:solidFill>
                  <a:srgbClr val="BF00FA"/>
                </a:solidFill>
              </a:rPr>
              <a:t>Root for ’T’)</a:t>
            </a:r>
          </a:p>
        </p:txBody>
      </p:sp>
    </p:spTree>
    <p:extLst>
      <p:ext uri="{BB962C8B-B14F-4D97-AF65-F5344CB8AC3E}">
        <p14:creationId xmlns:p14="http://schemas.microsoft.com/office/powerpoint/2010/main" val="86445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Memory </a:t>
            </a:r>
            <a:r>
              <a:rPr lang="en-US" dirty="0">
                <a:solidFill>
                  <a:srgbClr val="BF00FA"/>
                </a:solidFill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3058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Name tree node by position in chunk</a:t>
            </a:r>
          </a:p>
          <a:p>
            <a:pPr lvl="1"/>
            <a:r>
              <a:rPr lang="en-US" dirty="0" err="1"/>
              <a:t>lastpos</a:t>
            </a:r>
            <a:endParaRPr lang="en-US" dirty="0"/>
          </a:p>
          <a:p>
            <a:r>
              <a:rPr lang="en-US" dirty="0"/>
              <a:t>c is a character</a:t>
            </a:r>
          </a:p>
          <a:p>
            <a:r>
              <a:rPr lang="en-US" dirty="0" err="1"/>
              <a:t>Encode[lastpos][c</a:t>
            </a:r>
            <a:r>
              <a:rPr lang="en-US" dirty="0"/>
              <a:t>] holds the next tree node that extends tree node </a:t>
            </a:r>
            <a:r>
              <a:rPr lang="en-US" dirty="0" err="1"/>
              <a:t>lastpos</a:t>
            </a:r>
            <a:r>
              <a:rPr lang="en-US" dirty="0"/>
              <a:t> by </a:t>
            </a:r>
            <a:r>
              <a:rPr lang="en-US" dirty="0" err="1"/>
              <a:t>c</a:t>
            </a:r>
            <a:endParaRPr lang="en-US" dirty="0"/>
          </a:p>
          <a:p>
            <a:pPr lvl="1"/>
            <a:r>
              <a:rPr lang="en-US" dirty="0"/>
              <a:t>Or NONE if there is no such tree node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A12BF-E9E9-B94D-AB3F-9769EB273174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445466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r>
              <a:rPr lang="en-US" dirty="0"/>
              <a:t>Label with &lt;</a:t>
            </a:r>
            <a:r>
              <a:rPr lang="en-US" dirty="0" err="1"/>
              <a:t>lastpos,len</a:t>
            </a:r>
            <a:r>
              <a:rPr lang="en-US" dirty="0"/>
              <a:t>&gt; pair</a:t>
            </a:r>
          </a:p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34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434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3257550" y="3714750"/>
            <a:ext cx="4953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44577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066800" y="28956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&lt;0,1&gt;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3581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&lt;1,2&gt;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4343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&lt;2,3&gt;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600" y="5029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&lt;3,4&gt;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2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&lt;12,4&gt;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0400" y="57912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&lt;13,5&gt;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68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&lt;19,4&gt;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6800" y="5867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&lt;4,5&gt;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3000" y="5867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&lt;20,5&gt;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743200" y="2743200"/>
          <a:ext cx="609598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334000" y="3962400"/>
            <a:ext cx="237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encode[2][‘N’]=3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10200" y="4495800"/>
            <a:ext cx="251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encode[2][‘R’]=12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19800" y="5029200"/>
            <a:ext cx="2528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encode[2][‘Y’]=19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6000" y="5562600"/>
            <a:ext cx="304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encode[2][‘A’]=NONE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980344-019A-3646-A4ED-2230BCD23185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16BA20-F926-3840-8FA4-D08181ACBE84}"/>
              </a:ext>
            </a:extLst>
          </p:cNvPr>
          <p:cNvSpPr txBox="1"/>
          <p:nvPr/>
        </p:nvSpPr>
        <p:spPr>
          <a:xfrm>
            <a:off x="6639568" y="878906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00FA"/>
                </a:solidFill>
              </a:rPr>
              <a:t>(only showing</a:t>
            </a:r>
          </a:p>
          <a:p>
            <a:r>
              <a:rPr lang="en-US" dirty="0">
                <a:solidFill>
                  <a:srgbClr val="BF00FA"/>
                </a:solidFill>
              </a:rPr>
              <a:t>Root for ’T’)</a:t>
            </a:r>
          </a:p>
        </p:txBody>
      </p:sp>
    </p:spTree>
    <p:extLst>
      <p:ext uri="{BB962C8B-B14F-4D97-AF65-F5344CB8AC3E}">
        <p14:creationId xmlns:p14="http://schemas.microsoft.com/office/powerpoint/2010/main" val="303374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Root for each character</a:t>
            </a:r>
          </a:p>
          <a:p>
            <a:r>
              <a:rPr lang="en-US" dirty="0"/>
              <a:t>Follow tree according to input until no more match</a:t>
            </a:r>
          </a:p>
          <a:p>
            <a:r>
              <a:rPr lang="en-US" dirty="0"/>
              <a:t>Send &lt;name of last tree node&gt; </a:t>
            </a:r>
          </a:p>
          <a:p>
            <a:pPr lvl="1"/>
            <a:r>
              <a:rPr lang="en-US" dirty="0"/>
              <a:t>An &lt;</a:t>
            </a:r>
            <a:r>
              <a:rPr lang="en-US" dirty="0" err="1"/>
              <a:t>x,y</a:t>
            </a:r>
            <a:r>
              <a:rPr lang="en-US" dirty="0"/>
              <a:t>&gt; pair</a:t>
            </a:r>
          </a:p>
          <a:p>
            <a:r>
              <a:rPr lang="en-US" dirty="0"/>
              <a:t>Extend tree with new character</a:t>
            </a:r>
          </a:p>
          <a:p>
            <a:r>
              <a:rPr lang="en-US" dirty="0"/>
              <a:t>Start over with this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F1CDB-4828-9443-A28D-73896D22F6D5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3447488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5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curr</a:t>
            </a:r>
            <a:r>
              <a:rPr lang="en-US" dirty="0"/>
              <a:t> – pointer into input chunk</a:t>
            </a:r>
          </a:p>
          <a:p>
            <a:pPr>
              <a:buNone/>
            </a:pPr>
            <a:r>
              <a:rPr lang="en-US" dirty="0"/>
              <a:t>// follow tree</a:t>
            </a:r>
          </a:p>
          <a:p>
            <a:pPr>
              <a:buNone/>
            </a:pPr>
            <a:r>
              <a:rPr lang="en-US" dirty="0"/>
              <a:t>y=0; x=0;</a:t>
            </a:r>
          </a:p>
          <a:p>
            <a:pPr>
              <a:buNone/>
            </a:pPr>
            <a:r>
              <a:rPr lang="en-US" dirty="0"/>
              <a:t>while(encode[x][input[</a:t>
            </a:r>
            <a:r>
              <a:rPr lang="en-US" dirty="0" err="1"/>
              <a:t>curr+y</a:t>
            </a:r>
            <a:r>
              <a:rPr lang="en-US" dirty="0"/>
              <a:t>]]!=NONE)</a:t>
            </a:r>
          </a:p>
          <a:p>
            <a:pPr>
              <a:buNone/>
            </a:pPr>
            <a:r>
              <a:rPr lang="en-US" dirty="0"/>
              <a:t>     x=encode[x][input[</a:t>
            </a:r>
            <a:r>
              <a:rPr lang="en-US" dirty="0" err="1"/>
              <a:t>curr+y</a:t>
            </a:r>
            <a:r>
              <a:rPr lang="en-US" dirty="0"/>
              <a:t>]]; y++;</a:t>
            </a:r>
          </a:p>
          <a:p>
            <a:pPr>
              <a:buNone/>
            </a:pPr>
            <a:r>
              <a:rPr lang="en-US" dirty="0"/>
              <a:t>If (y&gt;0) // send &lt;name of last tree node&gt;</a:t>
            </a:r>
          </a:p>
          <a:p>
            <a:pPr>
              <a:buNone/>
            </a:pPr>
            <a:r>
              <a:rPr lang="en-US" dirty="0"/>
              <a:t>   send &lt;</a:t>
            </a:r>
            <a:r>
              <a:rPr lang="en-US" dirty="0" err="1"/>
              <a:t>x,y</a:t>
            </a:r>
            <a:r>
              <a:rPr lang="en-US" dirty="0"/>
              <a:t>&gt;</a:t>
            </a:r>
          </a:p>
          <a:p>
            <a:pPr>
              <a:buNone/>
            </a:pPr>
            <a:r>
              <a:rPr lang="en-US" dirty="0"/>
              <a:t>else</a:t>
            </a:r>
          </a:p>
          <a:p>
            <a:pPr>
              <a:buNone/>
            </a:pPr>
            <a:r>
              <a:rPr lang="en-US" dirty="0"/>
              <a:t>   send input[</a:t>
            </a:r>
            <a:r>
              <a:rPr lang="en-US" dirty="0" err="1"/>
              <a:t>curr+y</a:t>
            </a:r>
            <a:r>
              <a:rPr lang="en-US" dirty="0"/>
              <a:t>]</a:t>
            </a:r>
          </a:p>
          <a:p>
            <a:pPr>
              <a:buNone/>
            </a:pPr>
            <a:r>
              <a:rPr lang="en-US" dirty="0"/>
              <a:t>encode[x][input[</a:t>
            </a:r>
            <a:r>
              <a:rPr lang="en-US" dirty="0" err="1"/>
              <a:t>curr+y</a:t>
            </a:r>
            <a:r>
              <a:rPr lang="en-US" dirty="0"/>
              <a:t>]]=</a:t>
            </a:r>
            <a:r>
              <a:rPr lang="en-US" dirty="0" err="1"/>
              <a:t>curr+y</a:t>
            </a:r>
            <a:r>
              <a:rPr lang="en-US" dirty="0"/>
              <a:t> // extend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36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much work per character to encode?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input character has a non-NONE match?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input character finds a NONE?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7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Motivation/Reminder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 – tree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Associative Memory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Custom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FPGA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Software Maps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Hash Tables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Hardware (FPGA) Hash Maps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>
                <a:solidFill>
                  <a:srgbClr val="FF6600"/>
                </a:solidFill>
              </a:rPr>
              <a:t>How many entries in this table are not NONE?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In processing a message of length SIZE, how many assignments are made to this array?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3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Table is very sparse</a:t>
            </a:r>
          </a:p>
          <a:p>
            <a:r>
              <a:rPr lang="en-US" dirty="0"/>
              <a:t>Store as associative memory</a:t>
            </a:r>
          </a:p>
          <a:p>
            <a:pPr lvl="1"/>
            <a:r>
              <a:rPr lang="en-US" dirty="0"/>
              <a:t>At most SIZE entries</a:t>
            </a:r>
          </a:p>
          <a:p>
            <a:pPr lvl="1"/>
            <a:endParaRPr lang="en-US" dirty="0"/>
          </a:p>
          <a:p>
            <a:r>
              <a:rPr lang="en-US" dirty="0"/>
              <a:t>Look at how to implement associative memories next</a:t>
            </a:r>
          </a:p>
          <a:p>
            <a:pPr>
              <a:buNone/>
            </a:pP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368F-C380-1946-B409-4FB3BA5A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LZW So Far – 4KB chunks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BCCA1-16F2-C34E-9034-CC73941A3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dirty="0"/>
              <a:t>Brute Force</a:t>
            </a:r>
          </a:p>
          <a:p>
            <a:pPr lvl="1"/>
            <a:r>
              <a:rPr lang="en-US" dirty="0"/>
              <a:t>Needs one byte per byte = 4KB = 1 BRAM</a:t>
            </a:r>
          </a:p>
          <a:p>
            <a:pPr lvl="1"/>
            <a:r>
              <a:rPr lang="en-US" dirty="0"/>
              <a:t>DICT_SIZE=4096 comparisons per byte</a:t>
            </a:r>
          </a:p>
          <a:p>
            <a:r>
              <a:rPr lang="en-US" dirty="0"/>
              <a:t>Dense memory encode[SIZE][256]</a:t>
            </a:r>
          </a:p>
          <a:p>
            <a:pPr lvl="1"/>
            <a:r>
              <a:rPr lang="en-US" dirty="0"/>
              <a:t>Need 2*256B byte = 512*4KB = 512 BRAMs</a:t>
            </a:r>
          </a:p>
          <a:p>
            <a:pPr lvl="1"/>
            <a:r>
              <a:rPr lang="en-US" dirty="0"/>
              <a:t>1 comparison and lookup per byte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2AD1-4DF3-4B4D-818C-8935A004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A219B-D691-9242-A689-4DB07DF2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5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 Hardware </a:t>
            </a:r>
            <a:br>
              <a:rPr lang="en-US" dirty="0"/>
            </a:br>
            <a:r>
              <a:rPr lang="en-US" dirty="0"/>
              <a:t>Associative Memory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24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Review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Match on address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Select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wordline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for a row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Reads out a word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dense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and hardwired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One row for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Abits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values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25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Blocks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2793" y="1407341"/>
            <a:ext cx="7772400" cy="1066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address match is AND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619CB7-4B41-604E-96EC-929074C1B07B}"/>
              </a:ext>
            </a:extLst>
          </p:cNvPr>
          <p:cNvSpPr txBox="1"/>
          <p:nvPr/>
        </p:nvSpPr>
        <p:spPr>
          <a:xfrm>
            <a:off x="820657" y="3444665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/A2&amp;/A1&amp;/A0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AC62F-0EE7-A84A-AFD0-FC6380347D10}"/>
              </a:ext>
            </a:extLst>
          </p:cNvPr>
          <p:cNvSpPr txBox="1"/>
          <p:nvPr/>
        </p:nvSpPr>
        <p:spPr>
          <a:xfrm>
            <a:off x="906580" y="3883967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/A2&amp;/A1&amp;A0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8E3888-B862-E448-B0D3-536F7C0CE9E1}"/>
              </a:ext>
            </a:extLst>
          </p:cNvPr>
          <p:cNvCxnSpPr>
            <a:cxnSpLocks/>
            <a:stCxn id="2" idx="3"/>
          </p:cNvCxnSpPr>
          <p:nvPr/>
        </p:nvCxnSpPr>
        <p:spPr bwMode="auto">
          <a:xfrm>
            <a:off x="2800686" y="3675498"/>
            <a:ext cx="4005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1041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26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Blocks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445EC7-4535-E14D-9AED-3D108DAAB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3287"/>
            <a:ext cx="7990400" cy="484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58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27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Associative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Want address as key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Word is value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Key sparse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Rows&lt;2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keybits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Entries&lt;2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keybits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Key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programmable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7" y="2133600"/>
            <a:ext cx="9054123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33800"/>
            <a:ext cx="4038600" cy="2362200"/>
          </a:xfrm>
        </p:spPr>
        <p:txBody>
          <a:bodyPr/>
          <a:lstStyle/>
          <a:p>
            <a:r>
              <a:rPr lang="en-US" dirty="0"/>
              <a:t>Make row select programmable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89" y="1618753"/>
            <a:ext cx="6324600" cy="260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2231"/>
            <a:ext cx="8839200" cy="1143000"/>
          </a:xfrm>
        </p:spPr>
        <p:txBody>
          <a:bodyPr/>
          <a:lstStyle/>
          <a:p>
            <a:r>
              <a:rPr lang="en-US" dirty="0"/>
              <a:t>Contrast </a:t>
            </a:r>
            <a:br>
              <a:rPr lang="en-US" dirty="0"/>
            </a:br>
            <a:r>
              <a:rPr lang="en-US" dirty="0"/>
              <a:t>Assoc. and Dense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81AE-EEFA-3D47-B563-4570E54E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231" y="4093087"/>
            <a:ext cx="4227258" cy="25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3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Rich design space for Maps</a:t>
            </a:r>
          </a:p>
          <a:p>
            <a:r>
              <a:rPr lang="en-US" dirty="0"/>
              <a:t>Hash tables are useful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8456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89" y="1618753"/>
            <a:ext cx="6324600" cy="260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2231"/>
            <a:ext cx="7772400" cy="1143000"/>
          </a:xfrm>
        </p:spPr>
        <p:txBody>
          <a:bodyPr/>
          <a:lstStyle/>
          <a:p>
            <a:r>
              <a:rPr lang="en-US" dirty="0"/>
              <a:t>Programmable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81AE-EEFA-3D47-B563-4570E54E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231" y="4093087"/>
            <a:ext cx="4227258" cy="2561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39FA3-2DC3-A946-B0BE-396C3E1301AF}"/>
              </a:ext>
            </a:extLst>
          </p:cNvPr>
          <p:cNvSpPr txBox="1"/>
          <p:nvPr/>
        </p:nvSpPr>
        <p:spPr>
          <a:xfrm>
            <a:off x="358459" y="2834300"/>
            <a:ext cx="4764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  <a:latin typeface="+mn-lt"/>
              </a:rPr>
              <a:t>Assoc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: 5b key, 8 entries, 8b value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How many memory bits?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DE6CC-FC81-C444-8963-D8A24776DB68}"/>
              </a:ext>
            </a:extLst>
          </p:cNvPr>
          <p:cNvSpPr txBox="1"/>
          <p:nvPr/>
        </p:nvSpPr>
        <p:spPr>
          <a:xfrm>
            <a:off x="228600" y="5025207"/>
            <a:ext cx="375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Direct: 8 entries, 8b value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How many memory bits?</a:t>
            </a:r>
          </a:p>
        </p:txBody>
      </p:sp>
    </p:spTree>
    <p:extLst>
      <p:ext uri="{BB962C8B-B14F-4D97-AF65-F5344CB8AC3E}">
        <p14:creationId xmlns:p14="http://schemas.microsoft.com/office/powerpoint/2010/main" val="1099305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8153400" cy="1295400"/>
          </a:xfrm>
        </p:spPr>
        <p:txBody>
          <a:bodyPr/>
          <a:lstStyle/>
          <a:p>
            <a:r>
              <a:rPr lang="en-US" dirty="0"/>
              <a:t>Memory cells = entries*(</a:t>
            </a:r>
            <a:r>
              <a:rPr lang="en-US" dirty="0" err="1"/>
              <a:t>keybits+valuebits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3" y="1295400"/>
            <a:ext cx="868456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676400"/>
          </a:xfrm>
        </p:spPr>
        <p:txBody>
          <a:bodyPr/>
          <a:lstStyle/>
          <a:p>
            <a:r>
              <a:rPr lang="en-US" dirty="0"/>
              <a:t>Will need to be able to write into key</a:t>
            </a:r>
          </a:p>
          <a:p>
            <a:pPr lvl="1"/>
            <a:r>
              <a:rPr lang="en-US" dirty="0"/>
              <a:t>Another “fixed” decoder to generate</a:t>
            </a:r>
            <a:br>
              <a:rPr lang="en-US" dirty="0"/>
            </a:br>
            <a:r>
              <a:rPr lang="en-US" dirty="0"/>
              <a:t> key-word line for programming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3" y="1295400"/>
            <a:ext cx="868456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1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Associate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More expensive than equal capacity SRAM memory bank</a:t>
            </a:r>
          </a:p>
          <a:p>
            <a:pPr lvl="1"/>
            <a:r>
              <a:rPr lang="en-US" dirty="0"/>
              <a:t>Memory cells in decoder</a:t>
            </a:r>
          </a:p>
          <a:p>
            <a:pPr lvl="1"/>
            <a:r>
              <a:rPr lang="en-US" dirty="0"/>
              <a:t>No sharing of AND-terms in decoder</a:t>
            </a:r>
          </a:p>
          <a:p>
            <a:pPr lvl="1"/>
            <a:r>
              <a:rPr lang="en-US" dirty="0"/>
              <a:t>Need to support write into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438362"/>
            <a:ext cx="5867400" cy="241963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706251"/>
            <a:ext cx="3505200" cy="1445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Associate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dirty="0"/>
              <a:t>Physical associative memory for 4KB LZW Chunk tree encode</a:t>
            </a:r>
          </a:p>
          <a:p>
            <a:pPr lvl="1"/>
            <a:r>
              <a:rPr lang="en-US" dirty="0"/>
              <a:t>4K entries</a:t>
            </a:r>
          </a:p>
          <a:p>
            <a:pPr lvl="1"/>
            <a:r>
              <a:rPr lang="en-US" dirty="0"/>
              <a:t>12b output</a:t>
            </a:r>
          </a:p>
          <a:p>
            <a:pPr lvl="1"/>
            <a:r>
              <a:rPr lang="en-US" dirty="0"/>
              <a:t>12b+8b=20b key</a:t>
            </a:r>
          </a:p>
          <a:p>
            <a:r>
              <a:rPr lang="en-US" dirty="0">
                <a:solidFill>
                  <a:srgbClr val="FF6600"/>
                </a:solidFill>
              </a:rPr>
              <a:t>Memory cells assoc.?</a:t>
            </a:r>
          </a:p>
          <a:p>
            <a:r>
              <a:rPr lang="en-US" dirty="0">
                <a:solidFill>
                  <a:srgbClr val="FF6600"/>
                </a:solidFill>
              </a:rPr>
              <a:t>Compare direct 4Kx8 memory (cells)?</a:t>
            </a:r>
          </a:p>
          <a:p>
            <a:r>
              <a:rPr lang="en-US" dirty="0">
                <a:solidFill>
                  <a:srgbClr val="FF6600"/>
                </a:solidFill>
              </a:rPr>
              <a:t>Compare 4096*256 with 2B result for dense LZW case (cells)?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19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</a:t>
            </a:r>
            <a:r>
              <a:rPr lang="en-US" dirty="0" err="1"/>
              <a:t>BRAMs</a:t>
            </a:r>
            <a:r>
              <a:rPr lang="en-US" dirty="0"/>
              <a:t> – normal memories, not associative</a:t>
            </a:r>
          </a:p>
          <a:p>
            <a:r>
              <a:rPr lang="en-US" dirty="0"/>
              <a:t>36Kb BRAM </a:t>
            </a:r>
          </a:p>
          <a:p>
            <a:pPr lvl="1"/>
            <a:r>
              <a:rPr lang="en-US" dirty="0"/>
              <a:t>512x72</a:t>
            </a:r>
          </a:p>
          <a:p>
            <a:r>
              <a:rPr lang="en-US" dirty="0"/>
              <a:t>Can be 9b key </a:t>
            </a:r>
            <a:r>
              <a:rPr lang="en-US" dirty="0">
                <a:sym typeface="Wingdings"/>
              </a:rPr>
              <a:t> 72b value</a:t>
            </a:r>
          </a:p>
          <a:p>
            <a:pPr lvl="1"/>
            <a:r>
              <a:rPr lang="en-US" dirty="0">
                <a:sym typeface="Wingdings"/>
              </a:rPr>
              <a:t>Just using the memory sparsely</a:t>
            </a:r>
          </a:p>
          <a:p>
            <a:r>
              <a:rPr lang="en-US" dirty="0">
                <a:sym typeface="Wingdings"/>
              </a:rPr>
              <a:t>Or interpret as programmable decoder with 72 match lines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/>
              <a:t>Assoc. </a:t>
            </a:r>
            <a:r>
              <a:rPr lang="en-US" dirty="0" err="1"/>
              <a:t>Mem</a:t>
            </a:r>
            <a:r>
              <a:rPr lang="en-US" dirty="0"/>
              <a:t> from BRAM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696200" cy="5334000"/>
          </a:xfrm>
        </p:spPr>
        <p:txBody>
          <a:bodyPr/>
          <a:lstStyle/>
          <a:p>
            <a:pPr>
              <a:buNone/>
            </a:pPr>
            <a:r>
              <a:rPr lang="en-US" dirty="0"/>
              <a:t>For wider match</a:t>
            </a:r>
          </a:p>
          <a:p>
            <a:r>
              <a:rPr lang="en-US" dirty="0"/>
              <a:t>Cover 9b of key with each BRAM</a:t>
            </a:r>
          </a:p>
          <a:p>
            <a:r>
              <a:rPr lang="en-US" dirty="0"/>
              <a:t>Use 72 output bits to indicate if one of 72 entries match</a:t>
            </a:r>
          </a:p>
          <a:p>
            <a:r>
              <a:rPr lang="en-US" dirty="0"/>
              <a:t>AND together corresponding entries</a:t>
            </a:r>
          </a:p>
          <a:p>
            <a:r>
              <a:rPr lang="en-US" dirty="0"/>
              <a:t>Get 72 match bits</a:t>
            </a:r>
          </a:p>
          <a:p>
            <a:r>
              <a:rPr lang="en-US" dirty="0"/>
              <a:t>Re-encode match </a:t>
            </a:r>
            <a:br>
              <a:rPr lang="en-US" dirty="0"/>
            </a:br>
            <a:r>
              <a:rPr lang="en-US" dirty="0"/>
              <a:t>bits to lookup value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145212-93DE-6740-A77C-35C9AE97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194" y="3962400"/>
            <a:ext cx="385930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 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Previous slide expands match width</a:t>
            </a:r>
          </a:p>
          <a:p>
            <a:r>
              <a:rPr lang="en-US" dirty="0">
                <a:solidFill>
                  <a:srgbClr val="FF6600"/>
                </a:solidFill>
              </a:rPr>
              <a:t>How would we expand capacity?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B0DCC-8EDC-9A47-A8BE-F40841E84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759510"/>
            <a:ext cx="4152900" cy="28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38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 Associative Memory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343B73-60E1-C14E-AC72-49B805EBC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878" y="1981200"/>
            <a:ext cx="7620000" cy="3810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4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Reminder from Last Time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Associative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772400" cy="4419600"/>
          </a:xfrm>
        </p:spPr>
        <p:txBody>
          <a:bodyPr/>
          <a:lstStyle/>
          <a:p>
            <a:r>
              <a:rPr lang="en-US" dirty="0"/>
              <a:t>Match unit</a:t>
            </a:r>
          </a:p>
          <a:p>
            <a:pPr lvl="1"/>
            <a:r>
              <a:rPr lang="en-US" dirty="0"/>
              <a:t>Requires 1 BRAM per 9b of key per 72 entries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keylen</a:t>
            </a:r>
            <a:r>
              <a:rPr lang="en-US" dirty="0"/>
              <a:t>/9b) * (entries/72)</a:t>
            </a:r>
          </a:p>
          <a:p>
            <a:pPr lvl="1"/>
            <a:r>
              <a:rPr lang="en-US" dirty="0"/>
              <a:t>Asymptotically optimal (</a:t>
            </a:r>
            <a:r>
              <a:rPr lang="en-US" dirty="0" err="1"/>
              <a:t>keylen</a:t>
            </a:r>
            <a:r>
              <a:rPr lang="en-US" dirty="0"/>
              <a:t>*entries)</a:t>
            </a:r>
          </a:p>
          <a:p>
            <a:pPr lvl="2"/>
            <a:r>
              <a:rPr lang="en-US" dirty="0"/>
              <a:t>But large </a:t>
            </a:r>
            <a:br>
              <a:rPr lang="en-US" dirty="0"/>
            </a:br>
            <a:r>
              <a:rPr lang="en-US" dirty="0"/>
              <a:t>constants</a:t>
            </a:r>
          </a:p>
          <a:p>
            <a:pPr lvl="1"/>
            <a:r>
              <a:rPr lang="en-US" dirty="0"/>
              <a:t>LZW</a:t>
            </a:r>
          </a:p>
          <a:p>
            <a:pPr lvl="2"/>
            <a:r>
              <a:rPr lang="en-US" dirty="0"/>
              <a:t>4K entries</a:t>
            </a:r>
          </a:p>
          <a:p>
            <a:pPr lvl="2"/>
            <a:r>
              <a:rPr lang="en-US" dirty="0"/>
              <a:t>20b key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many BRAMs for match?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6BCFB631-26A0-224C-968C-6158C7605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00645" y="4038601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077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Map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abstraction</a:t>
            </a:r>
          </a:p>
          <a:p>
            <a:pPr lvl="1"/>
            <a:r>
              <a:rPr lang="en-US" dirty="0"/>
              <a:t>void </a:t>
            </a:r>
            <a:r>
              <a:rPr lang="en-US" dirty="0" err="1"/>
              <a:t>insert(key,value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value </a:t>
            </a:r>
            <a:r>
              <a:rPr lang="en-US" dirty="0" err="1"/>
              <a:t>lookup(key</a:t>
            </a:r>
            <a:r>
              <a:rPr lang="en-US" dirty="0"/>
              <a:t>); </a:t>
            </a:r>
          </a:p>
          <a:p>
            <a:r>
              <a:rPr lang="en-US" dirty="0"/>
              <a:t>Will typically have many different implementations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capacity of 4096 </a:t>
            </a:r>
          </a:p>
          <a:p>
            <a:r>
              <a:rPr lang="en-US" dirty="0"/>
              <a:t>How many memory accesses needed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fail?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succeed (on average)?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Build search tree</a:t>
            </a:r>
          </a:p>
          <a:p>
            <a:r>
              <a:rPr lang="en-US" dirty="0"/>
              <a:t>Walk down tree</a:t>
            </a:r>
          </a:p>
          <a:p>
            <a:r>
              <a:rPr lang="en-US" dirty="0"/>
              <a:t>For a capacity of 4096, assume balanced…</a:t>
            </a:r>
          </a:p>
          <a:p>
            <a:r>
              <a:rPr lang="en-US" dirty="0"/>
              <a:t>How many tree nodes visited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fail?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succeed (on average)?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ADEA-67D1-8647-A724-7B7D197B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71" y="342900"/>
            <a:ext cx="7772400" cy="1143000"/>
          </a:xfrm>
        </p:spPr>
        <p:txBody>
          <a:bodyPr/>
          <a:lstStyle/>
          <a:p>
            <a:r>
              <a:rPr lang="en-US" dirty="0"/>
              <a:t>Tree Map LZW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2D88-E2C4-2442-8557-2DF375DF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65" y="1600200"/>
            <a:ext cx="7772400" cy="4114800"/>
          </a:xfrm>
        </p:spPr>
        <p:txBody>
          <a:bodyPr/>
          <a:lstStyle/>
          <a:p>
            <a:r>
              <a:rPr lang="en-US" dirty="0"/>
              <a:t>Each character requires log(</a:t>
            </a:r>
            <a:r>
              <a:rPr lang="en-US" dirty="0" err="1"/>
              <a:t>dict</a:t>
            </a:r>
            <a:r>
              <a:rPr lang="en-US" dirty="0"/>
              <a:t>) lookups</a:t>
            </a:r>
          </a:p>
          <a:p>
            <a:pPr lvl="1"/>
            <a:r>
              <a:rPr lang="en-US" dirty="0"/>
              <a:t>12 for 4096</a:t>
            </a:r>
          </a:p>
          <a:p>
            <a:r>
              <a:rPr lang="en-US" dirty="0"/>
              <a:t>Each internal tree node hold </a:t>
            </a:r>
          </a:p>
          <a:p>
            <a:pPr lvl="1"/>
            <a:r>
              <a:rPr lang="en-US" dirty="0"/>
              <a:t>Key (20b for LZW), value (12b), and 2 pointers (12b)</a:t>
            </a:r>
          </a:p>
          <a:p>
            <a:pPr lvl="1"/>
            <a:r>
              <a:rPr lang="en-US" dirty="0"/>
              <a:t>7B</a:t>
            </a:r>
          </a:p>
          <a:p>
            <a:r>
              <a:rPr lang="en-US" dirty="0"/>
              <a:t>Total nodes 4K*2</a:t>
            </a:r>
          </a:p>
          <a:p>
            <a:r>
              <a:rPr lang="en-US" dirty="0"/>
              <a:t>Need 14 BRAMs for 4K chunk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FB942-155C-2C48-B032-EA557C629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3A4A0-04FB-AC4F-83E6-CB1E6C38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149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maintain balance</a:t>
            </a:r>
          </a:p>
          <a:p>
            <a:r>
              <a:rPr lang="en-US" dirty="0"/>
              <a:t>Doable with </a:t>
            </a:r>
            <a:r>
              <a:rPr lang="en-US" dirty="0" err="1"/>
              <a:t>O(log(N</a:t>
            </a:r>
            <a:r>
              <a:rPr lang="en-US" dirty="0"/>
              <a:t>)) insert</a:t>
            </a:r>
          </a:p>
          <a:p>
            <a:pPr lvl="1"/>
            <a:r>
              <a:rPr lang="en-US" dirty="0"/>
              <a:t>Tricky</a:t>
            </a:r>
          </a:p>
          <a:p>
            <a:pPr lvl="1"/>
            <a:r>
              <a:rPr lang="en-US" dirty="0"/>
              <a:t>See Red-Black Tree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Performance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prefer not to search</a:t>
            </a:r>
          </a:p>
          <a:p>
            <a:r>
              <a:rPr lang="en-US" dirty="0"/>
              <a:t>Want to do better than </a:t>
            </a:r>
            <a:r>
              <a:rPr lang="en-US" dirty="0" err="1"/>
              <a:t>log(N</a:t>
            </a:r>
            <a:r>
              <a:rPr lang="en-US" dirty="0"/>
              <a:t>) time</a:t>
            </a:r>
          </a:p>
          <a:p>
            <a:r>
              <a:rPr lang="en-US" dirty="0"/>
              <a:t>Direct lookup in arrays (memory)</a:t>
            </a:r>
            <a:br>
              <a:rPr lang="en-US" dirty="0"/>
            </a:br>
            <a:r>
              <a:rPr lang="en-US" dirty="0"/>
              <a:t> is good…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Attempt to turn into direct lookup</a:t>
            </a:r>
          </a:p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If hash maps a single entry</a:t>
            </a:r>
            <a:br>
              <a:rPr lang="en-US" dirty="0"/>
            </a:br>
            <a:r>
              <a:rPr lang="en-US" dirty="0"/>
              <a:t>(or no entry)</a:t>
            </a:r>
          </a:p>
          <a:p>
            <a:pPr lvl="1"/>
            <a:r>
              <a:rPr lang="en-US" dirty="0"/>
              <a:t>Great, got direct lookup</a:t>
            </a:r>
          </a:p>
          <a:p>
            <a:pPr lvl="2"/>
            <a:r>
              <a:rPr lang="en-US" dirty="0"/>
              <a:t>Like sparse table case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229600" y="114300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7200" y="4953000"/>
            <a:ext cx="851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Average number of entries per hash when N &gt; HASH_CAPACITY?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lookup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/>
              <a:t>If chunks equal</a:t>
            </a:r>
          </a:p>
          <a:p>
            <a:pPr lvl="1"/>
            <a:r>
              <a:rPr lang="en-US" dirty="0"/>
              <a:t>Send (or save) pointer to existing chunk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90921-0C67-354A-BA09-03729F677C92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Attempt to turn into direct lookup</a:t>
            </a:r>
          </a:p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Typically, prepared for several keys to map to same hash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call it a bucket</a:t>
            </a:r>
            <a:endParaRPr lang="en-US" dirty="0"/>
          </a:p>
          <a:p>
            <a:pPr lvl="1"/>
            <a:r>
              <a:rPr lang="en-US" dirty="0"/>
              <a:t>Keep list or tree of things in each bucket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229600" y="114300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7200" y="4953000"/>
            <a:ext cx="851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Find bucket with small number of entries</a:t>
            </a:r>
          </a:p>
          <a:p>
            <a:pPr lvl="1"/>
            <a:r>
              <a:rPr lang="en-US" dirty="0"/>
              <a:t>Searching that bucket easier</a:t>
            </a:r>
          </a:p>
          <a:p>
            <a:pPr lvl="1"/>
            <a:r>
              <a:rPr lang="en-US" dirty="0"/>
              <a:t>…but no absolute guarantee on </a:t>
            </a:r>
            <a:br>
              <a:rPr lang="en-US" dirty="0"/>
            </a:br>
            <a:r>
              <a:rPr lang="en-US" dirty="0"/>
              <a:t>maximum bucket size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229600" y="114300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7200" y="4953000"/>
            <a:ext cx="851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Probability of conflict if N&lt;&lt;HASH_CAPACITY 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Given above, how can we reduce bucket sizes?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26670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sym typeface="Wingdings"/>
                        </a:rPr>
                        <a:t>m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905000"/>
            <a:ext cx="120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N=1024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67000" y="4724400"/>
          <a:ext cx="403606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9" name="Equation" r:id="rId3" imgW="1244600" imgH="444500" progId="Equation.3">
                  <p:embed/>
                </p:oleObj>
              </mc:Choice>
              <mc:Fallback>
                <p:oleObj name="Equation" r:id="rId3" imgW="1244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403606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26670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sym typeface="Wingdings"/>
                        </a:rPr>
                        <a:t>m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905000"/>
            <a:ext cx="120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N=1024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67000" y="4724400"/>
          <a:ext cx="403606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2" name="Equation" r:id="rId3" imgW="1244600" imgH="444500" progId="Equation.3">
                  <p:embed/>
                </p:oleObj>
              </mc:Choice>
              <mc:Fallback>
                <p:oleObj name="Equation" r:id="rId3" imgW="1244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403606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tune hash parameters to control distribution</a:t>
            </a:r>
          </a:p>
          <a:p>
            <a:r>
              <a:rPr lang="en-US" dirty="0"/>
              <a:t>Spend more memory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smaller buckets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less work finding things in buckets</a:t>
            </a:r>
          </a:p>
          <a:p>
            <a:pPr lvl="1"/>
            <a:r>
              <a:rPr lang="en-US" dirty="0">
                <a:sym typeface="Wingdings"/>
              </a:rPr>
              <a:t>Memory-Time tradeoff</a:t>
            </a:r>
          </a:p>
          <a:p>
            <a:r>
              <a:rPr lang="en-US" dirty="0">
                <a:sym typeface="Wingdings"/>
              </a:rPr>
              <a:t>Still have possibility of large buckets</a:t>
            </a:r>
          </a:p>
          <a:p>
            <a:r>
              <a:rPr lang="en-US" dirty="0">
                <a:sym typeface="Wingdings"/>
              </a:rPr>
              <a:t>…but probability is 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7CA2-FE0E-8340-A156-174FCB57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C324A-3157-FA43-B103-30F2723B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 mostly works</a:t>
            </a:r>
          </a:p>
          <a:p>
            <a:r>
              <a:rPr lang="en-US" dirty="0"/>
              <a:t>Engineer hash to hold most cases</a:t>
            </a:r>
          </a:p>
          <a:p>
            <a:pPr lvl="1"/>
            <a:r>
              <a:rPr lang="en-US" dirty="0"/>
              <a:t>Combination of </a:t>
            </a:r>
          </a:p>
          <a:p>
            <a:pPr lvl="2"/>
            <a:r>
              <a:rPr lang="en-US" dirty="0" err="1"/>
              <a:t>sparcity</a:t>
            </a:r>
            <a:r>
              <a:rPr lang="en-US" dirty="0"/>
              <a:t> (entries&gt;N)</a:t>
            </a:r>
          </a:p>
          <a:p>
            <a:pPr lvl="2"/>
            <a:r>
              <a:rPr lang="en-US" dirty="0"/>
              <a:t>Hold multiple entries per hash value</a:t>
            </a:r>
          </a:p>
          <a:p>
            <a:r>
              <a:rPr lang="en-US" dirty="0"/>
              <a:t>Few cases that overflow</a:t>
            </a:r>
          </a:p>
          <a:p>
            <a:pPr lvl="1"/>
            <a:r>
              <a:rPr lang="en-US" dirty="0"/>
              <a:t>Store in small fully associative memory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2626D-2C3D-164B-90DB-8018E0AD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EAF7B-D7EA-FC45-A927-E318DB36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763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Hybrid </a:t>
            </a:r>
            <a:r>
              <a:rPr lang="en-US" dirty="0" err="1"/>
              <a:t>Hash+Assoc</a:t>
            </a:r>
            <a:r>
              <a:rPr lang="en-US" dirty="0"/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362B06-9A06-AF4B-AF81-19D6A780B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513668"/>
            <a:ext cx="3505200" cy="50498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747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2ED-8C6D-204B-9A5E-B275FFA7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4566"/>
            <a:ext cx="7772400" cy="1143000"/>
          </a:xfrm>
        </p:spPr>
        <p:txBody>
          <a:bodyPr/>
          <a:lstStyle/>
          <a:p>
            <a:r>
              <a:rPr lang="en-US" dirty="0"/>
              <a:t>LZW 4K Chunk Hybrid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0D47E-0DA1-054F-900D-CBDFE7A7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40377"/>
            <a:ext cx="7772400" cy="4114800"/>
          </a:xfrm>
        </p:spPr>
        <p:txBody>
          <a:bodyPr/>
          <a:lstStyle/>
          <a:p>
            <a:r>
              <a:rPr lang="en-US" dirty="0"/>
              <a:t>With 3 match BRAMs + 1 data BRAM</a:t>
            </a:r>
          </a:p>
          <a:p>
            <a:pPr lvl="1"/>
            <a:r>
              <a:rPr lang="en-US" dirty="0"/>
              <a:t>Associative match 20b key</a:t>
            </a:r>
          </a:p>
          <a:p>
            <a:pPr lvl="1"/>
            <a:r>
              <a:rPr lang="en-US" dirty="0"/>
              <a:t>72 entries  (72/4096=1.7%)</a:t>
            </a:r>
          </a:p>
          <a:p>
            <a:r>
              <a:rPr lang="en-US" dirty="0"/>
              <a:t>So, can hold ~1% conflicts in 4K hash</a:t>
            </a:r>
          </a:p>
          <a:p>
            <a:r>
              <a:rPr lang="en-US" dirty="0"/>
              <a:t>Hash N=4096, C=16384, m=2, store 3</a:t>
            </a:r>
          </a:p>
          <a:p>
            <a:pPr lvl="1"/>
            <a:r>
              <a:rPr lang="en-US" dirty="0" err="1"/>
              <a:t>Prob</a:t>
            </a:r>
            <a:r>
              <a:rPr lang="en-US" dirty="0"/>
              <a:t> 3+: &lt;1% (see table 1024, 4096)</a:t>
            </a:r>
          </a:p>
          <a:p>
            <a:pPr lvl="1"/>
            <a:r>
              <a:rPr lang="en-US" dirty="0"/>
              <a:t>20b key+12b value=4B per entry</a:t>
            </a:r>
          </a:p>
          <a:p>
            <a:pPr lvl="1"/>
            <a:r>
              <a:rPr lang="en-US" dirty="0"/>
              <a:t>16384*3*4B=4*3*4 BRAMs</a:t>
            </a:r>
          </a:p>
          <a:p>
            <a:r>
              <a:rPr lang="en-US" dirty="0"/>
              <a:t>48+4=52 BRAMs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EA7BB-09F0-E64A-86CB-C8297EA5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424A1-C3D6-0342-B248-6D0AE98E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C32DD4C-970A-5E46-9B67-CB5484762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47841" y="152400"/>
            <a:ext cx="1687317" cy="24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76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279B-7B12-2147-8192-1E7AF7B9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E03F-D3D2-5E42-A40B-529014761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Previous example illustrative</a:t>
            </a:r>
          </a:p>
          <a:p>
            <a:pPr lvl="1"/>
            <a:r>
              <a:rPr lang="en-US" dirty="0"/>
              <a:t>Not necessarily optimal (explore parameters)</a:t>
            </a:r>
          </a:p>
          <a:p>
            <a:r>
              <a:rPr lang="en-US" dirty="0"/>
              <a:t>May be able to do better with multiple hashes</a:t>
            </a:r>
          </a:p>
          <a:p>
            <a:pPr lvl="1"/>
            <a:r>
              <a:rPr lang="en-US" dirty="0"/>
              <a:t>See Dhawan reading paper</a:t>
            </a:r>
          </a:p>
          <a:p>
            <a:pPr lvl="1"/>
            <a:r>
              <a:rPr lang="en-US" dirty="0"/>
              <a:t>May need to use that design in hybrid configuration with assoc. memory like previous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B1475-013B-B340-A5E3-4409115D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E0C6B-4D86-FB48-8F0D-C25F19DD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err="1"/>
              <a:t>Deduplication</a:t>
            </a:r>
            <a:r>
              <a:rPr lang="en-US" dirty="0"/>
              <a:t>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807068"/>
            <a:ext cx="5168900" cy="60509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82CECF-FD8B-0F4A-A945-D0B403FE7626}"/>
              </a:ext>
            </a:extLst>
          </p:cNvPr>
          <p:cNvSpPr txBox="1"/>
          <p:nvPr/>
        </p:nvSpPr>
        <p:spPr>
          <a:xfrm>
            <a:off x="6781800" y="-762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725751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149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648200"/>
          </a:xfrm>
        </p:spPr>
        <p:txBody>
          <a:bodyPr/>
          <a:lstStyle/>
          <a:p>
            <a:r>
              <a:rPr lang="en-US" dirty="0"/>
              <a:t>Sparse, near O(1) Map access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Hash Table</a:t>
            </a:r>
          </a:p>
          <a:p>
            <a:r>
              <a:rPr lang="en-US" dirty="0">
                <a:sym typeface="Wingdings"/>
              </a:rPr>
              <a:t>Rich design space for engineering associative map solutions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62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No office hours Tuesday (tomorrow)</a:t>
            </a:r>
          </a:p>
          <a:p>
            <a:r>
              <a:rPr lang="en-US" dirty="0">
                <a:sym typeface="Wingdings"/>
              </a:rPr>
              <a:t>First project milestone due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 from a key to a value</a:t>
            </a:r>
          </a:p>
          <a:p>
            <a:r>
              <a:rPr lang="en-US" dirty="0"/>
              <a:t>Key not necessarily dense</a:t>
            </a:r>
          </a:p>
          <a:p>
            <a:pPr lvl="1"/>
            <a:r>
              <a:rPr lang="en-US" dirty="0"/>
              <a:t>Contrast simple RAM</a:t>
            </a:r>
          </a:p>
          <a:p>
            <a:pPr lvl="1"/>
            <a:r>
              <a:rPr lang="en-US" dirty="0"/>
              <a:t>Cannot afford 2</a:t>
            </a:r>
            <a:r>
              <a:rPr lang="en-US" baseline="30000" dirty="0"/>
              <a:t>256</a:t>
            </a:r>
            <a:r>
              <a:rPr lang="en-US" dirty="0"/>
              <a:t> word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4343400"/>
            <a:ext cx="5168900" cy="6050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ACD5AF-9EE1-9047-AFB5-C4DFEE7586FC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LZW Compression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1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data already sent as the dictionary</a:t>
            </a:r>
          </a:p>
          <a:p>
            <a:pPr lvl="1"/>
            <a:r>
              <a:rPr lang="en-US" dirty="0"/>
              <a:t>Give short names to things in dictionary</a:t>
            </a:r>
          </a:p>
          <a:p>
            <a:pPr lvl="1"/>
            <a:r>
              <a:rPr lang="en-US" dirty="0"/>
              <a:t>Don’t need to pre-arrange dictionary</a:t>
            </a:r>
          </a:p>
          <a:p>
            <a:pPr lvl="1"/>
            <a:r>
              <a:rPr lang="en-US" dirty="0"/>
              <a:t>Adapt to common phrases/idioms in a particular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3BFF9-91CE-674F-8797-E814DC4D8D77}"/>
              </a:ext>
            </a:extLst>
          </p:cNvPr>
          <p:cNvSpPr txBox="1"/>
          <p:nvPr/>
        </p:nvSpPr>
        <p:spPr>
          <a:xfrm>
            <a:off x="6781800" y="300335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271035588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48662</TotalTime>
  <Words>2265</Words>
  <Application>Microsoft Macintosh PowerPoint</Application>
  <PresentationFormat>On-screen Show (4:3)</PresentationFormat>
  <Paragraphs>622</Paragraphs>
  <Slides>62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ＭＳ Ｐゴシック</vt:lpstr>
      <vt:lpstr>Arial</vt:lpstr>
      <vt:lpstr>Times New Roman</vt:lpstr>
      <vt:lpstr>Wingdings</vt:lpstr>
      <vt:lpstr>Blank Presentation</vt:lpstr>
      <vt:lpstr>Equation</vt:lpstr>
      <vt:lpstr>ESE532: System-on-a-Chip Architecture</vt:lpstr>
      <vt:lpstr>Today</vt:lpstr>
      <vt:lpstr>Message</vt:lpstr>
      <vt:lpstr>Reminder from Last Time</vt:lpstr>
      <vt:lpstr>Deduplicate</vt:lpstr>
      <vt:lpstr>Deduplication Architecture</vt:lpstr>
      <vt:lpstr>Associative Memory</vt:lpstr>
      <vt:lpstr>LZW Compression</vt:lpstr>
      <vt:lpstr>Idea</vt:lpstr>
      <vt:lpstr>Algorithm Concept</vt:lpstr>
      <vt:lpstr>Preclass 7</vt:lpstr>
      <vt:lpstr>Idea</vt:lpstr>
      <vt:lpstr>Tree Algorithm</vt:lpstr>
      <vt:lpstr>Tree Example</vt:lpstr>
      <vt:lpstr>Large Memory Implementation</vt:lpstr>
      <vt:lpstr>Tree Example</vt:lpstr>
      <vt:lpstr>Tree Algorithm</vt:lpstr>
      <vt:lpstr>Memory Tree Algorithm</vt:lpstr>
      <vt:lpstr>Complexity</vt:lpstr>
      <vt:lpstr>Compact Memory</vt:lpstr>
      <vt:lpstr>Compact Memory</vt:lpstr>
      <vt:lpstr>LZW So Far – 4KB chunks</vt:lpstr>
      <vt:lpstr>Custom Hardware  Associative Memory</vt:lpstr>
      <vt:lpstr>Memory Block Review</vt:lpstr>
      <vt:lpstr>Address Blocks</vt:lpstr>
      <vt:lpstr>Address Blocks</vt:lpstr>
      <vt:lpstr>Memory Block Associative</vt:lpstr>
      <vt:lpstr>Programmable Key</vt:lpstr>
      <vt:lpstr>Contrast  Assoc. and Dense Memory</vt:lpstr>
      <vt:lpstr>Associative Memory Bank</vt:lpstr>
      <vt:lpstr>Programmable Key</vt:lpstr>
      <vt:lpstr>Associative Memory Bank</vt:lpstr>
      <vt:lpstr>Associative Memory Bank</vt:lpstr>
      <vt:lpstr>Associate Memory Cost</vt:lpstr>
      <vt:lpstr>Associate Memory Cost</vt:lpstr>
      <vt:lpstr>FPGA</vt:lpstr>
      <vt:lpstr>Assoc. Mem from BRAM</vt:lpstr>
      <vt:lpstr>BRAM Associative Memory</vt:lpstr>
      <vt:lpstr>BRAM Associative Memory</vt:lpstr>
      <vt:lpstr>Associative Memory Cost</vt:lpstr>
      <vt:lpstr>Software Map</vt:lpstr>
      <vt:lpstr>Software Map</vt:lpstr>
      <vt:lpstr>Preclass 1</vt:lpstr>
      <vt:lpstr>Tree Map</vt:lpstr>
      <vt:lpstr>Tree Map LZW</vt:lpstr>
      <vt:lpstr>Tree Insert</vt:lpstr>
      <vt:lpstr>High Performance Map</vt:lpstr>
      <vt:lpstr>Hash Table</vt:lpstr>
      <vt:lpstr>Preclass 3a</vt:lpstr>
      <vt:lpstr>Hash Table</vt:lpstr>
      <vt:lpstr>Hash Table</vt:lpstr>
      <vt:lpstr>Preclass 3b</vt:lpstr>
      <vt:lpstr>Preclass 4</vt:lpstr>
      <vt:lpstr>Preclass 4</vt:lpstr>
      <vt:lpstr>Hash</vt:lpstr>
      <vt:lpstr>Idea</vt:lpstr>
      <vt:lpstr>Hybrid Hash+Assoc.</vt:lpstr>
      <vt:lpstr>LZW 4K Chunk Hybrid</vt:lpstr>
      <vt:lpstr>Further Optimization</vt:lpstr>
      <vt:lpstr>4K Chunk LZW Search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188</cp:revision>
  <cp:lastPrinted>2018-10-29T12:47:34Z</cp:lastPrinted>
  <dcterms:created xsi:type="dcterms:W3CDTF">2017-10-18T12:49:09Z</dcterms:created>
  <dcterms:modified xsi:type="dcterms:W3CDTF">2018-10-29T13:46:18Z</dcterms:modified>
</cp:coreProperties>
</file>