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381" r:id="rId2"/>
    <p:sldId id="382" r:id="rId3"/>
    <p:sldId id="383" r:id="rId4"/>
    <p:sldId id="397" r:id="rId5"/>
    <p:sldId id="401" r:id="rId6"/>
    <p:sldId id="402" r:id="rId7"/>
    <p:sldId id="403" r:id="rId8"/>
    <p:sldId id="405" r:id="rId9"/>
    <p:sldId id="404" r:id="rId10"/>
    <p:sldId id="406" r:id="rId11"/>
    <p:sldId id="410" r:id="rId12"/>
    <p:sldId id="407" r:id="rId13"/>
    <p:sldId id="408" r:id="rId14"/>
    <p:sldId id="411" r:id="rId15"/>
    <p:sldId id="409" r:id="rId16"/>
    <p:sldId id="446" r:id="rId17"/>
    <p:sldId id="398" r:id="rId18"/>
    <p:sldId id="436" r:id="rId19"/>
    <p:sldId id="438" r:id="rId20"/>
    <p:sldId id="439" r:id="rId21"/>
    <p:sldId id="441" r:id="rId22"/>
    <p:sldId id="442" r:id="rId23"/>
    <p:sldId id="443" r:id="rId24"/>
    <p:sldId id="412" r:id="rId25"/>
    <p:sldId id="435" r:id="rId26"/>
    <p:sldId id="413" r:id="rId27"/>
    <p:sldId id="414" r:id="rId28"/>
    <p:sldId id="415" r:id="rId29"/>
    <p:sldId id="416" r:id="rId30"/>
    <p:sldId id="417" r:id="rId31"/>
    <p:sldId id="430" r:id="rId32"/>
    <p:sldId id="418" r:id="rId33"/>
    <p:sldId id="419" r:id="rId34"/>
    <p:sldId id="420" r:id="rId35"/>
    <p:sldId id="431" r:id="rId36"/>
    <p:sldId id="421" r:id="rId37"/>
    <p:sldId id="422" r:id="rId38"/>
    <p:sldId id="423" r:id="rId39"/>
    <p:sldId id="444" r:id="rId40"/>
    <p:sldId id="445" r:id="rId41"/>
    <p:sldId id="428" r:id="rId42"/>
    <p:sldId id="424" r:id="rId43"/>
    <p:sldId id="425" r:id="rId44"/>
    <p:sldId id="426" r:id="rId45"/>
    <p:sldId id="427" r:id="rId46"/>
    <p:sldId id="429" r:id="rId47"/>
    <p:sldId id="299" r:id="rId48"/>
    <p:sldId id="300" r:id="rId4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00"/>
    <a:srgbClr val="FFFF00"/>
    <a:srgbClr val="FFCC66"/>
    <a:srgbClr val="99FF99"/>
    <a:srgbClr val="CC0099"/>
    <a:srgbClr val="0099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6" autoAdjust="0"/>
    <p:restoredTop sz="94629" autoAdjust="0"/>
  </p:normalViewPr>
  <p:slideViewPr>
    <p:cSldViewPr>
      <p:cViewPr varScale="1">
        <p:scale>
          <a:sx n="108" d="100"/>
          <a:sy n="108" d="100"/>
        </p:scale>
        <p:origin x="560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30C01E42-ABD8-EA44-9CAE-6B80BEC7AA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D55D7D4-95B1-2C43-8C33-5CC94E212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B7C9A6-B295-B64A-9061-69082C6D2DE6}" type="slidenum">
              <a:rPr lang="en-US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pPr/>
              <a:t>19</a:t>
            </a:fld>
            <a:endParaRPr lang="en-US">
              <a:latin typeface="Times New Roman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AF12A-604A-AB4D-A1D0-30E5816FCBEB}" type="slidenum">
              <a:rPr lang="en-US"/>
              <a:pPr/>
              <a:t>47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6" tIns="48328" rIns="96656" bIns="4832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48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2018 --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3AE9D-CBE0-3341-962F-AA55D33A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2018 --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0466-8914-AA47-9101-097FB8DA3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2018 --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E29A1-061B-3F45-9FEB-DDB3E5A56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2018 --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D6331-A7F4-8A4C-85DD-5ED226426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2018 --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900AE-33EB-4B44-A210-A45969751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2018 --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3F1A2-0E21-3245-8003-930CE4961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2018 -- DeHon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C097EA-9F3D-1D4C-B69A-9C7CDAA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2018 -- DeHon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1D593-8ACC-044C-B494-230EE389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2018 -- DeHon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FFC49-41D8-8A43-847F-7BD0DD710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2018 --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FEA8B-6C58-734B-B26A-3B8F41F6B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2018 --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DA2A5-4AC9-AE45-A09B-4CD0CE02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672E3D69-622D-0143-A778-90B17198F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 18:  October 31, 2018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Design Space Exploration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15834"/>
            <a:ext cx="7772400" cy="1143000"/>
          </a:xfrm>
        </p:spPr>
        <p:txBody>
          <a:bodyPr/>
          <a:lstStyle/>
          <a:p>
            <a:r>
              <a:rPr lang="en-US" dirty="0"/>
              <a:t>Generalize Continuum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4114800"/>
          </a:xfrm>
        </p:spPr>
        <p:txBody>
          <a:bodyPr/>
          <a:lstStyle/>
          <a:p>
            <a:r>
              <a:rPr lang="en-US" dirty="0"/>
              <a:t>Encourage to think about parameters (axes) that capture continuum to explore</a:t>
            </a:r>
          </a:p>
          <a:p>
            <a:r>
              <a:rPr lang="en-US" dirty="0"/>
              <a:t>Start from an idea</a:t>
            </a:r>
          </a:p>
          <a:p>
            <a:pPr lvl="1"/>
            <a:r>
              <a:rPr lang="en-US" dirty="0"/>
              <a:t>Maybe can compute with 8b values</a:t>
            </a:r>
          </a:p>
          <a:p>
            <a:pPr lvl="1"/>
            <a:r>
              <a:rPr lang="en-US" dirty="0"/>
              <a:t>Maybe can put matrix-</a:t>
            </a:r>
            <a:r>
              <a:rPr lang="en-US" dirty="0" err="1"/>
              <a:t>mpy</a:t>
            </a:r>
            <a:r>
              <a:rPr lang="en-US" dirty="0"/>
              <a:t> computation on FPGA fabric</a:t>
            </a:r>
          </a:p>
          <a:p>
            <a:pPr lvl="1"/>
            <a:r>
              <a:rPr lang="en-US" dirty="0"/>
              <a:t>Move data in 1KB chunks</a:t>
            </a:r>
          </a:p>
          <a:p>
            <a:r>
              <a:rPr lang="en-US" dirty="0"/>
              <a:t>Identify general knob</a:t>
            </a:r>
          </a:p>
          <a:p>
            <a:pPr lvl="1"/>
            <a:r>
              <a:rPr lang="en-US" dirty="0"/>
              <a:t>Tune intermediate bits for computation</a:t>
            </a:r>
          </a:p>
          <a:p>
            <a:pPr lvl="1"/>
            <a:r>
              <a:rPr lang="en-US" dirty="0"/>
              <a:t>How much of computation go on FPGA fabric</a:t>
            </a:r>
          </a:p>
          <a:p>
            <a:pPr lvl="1"/>
            <a:r>
              <a:rPr lang="en-US" dirty="0"/>
              <a:t>What is optimal data transfer size?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Optima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685800" y="5334000"/>
            <a:ext cx="3810000" cy="762000"/>
          </a:xfrm>
        </p:spPr>
        <p:txBody>
          <a:bodyPr/>
          <a:lstStyle/>
          <a:p>
            <a:r>
              <a:rPr lang="en-US" dirty="0" err="1"/>
              <a:t>Kapre</a:t>
            </a:r>
            <a:r>
              <a:rPr lang="en-US" dirty="0"/>
              <a:t>, FPL 2009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5334000"/>
            <a:ext cx="3810000" cy="762000"/>
          </a:xfrm>
        </p:spPr>
        <p:txBody>
          <a:bodyPr/>
          <a:lstStyle/>
          <a:p>
            <a:r>
              <a:rPr lang="en-US" dirty="0" err="1"/>
              <a:t>Kadric</a:t>
            </a:r>
            <a:r>
              <a:rPr lang="en-US" dirty="0"/>
              <a:t>, TRETS 2016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981200"/>
            <a:ext cx="4167068" cy="325194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7891" y="1981200"/>
            <a:ext cx="4223165" cy="31242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Space Explore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r>
              <a:rPr lang="en-US" dirty="0"/>
              <a:t>Think systematically about how might map the application</a:t>
            </a:r>
          </a:p>
          <a:p>
            <a:r>
              <a:rPr lang="en-US" dirty="0"/>
              <a:t>Avoid overlooking options</a:t>
            </a:r>
          </a:p>
          <a:p>
            <a:r>
              <a:rPr lang="en-US" dirty="0"/>
              <a:t>Understand tradeoffs</a:t>
            </a:r>
          </a:p>
          <a:p>
            <a:endParaRPr lang="en-US" dirty="0"/>
          </a:p>
          <a:p>
            <a:r>
              <a:rPr lang="en-US" dirty="0"/>
              <a:t>The larger the design space </a:t>
            </a:r>
            <a:endParaRPr lang="en-US" dirty="0">
              <a:sym typeface="Wingdings"/>
            </a:endParaRPr>
          </a:p>
          <a:p>
            <a:pPr lvl="1">
              <a:buFont typeface="Wingdings" charset="2"/>
              <a:buChar char="à"/>
            </a:pPr>
            <a:r>
              <a:rPr lang="en-US" dirty="0">
                <a:sym typeface="Wingdings"/>
              </a:rPr>
              <a:t>more opportunities to find good solutions</a:t>
            </a:r>
          </a:p>
          <a:p>
            <a:pPr lvl="2">
              <a:buNone/>
            </a:pPr>
            <a:r>
              <a:rPr lang="en-US" dirty="0">
                <a:sym typeface="Wingdings"/>
              </a:rPr>
              <a:t>    Reduce bottlenecks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Elaborate Design 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4114800"/>
          </a:xfrm>
        </p:spPr>
        <p:txBody>
          <a:bodyPr/>
          <a:lstStyle/>
          <a:p>
            <a:r>
              <a:rPr lang="en-US" dirty="0"/>
              <a:t>Refine design space as you go</a:t>
            </a:r>
          </a:p>
          <a:p>
            <a:r>
              <a:rPr lang="en-US" dirty="0"/>
              <a:t>Ideally identify up front</a:t>
            </a:r>
          </a:p>
          <a:p>
            <a:r>
              <a:rPr lang="en-US" dirty="0"/>
              <a:t>Practice bottlenecks and challenges </a:t>
            </a:r>
          </a:p>
          <a:p>
            <a:pPr lvl="1"/>
            <a:r>
              <a:rPr lang="en-US" dirty="0"/>
              <a:t>will suggest new options / dimensions</a:t>
            </a:r>
          </a:p>
          <a:p>
            <a:pPr lvl="2"/>
            <a:r>
              <a:rPr lang="en-US" dirty="0"/>
              <a:t>If not initially expect memory bandwidth to be a bottleneck…</a:t>
            </a:r>
          </a:p>
          <a:p>
            <a:r>
              <a:rPr lang="en-US" dirty="0"/>
              <a:t>Some options only make sense in particular sub-spaces</a:t>
            </a:r>
          </a:p>
          <a:p>
            <a:pPr lvl="1"/>
            <a:r>
              <a:rPr lang="en-US" dirty="0" err="1"/>
              <a:t>Bitwidth</a:t>
            </a:r>
            <a:r>
              <a:rPr lang="en-US" dirty="0"/>
              <a:t> optimization not a big issue on the 64b processor</a:t>
            </a:r>
          </a:p>
          <a:p>
            <a:pPr lvl="2"/>
            <a:r>
              <a:rPr lang="en-US" dirty="0"/>
              <a:t>More interesting on vector, FPGA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r>
              <a:rPr lang="en-US" dirty="0"/>
              <a:t>Sometimes tools will directly help you explore design space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What </a:t>
            </a:r>
            <a:r>
              <a:rPr lang="en-US" dirty="0" err="1">
                <a:solidFill>
                  <a:srgbClr val="FF6600"/>
                </a:solidFill>
              </a:rPr>
              <a:t>SDSoC/Vivado</a:t>
            </a:r>
            <a:r>
              <a:rPr lang="en-US" dirty="0">
                <a:solidFill>
                  <a:srgbClr val="FF6600"/>
                </a:solidFill>
              </a:rPr>
              <a:t> HLS support?</a:t>
            </a:r>
          </a:p>
          <a:p>
            <a:r>
              <a:rPr lang="en-US" dirty="0"/>
              <a:t>Often they will not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What might you want that does not support?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18161"/>
            <a:ext cx="7772400" cy="4800600"/>
          </a:xfrm>
        </p:spPr>
        <p:txBody>
          <a:bodyPr/>
          <a:lstStyle/>
          <a:p>
            <a:r>
              <a:rPr lang="en-US" dirty="0"/>
              <a:t>Sometimes tools will directly help you explore design space</a:t>
            </a:r>
          </a:p>
          <a:p>
            <a:pPr lvl="1"/>
            <a:r>
              <a:rPr lang="en-US" dirty="0"/>
              <a:t>Unrolling, pipelining, II</a:t>
            </a:r>
          </a:p>
          <a:p>
            <a:pPr lvl="1"/>
            <a:r>
              <a:rPr lang="en-US" dirty="0"/>
              <a:t>Array packing and partitioning</a:t>
            </a:r>
          </a:p>
          <a:p>
            <a:pPr lvl="1"/>
            <a:r>
              <a:rPr lang="en-US" dirty="0"/>
              <a:t>Some choices for data movement</a:t>
            </a:r>
          </a:p>
          <a:p>
            <a:pPr lvl="1"/>
            <a:r>
              <a:rPr lang="en-US" dirty="0"/>
              <a:t>Some loop transforms</a:t>
            </a:r>
          </a:p>
          <a:p>
            <a:pPr lvl="1"/>
            <a:r>
              <a:rPr lang="en-US" dirty="0"/>
              <a:t>Granularity to place on FPGA</a:t>
            </a:r>
          </a:p>
          <a:p>
            <a:r>
              <a:rPr lang="en-US" dirty="0"/>
              <a:t>Often they will not</a:t>
            </a:r>
          </a:p>
          <a:p>
            <a:pPr lvl="1"/>
            <a:r>
              <a:rPr lang="en-US" dirty="0"/>
              <a:t>Need to reshape functions and loops</a:t>
            </a:r>
          </a:p>
          <a:p>
            <a:pPr lvl="1"/>
            <a:r>
              <a:rPr lang="en-US" dirty="0"/>
              <a:t>Data representations and sizes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52CA6-F429-A840-84EB-F1D7467BA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for Exploration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8C13A-47F7-094F-A416-FC975DC74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you write your code with parameters (#define) can easily change to explore continuum?</a:t>
            </a:r>
          </a:p>
          <a:p>
            <a:pPr lvl="1"/>
            <a:r>
              <a:rPr lang="en-US" dirty="0"/>
              <a:t>Unroll factor?</a:t>
            </a:r>
          </a:p>
          <a:p>
            <a:pPr lvl="1"/>
            <a:r>
              <a:rPr lang="en-US" dirty="0"/>
              <a:t>Number of parallel tasks? </a:t>
            </a:r>
          </a:p>
          <a:p>
            <a:pPr lvl="1"/>
            <a:r>
              <a:rPr lang="en-US" dirty="0"/>
              <a:t>Size of data to move?</a:t>
            </a:r>
          </a:p>
          <a:p>
            <a:r>
              <a:rPr lang="en-US" dirty="0"/>
              <a:t>Want to make it easy to explore different points in space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9A005-B828-3245-BABF-9D73AAB5D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5F0DF4-AF2B-464D-A416-59F27DB0F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7681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Design-Space Exploration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Example FFT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Sound Waves</a:t>
            </a:r>
          </a:p>
        </p:txBody>
      </p:sp>
      <p:pic>
        <p:nvPicPr>
          <p:cNvPr id="38915" name="Content Placeholder 9" descr="loudspkr.gif"/>
          <p:cNvPicPr>
            <a:picLocks noGrp="1" noChangeAspect="1"/>
          </p:cNvPicPr>
          <p:nvPr>
            <p:ph idx="1"/>
          </p:nvPr>
        </p:nvPicPr>
        <p:blipFill>
          <a:blip r:embed="rId4"/>
          <a:srcRect l="-20833" r="-20833"/>
          <a:stretch>
            <a:fillRect/>
          </a:stretch>
        </p:blipFill>
        <p:spPr>
          <a:xfrm>
            <a:off x="0" y="2743200"/>
            <a:ext cx="5037138" cy="2667000"/>
          </a:xfrm>
        </p:spPr>
      </p:pic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</a:p>
        </p:txBody>
      </p:sp>
      <p:sp>
        <p:nvSpPr>
          <p:cNvPr id="3891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B1E94B-44E9-3A4E-9F00-8A2C59C4C9B8}" type="slidenum">
              <a:rPr lang="en-US" smtClean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pPr/>
              <a:t>18</a:t>
            </a:fld>
            <a:endParaRPr lang="en-US">
              <a:latin typeface="Times New Roman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38918" name="Picture 8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29200" y="2590800"/>
            <a:ext cx="3810000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-4763" y="6096000"/>
            <a:ext cx="914876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Source: http://www.mediacollege.com/audio/01/sound-waves.html</a:t>
            </a:r>
          </a:p>
        </p:txBody>
      </p:sp>
      <p:pic>
        <p:nvPicPr>
          <p:cNvPr id="8" name="tone1k-22-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6629400" y="5257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086600" y="1295400"/>
            <a:ext cx="13223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ＭＳ Ｐゴシック" charset="-128"/>
                <a:cs typeface="ＭＳ Ｐゴシック" charset="-128"/>
              </a:rPr>
              <a:t>Hz = 1/s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42025" y="1828800"/>
            <a:ext cx="31019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ＭＳ Ｐゴシック" charset="-128"/>
                <a:cs typeface="ＭＳ Ｐゴシック" charset="-128"/>
              </a:rPr>
              <a:t>1kHz = 1000 cycles/s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</a:p>
        </p:txBody>
      </p:sp>
      <p:sp>
        <p:nvSpPr>
          <p:cNvPr id="4198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5E6D79-C3CE-0F45-84B2-35126A969205}" type="slidenum">
              <a:rPr lang="en-US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pPr/>
              <a:t>19</a:t>
            </a:fld>
            <a:endParaRPr lang="en-US">
              <a:latin typeface="Times New Roman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Discrete Sampling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981200"/>
            <a:ext cx="4343400" cy="4114800"/>
          </a:xfrm>
        </p:spPr>
        <p:txBody>
          <a:bodyPr/>
          <a:lstStyle/>
          <a:p>
            <a:r>
              <a:rPr lang="en-US" sz="2400" dirty="0">
                <a:ea typeface="ＭＳ Ｐゴシック" pitchFamily="1" charset="-128"/>
                <a:cs typeface="ＭＳ Ｐゴシック" pitchFamily="1" charset="-128"/>
              </a:rPr>
              <a:t>Represent as time sequence</a:t>
            </a:r>
          </a:p>
          <a:p>
            <a:r>
              <a:rPr lang="en-US" sz="2400" dirty="0">
                <a:ea typeface="ＭＳ Ｐゴシック" pitchFamily="1" charset="-128"/>
                <a:cs typeface="ＭＳ Ｐゴシック" pitchFamily="1" charset="-128"/>
              </a:rPr>
              <a:t>Discretely sample in time</a:t>
            </a:r>
          </a:p>
          <a:p>
            <a:r>
              <a:rPr lang="en-US" sz="2400" dirty="0">
                <a:ea typeface="ＭＳ Ｐゴシック" pitchFamily="1" charset="-128"/>
                <a:cs typeface="ＭＳ Ｐゴシック" pitchFamily="1" charset="-128"/>
              </a:rPr>
              <a:t>What we can do directly with an Analog-to-Digital (A2D) converter.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 sz="240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4199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752600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2" name="Rectangle 5"/>
          <p:cNvSpPr>
            <a:spLocks noChangeArrowheads="1"/>
          </p:cNvSpPr>
          <p:nvPr/>
        </p:nvSpPr>
        <p:spPr bwMode="auto">
          <a:xfrm>
            <a:off x="4724400" y="5105400"/>
            <a:ext cx="4000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/>
              <a:t>http://en.wikipedia.org/wiki/File:Pcm.svg</a:t>
            </a:r>
          </a:p>
        </p:txBody>
      </p:sp>
      <p:pic>
        <p:nvPicPr>
          <p:cNvPr id="4199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752600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4" name="Rectangle 8"/>
          <p:cNvSpPr>
            <a:spLocks noChangeArrowheads="1"/>
          </p:cNvSpPr>
          <p:nvPr/>
        </p:nvSpPr>
        <p:spPr bwMode="auto">
          <a:xfrm>
            <a:off x="4724400" y="5105400"/>
            <a:ext cx="4000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/>
              <a:t>http://en.wikipedia.org/wiki/File:Pcm.svg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Design-Space Exploration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Generic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Concrete example:  </a:t>
            </a:r>
          </a:p>
          <a:p>
            <a:pPr lvl="2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Fast Fourier Transform (FFT)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Frequency-domain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T = </a:t>
            </a:r>
            <a:r>
              <a:rPr lang="el-GR" dirty="0"/>
              <a:t>π</a:t>
            </a:r>
            <a:r>
              <a:rPr lang="en-US" dirty="0"/>
              <a:t>, A = 3: s(t) = A*sin(2</a:t>
            </a:r>
            <a:r>
              <a:rPr lang="el-GR" dirty="0"/>
              <a:t>π</a:t>
            </a:r>
            <a:r>
              <a:rPr lang="en-US" dirty="0"/>
              <a:t>*f*t) = 3*sin(2*t)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6" name="Picture 2" descr="http://www.dolphin.upenn.edu/lgrads/penn_logo_nona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43000" cy="31709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04800" y="27432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27432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ACDAB-E42E-8341-8D9E-AAC808800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</p:spTree>
  </p:cSld>
  <p:clrMapOvr>
    <a:masterClrMapping/>
  </p:clrMapOvr>
  <p:transition advTm="52714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65930" y="3810000"/>
            <a:ext cx="457807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10000"/>
            <a:ext cx="457807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/>
              <a:t>Frequency-domain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219200"/>
            <a:ext cx="4267200" cy="2514600"/>
          </a:xfrm>
        </p:spPr>
        <p:txBody>
          <a:bodyPr>
            <a:normAutofit/>
          </a:bodyPr>
          <a:lstStyle/>
          <a:p>
            <a:r>
              <a:rPr lang="en-US" dirty="0"/>
              <a:t>Can represent sound wave as linear sum of frequencies</a:t>
            </a:r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6" name="Picture 2" descr="http://www.dolphin.upenn.edu/lgrads/penn_logo_nonam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143000" cy="317090"/>
          </a:xfrm>
          <a:prstGeom prst="rect">
            <a:avLst/>
          </a:prstGeom>
          <a:noFill/>
        </p:spPr>
      </p:pic>
      <p:pic>
        <p:nvPicPr>
          <p:cNvPr id="6963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19200"/>
            <a:ext cx="457807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810000"/>
            <a:ext cx="4571999" cy="261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35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219200"/>
            <a:ext cx="4544531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36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0680" y="3810000"/>
            <a:ext cx="4543320" cy="259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ED207-1E5A-8440-B710-08CEADB80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</p:spTree>
    <p:custDataLst>
      <p:tags r:id="rId1"/>
    </p:custDataLst>
  </p:cSld>
  <p:clrMapOvr>
    <a:masterClrMapping/>
  </p:clrMapOvr>
  <p:transition advTm="163607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/>
              <a:t>Time vs. Frequency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6" name="Picture 2" descr="http://www.dolphin.upenn.edu/lgrads/penn_logo_nona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43000" cy="31709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46600" y="22860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2ADC51-34C3-1747-B2BF-37D12FE70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</p:spTree>
  </p:cSld>
  <p:clrMapOvr>
    <a:masterClrMapping/>
  </p:clrMapOvr>
  <p:transition advTm="4994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Fourier Series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7901" y="4011221"/>
            <a:ext cx="4495800" cy="2438400"/>
          </a:xfrm>
        </p:spPr>
        <p:txBody>
          <a:bodyPr>
            <a:normAutofit fontScale="77500" lnSpcReduction="20000"/>
          </a:bodyPr>
          <a:lstStyle/>
          <a:p>
            <a:pPr marL="342900" lvl="1" indent="-342900">
              <a:buNone/>
            </a:pP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The </a:t>
            </a:r>
            <a:r>
              <a:rPr lang="en-US" dirty="0" err="1"/>
              <a:t>cos</a:t>
            </a:r>
            <a:r>
              <a:rPr lang="en-US" dirty="0"/>
              <a:t>(</a:t>
            </a:r>
            <a:r>
              <a:rPr lang="en-US" dirty="0" err="1"/>
              <a:t>nx</a:t>
            </a:r>
            <a:r>
              <a:rPr lang="en-US" dirty="0"/>
              <a:t>) and sin(</a:t>
            </a:r>
            <a:r>
              <a:rPr lang="en-US" dirty="0" err="1"/>
              <a:t>nx</a:t>
            </a:r>
            <a:r>
              <a:rPr lang="en-US" dirty="0"/>
              <a:t>) functions form an orthogonal basis: they allow us to represent any periodic signal by taking a linear combination of the basis components without interfering with one another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55" y="38989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4740" y="113665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12461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4F6788-A77B-3149-A779-93FB508C1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</p:spTree>
  </p:cSld>
  <p:clrMapOvr>
    <a:masterClrMapping/>
  </p:clrMapOvr>
  <p:transition advTm="417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Fourier Transform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/>
              <a:t>Identify spectral components (frequencies)</a:t>
            </a:r>
          </a:p>
          <a:p>
            <a:r>
              <a:rPr lang="en-US" dirty="0"/>
              <a:t>Convert between Time-domain to Frequency-domain</a:t>
            </a:r>
          </a:p>
          <a:p>
            <a:pPr lvl="1"/>
            <a:r>
              <a:rPr lang="en-US" dirty="0"/>
              <a:t>E.g. tones from data samples</a:t>
            </a:r>
          </a:p>
          <a:p>
            <a:pPr lvl="1"/>
            <a:r>
              <a:rPr lang="en-US" dirty="0"/>
              <a:t>Central to audio coding – e.g. MP3 audio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4834520"/>
            <a:ext cx="5969000" cy="2023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 as Matching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305800" cy="41148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Fourier Transform is essentially performing a dot product with a frequency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How much like a sine wave of freq. </a:t>
            </a:r>
            <a:r>
              <a:rPr lang="en-US" dirty="0" err="1">
                <a:solidFill>
                  <a:srgbClr val="000000"/>
                </a:solidFill>
              </a:rPr>
              <a:t>f</a:t>
            </a:r>
            <a:r>
              <a:rPr lang="en-US" dirty="0">
                <a:solidFill>
                  <a:srgbClr val="000000"/>
                </a:solidFill>
              </a:rPr>
              <a:t> is this?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4834520"/>
            <a:ext cx="5969000" cy="202348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Fast</a:t>
            </a:r>
            <a:r>
              <a:rPr lang="en-US" dirty="0"/>
              <a:t>-Fourier Transform (FFT)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Efficient way to compute FT</a:t>
            </a:r>
          </a:p>
          <a:p>
            <a:r>
              <a:rPr lang="en-US" dirty="0"/>
              <a:t>O(N*</a:t>
            </a:r>
            <a:r>
              <a:rPr lang="en-US" dirty="0" err="1"/>
              <a:t>log(N</a:t>
            </a:r>
            <a:r>
              <a:rPr lang="en-US" dirty="0"/>
              <a:t>)) computation</a:t>
            </a:r>
          </a:p>
          <a:p>
            <a:r>
              <a:rPr lang="en-US" dirty="0"/>
              <a:t>Contrast N</a:t>
            </a:r>
            <a:r>
              <a:rPr lang="en-US" baseline="30000" dirty="0"/>
              <a:t>2</a:t>
            </a:r>
            <a:r>
              <a:rPr lang="en-US" dirty="0"/>
              <a:t> for direct computation</a:t>
            </a:r>
          </a:p>
          <a:p>
            <a:pPr lvl="1"/>
            <a:r>
              <a:rPr lang="en-US" dirty="0"/>
              <a:t>N dot products</a:t>
            </a:r>
          </a:p>
          <a:p>
            <a:pPr lvl="2"/>
            <a:r>
              <a:rPr lang="en-US" dirty="0"/>
              <a:t>Each dot product has N points (multiply-adds)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4834520"/>
            <a:ext cx="5969000" cy="202348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FFT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dirty="0"/>
              <a:t>Large space of </a:t>
            </a:r>
            <a:r>
              <a:rPr lang="en-US" dirty="0" err="1"/>
              <a:t>FFTs</a:t>
            </a:r>
            <a:endParaRPr lang="en-US" dirty="0"/>
          </a:p>
          <a:p>
            <a:r>
              <a:rPr lang="en-US" dirty="0"/>
              <a:t>Radix-2 FFT Butterfly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71800"/>
            <a:ext cx="5308600" cy="34642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3352800"/>
            <a:ext cx="3270882" cy="2019969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FFT Butterfly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Y0=X0+W(stage,butterfly)*X1</a:t>
            </a:r>
          </a:p>
          <a:p>
            <a:r>
              <a:rPr lang="en-US" dirty="0"/>
              <a:t>Y1=X0-W(stage,butterfly)*X1</a:t>
            </a:r>
          </a:p>
          <a:p>
            <a:r>
              <a:rPr lang="en-US" dirty="0"/>
              <a:t>Common sub expression, compute once: </a:t>
            </a:r>
            <a:r>
              <a:rPr lang="en-US" dirty="0" err="1"/>
              <a:t>W(stage,butterfly</a:t>
            </a:r>
            <a:r>
              <a:rPr lang="en-US" dirty="0"/>
              <a:t>)*X1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4495800"/>
            <a:ext cx="3270882" cy="20199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43200" y="4724400"/>
            <a:ext cx="560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X0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67000" y="5715000"/>
            <a:ext cx="561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X1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29400" y="4724400"/>
            <a:ext cx="561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Y0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29400" y="5715000"/>
            <a:ext cx="561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Y1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parallelism options exist?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Single FFT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Sequence of </a:t>
            </a:r>
            <a:r>
              <a:rPr lang="en-US" dirty="0" err="1">
                <a:solidFill>
                  <a:srgbClr val="FF6600"/>
                </a:solidFill>
              </a:rPr>
              <a:t>FFTs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3493181"/>
            <a:ext cx="5156200" cy="336481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/>
              <a:t>The universe of possible implementations (design space) is large</a:t>
            </a:r>
          </a:p>
          <a:p>
            <a:pPr lvl="1"/>
            <a:r>
              <a:rPr lang="en-US" dirty="0"/>
              <a:t>Many dimensions to explore</a:t>
            </a:r>
          </a:p>
          <a:p>
            <a:r>
              <a:rPr lang="en-US" dirty="0"/>
              <a:t>Formulate carefully</a:t>
            </a:r>
          </a:p>
          <a:p>
            <a:r>
              <a:rPr lang="en-US" dirty="0"/>
              <a:t>Approach systematically</a:t>
            </a:r>
          </a:p>
          <a:p>
            <a:r>
              <a:rPr lang="en-US" dirty="0"/>
              <a:t>Use modeling along the way for guidance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FFT 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dirty="0"/>
              <a:t>Spatial</a:t>
            </a:r>
          </a:p>
          <a:p>
            <a:r>
              <a:rPr lang="en-US" dirty="0"/>
              <a:t>Pipeline</a:t>
            </a:r>
          </a:p>
          <a:p>
            <a:r>
              <a:rPr lang="en-US" dirty="0"/>
              <a:t>Streaming</a:t>
            </a:r>
          </a:p>
          <a:p>
            <a:r>
              <a:rPr lang="en-US" dirty="0"/>
              <a:t>By column</a:t>
            </a:r>
          </a:p>
          <a:p>
            <a:pPr lvl="1"/>
            <a:r>
              <a:rPr lang="en-US" dirty="0"/>
              <a:t>Choose how many Butterflies to serialize on a PE</a:t>
            </a:r>
          </a:p>
          <a:p>
            <a:r>
              <a:rPr lang="en-US" dirty="0"/>
              <a:t>By </a:t>
            </a:r>
            <a:r>
              <a:rPr lang="en-US" dirty="0" err="1"/>
              <a:t>subgraph</a:t>
            </a:r>
            <a:endParaRPr lang="en-US" dirty="0"/>
          </a:p>
          <a:p>
            <a:r>
              <a:rPr lang="en-US" dirty="0"/>
              <a:t>Pipeline </a:t>
            </a:r>
            <a:r>
              <a:rPr lang="en-US" dirty="0" err="1"/>
              <a:t>subgraphs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1129" y="1295400"/>
            <a:ext cx="4327871" cy="282427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Streaming FFT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286000"/>
            <a:ext cx="8051800" cy="8696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3493181"/>
            <a:ext cx="5156200" cy="3364819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large of a spatial FFT can implement with 220 multipliers?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3493181"/>
            <a:ext cx="5156200" cy="3364819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 Serial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648200"/>
          </a:xfrm>
        </p:spPr>
        <p:txBody>
          <a:bodyPr/>
          <a:lstStyle/>
          <a:p>
            <a:r>
              <a:rPr lang="en-US" dirty="0"/>
              <a:t>Could compute the add/multiply bit serially</a:t>
            </a:r>
          </a:p>
          <a:p>
            <a:pPr lvl="1"/>
            <a:r>
              <a:rPr lang="en-US" dirty="0"/>
              <a:t>One full adder per adder</a:t>
            </a:r>
          </a:p>
          <a:p>
            <a:pPr lvl="1"/>
            <a:r>
              <a:rPr lang="en-US" dirty="0"/>
              <a:t>W full adders per multiply</a:t>
            </a:r>
          </a:p>
          <a:p>
            <a:pPr lvl="1"/>
            <a:r>
              <a:rPr lang="en-US" dirty="0"/>
              <a:t>50,000 </a:t>
            </a:r>
            <a:r>
              <a:rPr lang="en-US" dirty="0" err="1"/>
              <a:t>LUTs</a:t>
            </a:r>
            <a:r>
              <a:rPr lang="en-US" dirty="0"/>
              <a:t> </a:t>
            </a:r>
          </a:p>
          <a:p>
            <a:pPr lvl="2"/>
            <a:r>
              <a:rPr lang="en-US" dirty="0">
                <a:sym typeface="Wingdings"/>
              </a:rPr>
              <a:t>~= 2500 bit-serial butterflies for W=16?</a:t>
            </a:r>
          </a:p>
          <a:p>
            <a:pPr lvl="3"/>
            <a:r>
              <a:rPr lang="en-US" dirty="0">
                <a:sym typeface="Wingdings"/>
              </a:rPr>
              <a:t>Maybe 512-point FFT?</a:t>
            </a:r>
          </a:p>
          <a:p>
            <a:r>
              <a:rPr lang="en-US" dirty="0">
                <a:sym typeface="Wingdings"/>
              </a:rPr>
              <a:t>Another dimension to design space:</a:t>
            </a:r>
          </a:p>
          <a:p>
            <a:pPr lvl="1"/>
            <a:r>
              <a:rPr lang="en-US" dirty="0">
                <a:sym typeface="Wingdings"/>
              </a:rPr>
              <a:t>How much serialize word-wide operators</a:t>
            </a:r>
          </a:p>
          <a:p>
            <a:pPr lvl="1"/>
            <a:r>
              <a:rPr lang="en-US" dirty="0">
                <a:sym typeface="Wingdings"/>
              </a:rPr>
              <a:t>Use LUTs vs. DSPs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Accelerator Building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common subgraphs exist in the FFT?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24200"/>
            <a:ext cx="5308600" cy="34642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3352800"/>
            <a:ext cx="3270882" cy="2019969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</a:t>
            </a:r>
            <a:r>
              <a:rPr lang="en-US" dirty="0" err="1"/>
              <a:t>Subgraphs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905000"/>
            <a:ext cx="6985000" cy="4558253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Processor Mapping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50799"/>
            <a:ext cx="77724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map butterfly operations to processors?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Implications for communications?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2426" y="3702314"/>
            <a:ext cx="4470400" cy="291728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378BF12-E479-B542-B407-D5BCD11912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12118"/>
            <a:ext cx="4470400" cy="291728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8BCC3E-BDB4-7745-8584-380E145B9C96}"/>
              </a:ext>
            </a:extLst>
          </p:cNvPr>
          <p:cNvSpPr/>
          <p:nvPr/>
        </p:nvSpPr>
        <p:spPr bwMode="auto">
          <a:xfrm>
            <a:off x="4671455" y="5083718"/>
            <a:ext cx="2872343" cy="1393282"/>
          </a:xfrm>
          <a:prstGeom prst="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BAEA390-75FF-2947-A441-844CC6674E40}"/>
              </a:ext>
            </a:extLst>
          </p:cNvPr>
          <p:cNvSpPr/>
          <p:nvPr/>
        </p:nvSpPr>
        <p:spPr bwMode="auto">
          <a:xfrm>
            <a:off x="4651662" y="3695473"/>
            <a:ext cx="2892137" cy="139328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F24B611-841B-5448-BCEF-8512476593FF}"/>
              </a:ext>
            </a:extLst>
          </p:cNvPr>
          <p:cNvGrpSpPr/>
          <p:nvPr/>
        </p:nvGrpSpPr>
        <p:grpSpPr>
          <a:xfrm>
            <a:off x="800100" y="3764477"/>
            <a:ext cx="495300" cy="2679456"/>
            <a:chOff x="800100" y="3764477"/>
            <a:chExt cx="495300" cy="2679456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74BB50F3-0B23-3141-85DD-186D80F2504F}"/>
                </a:ext>
              </a:extLst>
            </p:cNvPr>
            <p:cNvGrpSpPr/>
            <p:nvPr/>
          </p:nvGrpSpPr>
          <p:grpSpPr>
            <a:xfrm>
              <a:off x="800100" y="3764477"/>
              <a:ext cx="495300" cy="622059"/>
              <a:chOff x="800100" y="3764477"/>
              <a:chExt cx="495300" cy="622059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97C3241-987B-9D42-9F27-8BA27BEB7B9B}"/>
                  </a:ext>
                </a:extLst>
              </p:cNvPr>
              <p:cNvSpPr/>
              <p:nvPr/>
            </p:nvSpPr>
            <p:spPr bwMode="auto">
              <a:xfrm>
                <a:off x="800100" y="3764477"/>
                <a:ext cx="495300" cy="241060"/>
              </a:xfrm>
              <a:prstGeom prst="rect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E972733B-9607-B744-83CB-0DCFA720DA0D}"/>
                  </a:ext>
                </a:extLst>
              </p:cNvPr>
              <p:cNvSpPr/>
              <p:nvPr/>
            </p:nvSpPr>
            <p:spPr bwMode="auto">
              <a:xfrm>
                <a:off x="800100" y="4069277"/>
                <a:ext cx="495300" cy="317259"/>
              </a:xfrm>
              <a:prstGeom prst="rect">
                <a:avLst/>
              </a:prstGeom>
              <a:noFill/>
              <a:ln w="381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04CADB02-9A63-E741-A3DE-5620AB5C30AD}"/>
                </a:ext>
              </a:extLst>
            </p:cNvPr>
            <p:cNvGrpSpPr/>
            <p:nvPr/>
          </p:nvGrpSpPr>
          <p:grpSpPr>
            <a:xfrm>
              <a:off x="800100" y="4450276"/>
              <a:ext cx="495300" cy="622059"/>
              <a:chOff x="800100" y="3764477"/>
              <a:chExt cx="495300" cy="622059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CF2A82A-D061-194E-B530-32D49406D27C}"/>
                  </a:ext>
                </a:extLst>
              </p:cNvPr>
              <p:cNvSpPr/>
              <p:nvPr/>
            </p:nvSpPr>
            <p:spPr bwMode="auto">
              <a:xfrm>
                <a:off x="800100" y="3764477"/>
                <a:ext cx="495300" cy="241060"/>
              </a:xfrm>
              <a:prstGeom prst="rect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01AAC28D-8F2F-D34B-89C9-58FA7E1C4AF4}"/>
                  </a:ext>
                </a:extLst>
              </p:cNvPr>
              <p:cNvSpPr/>
              <p:nvPr/>
            </p:nvSpPr>
            <p:spPr bwMode="auto">
              <a:xfrm>
                <a:off x="800100" y="4069277"/>
                <a:ext cx="495300" cy="317259"/>
              </a:xfrm>
              <a:prstGeom prst="rect">
                <a:avLst/>
              </a:prstGeom>
              <a:noFill/>
              <a:ln w="381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484E254C-8B69-3348-8742-F63231F0C899}"/>
                </a:ext>
              </a:extLst>
            </p:cNvPr>
            <p:cNvGrpSpPr/>
            <p:nvPr/>
          </p:nvGrpSpPr>
          <p:grpSpPr>
            <a:xfrm>
              <a:off x="800100" y="5136075"/>
              <a:ext cx="495300" cy="622059"/>
              <a:chOff x="800100" y="3764477"/>
              <a:chExt cx="495300" cy="622059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2756AB2C-25F6-A848-986E-2BE7935EBBA5}"/>
                  </a:ext>
                </a:extLst>
              </p:cNvPr>
              <p:cNvSpPr/>
              <p:nvPr/>
            </p:nvSpPr>
            <p:spPr bwMode="auto">
              <a:xfrm>
                <a:off x="800100" y="3764477"/>
                <a:ext cx="495300" cy="241060"/>
              </a:xfrm>
              <a:prstGeom prst="rect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89FF588C-8B1E-464A-A457-7AA60FA4E960}"/>
                  </a:ext>
                </a:extLst>
              </p:cNvPr>
              <p:cNvSpPr/>
              <p:nvPr/>
            </p:nvSpPr>
            <p:spPr bwMode="auto">
              <a:xfrm>
                <a:off x="800100" y="4069277"/>
                <a:ext cx="495300" cy="317259"/>
              </a:xfrm>
              <a:prstGeom prst="rect">
                <a:avLst/>
              </a:prstGeom>
              <a:noFill/>
              <a:ln w="381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0AF75378-5A7F-6B45-BA9F-A8F289B78150}"/>
                </a:ext>
              </a:extLst>
            </p:cNvPr>
            <p:cNvGrpSpPr/>
            <p:nvPr/>
          </p:nvGrpSpPr>
          <p:grpSpPr>
            <a:xfrm>
              <a:off x="800100" y="5821874"/>
              <a:ext cx="495300" cy="622059"/>
              <a:chOff x="800100" y="3764477"/>
              <a:chExt cx="495300" cy="622059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DEF57E78-FDAA-794F-98B8-04AB05864B95}"/>
                  </a:ext>
                </a:extLst>
              </p:cNvPr>
              <p:cNvSpPr/>
              <p:nvPr/>
            </p:nvSpPr>
            <p:spPr bwMode="auto">
              <a:xfrm>
                <a:off x="800100" y="3764477"/>
                <a:ext cx="495300" cy="241060"/>
              </a:xfrm>
              <a:prstGeom prst="rect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1C45DFAC-715F-3A45-ACE9-255A19BD6BE6}"/>
                  </a:ext>
                </a:extLst>
              </p:cNvPr>
              <p:cNvSpPr/>
              <p:nvPr/>
            </p:nvSpPr>
            <p:spPr bwMode="auto">
              <a:xfrm>
                <a:off x="800100" y="4069277"/>
                <a:ext cx="495300" cy="317259"/>
              </a:xfrm>
              <a:prstGeom prst="rect">
                <a:avLst/>
              </a:prstGeom>
              <a:noFill/>
              <a:ln w="381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47003AF-0480-384E-8762-062DD5C6CDB8}"/>
              </a:ext>
            </a:extLst>
          </p:cNvPr>
          <p:cNvGrpSpPr/>
          <p:nvPr/>
        </p:nvGrpSpPr>
        <p:grpSpPr>
          <a:xfrm>
            <a:off x="1543050" y="3779609"/>
            <a:ext cx="495300" cy="622059"/>
            <a:chOff x="800100" y="3764477"/>
            <a:chExt cx="495300" cy="622059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DBF3368-97D5-AE4E-ADCE-81B056E44559}"/>
                </a:ext>
              </a:extLst>
            </p:cNvPr>
            <p:cNvSpPr/>
            <p:nvPr/>
          </p:nvSpPr>
          <p:spPr bwMode="auto">
            <a:xfrm>
              <a:off x="800100" y="3764477"/>
              <a:ext cx="495300" cy="24106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B9B2BA8-AFC9-DF49-911C-BBA45DFA9AD8}"/>
                </a:ext>
              </a:extLst>
            </p:cNvPr>
            <p:cNvSpPr/>
            <p:nvPr/>
          </p:nvSpPr>
          <p:spPr bwMode="auto">
            <a:xfrm>
              <a:off x="800100" y="4069277"/>
              <a:ext cx="495300" cy="317259"/>
            </a:xfrm>
            <a:prstGeom prst="rect">
              <a:avLst/>
            </a:prstGeom>
            <a:noFill/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092A78D-E043-1347-BFCF-56609A11CCD5}"/>
              </a:ext>
            </a:extLst>
          </p:cNvPr>
          <p:cNvGrpSpPr/>
          <p:nvPr/>
        </p:nvGrpSpPr>
        <p:grpSpPr>
          <a:xfrm>
            <a:off x="1565563" y="4456914"/>
            <a:ext cx="495300" cy="622059"/>
            <a:chOff x="800100" y="3764477"/>
            <a:chExt cx="495300" cy="622059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03EB439-9393-3B4F-8A8C-91FF614BFB1C}"/>
                </a:ext>
              </a:extLst>
            </p:cNvPr>
            <p:cNvSpPr/>
            <p:nvPr/>
          </p:nvSpPr>
          <p:spPr bwMode="auto">
            <a:xfrm>
              <a:off x="800100" y="3764477"/>
              <a:ext cx="495300" cy="24106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D0FB1A3A-2803-5844-9D52-BAC1F403B794}"/>
                </a:ext>
              </a:extLst>
            </p:cNvPr>
            <p:cNvSpPr/>
            <p:nvPr/>
          </p:nvSpPr>
          <p:spPr bwMode="auto">
            <a:xfrm>
              <a:off x="800100" y="4069277"/>
              <a:ext cx="495300" cy="317259"/>
            </a:xfrm>
            <a:prstGeom prst="rect">
              <a:avLst/>
            </a:prstGeom>
            <a:noFill/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2898CA0-C8BC-A14D-AFB5-96CB15CD04AF}"/>
              </a:ext>
            </a:extLst>
          </p:cNvPr>
          <p:cNvGrpSpPr/>
          <p:nvPr/>
        </p:nvGrpSpPr>
        <p:grpSpPr>
          <a:xfrm>
            <a:off x="1588076" y="5134219"/>
            <a:ext cx="495300" cy="622059"/>
            <a:chOff x="800100" y="3764477"/>
            <a:chExt cx="495300" cy="622059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21EF010B-0047-6842-94D6-C4F598FC7126}"/>
                </a:ext>
              </a:extLst>
            </p:cNvPr>
            <p:cNvSpPr/>
            <p:nvPr/>
          </p:nvSpPr>
          <p:spPr bwMode="auto">
            <a:xfrm>
              <a:off x="800100" y="3764477"/>
              <a:ext cx="495300" cy="24106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CA920A33-D9DC-B247-8C84-408C5CA17218}"/>
                </a:ext>
              </a:extLst>
            </p:cNvPr>
            <p:cNvSpPr/>
            <p:nvPr/>
          </p:nvSpPr>
          <p:spPr bwMode="auto">
            <a:xfrm>
              <a:off x="800100" y="4069277"/>
              <a:ext cx="495300" cy="317259"/>
            </a:xfrm>
            <a:prstGeom prst="rect">
              <a:avLst/>
            </a:prstGeom>
            <a:noFill/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CB35B9E-2D69-AB4D-8151-FDB2E887DD50}"/>
              </a:ext>
            </a:extLst>
          </p:cNvPr>
          <p:cNvGrpSpPr/>
          <p:nvPr/>
        </p:nvGrpSpPr>
        <p:grpSpPr>
          <a:xfrm>
            <a:off x="1610589" y="5811524"/>
            <a:ext cx="495300" cy="622059"/>
            <a:chOff x="800100" y="3764477"/>
            <a:chExt cx="495300" cy="622059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3CFA7049-CC75-4B48-A32C-89C9E88091A3}"/>
                </a:ext>
              </a:extLst>
            </p:cNvPr>
            <p:cNvSpPr/>
            <p:nvPr/>
          </p:nvSpPr>
          <p:spPr bwMode="auto">
            <a:xfrm>
              <a:off x="800100" y="3764477"/>
              <a:ext cx="495300" cy="24106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6B211C94-7E06-A449-A057-9DDD97B11271}"/>
                </a:ext>
              </a:extLst>
            </p:cNvPr>
            <p:cNvSpPr/>
            <p:nvPr/>
          </p:nvSpPr>
          <p:spPr bwMode="auto">
            <a:xfrm>
              <a:off x="800100" y="4069277"/>
              <a:ext cx="495300" cy="317259"/>
            </a:xfrm>
            <a:prstGeom prst="rect">
              <a:avLst/>
            </a:prstGeom>
            <a:noFill/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B09B6D8-716E-FF46-8D99-6CCB1EE5315C}"/>
              </a:ext>
            </a:extLst>
          </p:cNvPr>
          <p:cNvGrpSpPr/>
          <p:nvPr/>
        </p:nvGrpSpPr>
        <p:grpSpPr>
          <a:xfrm>
            <a:off x="2401948" y="3739245"/>
            <a:ext cx="495300" cy="2679456"/>
            <a:chOff x="800100" y="3764477"/>
            <a:chExt cx="495300" cy="2679456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F4832EC1-8E94-4B46-8122-38852D185BD0}"/>
                </a:ext>
              </a:extLst>
            </p:cNvPr>
            <p:cNvGrpSpPr/>
            <p:nvPr/>
          </p:nvGrpSpPr>
          <p:grpSpPr>
            <a:xfrm>
              <a:off x="800100" y="3764477"/>
              <a:ext cx="495300" cy="622059"/>
              <a:chOff x="800100" y="3764477"/>
              <a:chExt cx="495300" cy="622059"/>
            </a:xfrm>
          </p:grpSpPr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58EDDC1E-CB84-6D4B-8C63-53F593EBBBB1}"/>
                  </a:ext>
                </a:extLst>
              </p:cNvPr>
              <p:cNvSpPr/>
              <p:nvPr/>
            </p:nvSpPr>
            <p:spPr bwMode="auto">
              <a:xfrm>
                <a:off x="800100" y="3764477"/>
                <a:ext cx="495300" cy="241060"/>
              </a:xfrm>
              <a:prstGeom prst="rect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1C2BD5FB-DCF8-DC4F-B8CF-9F43D70DD1E7}"/>
                  </a:ext>
                </a:extLst>
              </p:cNvPr>
              <p:cNvSpPr/>
              <p:nvPr/>
            </p:nvSpPr>
            <p:spPr bwMode="auto">
              <a:xfrm>
                <a:off x="800100" y="4069277"/>
                <a:ext cx="495300" cy="317259"/>
              </a:xfrm>
              <a:prstGeom prst="rect">
                <a:avLst/>
              </a:prstGeom>
              <a:noFill/>
              <a:ln w="381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06DB5FBF-FDD2-7A44-B9AE-6D9503C7DDC7}"/>
                </a:ext>
              </a:extLst>
            </p:cNvPr>
            <p:cNvGrpSpPr/>
            <p:nvPr/>
          </p:nvGrpSpPr>
          <p:grpSpPr>
            <a:xfrm>
              <a:off x="800100" y="4450276"/>
              <a:ext cx="495300" cy="622059"/>
              <a:chOff x="800100" y="3764477"/>
              <a:chExt cx="495300" cy="622059"/>
            </a:xfrm>
          </p:grpSpPr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FB27E0D6-30C6-A745-BE41-2444C42F8FEA}"/>
                  </a:ext>
                </a:extLst>
              </p:cNvPr>
              <p:cNvSpPr/>
              <p:nvPr/>
            </p:nvSpPr>
            <p:spPr bwMode="auto">
              <a:xfrm>
                <a:off x="800100" y="3764477"/>
                <a:ext cx="495300" cy="241060"/>
              </a:xfrm>
              <a:prstGeom prst="rect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F51E3028-6139-7140-90B7-BFCDEA3F4C6E}"/>
                  </a:ext>
                </a:extLst>
              </p:cNvPr>
              <p:cNvSpPr/>
              <p:nvPr/>
            </p:nvSpPr>
            <p:spPr bwMode="auto">
              <a:xfrm>
                <a:off x="800100" y="4069277"/>
                <a:ext cx="495300" cy="317259"/>
              </a:xfrm>
              <a:prstGeom prst="rect">
                <a:avLst/>
              </a:prstGeom>
              <a:noFill/>
              <a:ln w="381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E652F6CD-626B-ED4D-BC30-E6DF13173ABC}"/>
                </a:ext>
              </a:extLst>
            </p:cNvPr>
            <p:cNvGrpSpPr/>
            <p:nvPr/>
          </p:nvGrpSpPr>
          <p:grpSpPr>
            <a:xfrm>
              <a:off x="800100" y="5136075"/>
              <a:ext cx="495300" cy="622059"/>
              <a:chOff x="800100" y="3764477"/>
              <a:chExt cx="495300" cy="622059"/>
            </a:xfrm>
          </p:grpSpPr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6497E597-0319-6F43-8823-1EDF6BCB9F16}"/>
                  </a:ext>
                </a:extLst>
              </p:cNvPr>
              <p:cNvSpPr/>
              <p:nvPr/>
            </p:nvSpPr>
            <p:spPr bwMode="auto">
              <a:xfrm>
                <a:off x="800100" y="3764477"/>
                <a:ext cx="495300" cy="241060"/>
              </a:xfrm>
              <a:prstGeom prst="rect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B78E3952-029A-8E45-94D7-9AB008B721B9}"/>
                  </a:ext>
                </a:extLst>
              </p:cNvPr>
              <p:cNvSpPr/>
              <p:nvPr/>
            </p:nvSpPr>
            <p:spPr bwMode="auto">
              <a:xfrm>
                <a:off x="800100" y="4069277"/>
                <a:ext cx="495300" cy="317259"/>
              </a:xfrm>
              <a:prstGeom prst="rect">
                <a:avLst/>
              </a:prstGeom>
              <a:noFill/>
              <a:ln w="381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77DF7FBC-4AF1-1F48-A471-48476A125596}"/>
                </a:ext>
              </a:extLst>
            </p:cNvPr>
            <p:cNvGrpSpPr/>
            <p:nvPr/>
          </p:nvGrpSpPr>
          <p:grpSpPr>
            <a:xfrm>
              <a:off x="800100" y="5821874"/>
              <a:ext cx="495300" cy="622059"/>
              <a:chOff x="800100" y="3764477"/>
              <a:chExt cx="495300" cy="622059"/>
            </a:xfrm>
          </p:grpSpPr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08C26C2B-7CFF-F741-8129-E495B9159E6E}"/>
                  </a:ext>
                </a:extLst>
              </p:cNvPr>
              <p:cNvSpPr/>
              <p:nvPr/>
            </p:nvSpPr>
            <p:spPr bwMode="auto">
              <a:xfrm>
                <a:off x="800100" y="3764477"/>
                <a:ext cx="495300" cy="241060"/>
              </a:xfrm>
              <a:prstGeom prst="rect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B211E9DD-CBEC-ED4F-9F35-1F852DBD4B74}"/>
                  </a:ext>
                </a:extLst>
              </p:cNvPr>
              <p:cNvSpPr/>
              <p:nvPr/>
            </p:nvSpPr>
            <p:spPr bwMode="auto">
              <a:xfrm>
                <a:off x="800100" y="4069277"/>
                <a:ext cx="495300" cy="317259"/>
              </a:xfrm>
              <a:prstGeom prst="rect">
                <a:avLst/>
              </a:prstGeom>
              <a:noFill/>
              <a:ln w="381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B98FF65-375C-C949-8114-F9CE5E4C671F}"/>
              </a:ext>
            </a:extLst>
          </p:cNvPr>
          <p:cNvGrpSpPr/>
          <p:nvPr/>
        </p:nvGrpSpPr>
        <p:grpSpPr>
          <a:xfrm>
            <a:off x="3152733" y="3735466"/>
            <a:ext cx="495300" cy="2679456"/>
            <a:chOff x="800100" y="3764477"/>
            <a:chExt cx="495300" cy="2679456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D5DABE71-0A23-B743-9211-2F9C399ED8BD}"/>
                </a:ext>
              </a:extLst>
            </p:cNvPr>
            <p:cNvGrpSpPr/>
            <p:nvPr/>
          </p:nvGrpSpPr>
          <p:grpSpPr>
            <a:xfrm>
              <a:off x="800100" y="3764477"/>
              <a:ext cx="495300" cy="622059"/>
              <a:chOff x="800100" y="3764477"/>
              <a:chExt cx="495300" cy="622059"/>
            </a:xfrm>
          </p:grpSpPr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813A81B9-E8DD-444E-B732-0F6AFF8BB296}"/>
                  </a:ext>
                </a:extLst>
              </p:cNvPr>
              <p:cNvSpPr/>
              <p:nvPr/>
            </p:nvSpPr>
            <p:spPr bwMode="auto">
              <a:xfrm>
                <a:off x="800100" y="3764477"/>
                <a:ext cx="495300" cy="241060"/>
              </a:xfrm>
              <a:prstGeom prst="rect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908B1D3D-E9AA-4D47-B389-3F897B7892E2}"/>
                  </a:ext>
                </a:extLst>
              </p:cNvPr>
              <p:cNvSpPr/>
              <p:nvPr/>
            </p:nvSpPr>
            <p:spPr bwMode="auto">
              <a:xfrm>
                <a:off x="800100" y="4069277"/>
                <a:ext cx="495300" cy="317259"/>
              </a:xfrm>
              <a:prstGeom prst="rect">
                <a:avLst/>
              </a:prstGeom>
              <a:noFill/>
              <a:ln w="381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99D5CE6F-F5D6-6440-9A63-C79ACD1B6001}"/>
                </a:ext>
              </a:extLst>
            </p:cNvPr>
            <p:cNvGrpSpPr/>
            <p:nvPr/>
          </p:nvGrpSpPr>
          <p:grpSpPr>
            <a:xfrm>
              <a:off x="800100" y="4450276"/>
              <a:ext cx="495300" cy="622059"/>
              <a:chOff x="800100" y="3764477"/>
              <a:chExt cx="495300" cy="622059"/>
            </a:xfrm>
          </p:grpSpPr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8EF7A1E8-0B19-8E48-B669-C3E43BD6E8A8}"/>
                  </a:ext>
                </a:extLst>
              </p:cNvPr>
              <p:cNvSpPr/>
              <p:nvPr/>
            </p:nvSpPr>
            <p:spPr bwMode="auto">
              <a:xfrm>
                <a:off x="800100" y="3764477"/>
                <a:ext cx="495300" cy="241060"/>
              </a:xfrm>
              <a:prstGeom prst="rect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A4B765D5-AB88-0044-BF6A-DA0DE3E0935D}"/>
                  </a:ext>
                </a:extLst>
              </p:cNvPr>
              <p:cNvSpPr/>
              <p:nvPr/>
            </p:nvSpPr>
            <p:spPr bwMode="auto">
              <a:xfrm>
                <a:off x="800100" y="4069277"/>
                <a:ext cx="495300" cy="317259"/>
              </a:xfrm>
              <a:prstGeom prst="rect">
                <a:avLst/>
              </a:prstGeom>
              <a:noFill/>
              <a:ln w="381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B067F757-FF3D-ED43-B7C0-860D55012988}"/>
                </a:ext>
              </a:extLst>
            </p:cNvPr>
            <p:cNvGrpSpPr/>
            <p:nvPr/>
          </p:nvGrpSpPr>
          <p:grpSpPr>
            <a:xfrm>
              <a:off x="800100" y="5136075"/>
              <a:ext cx="495300" cy="622059"/>
              <a:chOff x="800100" y="3764477"/>
              <a:chExt cx="495300" cy="622059"/>
            </a:xfrm>
          </p:grpSpPr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0E9FE12C-FF00-0143-89F7-573D8F7CE0BC}"/>
                  </a:ext>
                </a:extLst>
              </p:cNvPr>
              <p:cNvSpPr/>
              <p:nvPr/>
            </p:nvSpPr>
            <p:spPr bwMode="auto">
              <a:xfrm>
                <a:off x="800100" y="3764477"/>
                <a:ext cx="495300" cy="241060"/>
              </a:xfrm>
              <a:prstGeom prst="rect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F5AEEAC2-C1C8-BA4E-98D5-8B8509757E1D}"/>
                  </a:ext>
                </a:extLst>
              </p:cNvPr>
              <p:cNvSpPr/>
              <p:nvPr/>
            </p:nvSpPr>
            <p:spPr bwMode="auto">
              <a:xfrm>
                <a:off x="800100" y="4069277"/>
                <a:ext cx="495300" cy="317259"/>
              </a:xfrm>
              <a:prstGeom prst="rect">
                <a:avLst/>
              </a:prstGeom>
              <a:noFill/>
              <a:ln w="381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8DC59C65-A0EA-DC43-A475-4E34CF8DD00A}"/>
                </a:ext>
              </a:extLst>
            </p:cNvPr>
            <p:cNvGrpSpPr/>
            <p:nvPr/>
          </p:nvGrpSpPr>
          <p:grpSpPr>
            <a:xfrm>
              <a:off x="800100" y="5821874"/>
              <a:ext cx="495300" cy="622059"/>
              <a:chOff x="800100" y="3764477"/>
              <a:chExt cx="495300" cy="622059"/>
            </a:xfrm>
          </p:grpSpPr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3D7BC1A9-7DBB-5E46-A118-D26F04A97F5D}"/>
                  </a:ext>
                </a:extLst>
              </p:cNvPr>
              <p:cNvSpPr/>
              <p:nvPr/>
            </p:nvSpPr>
            <p:spPr bwMode="auto">
              <a:xfrm>
                <a:off x="800100" y="3764477"/>
                <a:ext cx="495300" cy="241060"/>
              </a:xfrm>
              <a:prstGeom prst="rect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2506E952-C53E-EB48-AB88-5DF225DFB55B}"/>
                  </a:ext>
                </a:extLst>
              </p:cNvPr>
              <p:cNvSpPr/>
              <p:nvPr/>
            </p:nvSpPr>
            <p:spPr bwMode="auto">
              <a:xfrm>
                <a:off x="800100" y="4069277"/>
                <a:ext cx="495300" cy="317259"/>
              </a:xfrm>
              <a:prstGeom prst="rect">
                <a:avLst/>
              </a:prstGeom>
              <a:noFill/>
              <a:ln w="381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</p:grp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4a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large local memory to communicate from stage to stage?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124200"/>
            <a:ext cx="5308600" cy="3464272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4b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change evaluation order to reduce local storage memory?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3200400"/>
            <a:ext cx="5308600" cy="3464272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4b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Evaluation order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3200400"/>
            <a:ext cx="5308600" cy="3464272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3962400" y="3276600"/>
            <a:ext cx="1252954" cy="1526977"/>
            <a:chOff x="3962400" y="3276600"/>
            <a:chExt cx="1252954" cy="1526977"/>
          </a:xfrm>
        </p:grpSpPr>
        <p:sp>
          <p:nvSpPr>
            <p:cNvPr id="8" name="TextBox 7"/>
            <p:cNvSpPr txBox="1"/>
            <p:nvPr/>
          </p:nvSpPr>
          <p:spPr>
            <a:xfrm>
              <a:off x="3962400" y="3276600"/>
              <a:ext cx="2744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62400" y="3657600"/>
              <a:ext cx="2744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876800" y="3276600"/>
              <a:ext cx="2744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3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876800" y="3657600"/>
              <a:ext cx="33855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4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62400" y="4114800"/>
              <a:ext cx="2744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5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962400" y="4495800"/>
              <a:ext cx="2744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6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876800" y="4038600"/>
              <a:ext cx="2744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7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876800" y="4495800"/>
              <a:ext cx="2744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8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5791200" y="3276600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9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91200" y="36576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791200" y="4114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791200" y="4495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Design-Space Exploration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Generic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Streaming FFT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286000"/>
            <a:ext cx="8051800" cy="8696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3493181"/>
            <a:ext cx="5156200" cy="3364819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implement the data shuffle between processors or accelerators?</a:t>
            </a:r>
          </a:p>
          <a:p>
            <a:pPr lvl="1"/>
            <a:r>
              <a:rPr lang="en-US" dirty="0"/>
              <a:t>Memories / interconnect ?</a:t>
            </a:r>
          </a:p>
          <a:p>
            <a:pPr lvl="1"/>
            <a:r>
              <a:rPr lang="en-US" dirty="0"/>
              <a:t>How serial / parallel ?</a:t>
            </a:r>
          </a:p>
          <a:p>
            <a:pPr lvl="1"/>
            <a:r>
              <a:rPr lang="en-US" dirty="0"/>
              <a:t>Network?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Precision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 data from A2D likely 12b</a:t>
            </a:r>
          </a:p>
          <a:p>
            <a:r>
              <a:rPr lang="en-US" dirty="0"/>
              <a:t>Output data, may only want 16b</a:t>
            </a:r>
          </a:p>
          <a:p>
            <a:r>
              <a:rPr lang="en-US" dirty="0">
                <a:solidFill>
                  <a:srgbClr val="FF6600"/>
                </a:solidFill>
              </a:rPr>
              <a:t>What should internal precision and representation be? </a:t>
            </a:r>
          </a:p>
          <a:p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Number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19600"/>
          </a:xfrm>
        </p:spPr>
        <p:txBody>
          <a:bodyPr/>
          <a:lstStyle/>
          <a:p>
            <a:r>
              <a:rPr lang="en-US" dirty="0"/>
              <a:t>Floating-Point</a:t>
            </a:r>
          </a:p>
          <a:p>
            <a:pPr lvl="1"/>
            <a:r>
              <a:rPr lang="en-US" dirty="0"/>
              <a:t>IEEE standard  single (32b), double (64b)</a:t>
            </a:r>
          </a:p>
          <a:p>
            <a:pPr lvl="2"/>
            <a:r>
              <a:rPr lang="en-US" dirty="0"/>
              <a:t>With mantissa and exponent</a:t>
            </a:r>
          </a:p>
          <a:p>
            <a:pPr lvl="2"/>
            <a:r>
              <a:rPr lang="en-US" dirty="0"/>
              <a:t>…half, quad ….</a:t>
            </a:r>
          </a:p>
          <a:p>
            <a:r>
              <a:rPr lang="en-US" dirty="0"/>
              <a:t>Fixed-Point</a:t>
            </a:r>
          </a:p>
          <a:p>
            <a:pPr lvl="1"/>
            <a:r>
              <a:rPr lang="en-US" dirty="0"/>
              <a:t>Select total bits and fraction </a:t>
            </a:r>
          </a:p>
          <a:p>
            <a:pPr lvl="2"/>
            <a:r>
              <a:rPr lang="en-US" dirty="0"/>
              <a:t>E.g. 16.8 (16 total bits, 8 of which are fraction)</a:t>
            </a:r>
          </a:p>
          <a:p>
            <a:pPr lvl="3"/>
            <a:r>
              <a:rPr lang="en-US" dirty="0"/>
              <a:t>Represent 1/256 to 256-1/256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Heterogeneous Precision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/>
              <a:t>May not be same in every stage</a:t>
            </a:r>
          </a:p>
          <a:p>
            <a:pPr lvl="1"/>
            <a:r>
              <a:rPr lang="en-US" dirty="0"/>
              <a:t>W factors less than 1</a:t>
            </a:r>
          </a:p>
          <a:p>
            <a:pPr lvl="1"/>
            <a:r>
              <a:rPr lang="en-US" dirty="0"/>
              <a:t>Non-fraction grows at most 1b per stage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3581400"/>
            <a:ext cx="5308600" cy="3464272"/>
          </a:xfrm>
          <a:prstGeom prst="rect">
            <a:avLst/>
          </a:prstGeom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W/Twiddle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14500"/>
            <a:ext cx="7772400" cy="4724400"/>
          </a:xfrm>
        </p:spPr>
        <p:txBody>
          <a:bodyPr/>
          <a:lstStyle/>
          <a:p>
            <a:r>
              <a:rPr lang="en-US" dirty="0" err="1"/>
              <a:t>Precompute</a:t>
            </a:r>
            <a:r>
              <a:rPr lang="en-US" dirty="0"/>
              <a:t> and store in arrays</a:t>
            </a:r>
          </a:p>
          <a:p>
            <a:r>
              <a:rPr lang="en-US" dirty="0"/>
              <a:t>Compute as needed</a:t>
            </a:r>
          </a:p>
          <a:p>
            <a:pPr lvl="1"/>
            <a:r>
              <a:rPr lang="en-US" dirty="0"/>
              <a:t>How?  </a:t>
            </a:r>
          </a:p>
          <a:p>
            <a:pPr lvl="2"/>
            <a:r>
              <a:rPr lang="en-US" dirty="0"/>
              <a:t>sin/cos hardware? </a:t>
            </a:r>
          </a:p>
          <a:p>
            <a:pPr lvl="2"/>
            <a:r>
              <a:rPr lang="en-US" dirty="0"/>
              <a:t>CORDIC? </a:t>
            </a:r>
          </a:p>
          <a:p>
            <a:pPr lvl="2"/>
            <a:r>
              <a:rPr lang="en-US" dirty="0" err="1"/>
              <a:t>Polynominal</a:t>
            </a:r>
            <a:r>
              <a:rPr lang="en-US" dirty="0"/>
              <a:t> approximation?</a:t>
            </a:r>
          </a:p>
          <a:p>
            <a:r>
              <a:rPr lang="en-US" dirty="0"/>
              <a:t>Specialize into computation</a:t>
            </a:r>
          </a:p>
          <a:p>
            <a:pPr lvl="1"/>
            <a:r>
              <a:rPr lang="en-US" dirty="0"/>
              <a:t>Many evaluate to 0, ±1, ±½, ….</a:t>
            </a:r>
          </a:p>
          <a:p>
            <a:pPr lvl="1"/>
            <a:r>
              <a:rPr lang="en-US" dirty="0"/>
              <a:t>Multiplication by 0, 1 not need multiplier…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FFT (partial) Design 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/>
              <a:t>Parallelism</a:t>
            </a:r>
          </a:p>
          <a:p>
            <a:r>
              <a:rPr lang="en-US" dirty="0"/>
              <a:t>Decompose</a:t>
            </a:r>
          </a:p>
          <a:p>
            <a:r>
              <a:rPr lang="en-US" dirty="0"/>
              <a:t>Size/granularity of accelerator</a:t>
            </a:r>
          </a:p>
          <a:p>
            <a:pPr lvl="1"/>
            <a:r>
              <a:rPr lang="en-US" dirty="0"/>
              <a:t>Area-time</a:t>
            </a:r>
          </a:p>
          <a:p>
            <a:r>
              <a:rPr lang="en-US" dirty="0"/>
              <a:t>Sequence/share</a:t>
            </a:r>
          </a:p>
          <a:p>
            <a:r>
              <a:rPr lang="en-US" dirty="0"/>
              <a:t>Communicate</a:t>
            </a:r>
          </a:p>
          <a:p>
            <a:r>
              <a:rPr lang="en-US" dirty="0"/>
              <a:t>Representation/precisions</a:t>
            </a:r>
          </a:p>
          <a:p>
            <a:r>
              <a:rPr lang="en-US" dirty="0"/>
              <a:t>Twiddle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CAD-0B53-F14F-A447-898E31D69773}" type="slidenum">
              <a:rPr lang="en-US"/>
              <a:pPr/>
              <a:t>47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/>
              <a:t>Big Ideas: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419600"/>
          </a:xfrm>
        </p:spPr>
        <p:txBody>
          <a:bodyPr/>
          <a:lstStyle/>
          <a:p>
            <a:r>
              <a:rPr lang="en-US" dirty="0"/>
              <a:t>Large design space for implementations</a:t>
            </a:r>
          </a:p>
          <a:p>
            <a:r>
              <a:rPr lang="en-US" dirty="0"/>
              <a:t>Worth elaborating and formulating systematically</a:t>
            </a:r>
          </a:p>
          <a:p>
            <a:pPr lvl="1"/>
            <a:r>
              <a:rPr lang="en-US" dirty="0"/>
              <a:t>Make sure don’t miss opportunities</a:t>
            </a:r>
          </a:p>
          <a:p>
            <a:r>
              <a:rPr lang="en-US" dirty="0"/>
              <a:t>Think about continuum for design axes</a:t>
            </a:r>
          </a:p>
          <a:p>
            <a:r>
              <a:rPr lang="en-US" dirty="0"/>
              <a:t>Model effects for guidance and understanding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48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/>
              <a:t>P1 milestone </a:t>
            </a:r>
          </a:p>
          <a:p>
            <a:pPr lvl="1"/>
            <a:r>
              <a:rPr lang="en-US" dirty="0"/>
              <a:t>Due Friday</a:t>
            </a:r>
          </a:p>
          <a:p>
            <a:r>
              <a:rPr lang="en-US" dirty="0"/>
              <a:t>P2 out</a:t>
            </a:r>
          </a:p>
          <a:p>
            <a:pPr lvl="1"/>
            <a:r>
              <a:rPr lang="en-US" dirty="0">
                <a:sym typeface="Wingdings"/>
              </a:rPr>
              <a:t>Asks you to identify design space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many choices for implementation</a:t>
            </a:r>
          </a:p>
          <a:p>
            <a:pPr lvl="1"/>
            <a:r>
              <a:rPr lang="en-US" dirty="0"/>
              <a:t>Alternatives to try</a:t>
            </a:r>
          </a:p>
          <a:p>
            <a:pPr lvl="1"/>
            <a:r>
              <a:rPr lang="en-US" dirty="0"/>
              <a:t>Parameters to tune</a:t>
            </a:r>
          </a:p>
          <a:p>
            <a:pPr lvl="1"/>
            <a:r>
              <a:rPr lang="en-US" dirty="0"/>
              <a:t>Mapping options</a:t>
            </a:r>
          </a:p>
          <a:p>
            <a:r>
              <a:rPr lang="en-US" dirty="0"/>
              <a:t>This is our freedom to impact implementation costs</a:t>
            </a:r>
          </a:p>
          <a:p>
            <a:pPr lvl="1"/>
            <a:r>
              <a:rPr lang="en-US" dirty="0"/>
              <a:t>Area, delay, energy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Design 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5638800"/>
          </a:xfrm>
        </p:spPr>
        <p:txBody>
          <a:bodyPr/>
          <a:lstStyle/>
          <a:p>
            <a:r>
              <a:rPr lang="en-US" dirty="0"/>
              <a:t>Ideally</a:t>
            </a:r>
          </a:p>
          <a:p>
            <a:pPr lvl="1"/>
            <a:r>
              <a:rPr lang="en-US" dirty="0"/>
              <a:t>Each choice orthogonal axis in high-dimensional space</a:t>
            </a:r>
          </a:p>
          <a:p>
            <a:pPr lvl="1"/>
            <a:r>
              <a:rPr lang="en-US" dirty="0"/>
              <a:t>Want to understand points in space</a:t>
            </a:r>
          </a:p>
          <a:p>
            <a:pPr lvl="1"/>
            <a:r>
              <a:rPr lang="en-US" dirty="0"/>
              <a:t>Find one that bests meets constraints and goals</a:t>
            </a:r>
          </a:p>
          <a:p>
            <a:r>
              <a:rPr lang="en-US" dirty="0"/>
              <a:t>Practice</a:t>
            </a:r>
          </a:p>
          <a:p>
            <a:pPr lvl="1"/>
            <a:r>
              <a:rPr lang="en-US" dirty="0"/>
              <a:t>Seldom completely orthogonal</a:t>
            </a:r>
          </a:p>
          <a:p>
            <a:pPr lvl="1"/>
            <a:r>
              <a:rPr lang="en-US" dirty="0"/>
              <a:t>Requires cleverness to identify dimensions</a:t>
            </a:r>
          </a:p>
          <a:p>
            <a:pPr lvl="1"/>
            <a:r>
              <a:rPr lang="en-US" dirty="0"/>
              <a:t>Messy, cannot fully explore</a:t>
            </a:r>
          </a:p>
          <a:p>
            <a:pPr lvl="1"/>
            <a:r>
              <a:rPr lang="en-US" dirty="0"/>
              <a:t> But…can understand, prioritize, guide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choices (design-space axes) can we explore in mapping a task to an </a:t>
            </a:r>
            <a:r>
              <a:rPr lang="en-US" dirty="0" err="1">
                <a:solidFill>
                  <a:srgbClr val="FF6600"/>
                </a:solidFill>
              </a:rPr>
              <a:t>SoC</a:t>
            </a:r>
            <a:r>
              <a:rPr lang="en-US" dirty="0">
                <a:solidFill>
                  <a:srgbClr val="FF6600"/>
                </a:solidFill>
              </a:rPr>
              <a:t>?</a:t>
            </a:r>
          </a:p>
          <a:p>
            <a:endParaRPr lang="en-US" dirty="0">
              <a:solidFill>
                <a:srgbClr val="FF6600"/>
              </a:solidFill>
            </a:endParaRPr>
          </a:p>
          <a:p>
            <a:r>
              <a:rPr lang="en-US" dirty="0">
                <a:solidFill>
                  <a:srgbClr val="FF6600"/>
                </a:solidFill>
              </a:rPr>
              <a:t>What showed up in homework so far?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894" y="381000"/>
            <a:ext cx="7772400" cy="1143000"/>
          </a:xfrm>
        </p:spPr>
        <p:txBody>
          <a:bodyPr/>
          <a:lstStyle/>
          <a:p>
            <a:r>
              <a:rPr lang="en-US" dirty="0"/>
              <a:t>From Homework?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894" y="1752600"/>
            <a:ext cx="7772400" cy="4495800"/>
          </a:xfrm>
        </p:spPr>
        <p:txBody>
          <a:bodyPr/>
          <a:lstStyle/>
          <a:p>
            <a:r>
              <a:rPr lang="en-US" dirty="0"/>
              <a:t>Types of parallelism</a:t>
            </a:r>
          </a:p>
          <a:p>
            <a:r>
              <a:rPr lang="en-US" dirty="0"/>
              <a:t>Mapping to different fabrics / hardware</a:t>
            </a:r>
          </a:p>
          <a:p>
            <a:r>
              <a:rPr lang="en-US" dirty="0"/>
              <a:t>How manage memory, move data</a:t>
            </a:r>
          </a:p>
          <a:p>
            <a:pPr lvl="1"/>
            <a:r>
              <a:rPr lang="en-US" dirty="0"/>
              <a:t>DMA, streaming</a:t>
            </a:r>
          </a:p>
          <a:p>
            <a:pPr lvl="1"/>
            <a:r>
              <a:rPr lang="en-US" dirty="0"/>
              <a:t>Data access patterns</a:t>
            </a:r>
          </a:p>
          <a:p>
            <a:r>
              <a:rPr lang="en-US" dirty="0"/>
              <a:t>Levels of parallelism</a:t>
            </a:r>
          </a:p>
          <a:p>
            <a:r>
              <a:rPr lang="en-US" dirty="0"/>
              <a:t>Pipelining, unrolling, II, array partitioning</a:t>
            </a:r>
          </a:p>
          <a:p>
            <a:r>
              <a:rPr lang="en-US" dirty="0"/>
              <a:t>Data size (precision)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Design-Space Choices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772400" cy="4114800"/>
          </a:xfrm>
        </p:spPr>
        <p:txBody>
          <a:bodyPr/>
          <a:lstStyle/>
          <a:p>
            <a:r>
              <a:rPr lang="en-US" sz="2800" dirty="0"/>
              <a:t>Type of parallelism</a:t>
            </a:r>
          </a:p>
          <a:p>
            <a:r>
              <a:rPr lang="en-US" sz="2800" dirty="0"/>
              <a:t>How decompose / organize parallelism</a:t>
            </a:r>
          </a:p>
          <a:p>
            <a:r>
              <a:rPr lang="en-US" sz="2800" dirty="0"/>
              <a:t>Area-time points (level exploited)</a:t>
            </a:r>
          </a:p>
          <a:p>
            <a:r>
              <a:rPr lang="en-US" sz="2800" dirty="0"/>
              <a:t>What resources we provision for what parts of computation</a:t>
            </a:r>
          </a:p>
          <a:p>
            <a:r>
              <a:rPr lang="en-US" sz="2800" dirty="0"/>
              <a:t>Where to map tasks</a:t>
            </a:r>
          </a:p>
          <a:p>
            <a:r>
              <a:rPr lang="en-US" sz="2800" dirty="0"/>
              <a:t>How schedule/order computations</a:t>
            </a:r>
          </a:p>
          <a:p>
            <a:r>
              <a:rPr lang="en-US" sz="2800" dirty="0"/>
              <a:t>How synchronize tasks</a:t>
            </a:r>
          </a:p>
          <a:p>
            <a:r>
              <a:rPr lang="en-US" sz="2800" dirty="0"/>
              <a:t>How represent data</a:t>
            </a:r>
          </a:p>
          <a:p>
            <a:r>
              <a:rPr lang="en-US" sz="2800" dirty="0"/>
              <a:t>Where place data; how manage and move</a:t>
            </a:r>
          </a:p>
          <a:p>
            <a:r>
              <a:rPr lang="en-US" sz="2800" dirty="0"/>
              <a:t>What precision use in computations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8.9|4.3|11.9|2.1|99.3|2.1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20825</TotalTime>
  <Words>1581</Words>
  <Application>Microsoft Macintosh PowerPoint</Application>
  <PresentationFormat>On-screen Show (4:3)</PresentationFormat>
  <Paragraphs>362</Paragraphs>
  <Slides>48</Slides>
  <Notes>3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3" baseType="lpstr">
      <vt:lpstr>ＭＳ Ｐゴシック</vt:lpstr>
      <vt:lpstr>Arial</vt:lpstr>
      <vt:lpstr>Times New Roman</vt:lpstr>
      <vt:lpstr>Wingdings</vt:lpstr>
      <vt:lpstr>Blank Presentation</vt:lpstr>
      <vt:lpstr>ESE532: System-on-a-Chip Architecture</vt:lpstr>
      <vt:lpstr>Today</vt:lpstr>
      <vt:lpstr>Message</vt:lpstr>
      <vt:lpstr>Design-Space Exploration</vt:lpstr>
      <vt:lpstr>Design Space</vt:lpstr>
      <vt:lpstr>Design Space</vt:lpstr>
      <vt:lpstr>Preclass 1</vt:lpstr>
      <vt:lpstr>From Homework?</vt:lpstr>
      <vt:lpstr>Design-Space Choices</vt:lpstr>
      <vt:lpstr>Generalize Continuum</vt:lpstr>
      <vt:lpstr>Finding Optima</vt:lpstr>
      <vt:lpstr>Design Space Explore</vt:lpstr>
      <vt:lpstr>Elaborate Design Space</vt:lpstr>
      <vt:lpstr>Tools</vt:lpstr>
      <vt:lpstr>Tools</vt:lpstr>
      <vt:lpstr>Code for Exploration</vt:lpstr>
      <vt:lpstr>Design-Space Exploration</vt:lpstr>
      <vt:lpstr>Sound Waves</vt:lpstr>
      <vt:lpstr>Discrete Sampling</vt:lpstr>
      <vt:lpstr>Frequency-domain</vt:lpstr>
      <vt:lpstr>Frequency-domain</vt:lpstr>
      <vt:lpstr>Time vs. Frequency</vt:lpstr>
      <vt:lpstr>Fourier Series</vt:lpstr>
      <vt:lpstr>Fourier Transform</vt:lpstr>
      <vt:lpstr>FT as Matching</vt:lpstr>
      <vt:lpstr>Fast-Fourier Transform (FFT)</vt:lpstr>
      <vt:lpstr>FFT</vt:lpstr>
      <vt:lpstr>Basic FFT Butterfly</vt:lpstr>
      <vt:lpstr>Preclass 2</vt:lpstr>
      <vt:lpstr>FFT Parallelism</vt:lpstr>
      <vt:lpstr>Streaming FFT</vt:lpstr>
      <vt:lpstr>Preclass 3</vt:lpstr>
      <vt:lpstr>Bit Serial</vt:lpstr>
      <vt:lpstr>Accelerator Building Blocks</vt:lpstr>
      <vt:lpstr>Common Subgraphs</vt:lpstr>
      <vt:lpstr>Processor Mapping</vt:lpstr>
      <vt:lpstr>Preclass 4a</vt:lpstr>
      <vt:lpstr>Preclass 4b</vt:lpstr>
      <vt:lpstr>Preclass 4b</vt:lpstr>
      <vt:lpstr>Streaming FFT</vt:lpstr>
      <vt:lpstr>Communication</vt:lpstr>
      <vt:lpstr>Data Precision</vt:lpstr>
      <vt:lpstr>Number Representation</vt:lpstr>
      <vt:lpstr>Heterogeneous Precision</vt:lpstr>
      <vt:lpstr>W/Twiddle factors</vt:lpstr>
      <vt:lpstr>FFT (partial) Design Space</vt:lpstr>
      <vt:lpstr>Big Ideas:</vt:lpstr>
      <vt:lpstr>Admin</vt:lpstr>
    </vt:vector>
  </TitlesOfParts>
  <Company>California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Dehon, Andre</cp:lastModifiedBy>
  <cp:revision>117</cp:revision>
  <cp:lastPrinted>2018-10-31T12:59:03Z</cp:lastPrinted>
  <dcterms:created xsi:type="dcterms:W3CDTF">2017-11-06T13:38:05Z</dcterms:created>
  <dcterms:modified xsi:type="dcterms:W3CDTF">2018-10-31T13:59:43Z</dcterms:modified>
</cp:coreProperties>
</file>