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81" r:id="rId2"/>
    <p:sldId id="412" r:id="rId3"/>
    <p:sldId id="411" r:id="rId4"/>
    <p:sldId id="382" r:id="rId5"/>
    <p:sldId id="383" r:id="rId6"/>
    <p:sldId id="384" r:id="rId7"/>
    <p:sldId id="415" r:id="rId8"/>
    <p:sldId id="385" r:id="rId9"/>
    <p:sldId id="416" r:id="rId10"/>
    <p:sldId id="386" r:id="rId11"/>
    <p:sldId id="455" r:id="rId12"/>
    <p:sldId id="457" r:id="rId13"/>
    <p:sldId id="456" r:id="rId14"/>
    <p:sldId id="387" r:id="rId15"/>
    <p:sldId id="417" r:id="rId16"/>
    <p:sldId id="458" r:id="rId17"/>
    <p:sldId id="459" r:id="rId18"/>
    <p:sldId id="389" r:id="rId19"/>
    <p:sldId id="419" r:id="rId20"/>
    <p:sldId id="443" r:id="rId21"/>
    <p:sldId id="390" r:id="rId22"/>
    <p:sldId id="420" r:id="rId23"/>
    <p:sldId id="421" r:id="rId24"/>
    <p:sldId id="391" r:id="rId25"/>
    <p:sldId id="422" r:id="rId26"/>
    <p:sldId id="460" r:id="rId27"/>
    <p:sldId id="394" r:id="rId28"/>
    <p:sldId id="395" r:id="rId29"/>
    <p:sldId id="447" r:id="rId30"/>
    <p:sldId id="448" r:id="rId31"/>
    <p:sldId id="446" r:id="rId32"/>
    <p:sldId id="404" r:id="rId33"/>
    <p:sldId id="461" r:id="rId34"/>
    <p:sldId id="434" r:id="rId35"/>
    <p:sldId id="435" r:id="rId36"/>
    <p:sldId id="450" r:id="rId37"/>
    <p:sldId id="430" r:id="rId38"/>
    <p:sldId id="423" r:id="rId39"/>
    <p:sldId id="424" r:id="rId40"/>
    <p:sldId id="425" r:id="rId41"/>
    <p:sldId id="426" r:id="rId42"/>
    <p:sldId id="427" r:id="rId43"/>
    <p:sldId id="431" r:id="rId44"/>
    <p:sldId id="429" r:id="rId45"/>
    <p:sldId id="299" r:id="rId46"/>
    <p:sldId id="300" r:id="rId4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BF00FA"/>
    <a:srgbClr val="009900"/>
    <a:srgbClr val="FFFF00"/>
    <a:srgbClr val="FFCC66"/>
    <a:srgbClr val="99FF99"/>
    <a:srgbClr val="CC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29" autoAdjust="0"/>
  </p:normalViewPr>
  <p:slideViewPr>
    <p:cSldViewPr>
      <p:cViewPr varScale="1">
        <p:scale>
          <a:sx n="108" d="100"/>
          <a:sy n="108" d="100"/>
        </p:scale>
        <p:origin x="56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2018 --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19:  November 5, 2018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Only works because overlap data among loop instances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685800" y="2509520"/>
          <a:ext cx="7772394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If keep going, fill like pipeline…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465747"/>
              </p:ext>
            </p:extLst>
          </p:nvPr>
        </p:nvGraphicFramePr>
        <p:xfrm>
          <a:off x="685800" y="2209800"/>
          <a:ext cx="7772394" cy="596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+z4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+z5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ESE532 Fall 2018 --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II of pipeline is 1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is latency bound for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      </a:t>
            </a:r>
            <a:r>
              <a:rPr lang="en-US" dirty="0" err="1">
                <a:solidFill>
                  <a:srgbClr val="FF6600"/>
                </a:solidFill>
              </a:rPr>
              <a:t>c+a</a:t>
            </a:r>
            <a:r>
              <a:rPr lang="en-US" dirty="0">
                <a:solidFill>
                  <a:srgbClr val="FF6600"/>
                </a:solidFill>
              </a:rPr>
              <a:t>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]*b[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  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7819-A039-8244-B7F5-FC91ECEC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9687-C4F8-D049-896B-8CC8F1E8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have II &lt; Latency Bound</a:t>
            </a:r>
          </a:p>
          <a:p>
            <a:pPr lvl="1"/>
            <a:r>
              <a:rPr lang="en-US" dirty="0"/>
              <a:t>(for a loop body)</a:t>
            </a:r>
          </a:p>
          <a:p>
            <a:r>
              <a:rPr lang="en-US" dirty="0"/>
              <a:t>…must spread one loop body calculation over multiple loop iterations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B1D3-8614-C948-863E-3C9652C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C644-0807-FD41-921F-60BA9F04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5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VLIW operators across multiple loop iterations</a:t>
            </a:r>
          </a:p>
          <a:p>
            <a:r>
              <a:rPr lang="en-US" dirty="0"/>
              <a:t>Treat execution on operators as pipeline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039F-C375-9442-BEDB-D3E604F2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113A1-270C-0B4B-BE34-1FBDF77C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6248400" cy="4114800"/>
          </a:xfrm>
        </p:spPr>
        <p:txBody>
          <a:bodyPr/>
          <a:lstStyle/>
          <a:p>
            <a:r>
              <a:rPr lang="en-US" dirty="0"/>
              <a:t>Fully pipelined</a:t>
            </a:r>
          </a:p>
          <a:p>
            <a:pPr lvl="1"/>
            <a:r>
              <a:rPr lang="en-US" dirty="0"/>
              <a:t>Computation in a pipeline stage in a cycle,</a:t>
            </a:r>
            <a:br>
              <a:rPr lang="en-US" dirty="0"/>
            </a:br>
            <a:r>
              <a:rPr lang="en-US" dirty="0"/>
              <a:t>depends on output of a different stage on previous cycle</a:t>
            </a:r>
          </a:p>
          <a:p>
            <a:r>
              <a:rPr lang="en-US" dirty="0"/>
              <a:t>What we compute in each cycle </a:t>
            </a:r>
          </a:p>
          <a:p>
            <a:pPr lvl="1"/>
            <a:r>
              <a:rPr lang="en-US" dirty="0"/>
              <a:t>is a set of pipeline stages</a:t>
            </a:r>
          </a:p>
          <a:p>
            <a:pPr lvl="1"/>
            <a:r>
              <a:rPr lang="en-US" dirty="0"/>
              <a:t>each operating on a different set of input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2522FF-C7F9-1942-A4F3-88D23562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8360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Goal: </a:t>
            </a:r>
            <a:r>
              <a:rPr lang="en-US" dirty="0">
                <a:latin typeface="+mn-lt"/>
              </a:rPr>
              <a:t>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</p:spTree>
    <p:extLst>
      <p:ext uri="{BB962C8B-B14F-4D97-AF65-F5344CB8AC3E}">
        <p14:creationId xmlns:p14="http://schemas.microsoft.com/office/powerpoint/2010/main" val="17124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7863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Goal: 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4D3B1F-C7B5-6D49-9A42-98DE1632641F}"/>
              </a:ext>
            </a:extLst>
          </p:cNvPr>
          <p:cNvSpPr txBox="1"/>
          <p:nvPr/>
        </p:nvSpPr>
        <p:spPr>
          <a:xfrm>
            <a:off x="4462262" y="2676435"/>
            <a:ext cx="1741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{ c=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c+prod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??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38342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Pipelined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r>
              <a:rPr lang="en-US" dirty="0">
                <a:solidFill>
                  <a:srgbClr val="FF6600"/>
                </a:solidFill>
              </a:rPr>
              <a:t>Use this to compact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C306C-6221-2449-9368-8690553069D4}"/>
              </a:ext>
            </a:extLst>
          </p:cNvPr>
          <p:cNvSpPr txBox="1"/>
          <p:nvPr/>
        </p:nvSpPr>
        <p:spPr>
          <a:xfrm>
            <a:off x="990600" y="2133600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many cycles for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 2 schedule?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Previously: VLIW</a:t>
            </a:r>
            <a:br>
              <a:rPr lang="en-US" dirty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36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[Day 14 … before midterm]</a:t>
            </a:r>
            <a:endParaRPr lang="en-US" dirty="0">
              <a:solidFill>
                <a:schemeClr val="accent2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Also parameterize memories and how connected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General way to tradeoff area and time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Bzneq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r>
                        <a:rPr lang="en-US" dirty="0"/>
                        <a:t> 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 Pipeline</a:t>
            </a:r>
            <a:br>
              <a:rPr lang="en-US" dirty="0"/>
            </a:br>
            <a:r>
              <a:rPr lang="en-US" sz="3600" dirty="0"/>
              <a:t>(as in ``Priming the Pump”)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body to work, will need to setup the steady state condition for the pipeline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need to do to define the loop variables used in the pipeline?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la, lb?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5018" y="457200"/>
            <a:ext cx="7772400" cy="1143000"/>
          </a:xfrm>
        </p:spPr>
        <p:txBody>
          <a:bodyPr/>
          <a:lstStyle/>
          <a:p>
            <a:r>
              <a:rPr lang="en-US" dirty="0"/>
              <a:t>Flush Pipeline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5018" y="1600200"/>
            <a:ext cx="7772400" cy="4114800"/>
          </a:xfrm>
        </p:spPr>
        <p:txBody>
          <a:bodyPr/>
          <a:lstStyle/>
          <a:p>
            <a:r>
              <a:rPr lang="en-US" dirty="0"/>
              <a:t>For this body to work, will need to finish the pipeline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need to do after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what does c, prod, 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 hold at loop exit?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Suffix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c+prod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c+la</a:t>
            </a:r>
            <a:r>
              <a:rPr lang="en-US" dirty="0"/>
              <a:t>*lb;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Software Pipelined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prod=a[0]*b[0];</a:t>
            </a:r>
          </a:p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c+prod</a:t>
            </a:r>
            <a:r>
              <a:rPr lang="en-US" dirty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c+la</a:t>
            </a:r>
            <a:r>
              <a:rPr lang="en-US" dirty="0">
                <a:solidFill>
                  <a:srgbClr val="00B050"/>
                </a:solidFill>
              </a:rPr>
              <a:t>*lb;</a:t>
            </a:r>
          </a:p>
          <a:p>
            <a:r>
              <a:rPr lang="en-US" dirty="0"/>
              <a:t>Software pipelined loop requires a loop </a:t>
            </a:r>
            <a:r>
              <a:rPr lang="en-US" dirty="0">
                <a:solidFill>
                  <a:srgbClr val="BF00FA"/>
                </a:solidFill>
              </a:rPr>
              <a:t>prologue</a:t>
            </a:r>
            <a:r>
              <a:rPr lang="en-US" dirty="0"/>
              <a:t> and loop </a:t>
            </a:r>
            <a:r>
              <a:rPr lang="en-US" dirty="0">
                <a:solidFill>
                  <a:srgbClr val="00B050"/>
                </a:solidFill>
              </a:rPr>
              <a:t>epilogue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7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/>
              <a:t>Revisit Day 14 </a:t>
            </a:r>
            <a:r>
              <a:rPr lang="en-US" dirty="0" err="1"/>
              <a:t>Preclass</a:t>
            </a:r>
            <a:r>
              <a:rPr lang="en-US" dirty="0"/>
              <a:t> 4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xptr</a:t>
            </a:r>
            <a:r>
              <a:rPr lang="en-US" dirty="0"/>
              <a:t>=&amp;</a:t>
            </a:r>
            <a:r>
              <a:rPr lang="en-US" dirty="0" err="1"/>
              <a:t>x;xptr</a:t>
            </a:r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++)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res[i</a:t>
            </a:r>
            <a:r>
              <a:rPr lang="en-US" dirty="0"/>
              <a:t>]=</a:t>
            </a:r>
            <a:r>
              <a:rPr lang="en-US" dirty="0" err="1"/>
              <a:t>sqrt(x[i</a:t>
            </a:r>
            <a:r>
              <a:rPr lang="en-US" dirty="0"/>
              <a:t>]*</a:t>
            </a:r>
            <a:r>
              <a:rPr lang="en-US" dirty="0" err="1"/>
              <a:t>x[i]+y[i</a:t>
            </a:r>
            <a:r>
              <a:rPr lang="en-US" dirty="0"/>
              <a:t>]*</a:t>
            </a:r>
            <a:r>
              <a:rPr lang="en-US" dirty="0" err="1"/>
              <a:t>y[i]+z[i</a:t>
            </a:r>
            <a:r>
              <a:rPr lang="en-US" dirty="0"/>
              <a:t>]*</a:t>
            </a:r>
            <a:r>
              <a:rPr lang="en-US" dirty="0" err="1"/>
              <a:t>z[i</a:t>
            </a:r>
            <a:r>
              <a:rPr lang="en-US" dirty="0"/>
              <a:t>]); 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ld </a:t>
            </a:r>
            <a:r>
              <a:rPr lang="en-US" dirty="0" err="1"/>
              <a:t>x</a:t>
            </a:r>
            <a:r>
              <a:rPr lang="en-US" dirty="0"/>
              <a:t>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; y[i]</a:t>
            </a:r>
            <a:r>
              <a:rPr lang="en-US" baseline="30000" dirty="0"/>
              <a:t>2</a:t>
            </a:r>
            <a:r>
              <a:rPr lang="en-US" dirty="0"/>
              <a:t>; z[i]</a:t>
            </a:r>
            <a:r>
              <a:rPr lang="en-US" baseline="30000" dirty="0"/>
              <a:t>2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+y[i]</a:t>
            </a:r>
            <a:r>
              <a:rPr lang="en-US" baseline="30000" dirty="0"/>
              <a:t>2</a:t>
            </a:r>
            <a:r>
              <a:rPr lang="en-US" dirty="0"/>
              <a:t>; +z[i]</a:t>
            </a:r>
            <a:r>
              <a:rPr lang="en-US" baseline="30000" dirty="0"/>
              <a:t>2</a:t>
            </a:r>
            <a:r>
              <a:rPr lang="en-US" dirty="0"/>
              <a:t>; </a:t>
            </a:r>
            <a:r>
              <a:rPr lang="en-US" dirty="0" err="1"/>
              <a:t>sqrt</a:t>
            </a:r>
            <a:r>
              <a:rPr lang="en-US" dirty="0"/>
              <a:t>; </a:t>
            </a:r>
            <a:r>
              <a:rPr lang="en-US" dirty="0" err="1"/>
              <a:t>res[i</a:t>
            </a:r>
            <a:r>
              <a:rPr lang="en-US" dirty="0"/>
              <a:t>]</a:t>
            </a:r>
            <a:endParaRPr lang="en-US" baseline="30000" dirty="0"/>
          </a:p>
          <a:p>
            <a:r>
              <a:rPr lang="en-US" dirty="0">
                <a:solidFill>
                  <a:srgbClr val="FF6600"/>
                </a:solidFill>
              </a:rPr>
              <a:t>What resources would it take to achieve each II by resource bound?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4876800"/>
          <a:ext cx="6095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Day 13 </a:t>
            </a:r>
            <a:r>
              <a:rPr lang="en-US" dirty="0" err="1"/>
              <a:t>Preclass</a:t>
            </a:r>
            <a:r>
              <a:rPr lang="en-US" dirty="0"/>
              <a:t> 4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 for II=3 (work back from res store)</a:t>
            </a: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</a:t>
            </a:r>
            <a:r>
              <a:rPr lang="en-US" dirty="0" err="1"/>
              <a:t>ld</a:t>
            </a:r>
            <a:r>
              <a:rPr lang="en-US" dirty="0"/>
              <a:t> x;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+y[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+z[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sqrt; res[</a:t>
            </a:r>
            <a:r>
              <a:rPr lang="en-US" dirty="0" err="1"/>
              <a:t>i</a:t>
            </a:r>
            <a:r>
              <a:rPr lang="en-US" dirty="0"/>
              <a:t>]</a:t>
            </a:r>
            <a:endParaRPr lang="en-US" baseline="30000" dirty="0"/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6F3FB609-01F2-3646-9BB8-4E78EC8E2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522880"/>
              </p:ext>
            </p:extLst>
          </p:nvPr>
        </p:nvGraphicFramePr>
        <p:xfrm>
          <a:off x="685800" y="4343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II=3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x[i</a:t>
                      </a:r>
                      <a:r>
                        <a:rPr lang="en-US" dirty="0"/>
                        <a:t>]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y[i</a:t>
                      </a:r>
                      <a:r>
                        <a:rPr lang="en-US" dirty="0"/>
                        <a:t>]</a:t>
                      </a:r>
                      <a:r>
                        <a:rPr lang="en-US" baseline="0" dirty="0"/>
                        <a:t>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yptr</a:t>
                      </a:r>
                      <a:r>
                        <a:rPr lang="en-US" dirty="0"/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z[i</a:t>
                      </a:r>
                      <a:r>
                        <a:rPr lang="en-US" dirty="0"/>
                        <a:t>]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zptr</a:t>
                      </a:r>
                      <a:r>
                        <a:rPr lang="en-US" dirty="0"/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II=2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Cyc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II=1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77724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y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</a:t>
                      </a:r>
                    </a:p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xyz</a:t>
                      </a:r>
                    </a:p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57800" y="3429000"/>
          <a:ext cx="2819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286000"/>
            <a:ext cx="8763000" cy="4114800"/>
          </a:xfrm>
        </p:spPr>
        <p:txBody>
          <a:bodyPr/>
          <a:lstStyle/>
          <a:p>
            <a:r>
              <a:rPr lang="en-US" dirty="0"/>
              <a:t>Observe</a:t>
            </a:r>
          </a:p>
          <a:p>
            <a:pPr lvl="1"/>
            <a:r>
              <a:rPr lang="en-US" dirty="0"/>
              <a:t>For cases without loop dependencies,</a:t>
            </a:r>
          </a:p>
          <a:p>
            <a:pPr lvl="1"/>
            <a:r>
              <a:rPr lang="en-US" dirty="0"/>
              <a:t>if willing to mix any number of loop instances,</a:t>
            </a:r>
          </a:p>
          <a:p>
            <a:pPr lvl="1"/>
            <a:r>
              <a:rPr lang="en-US" dirty="0"/>
              <a:t>can achieve resource bound</a:t>
            </a:r>
          </a:p>
          <a:p>
            <a:r>
              <a:rPr lang="en-US" dirty="0"/>
              <a:t>May require more registers to hold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Registers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r>
              <a:rPr lang="en-US" dirty="0"/>
              <a:t>May require more registers to hold state</a:t>
            </a:r>
          </a:p>
          <a:p>
            <a:pPr lvl="1"/>
            <a:r>
              <a:rPr lang="en-US" dirty="0"/>
              <a:t>Implement: Y=a*(</a:t>
            </a:r>
            <a:r>
              <a:rPr lang="en-US" dirty="0" err="1"/>
              <a:t>b+c</a:t>
            </a:r>
            <a:r>
              <a:rPr lang="en-US" dirty="0"/>
              <a:t>*(</a:t>
            </a:r>
            <a:r>
              <a:rPr lang="en-US" dirty="0" err="1"/>
              <a:t>d+e</a:t>
            </a:r>
            <a:r>
              <a:rPr lang="en-US" dirty="0"/>
              <a:t>))  </a:t>
            </a:r>
          </a:p>
          <a:p>
            <a:pPr marL="457200" lvl="1" indent="0">
              <a:buNone/>
            </a:pPr>
            <a:r>
              <a:rPr lang="en-US" dirty="0"/>
              <a:t>        r1=</a:t>
            </a:r>
            <a:r>
              <a:rPr lang="en-US" dirty="0" err="1"/>
              <a:t>d+e</a:t>
            </a:r>
            <a:r>
              <a:rPr lang="en-US" dirty="0"/>
              <a:t>; r1=c*r1; r1=b+r1; r1=a*r1;</a:t>
            </a:r>
          </a:p>
          <a:p>
            <a:pPr marL="457200" lvl="1" indent="0">
              <a:buNone/>
            </a:pPr>
            <a:r>
              <a:rPr lang="en-US" dirty="0"/>
              <a:t>        r1=a*r2; r2=b+r3; r3=c*r4; r4=</a:t>
            </a:r>
            <a:r>
              <a:rPr lang="en-US" dirty="0" err="1"/>
              <a:t>d+e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5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Day 14</a:t>
            </a:r>
            <a:br>
              <a:rPr lang="en-US" dirty="0"/>
            </a:br>
            <a:r>
              <a:rPr lang="en-US" dirty="0"/>
              <a:t>(no software pipelining)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[for </a:t>
            </a:r>
            <a:r>
              <a:rPr lang="en-US" dirty="0" err="1"/>
              <a:t>preclass</a:t>
            </a:r>
            <a:r>
              <a:rPr lang="en-US" dirty="0"/>
              <a:t> 4]</a:t>
            </a:r>
          </a:p>
          <a:p>
            <a:r>
              <a:rPr lang="en-US" dirty="0"/>
              <a:t>One of each operator: II=8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3</a:t>
            </a:r>
          </a:p>
          <a:p>
            <a:r>
              <a:rPr lang="en-US" dirty="0"/>
              <a:t>Latency lower bound (roughly II=1 hardware here)</a:t>
            </a:r>
          </a:p>
          <a:p>
            <a:pPr lvl="1"/>
            <a:r>
              <a:rPr lang="en-US" dirty="0"/>
              <a:t>II=7</a:t>
            </a:r>
          </a:p>
          <a:p>
            <a:pPr lvl="1"/>
            <a:r>
              <a:rPr lang="en-US" dirty="0"/>
              <a:t>II=2.5 for unroll 4 iterations (10 cycles)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VLIW provides rich area-time tradeoffs</a:t>
            </a:r>
          </a:p>
          <a:p>
            <a:endParaRPr lang="en-US" dirty="0"/>
          </a:p>
          <a:p>
            <a:r>
              <a:rPr lang="en-US" dirty="0"/>
              <a:t>Pipelining not just for hardware</a:t>
            </a:r>
          </a:p>
          <a:p>
            <a:pPr lvl="1"/>
            <a:r>
              <a:rPr lang="en-US" dirty="0"/>
              <a:t>Already seen for coarse operation pipelining, even with processors</a:t>
            </a:r>
          </a:p>
          <a:p>
            <a:pPr lvl="2"/>
            <a:r>
              <a:rPr lang="en-US" dirty="0"/>
              <a:t>Process- or thread-level parallelism</a:t>
            </a:r>
          </a:p>
          <a:p>
            <a:pPr lvl="1"/>
            <a:r>
              <a:rPr lang="en-US" dirty="0"/>
              <a:t>Now see for ILP (instruction-level parallelism)</a:t>
            </a:r>
          </a:p>
          <a:p>
            <a:pPr lvl="1"/>
            <a:r>
              <a:rPr lang="en-US" dirty="0"/>
              <a:t>Necessary to achieve 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Good compiler should do this for you</a:t>
            </a:r>
          </a:p>
          <a:p>
            <a:r>
              <a:rPr lang="en-US" dirty="0"/>
              <a:t>Worth understanding to reason about II should achieve</a:t>
            </a:r>
          </a:p>
          <a:p>
            <a:r>
              <a:rPr lang="en-US" dirty="0"/>
              <a:t>If compiler not achieving, hint may need to check if there’s a dependency the compiler thinks exists</a:t>
            </a:r>
          </a:p>
          <a:p>
            <a:r>
              <a:rPr lang="en-US" dirty="0"/>
              <a:t>Gives you an idea of how to disambiguate for the compiler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Looping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(if time permits)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Overhead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handle loop overhead in ILP on VLIW</a:t>
            </a:r>
          </a:p>
          <a:p>
            <a:pPr lvl="1"/>
            <a:r>
              <a:rPr lang="en-US" dirty="0"/>
              <a:t>Increment counters, branches as independent functional units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267200"/>
            <a:ext cx="6100254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VLIW Loop Overhead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handle loop overhead in ILP on VLIW</a:t>
            </a:r>
          </a:p>
          <a:p>
            <a:r>
              <a:rPr lang="en-US" dirty="0"/>
              <a:t>…but paying a full issue unit and instruction costs overhead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343400"/>
            <a:ext cx="6100254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  <a:p>
            <a:r>
              <a:rPr lang="en-US" dirty="0">
                <a:solidFill>
                  <a:schemeClr val="bg2"/>
                </a:solidFill>
                <a:ea typeface="ＭＳ Ｐゴシック" pitchFamily="1" charset="-128"/>
                <a:cs typeface="ＭＳ Ｐゴシック" pitchFamily="1" charset="-128"/>
              </a:rPr>
              <a:t>VLIW (as time permits)</a:t>
            </a:r>
          </a:p>
          <a:p>
            <a:pPr lvl="1"/>
            <a:r>
              <a:rPr lang="en-US" dirty="0">
                <a:solidFill>
                  <a:schemeClr val="bg2"/>
                </a:solidFill>
                <a:ea typeface="ＭＳ Ｐゴシック" pitchFamily="1" charset="-128"/>
                <a:cs typeface="ＭＳ Ｐゴシック" pitchFamily="1" charset="-128"/>
              </a:rPr>
              <a:t>Zero-Overhead Loops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Zero-Overhead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dirty="0"/>
              <a:t>Specialize the instructions, state, branching for loops</a:t>
            </a:r>
          </a:p>
          <a:p>
            <a:pPr lvl="1"/>
            <a:r>
              <a:rPr lang="en-US" dirty="0"/>
              <a:t>Counter rather than RF</a:t>
            </a:r>
          </a:p>
          <a:p>
            <a:pPr lvl="1"/>
            <a:r>
              <a:rPr lang="en-US" dirty="0"/>
              <a:t>One bit to indicate if counter decrement</a:t>
            </a:r>
          </a:p>
          <a:p>
            <a:pPr lvl="1"/>
            <a:r>
              <a:rPr lang="en-US" dirty="0"/>
              <a:t>Exit loop when decrement to 0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95800"/>
            <a:ext cx="6375400" cy="1916472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95800"/>
            <a:ext cx="6375400" cy="19164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286000"/>
            <a:ext cx="6604000" cy="1900396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Zero-Overhead Loop Simplify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port – simplify further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648200"/>
            <a:ext cx="6146800" cy="18477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667000"/>
            <a:ext cx="6223000" cy="187066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Zero-Overhead Loop Example</a:t>
            </a:r>
            <a:br>
              <a:rPr lang="en-US" dirty="0"/>
            </a:br>
            <a:r>
              <a:rPr lang="en-US" dirty="0"/>
              <a:t>(with software pipelining)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repeat r3:</a:t>
            </a:r>
          </a:p>
          <a:p>
            <a:pPr>
              <a:buNone/>
            </a:pPr>
            <a:r>
              <a:rPr lang="en-US" dirty="0"/>
              <a:t>     </a:t>
            </a:r>
            <a:r>
              <a:rPr lang="en-US" dirty="0" err="1"/>
              <a:t>addi</a:t>
            </a:r>
            <a:r>
              <a:rPr lang="en-US" dirty="0"/>
              <a:t> r5,#4,r5; ld r4,r5</a:t>
            </a:r>
          </a:p>
          <a:p>
            <a:pPr>
              <a:buNone/>
            </a:pPr>
            <a:r>
              <a:rPr lang="en-US" dirty="0"/>
              <a:t>     </a:t>
            </a:r>
            <a:r>
              <a:rPr lang="en-US" dirty="0" err="1"/>
              <a:t>addi</a:t>
            </a:r>
            <a:r>
              <a:rPr lang="en-US" dirty="0"/>
              <a:t> r4,#4,r4; ld r6,r7</a:t>
            </a:r>
          </a:p>
          <a:p>
            <a:pPr>
              <a:buNone/>
            </a:pPr>
            <a:r>
              <a:rPr lang="en-US" dirty="0"/>
              <a:t>     add  r9,r8,r8; </a:t>
            </a:r>
            <a:r>
              <a:rPr lang="en-US" dirty="0" err="1"/>
              <a:t>mul</a:t>
            </a:r>
            <a:r>
              <a:rPr lang="en-US" dirty="0"/>
              <a:t> r6,r7,r9</a:t>
            </a:r>
          </a:p>
          <a:p>
            <a:pPr>
              <a:buNone/>
            </a:pPr>
            <a:r>
              <a:rPr lang="en-US" dirty="0"/>
              <a:t>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72000"/>
            <a:ext cx="6146800" cy="1847754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Zero-Overhead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Potentially generalize to multiple loop nests and counters</a:t>
            </a:r>
          </a:p>
          <a:p>
            <a:r>
              <a:rPr lang="en-US" dirty="0"/>
              <a:t>Common in highly optimized </a:t>
            </a:r>
            <a:r>
              <a:rPr lang="en-US" dirty="0" err="1"/>
              <a:t>DSPs</a:t>
            </a:r>
            <a:r>
              <a:rPr lang="en-US" dirty="0"/>
              <a:t>, Vector units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45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/>
              <a:t>Pipelining of data processing useful for software scheduled on processors</a:t>
            </a:r>
          </a:p>
          <a:p>
            <a:pPr lvl="1"/>
            <a:r>
              <a:rPr lang="en-US" dirty="0"/>
              <a:t>VLIW (and pipelined, superscalar)</a:t>
            </a:r>
          </a:p>
          <a:p>
            <a:pPr lvl="1"/>
            <a:r>
              <a:rPr lang="en-US" dirty="0"/>
              <a:t>Not just hardware pipelines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46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P1 – should have feedback on Part 4</a:t>
            </a:r>
          </a:p>
          <a:p>
            <a:pPr lvl="1"/>
            <a:r>
              <a:rPr lang="en-US" dirty="0">
                <a:sym typeface="Wingdings"/>
              </a:rPr>
              <a:t>Incorporate that in your thinking for P2</a:t>
            </a:r>
          </a:p>
          <a:p>
            <a:r>
              <a:rPr lang="en-US" dirty="0">
                <a:sym typeface="Wingdings"/>
              </a:rPr>
              <a:t>P2 due Friday</a:t>
            </a:r>
          </a:p>
          <a:p>
            <a:r>
              <a:rPr lang="en-US" dirty="0">
                <a:sym typeface="Wingdings"/>
              </a:rPr>
              <a:t>Will need ethernet cable for P3</a:t>
            </a:r>
          </a:p>
          <a:p>
            <a:pPr lvl="1"/>
            <a:r>
              <a:rPr lang="en-US" dirty="0">
                <a:sym typeface="Wingdings"/>
              </a:rPr>
              <a:t>get one ethernet cable per team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Pack computations more tightly by scheduling multiple loop instances </a:t>
            </a:r>
            <a:br>
              <a:rPr lang="en-US" dirty="0"/>
            </a:br>
            <a:r>
              <a:rPr lang="en-US" dirty="0"/>
              <a:t>(loop bodies for multiple indices) together</a:t>
            </a:r>
          </a:p>
          <a:p>
            <a:pPr lvl="1"/>
            <a:r>
              <a:rPr lang="en-US" dirty="0"/>
              <a:t>Exploiting pipelining of computation</a:t>
            </a:r>
          </a:p>
          <a:p>
            <a:pPr lvl="1"/>
            <a:r>
              <a:rPr lang="en-US" dirty="0"/>
              <a:t>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sz="3600" dirty="0">
                <a:solidFill>
                  <a:schemeClr val="accent2"/>
                </a:solidFill>
              </a:rPr>
              <a:t>[Day 14]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Low utilization of parallel functional units for a single loop body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762000" y="3276600"/>
          <a:ext cx="77724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2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1FCA-C885-3F44-9CA6-827E06B9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9DEA3-B0DA-CD48-A287-481FC0CE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Unroll 4 </a:t>
            </a:r>
            <a:r>
              <a:rPr lang="en-US" sz="3600" dirty="0">
                <a:solidFill>
                  <a:srgbClr val="3333CC"/>
                </a:solidFill>
              </a:rPr>
              <a:t>[Day 14]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394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When we pipeline we use all the resources</a:t>
            </a:r>
          </a:p>
          <a:p>
            <a:r>
              <a:rPr lang="en-US" dirty="0"/>
              <a:t>But, we don’t operate on a single loop body instance at a time</a:t>
            </a:r>
          </a:p>
          <a:p>
            <a:r>
              <a:rPr lang="en-US" dirty="0"/>
              <a:t>We cannot hit II=1 for VLIW </a:t>
            </a:r>
            <a:br>
              <a:rPr lang="en-US" dirty="0"/>
            </a:br>
            <a:r>
              <a:rPr lang="en-US" dirty="0"/>
              <a:t>schedule of a single loop body because of path latency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7DB49-B2A7-6A4D-8FC0-DFD46825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83691-EF63-B944-9D6E-9A2189BB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Assume add is working on a[0]*b[0]</a:t>
            </a:r>
            <a:br>
              <a:rPr lang="en-US" dirty="0"/>
            </a:br>
            <a:r>
              <a:rPr lang="en-US" dirty="0"/>
              <a:t>in same cycle,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]*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lookup ld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], 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31373</TotalTime>
  <Words>2587</Words>
  <Application>Microsoft Macintosh PowerPoint</Application>
  <PresentationFormat>On-screen Show (4:3)</PresentationFormat>
  <Paragraphs>828</Paragraphs>
  <Slides>46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ＭＳ Ｐゴシック</vt:lpstr>
      <vt:lpstr>Arial</vt:lpstr>
      <vt:lpstr>Times New Roman</vt:lpstr>
      <vt:lpstr>Wingdings</vt:lpstr>
      <vt:lpstr>Blank Presentation</vt:lpstr>
      <vt:lpstr>ESE532: System-on-a-Chip Architecture</vt:lpstr>
      <vt:lpstr>Previously: VLIW [Day 14 … before midterm]</vt:lpstr>
      <vt:lpstr>VLIW</vt:lpstr>
      <vt:lpstr>Today</vt:lpstr>
      <vt:lpstr>Message</vt:lpstr>
      <vt:lpstr>Problem [Day 14]</vt:lpstr>
      <vt:lpstr>Unroll 4 [Day 14]</vt:lpstr>
      <vt:lpstr>Observation: Pipeline</vt:lpstr>
      <vt:lpstr>Preclass 1</vt:lpstr>
      <vt:lpstr>Observation: Unroll</vt:lpstr>
      <vt:lpstr>Observation: Unroll</vt:lpstr>
      <vt:lpstr>Observation: Pipeline</vt:lpstr>
      <vt:lpstr>Observation</vt:lpstr>
      <vt:lpstr>Idea: Software Pipelining</vt:lpstr>
      <vt:lpstr>Pipeline</vt:lpstr>
      <vt:lpstr>Pipeline Rewrite</vt:lpstr>
      <vt:lpstr>Pipeline Rewrite</vt:lpstr>
      <vt:lpstr>Software Pipelined Version</vt:lpstr>
      <vt:lpstr>Schedule Software Pipelined (Preclass 3)</vt:lpstr>
      <vt:lpstr>Schedule Software Pipelined (Preclass 3)</vt:lpstr>
      <vt:lpstr>Prime Pipeline (as in ``Priming the Pump”)</vt:lpstr>
      <vt:lpstr>Prefix</vt:lpstr>
      <vt:lpstr>With Prefix</vt:lpstr>
      <vt:lpstr>Flush Pipeline</vt:lpstr>
      <vt:lpstr>With Suffix</vt:lpstr>
      <vt:lpstr>Full Software Pipelined Loop</vt:lpstr>
      <vt:lpstr>Preclass 4 Revisit Day 14 Preclass 4</vt:lpstr>
      <vt:lpstr>Revisit Day 13 Preclass 4</vt:lpstr>
      <vt:lpstr>II=3</vt:lpstr>
      <vt:lpstr>II=2</vt:lpstr>
      <vt:lpstr>II=1</vt:lpstr>
      <vt:lpstr>Software Pipelining</vt:lpstr>
      <vt:lpstr>More Registers Example</vt:lpstr>
      <vt:lpstr>Compare to Day 14 (no software pipelining)</vt:lpstr>
      <vt:lpstr>Lessons</vt:lpstr>
      <vt:lpstr>Automation</vt:lpstr>
      <vt:lpstr>Looping</vt:lpstr>
      <vt:lpstr>Loop Overhead</vt:lpstr>
      <vt:lpstr>VLIW Loop Overhead</vt:lpstr>
      <vt:lpstr>Zero-Overhead Loops</vt:lpstr>
      <vt:lpstr>Simplification</vt:lpstr>
      <vt:lpstr>Zero-Overhead Loop Simplify</vt:lpstr>
      <vt:lpstr>Zero-Overhead Loop Example (with software pipelining)</vt:lpstr>
      <vt:lpstr>Zero-Overhead Loop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142</cp:revision>
  <cp:lastPrinted>2018-11-05T14:16:53Z</cp:lastPrinted>
  <dcterms:created xsi:type="dcterms:W3CDTF">2017-10-18T12:49:09Z</dcterms:created>
  <dcterms:modified xsi:type="dcterms:W3CDTF">2018-11-05T14:21:49Z</dcterms:modified>
</cp:coreProperties>
</file>